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0"/>
    <p:restoredTop sz="94614"/>
  </p:normalViewPr>
  <p:slideViewPr>
    <p:cSldViewPr snapToGrid="0" snapToObjects="1">
      <p:cViewPr varScale="1">
        <p:scale>
          <a:sx n="89" d="100"/>
          <a:sy n="89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://itm0.shidler.hawaii.edu/kaiaulu/articles/social_smell_showcase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://fortawesome.github.io/Font-Awesome/get-started/" TargetMode="External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51" y="-676677"/>
            <a:ext cx="5598432" cy="299008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 flipV="1">
            <a:off x="213255" y="10296246"/>
            <a:ext cx="13462982" cy="3949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170343" y="10207710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dirty="0" err="1"/>
              <a:t>Kaiāulu</a:t>
            </a:r>
            <a:endParaRPr sz="2400" dirty="0"/>
          </a:p>
        </p:txBody>
      </p:sp>
      <p:sp>
        <p:nvSpPr>
          <p:cNvPr id="314" name="Group"/>
          <p:cNvSpPr/>
          <p:nvPr/>
        </p:nvSpPr>
        <p:spPr>
          <a:xfrm>
            <a:off x="213255" y="3683534"/>
            <a:ext cx="4346831" cy="643027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306210" y="3718882"/>
            <a:ext cx="27667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Project Config Setup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295350" y="43330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1" dirty="0"/>
              <a:t>The first part of running any vignette is setting up your project configuration file (examples in </a:t>
            </a:r>
            <a:r>
              <a:rPr lang="en-US" b="1" dirty="0" err="1"/>
              <a:t>kaiaulu</a:t>
            </a:r>
            <a:r>
              <a:rPr lang="en-US" b="1" dirty="0"/>
              <a:t>/conf).</a:t>
            </a:r>
            <a:r>
              <a:rPr dirty="0"/>
              <a:t>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323328" y="4826754"/>
            <a:ext cx="1912946" cy="3395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dirty="0"/>
              <a:t>Required Fields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400" dirty="0"/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dirty="0"/>
              <a:t>project: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      - website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      - </a:t>
            </a:r>
            <a:r>
              <a:rPr lang="en-US" dirty="0" err="1"/>
              <a:t>openhub</a:t>
            </a:r>
            <a:endParaRPr lang="en-US" dirty="0"/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dirty="0" err="1"/>
              <a:t>version_control</a:t>
            </a:r>
            <a:r>
              <a:rPr lang="en-US" dirty="0"/>
              <a:t> 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- log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- </a:t>
            </a:r>
            <a:r>
              <a:rPr lang="en-US" dirty="0" err="1"/>
              <a:t>log_url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- branch</a:t>
            </a:r>
          </a:p>
          <a:p>
            <a:pPr marL="171450" lvl="3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dirty="0" err="1"/>
              <a:t>mailing_list</a:t>
            </a:r>
            <a:r>
              <a:rPr lang="en-US" dirty="0"/>
              <a:t>:</a:t>
            </a:r>
          </a:p>
          <a:p>
            <a:pPr lvl="4" indent="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       - </a:t>
            </a:r>
            <a:r>
              <a:rPr lang="en-US" dirty="0" err="1"/>
              <a:t>mbox</a:t>
            </a:r>
            <a:endParaRPr lang="en-US" dirty="0"/>
          </a:p>
          <a:p>
            <a:pPr lvl="5" indent="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       - domain</a:t>
            </a:r>
          </a:p>
          <a:p>
            <a:pPr lvl="5" indent="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       - </a:t>
            </a:r>
            <a:r>
              <a:rPr lang="en-US" dirty="0" err="1"/>
              <a:t>list_key</a:t>
            </a:r>
            <a:endParaRPr lang="en-US" dirty="0"/>
          </a:p>
          <a:p>
            <a:pPr marL="171450" lvl="3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dirty="0"/>
              <a:t>analysis:</a:t>
            </a:r>
          </a:p>
          <a:p>
            <a:pPr lvl="3" indent="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         window:</a:t>
            </a:r>
          </a:p>
          <a:p>
            <a:pPr lvl="3" indent="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          - </a:t>
            </a:r>
            <a:r>
              <a:rPr lang="en-US" dirty="0" err="1"/>
              <a:t>start_commit</a:t>
            </a:r>
            <a:endParaRPr lang="en-US" dirty="0"/>
          </a:p>
          <a:p>
            <a:pPr lvl="3" indent="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          - </a:t>
            </a:r>
            <a:r>
              <a:rPr lang="en-US" dirty="0" err="1"/>
              <a:t>end_commit</a:t>
            </a:r>
            <a:endParaRPr lang="en-US" dirty="0"/>
          </a:p>
          <a:p>
            <a:pPr lvl="3" indent="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          - </a:t>
            </a:r>
            <a:r>
              <a:rPr lang="en-US" dirty="0" err="1"/>
              <a:t>size_days</a:t>
            </a:r>
            <a:endParaRPr lang="en-US" dirty="0"/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lang="en-US" dirty="0"/>
          </a:p>
          <a:p>
            <a:pPr marL="171450" lvl="1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582328" y="1537907"/>
            <a:ext cx="237084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Related Vignettes</a:t>
            </a: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8" y="3693674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Social Smells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219190" y="1892216"/>
            <a:ext cx="3949153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social_smells_showcase.Rmd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vignette introduces the social smell metrics of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Kaiaulu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, including git log and communication parsing and community detection algorithms.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9549043" y="1863671"/>
            <a:ext cx="400135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If you choose to do Social Smell analysis, you must run the following vignettes to download the necessary communication data first depending on what the project uses:</a:t>
            </a:r>
            <a:endParaRPr lang="en-US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631747" y="4125799"/>
            <a:ext cx="4649919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Parses a git log, which is the hidden “.git “file in a GitHub repository containing a record of commits for the repo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Returns a table with relevant fields for the git log.</a:t>
            </a:r>
            <a:endParaRPr lang="en-US" u="sn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  <a:hlinkClick r:id="rId4"/>
            </a:endParaRPr>
          </a:p>
        </p:txBody>
      </p:sp>
      <p:sp>
        <p:nvSpPr>
          <p:cNvPr id="364" name="FONTS"/>
          <p:cNvSpPr txBox="1"/>
          <p:nvPr/>
        </p:nvSpPr>
        <p:spPr>
          <a:xfrm>
            <a:off x="4648203" y="3801369"/>
            <a:ext cx="1308372" cy="24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sz="1400" dirty="0" err="1"/>
              <a:t>parse_gitlog</a:t>
            </a:r>
            <a:r>
              <a:rPr lang="en-US" sz="1400" dirty="0"/>
              <a:t>()</a:t>
            </a:r>
            <a:endParaRPr sz="1400" dirty="0"/>
          </a:p>
        </p:txBody>
      </p:sp>
      <p:sp>
        <p:nvSpPr>
          <p:cNvPr id="365" name="KEYNOTE"/>
          <p:cNvSpPr txBox="1"/>
          <p:nvPr/>
        </p:nvSpPr>
        <p:spPr>
          <a:xfrm>
            <a:off x="4676255" y="5790066"/>
            <a:ext cx="4610971" cy="45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sz="1300" dirty="0" err="1"/>
              <a:t>parse_mbox</a:t>
            </a:r>
            <a:r>
              <a:rPr lang="en-US" sz="1300" dirty="0"/>
              <a:t>(), </a:t>
            </a:r>
            <a:r>
              <a:rPr lang="en-US" sz="1300" dirty="0" err="1"/>
              <a:t>parse_jira_replies</a:t>
            </a:r>
            <a:r>
              <a:rPr lang="en-US" sz="1300" dirty="0"/>
              <a:t>(), </a:t>
            </a:r>
            <a:r>
              <a:rPr lang="en-US" sz="1300" dirty="0" err="1"/>
              <a:t>parse_github_replies</a:t>
            </a:r>
            <a:r>
              <a:rPr lang="en-US" sz="1300" dirty="0"/>
              <a:t>(),</a:t>
            </a:r>
          </a:p>
          <a:p>
            <a:pPr lvl="1" indent="0"/>
            <a:r>
              <a:rPr lang="en-US" sz="1300" dirty="0" err="1"/>
              <a:t>parse_bugzilla_rest_comments</a:t>
            </a:r>
            <a:r>
              <a:rPr lang="en-US" sz="1300" dirty="0"/>
              <a:t>()</a:t>
            </a:r>
            <a:endParaRPr sz="1300" dirty="0"/>
          </a:p>
        </p:txBody>
      </p:sp>
      <p:sp>
        <p:nvSpPr>
          <p:cNvPr id="382" name="Logistics"/>
          <p:cNvSpPr txBox="1"/>
          <p:nvPr/>
        </p:nvSpPr>
        <p:spPr>
          <a:xfrm>
            <a:off x="4670800" y="1513595"/>
            <a:ext cx="13497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Functions</a:t>
            </a:r>
            <a:endParaRPr dirty="0"/>
          </a:p>
        </p:txBody>
      </p:sp>
      <p:sp>
        <p:nvSpPr>
          <p:cNvPr id="384" name="Layout Suggestions"/>
          <p:cNvSpPr txBox="1"/>
          <p:nvPr/>
        </p:nvSpPr>
        <p:spPr>
          <a:xfrm>
            <a:off x="275721" y="1519235"/>
            <a:ext cx="262128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About</a:t>
            </a:r>
            <a:endParaRPr dirty="0"/>
          </a:p>
        </p:txBody>
      </p:sp>
      <p:sp>
        <p:nvSpPr>
          <p:cNvPr id="2" name="Cheatsheets make it easy for R users…">
            <a:extLst>
              <a:ext uri="{FF2B5EF4-FFF2-40B4-BE49-F238E27FC236}">
                <a16:creationId xmlns:a16="http://schemas.microsoft.com/office/drawing/2014/main" id="{5F515763-F423-48D8-A2F2-DAB4C59BED27}"/>
              </a:ext>
            </a:extLst>
          </p:cNvPr>
          <p:cNvSpPr txBox="1"/>
          <p:nvPr/>
        </p:nvSpPr>
        <p:spPr>
          <a:xfrm>
            <a:off x="2436185" y="4826755"/>
            <a:ext cx="2008814" cy="3395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dirty="0"/>
              <a:t>Optional Fields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400" dirty="0"/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dirty="0" err="1"/>
              <a:t>issue_tracker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 err="1"/>
              <a:t>jira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- domain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- </a:t>
            </a:r>
            <a:r>
              <a:rPr lang="en-US" dirty="0" err="1"/>
              <a:t>project_key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- issues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- </a:t>
            </a:r>
            <a:r>
              <a:rPr lang="en-US" dirty="0" err="1"/>
              <a:t>issue_comments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- owner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- repo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- replies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 err="1"/>
              <a:t>bugzilla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- </a:t>
            </a:r>
            <a:r>
              <a:rPr lang="en-US" dirty="0" err="1"/>
              <a:t>site_url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- datetime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- limit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- replies</a:t>
            </a:r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lang="en-US" sz="1100" dirty="0"/>
          </a:p>
          <a:p>
            <a:pPr marL="171450" lvl="1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C15028FC-57F7-3D04-9093-5A3F5F89C9B4}"/>
              </a:ext>
            </a:extLst>
          </p:cNvPr>
          <p:cNvSpPr txBox="1"/>
          <p:nvPr/>
        </p:nvSpPr>
        <p:spPr>
          <a:xfrm>
            <a:off x="295350" y="8492072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1" dirty="0"/>
              <a:t>The file ”</a:t>
            </a:r>
            <a:r>
              <a:rPr lang="en-US" b="1" dirty="0" err="1"/>
              <a:t>tools.yml</a:t>
            </a:r>
            <a:r>
              <a:rPr lang="en-US" b="1" dirty="0"/>
              <a:t>” must also be configured. See </a:t>
            </a:r>
            <a:r>
              <a:rPr lang="en-US" b="1" dirty="0" err="1"/>
              <a:t>README.md</a:t>
            </a:r>
            <a:r>
              <a:rPr lang="en-US" b="1" dirty="0"/>
              <a:t> for more information on 3rd party software dependencies.</a:t>
            </a:r>
            <a:r>
              <a:rPr dirty="0"/>
              <a:t> </a:t>
            </a:r>
          </a:p>
        </p:txBody>
      </p:sp>
      <p:sp>
        <p:nvSpPr>
          <p:cNvPr id="4" name="Cheatsheets make it easy for R users…">
            <a:extLst>
              <a:ext uri="{FF2B5EF4-FFF2-40B4-BE49-F238E27FC236}">
                <a16:creationId xmlns:a16="http://schemas.microsoft.com/office/drawing/2014/main" id="{85C060D4-0BEF-D7A5-B8E0-BE862D79950B}"/>
              </a:ext>
            </a:extLst>
          </p:cNvPr>
          <p:cNvSpPr txBox="1"/>
          <p:nvPr/>
        </p:nvSpPr>
        <p:spPr>
          <a:xfrm>
            <a:off x="623270" y="9000015"/>
            <a:ext cx="3526799" cy="8924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Required Fields:</a:t>
            </a:r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dirty="0" err="1"/>
              <a:t>perceval</a:t>
            </a:r>
            <a:r>
              <a:rPr lang="en-US" dirty="0"/>
              <a:t> (version 0.12.24)</a:t>
            </a:r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dirty="0" err="1"/>
              <a:t>oslom_dir</a:t>
            </a:r>
            <a:endParaRPr lang="en-US" dirty="0"/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dirty="0" err="1"/>
              <a:t>oslom_undir</a:t>
            </a:r>
            <a:endParaRPr lang="en-US" dirty="0"/>
          </a:p>
          <a:p>
            <a:pPr marL="171450" lvl="1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099AA-A408-A893-2F05-02D92FC549DE}"/>
              </a:ext>
            </a:extLst>
          </p:cNvPr>
          <p:cNvSpPr txBox="1"/>
          <p:nvPr/>
        </p:nvSpPr>
        <p:spPr>
          <a:xfrm>
            <a:off x="9610086" y="2603561"/>
            <a:ext cx="3656656" cy="1115609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100" dirty="0" err="1"/>
              <a:t>download_mod_mbox.Rmd</a:t>
            </a:r>
            <a:endParaRPr lang="en-US" sz="1100" dirty="0"/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100" dirty="0" err="1"/>
              <a:t>download_jira_data.Rmd</a:t>
            </a:r>
            <a:endParaRPr lang="en-US" sz="1100" dirty="0"/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100" dirty="0" err="1"/>
              <a:t>d</a:t>
            </a:r>
            <a:r>
              <a:rPr kumimoji="0" lang="en-US" sz="11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ownload_github_comments.Rmd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100" dirty="0" err="1"/>
              <a:t>download_bugzilla.Rmd</a:t>
            </a:r>
            <a:endParaRPr lang="en-US" sz="1100" dirty="0"/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100" dirty="0" err="1"/>
              <a:t>s</a:t>
            </a:r>
            <a:r>
              <a:rPr kumimoji="0" lang="en-US" sz="11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ocial_smell_showcase.Rmd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AC971-C236-EDFF-C1C3-FDDF6D79F5F8}"/>
              </a:ext>
            </a:extLst>
          </p:cNvPr>
          <p:cNvSpPr txBox="1"/>
          <p:nvPr/>
        </p:nvSpPr>
        <p:spPr>
          <a:xfrm>
            <a:off x="226911" y="2840575"/>
            <a:ext cx="3838312" cy="777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Social Smell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: Sub-optimal code in software projects attributed to communication issues.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81513574-4C23-755A-D7DE-1F6EFB0CD7D2}"/>
              </a:ext>
            </a:extLst>
          </p:cNvPr>
          <p:cNvSpPr txBox="1"/>
          <p:nvPr/>
        </p:nvSpPr>
        <p:spPr>
          <a:xfrm>
            <a:off x="4670159" y="6360519"/>
            <a:ext cx="4649919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Parses an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mbox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, a file which stores emails in a mailbox, and issue comments from JIRA, GitHub, &amp; Bugzilla respectively if available. Returns a table of replies.</a:t>
            </a:r>
            <a:endParaRPr lang="en-US" u="sn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  <a:hlinkClick r:id="rId4"/>
            </a:endParaRPr>
          </a:p>
        </p:txBody>
      </p:sp>
      <p:sp>
        <p:nvSpPr>
          <p:cNvPr id="12" name="KEYNOTE">
            <a:extLst>
              <a:ext uri="{FF2B5EF4-FFF2-40B4-BE49-F238E27FC236}">
                <a16:creationId xmlns:a16="http://schemas.microsoft.com/office/drawing/2014/main" id="{8A7BB4C2-AE0E-F854-1865-60760BDBF4E1}"/>
              </a:ext>
            </a:extLst>
          </p:cNvPr>
          <p:cNvSpPr txBox="1"/>
          <p:nvPr/>
        </p:nvSpPr>
        <p:spPr>
          <a:xfrm>
            <a:off x="4689088" y="8299777"/>
            <a:ext cx="1372171" cy="24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1400" dirty="0" err="1"/>
              <a:t>identity_match</a:t>
            </a:r>
            <a:r>
              <a:rPr lang="en-US" sz="1400" dirty="0"/>
              <a:t>()</a:t>
            </a:r>
            <a:endParaRPr sz="1400" dirty="0"/>
          </a:p>
        </p:txBody>
      </p:sp>
      <p:sp>
        <p:nvSpPr>
          <p:cNvPr id="13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972D134A-6230-9AF0-E594-85354C4A949F}"/>
              </a:ext>
            </a:extLst>
          </p:cNvPr>
          <p:cNvSpPr txBox="1"/>
          <p:nvPr/>
        </p:nvSpPr>
        <p:spPr>
          <a:xfrm>
            <a:off x="4634025" y="8624181"/>
            <a:ext cx="4684042" cy="66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l"/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Links users in the data (</a:t>
            </a:r>
            <a:r>
              <a:rPr lang="en-US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parse_gitlog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parse_mbox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parse_jira_replies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parse_github_replies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parse_bugzilla_rest_comments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 by overlapping partial information.</a:t>
            </a:r>
          </a:p>
        </p:txBody>
      </p:sp>
      <p:sp>
        <p:nvSpPr>
          <p:cNvPr id="15" name="FONTS">
            <a:extLst>
              <a:ext uri="{FF2B5EF4-FFF2-40B4-BE49-F238E27FC236}">
                <a16:creationId xmlns:a16="http://schemas.microsoft.com/office/drawing/2014/main" id="{A2D1C9E4-93F9-2EA4-5B8A-88F41F49E72B}"/>
              </a:ext>
            </a:extLst>
          </p:cNvPr>
          <p:cNvSpPr txBox="1"/>
          <p:nvPr/>
        </p:nvSpPr>
        <p:spPr>
          <a:xfrm>
            <a:off x="9584622" y="3930449"/>
            <a:ext cx="2386521" cy="24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sz="1400" dirty="0" err="1"/>
              <a:t>bipartite_graph_projection</a:t>
            </a:r>
            <a:r>
              <a:rPr lang="en-US" sz="1400" dirty="0"/>
              <a:t>()</a:t>
            </a:r>
            <a:endParaRPr sz="1400" dirty="0"/>
          </a:p>
        </p:txBody>
      </p:sp>
      <p:sp>
        <p:nvSpPr>
          <p:cNvPr id="16" name="KEYNOTE">
            <a:extLst>
              <a:ext uri="{FF2B5EF4-FFF2-40B4-BE49-F238E27FC236}">
                <a16:creationId xmlns:a16="http://schemas.microsoft.com/office/drawing/2014/main" id="{633CAC42-6F1F-DE7F-CA70-33DF3D665471}"/>
              </a:ext>
            </a:extLst>
          </p:cNvPr>
          <p:cNvSpPr txBox="1"/>
          <p:nvPr/>
        </p:nvSpPr>
        <p:spPr>
          <a:xfrm>
            <a:off x="9596347" y="6899369"/>
            <a:ext cx="4168576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sz="140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smell_organizational_silo</a:t>
            </a:r>
            <a:r>
              <a:rPr lang="en-US" sz="1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(), </a:t>
            </a:r>
            <a:r>
              <a:rPr lang="en-US" sz="140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smell_missing_links</a:t>
            </a:r>
            <a:r>
              <a:rPr lang="en-US" sz="1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(), </a:t>
            </a:r>
            <a:r>
              <a:rPr lang="en-US" sz="140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smell_sociotechnical_congruence</a:t>
            </a:r>
            <a:r>
              <a:rPr lang="en-US" sz="1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(), ...</a:t>
            </a:r>
            <a:endParaRPr sz="14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BAE21402-513B-3332-CDA2-E3C3DDAFB2D9}"/>
              </a:ext>
            </a:extLst>
          </p:cNvPr>
          <p:cNvSpPr txBox="1"/>
          <p:nvPr/>
        </p:nvSpPr>
        <p:spPr>
          <a:xfrm>
            <a:off x="9549043" y="7498389"/>
            <a:ext cx="408095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Computes the appropriate social metric given  communication and collaboration graphs.</a:t>
            </a:r>
            <a:endParaRPr lang="en-US" u="sng" dirty="0">
              <a:latin typeface="Source Sans Pro"/>
              <a:ea typeface="Source Sans Pro"/>
              <a:cs typeface="Source Sans Pro"/>
              <a:sym typeface="Source Sans Pro"/>
              <a:hlinkClick r:id="rId4"/>
            </a:endParaRPr>
          </a:p>
        </p:txBody>
      </p:sp>
      <p:pic>
        <p:nvPicPr>
          <p:cNvPr id="35" name="Graphic 34" descr="Arrow Right outline">
            <a:extLst>
              <a:ext uri="{FF2B5EF4-FFF2-40B4-BE49-F238E27FC236}">
                <a16:creationId xmlns:a16="http://schemas.microsoft.com/office/drawing/2014/main" id="{053E531F-25F5-D656-7025-D6C38968E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9120" y="9542455"/>
            <a:ext cx="528271" cy="528271"/>
          </a:xfrm>
          <a:prstGeom prst="rect">
            <a:avLst/>
          </a:prstGeom>
        </p:spPr>
      </p:pic>
      <p:sp>
        <p:nvSpPr>
          <p:cNvPr id="38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0CF5B1CA-9797-D78E-E962-B78DB7AF3075}"/>
              </a:ext>
            </a:extLst>
          </p:cNvPr>
          <p:cNvSpPr txBox="1"/>
          <p:nvPr/>
        </p:nvSpPr>
        <p:spPr>
          <a:xfrm>
            <a:off x="9543993" y="4333015"/>
            <a:ext cx="408095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Applies a graph projection on a bipartite network.</a:t>
            </a:r>
            <a:endParaRPr lang="en-US" u="sn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  <a:hlinkClick r:id="rId4"/>
            </a:endParaRPr>
          </a:p>
        </p:txBody>
      </p:sp>
      <p:sp>
        <p:nvSpPr>
          <p:cNvPr id="48" name="Line">
            <a:extLst>
              <a:ext uri="{FF2B5EF4-FFF2-40B4-BE49-F238E27FC236}">
                <a16:creationId xmlns:a16="http://schemas.microsoft.com/office/drawing/2014/main" id="{B77B3DC1-6ADA-8592-92EA-892B1D046848}"/>
              </a:ext>
            </a:extLst>
          </p:cNvPr>
          <p:cNvSpPr/>
          <p:nvPr/>
        </p:nvSpPr>
        <p:spPr>
          <a:xfrm flipV="1">
            <a:off x="9621237" y="3853667"/>
            <a:ext cx="3656656" cy="2672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9AB6D2-F69D-1DEC-41BE-05335D7DBE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10" y="122459"/>
            <a:ext cx="1443262" cy="1676046"/>
          </a:xfrm>
          <a:prstGeom prst="rect">
            <a:avLst/>
          </a:prstGeom>
        </p:spPr>
      </p:pic>
      <p:graphicFrame>
        <p:nvGraphicFramePr>
          <p:cNvPr id="20" name="Table">
            <a:extLst>
              <a:ext uri="{FF2B5EF4-FFF2-40B4-BE49-F238E27FC236}">
                <a16:creationId xmlns:a16="http://schemas.microsoft.com/office/drawing/2014/main" id="{A9B75FB5-87C4-FE1B-A3CB-DC3BEE8E8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869974"/>
              </p:ext>
            </p:extLst>
          </p:nvPr>
        </p:nvGraphicFramePr>
        <p:xfrm>
          <a:off x="7453501" y="4937991"/>
          <a:ext cx="627864" cy="59375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0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51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51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751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751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51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6A8AAD9-228C-23A1-0B66-57CDEF0E31D8}"/>
              </a:ext>
            </a:extLst>
          </p:cNvPr>
          <p:cNvSpPr txBox="1"/>
          <p:nvPr/>
        </p:nvSpPr>
        <p:spPr>
          <a:xfrm>
            <a:off x="5764968" y="5130737"/>
            <a:ext cx="47163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.git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" name="Graphic 28" descr="Arrow Right outline">
            <a:extLst>
              <a:ext uri="{FF2B5EF4-FFF2-40B4-BE49-F238E27FC236}">
                <a16:creationId xmlns:a16="http://schemas.microsoft.com/office/drawing/2014/main" id="{B5973863-CB46-C54D-65C1-1278ACFC6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8032" y="4996171"/>
            <a:ext cx="528271" cy="528271"/>
          </a:xfrm>
          <a:prstGeom prst="rect">
            <a:avLst/>
          </a:prstGeom>
        </p:spPr>
      </p:pic>
      <p:pic>
        <p:nvPicPr>
          <p:cNvPr id="33" name="Graphic 32" descr="Paper outline">
            <a:extLst>
              <a:ext uri="{FF2B5EF4-FFF2-40B4-BE49-F238E27FC236}">
                <a16:creationId xmlns:a16="http://schemas.microsoft.com/office/drawing/2014/main" id="{7C316039-C92D-022B-599A-BE371E9D7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3231" y="7584281"/>
            <a:ext cx="599426" cy="5994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32994A5-E6AC-2485-40C7-4BECD533201B}"/>
              </a:ext>
            </a:extLst>
          </p:cNvPr>
          <p:cNvSpPr txBox="1"/>
          <p:nvPr/>
        </p:nvSpPr>
        <p:spPr>
          <a:xfrm>
            <a:off x="5128850" y="7392068"/>
            <a:ext cx="638223" cy="2743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/>
              <a:t>.</a:t>
            </a:r>
            <a:r>
              <a:rPr lang="en-US" sz="900" dirty="0" err="1"/>
              <a:t>mbox</a:t>
            </a:r>
            <a:endParaRPr kumimoji="0" lang="en-US" sz="9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" name="Graphic 36" descr="Paper outline">
            <a:extLst>
              <a:ext uri="{FF2B5EF4-FFF2-40B4-BE49-F238E27FC236}">
                <a16:creationId xmlns:a16="http://schemas.microsoft.com/office/drawing/2014/main" id="{0D0D5C3F-C7C9-2C3E-2CFA-6B340655B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201" y="4938863"/>
            <a:ext cx="599426" cy="599426"/>
          </a:xfrm>
          <a:prstGeom prst="rect">
            <a:avLst/>
          </a:prstGeom>
        </p:spPr>
      </p:pic>
      <p:pic>
        <p:nvPicPr>
          <p:cNvPr id="39" name="Graphic 38" descr="Arrow Right outline">
            <a:extLst>
              <a:ext uri="{FF2B5EF4-FFF2-40B4-BE49-F238E27FC236}">
                <a16:creationId xmlns:a16="http://schemas.microsoft.com/office/drawing/2014/main" id="{BFD75235-2097-1DFA-21D9-447F20AB9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3291" y="7151448"/>
            <a:ext cx="528271" cy="528271"/>
          </a:xfrm>
          <a:prstGeom prst="rect">
            <a:avLst/>
          </a:prstGeom>
        </p:spPr>
      </p:pic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28C7D470-E393-CFA2-2310-A27B17C6F9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894016"/>
              </p:ext>
            </p:extLst>
          </p:nvPr>
        </p:nvGraphicFramePr>
        <p:xfrm>
          <a:off x="6524589" y="7104155"/>
          <a:ext cx="627864" cy="59375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0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51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51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751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751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51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55EA458F-A285-DDE7-1583-F5C8023DBD0A}"/>
              </a:ext>
            </a:extLst>
          </p:cNvPr>
          <p:cNvSpPr txBox="1"/>
          <p:nvPr/>
        </p:nvSpPr>
        <p:spPr>
          <a:xfrm>
            <a:off x="4631747" y="2195231"/>
            <a:ext cx="4080953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Two ways to filter a table. The former function keeps only rows with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filepaths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containing the specified extension.  The latter function keeps only rows with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filepaths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that do not contain the specified substring. Both return a filtered table.</a:t>
            </a:r>
            <a:endParaRPr lang="en-US" u="sn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  <a:hlinkClick r:id="rId4"/>
            </a:endParaRPr>
          </a:p>
        </p:txBody>
      </p:sp>
      <p:sp>
        <p:nvSpPr>
          <p:cNvPr id="52" name="FONTS">
            <a:extLst>
              <a:ext uri="{FF2B5EF4-FFF2-40B4-BE49-F238E27FC236}">
                <a16:creationId xmlns:a16="http://schemas.microsoft.com/office/drawing/2014/main" id="{589A112D-C6E2-F2DA-2809-054B1967CFF9}"/>
              </a:ext>
            </a:extLst>
          </p:cNvPr>
          <p:cNvSpPr txBox="1"/>
          <p:nvPr/>
        </p:nvSpPr>
        <p:spPr>
          <a:xfrm>
            <a:off x="4666392" y="1882451"/>
            <a:ext cx="4661484" cy="24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sz="1400" dirty="0" err="1"/>
              <a:t>filter_by_file_extension</a:t>
            </a:r>
            <a:r>
              <a:rPr lang="en-US" sz="1400" dirty="0"/>
              <a:t>() &amp; </a:t>
            </a:r>
            <a:r>
              <a:rPr lang="en-US" sz="1400" dirty="0" err="1"/>
              <a:t>filter_by_filepath_substring</a:t>
            </a:r>
            <a:r>
              <a:rPr lang="en-US" sz="1400" dirty="0"/>
              <a:t>()</a:t>
            </a:r>
            <a:endParaRPr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5134D1-7DEC-888E-97A2-0EBB3A22ACD4}"/>
              </a:ext>
            </a:extLst>
          </p:cNvPr>
          <p:cNvSpPr txBox="1"/>
          <p:nvPr/>
        </p:nvSpPr>
        <p:spPr>
          <a:xfrm>
            <a:off x="4855761" y="3188996"/>
            <a:ext cx="1127468" cy="330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Path/to/file</a:t>
            </a:r>
          </a:p>
        </p:txBody>
      </p:sp>
      <p:graphicFrame>
        <p:nvGraphicFramePr>
          <p:cNvPr id="54" name="Table">
            <a:extLst>
              <a:ext uri="{FF2B5EF4-FFF2-40B4-BE49-F238E27FC236}">
                <a16:creationId xmlns:a16="http://schemas.microsoft.com/office/drawing/2014/main" id="{0359FAA8-EBF0-235E-9A34-730099D68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842389"/>
              </p:ext>
            </p:extLst>
          </p:nvPr>
        </p:nvGraphicFramePr>
        <p:xfrm>
          <a:off x="6524343" y="3030488"/>
          <a:ext cx="627864" cy="59375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0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51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51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751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751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51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5" name="Graphic 54" descr="Arrow Right outline">
            <a:extLst>
              <a:ext uri="{FF2B5EF4-FFF2-40B4-BE49-F238E27FC236}">
                <a16:creationId xmlns:a16="http://schemas.microsoft.com/office/drawing/2014/main" id="{F63BA7E1-3C16-2D75-4B30-974AADB47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4061" y="3088668"/>
            <a:ext cx="528271" cy="528271"/>
          </a:xfrm>
          <a:prstGeom prst="rect">
            <a:avLst/>
          </a:prstGeom>
        </p:spPr>
      </p:pic>
      <p:graphicFrame>
        <p:nvGraphicFramePr>
          <p:cNvPr id="56" name="Table">
            <a:extLst>
              <a:ext uri="{FF2B5EF4-FFF2-40B4-BE49-F238E27FC236}">
                <a16:creationId xmlns:a16="http://schemas.microsoft.com/office/drawing/2014/main" id="{FADB3F81-8E21-A0E4-F0DF-B27E60B57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180026"/>
              </p:ext>
            </p:extLst>
          </p:nvPr>
        </p:nvGraphicFramePr>
        <p:xfrm>
          <a:off x="8068119" y="3218166"/>
          <a:ext cx="627864" cy="23750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0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51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51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" name="Graphic 56" descr="Arrow Right outline">
            <a:extLst>
              <a:ext uri="{FF2B5EF4-FFF2-40B4-BE49-F238E27FC236}">
                <a16:creationId xmlns:a16="http://schemas.microsoft.com/office/drawing/2014/main" id="{2CAD0737-DB5A-B065-B277-54084C77B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3378" y="3090344"/>
            <a:ext cx="528271" cy="528271"/>
          </a:xfrm>
          <a:prstGeom prst="rect">
            <a:avLst/>
          </a:prstGeom>
        </p:spPr>
      </p:pic>
      <p:grpSp>
        <p:nvGrpSpPr>
          <p:cNvPr id="391" name="Group 390">
            <a:extLst>
              <a:ext uri="{FF2B5EF4-FFF2-40B4-BE49-F238E27FC236}">
                <a16:creationId xmlns:a16="http://schemas.microsoft.com/office/drawing/2014/main" id="{2F87CA79-47E9-9B77-AE46-69EECA04E48D}"/>
              </a:ext>
            </a:extLst>
          </p:cNvPr>
          <p:cNvGrpSpPr/>
          <p:nvPr/>
        </p:nvGrpSpPr>
        <p:grpSpPr>
          <a:xfrm>
            <a:off x="9776078" y="4906745"/>
            <a:ext cx="2704428" cy="1620398"/>
            <a:chOff x="9843128" y="4750646"/>
            <a:chExt cx="2704428" cy="162039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92D289-DAE1-308D-51A4-E7C7917AE502}"/>
                </a:ext>
              </a:extLst>
            </p:cNvPr>
            <p:cNvSpPr/>
            <p:nvPr/>
          </p:nvSpPr>
          <p:spPr>
            <a:xfrm>
              <a:off x="10015106" y="4993033"/>
              <a:ext cx="149085" cy="13865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FCEFA53-7542-B6FC-6C6B-95D76EDB2DE5}"/>
                </a:ext>
              </a:extLst>
            </p:cNvPr>
            <p:cNvSpPr/>
            <p:nvPr/>
          </p:nvSpPr>
          <p:spPr>
            <a:xfrm>
              <a:off x="9843128" y="4772394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DDFB690-F83E-08E1-CFED-48936AC98FB2}"/>
                </a:ext>
              </a:extLst>
            </p:cNvPr>
            <p:cNvSpPr/>
            <p:nvPr/>
          </p:nvSpPr>
          <p:spPr>
            <a:xfrm>
              <a:off x="10128696" y="5194521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195D2B7-1874-0B97-C544-AF8CFCEBC3CC}"/>
                </a:ext>
              </a:extLst>
            </p:cNvPr>
            <p:cNvSpPr/>
            <p:nvPr/>
          </p:nvSpPr>
          <p:spPr>
            <a:xfrm>
              <a:off x="10218199" y="5020511"/>
              <a:ext cx="149085" cy="13865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0289530-0680-2384-3843-4C110E829B99}"/>
                </a:ext>
              </a:extLst>
            </p:cNvPr>
            <p:cNvSpPr/>
            <p:nvPr/>
          </p:nvSpPr>
          <p:spPr>
            <a:xfrm>
              <a:off x="10313277" y="4817675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1EA9759-377E-7316-B3C9-0AE3C14210BE}"/>
                </a:ext>
              </a:extLst>
            </p:cNvPr>
            <p:cNvSpPr/>
            <p:nvPr/>
          </p:nvSpPr>
          <p:spPr>
            <a:xfrm>
              <a:off x="10114495" y="5435005"/>
              <a:ext cx="149085" cy="13865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B9B06628-F5B4-6391-7409-7CE218CAAC17}"/>
                </a:ext>
              </a:extLst>
            </p:cNvPr>
            <p:cNvSpPr/>
            <p:nvPr/>
          </p:nvSpPr>
          <p:spPr>
            <a:xfrm>
              <a:off x="10104747" y="5681283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9AAE0B34-5A18-40E8-6405-BF82406DB7B3}"/>
                </a:ext>
              </a:extLst>
            </p:cNvPr>
            <p:cNvSpPr/>
            <p:nvPr/>
          </p:nvSpPr>
          <p:spPr>
            <a:xfrm rot="790070">
              <a:off x="10659370" y="4973539"/>
              <a:ext cx="149085" cy="1386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E2C2CCDB-2E85-0557-718E-A1D02F8C9B2D}"/>
                </a:ext>
              </a:extLst>
            </p:cNvPr>
            <p:cNvSpPr/>
            <p:nvPr/>
          </p:nvSpPr>
          <p:spPr>
            <a:xfrm>
              <a:off x="10538101" y="4778065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280929F4-899E-4167-6023-4A6F196A8F71}"/>
                </a:ext>
              </a:extLst>
            </p:cNvPr>
            <p:cNvSpPr/>
            <p:nvPr/>
          </p:nvSpPr>
          <p:spPr>
            <a:xfrm>
              <a:off x="10710762" y="5256123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603281E4-DA78-DF5B-43A8-433998A1A05C}"/>
                </a:ext>
              </a:extLst>
            </p:cNvPr>
            <p:cNvSpPr/>
            <p:nvPr/>
          </p:nvSpPr>
          <p:spPr>
            <a:xfrm rot="19842698">
              <a:off x="10851776" y="5067602"/>
              <a:ext cx="149085" cy="1386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919197FB-F4FF-62A3-F15F-84FECAEF0C75}"/>
                </a:ext>
              </a:extLst>
            </p:cNvPr>
            <p:cNvSpPr/>
            <p:nvPr/>
          </p:nvSpPr>
          <p:spPr>
            <a:xfrm>
              <a:off x="10885349" y="4859856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0362CC3C-4054-EF8B-6079-8CD5F9CC023E}"/>
                </a:ext>
              </a:extLst>
            </p:cNvPr>
            <p:cNvSpPr/>
            <p:nvPr/>
          </p:nvSpPr>
          <p:spPr>
            <a:xfrm>
              <a:off x="10720950" y="5700128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6D2CC7E-ABFA-D16C-2498-D6FA5BE4DFB3}"/>
                </a:ext>
              </a:extLst>
            </p:cNvPr>
            <p:cNvCxnSpPr>
              <a:stCxn id="59" idx="5"/>
              <a:endCxn id="58" idx="1"/>
            </p:cNvCxnSpPr>
            <p:nvPr/>
          </p:nvCxnSpPr>
          <p:spPr>
            <a:xfrm>
              <a:off x="9970380" y="4890742"/>
              <a:ext cx="66559" cy="1225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A7AE10-1C07-036B-A630-01B5E2FD2C7A}"/>
                </a:ext>
              </a:extLst>
            </p:cNvPr>
            <p:cNvCxnSpPr>
              <a:stCxn id="58" idx="4"/>
              <a:endCxn id="60" idx="1"/>
            </p:cNvCxnSpPr>
            <p:nvPr/>
          </p:nvCxnSpPr>
          <p:spPr>
            <a:xfrm>
              <a:off x="10089649" y="5131687"/>
              <a:ext cx="60879" cy="831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AB3CC2C-BF3B-84AA-038A-E23B7635C808}"/>
                </a:ext>
              </a:extLst>
            </p:cNvPr>
            <p:cNvCxnSpPr>
              <a:cxnSpLocks/>
              <a:stCxn id="60" idx="4"/>
              <a:endCxn id="63" idx="0"/>
            </p:cNvCxnSpPr>
            <p:nvPr/>
          </p:nvCxnSpPr>
          <p:spPr>
            <a:xfrm flipH="1">
              <a:off x="10189038" y="5333175"/>
              <a:ext cx="14200" cy="1018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FA9EBCE-C7D3-1FA8-B296-987C62D5F18E}"/>
                </a:ext>
              </a:extLst>
            </p:cNvPr>
            <p:cNvCxnSpPr>
              <a:cxnSpLocks/>
              <a:stCxn id="61" idx="4"/>
              <a:endCxn id="60" idx="7"/>
            </p:cNvCxnSpPr>
            <p:nvPr/>
          </p:nvCxnSpPr>
          <p:spPr>
            <a:xfrm flipH="1">
              <a:off x="10255948" y="5159165"/>
              <a:ext cx="36794" cy="556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4EF3748-21A0-E116-54D0-4D1E0FAFED3F}"/>
                </a:ext>
              </a:extLst>
            </p:cNvPr>
            <p:cNvCxnSpPr>
              <a:cxnSpLocks/>
              <a:stCxn id="62" idx="4"/>
              <a:endCxn id="61" idx="7"/>
            </p:cNvCxnSpPr>
            <p:nvPr/>
          </p:nvCxnSpPr>
          <p:spPr>
            <a:xfrm flipH="1">
              <a:off x="10345451" y="4956329"/>
              <a:ext cx="42368" cy="844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1E728219-557D-8030-25BD-7586B2823C9D}"/>
                </a:ext>
              </a:extLst>
            </p:cNvPr>
            <p:cNvCxnSpPr>
              <a:cxnSpLocks/>
              <a:stCxn id="258" idx="5"/>
              <a:endCxn id="257" idx="1"/>
            </p:cNvCxnSpPr>
            <p:nvPr/>
          </p:nvCxnSpPr>
          <p:spPr>
            <a:xfrm>
              <a:off x="10665353" y="4896413"/>
              <a:ext cx="29433" cy="877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8E5CC28-8152-CE8E-18F5-D5F5151979AF}"/>
                </a:ext>
              </a:extLst>
            </p:cNvPr>
            <p:cNvCxnSpPr>
              <a:cxnSpLocks/>
              <a:stCxn id="257" idx="4"/>
              <a:endCxn id="259" idx="1"/>
            </p:cNvCxnSpPr>
            <p:nvPr/>
          </p:nvCxnSpPr>
          <p:spPr>
            <a:xfrm>
              <a:off x="10718120" y="5110370"/>
              <a:ext cx="14475" cy="1660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310B19D-85D3-3EDC-8785-A0779F47E1AC}"/>
                </a:ext>
              </a:extLst>
            </p:cNvPr>
            <p:cNvCxnSpPr>
              <a:cxnSpLocks/>
              <a:stCxn id="260" idx="3"/>
              <a:endCxn id="259" idx="7"/>
            </p:cNvCxnSpPr>
            <p:nvPr/>
          </p:nvCxnSpPr>
          <p:spPr>
            <a:xfrm flipH="1">
              <a:off x="10838014" y="5205470"/>
              <a:ext cx="66315" cy="709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F5E76CC-67A9-50A2-2622-E389862FF1A7}"/>
                </a:ext>
              </a:extLst>
            </p:cNvPr>
            <p:cNvCxnSpPr>
              <a:cxnSpLocks/>
              <a:stCxn id="261" idx="4"/>
              <a:endCxn id="260" idx="7"/>
            </p:cNvCxnSpPr>
            <p:nvPr/>
          </p:nvCxnSpPr>
          <p:spPr>
            <a:xfrm flipH="1">
              <a:off x="10946096" y="4998510"/>
              <a:ext cx="13796" cy="720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1D813F-BF5E-5520-56B7-E6359B083620}"/>
                </a:ext>
              </a:extLst>
            </p:cNvPr>
            <p:cNvCxnSpPr>
              <a:cxnSpLocks/>
              <a:stCxn id="63" idx="4"/>
              <a:endCxn id="256" idx="0"/>
            </p:cNvCxnSpPr>
            <p:nvPr/>
          </p:nvCxnSpPr>
          <p:spPr>
            <a:xfrm flipH="1">
              <a:off x="10179290" y="5573659"/>
              <a:ext cx="9748" cy="1076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D38C2E3E-5766-2A1D-19AD-61AB3DF7FC3A}"/>
                </a:ext>
              </a:extLst>
            </p:cNvPr>
            <p:cNvSpPr/>
            <p:nvPr/>
          </p:nvSpPr>
          <p:spPr>
            <a:xfrm>
              <a:off x="11368635" y="4750646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B66C404F-0A2B-05A3-46DB-07211D7DF23B}"/>
                </a:ext>
              </a:extLst>
            </p:cNvPr>
            <p:cNvSpPr/>
            <p:nvPr/>
          </p:nvSpPr>
          <p:spPr>
            <a:xfrm>
              <a:off x="11654202" y="5172773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DAE262CD-049F-4985-C779-BE8B6BD8F2BF}"/>
                </a:ext>
              </a:extLst>
            </p:cNvPr>
            <p:cNvSpPr/>
            <p:nvPr/>
          </p:nvSpPr>
          <p:spPr>
            <a:xfrm>
              <a:off x="11838784" y="4795927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6723B02-D8A6-8FA7-23B1-192932E6997F}"/>
                </a:ext>
              </a:extLst>
            </p:cNvPr>
            <p:cNvSpPr/>
            <p:nvPr/>
          </p:nvSpPr>
          <p:spPr>
            <a:xfrm>
              <a:off x="11630254" y="5659535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C2C5291D-E5E2-8CA1-6662-F8F591F7237F}"/>
                </a:ext>
              </a:extLst>
            </p:cNvPr>
            <p:cNvSpPr/>
            <p:nvPr/>
          </p:nvSpPr>
          <p:spPr>
            <a:xfrm>
              <a:off x="12063608" y="4756317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2E81A9E8-109C-02AF-437D-8944175D5612}"/>
                </a:ext>
              </a:extLst>
            </p:cNvPr>
            <p:cNvSpPr/>
            <p:nvPr/>
          </p:nvSpPr>
          <p:spPr>
            <a:xfrm>
              <a:off x="12236269" y="5208028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1296B1C5-04CC-F42F-E60E-0C0E04B818B9}"/>
                </a:ext>
              </a:extLst>
            </p:cNvPr>
            <p:cNvSpPr/>
            <p:nvPr/>
          </p:nvSpPr>
          <p:spPr>
            <a:xfrm>
              <a:off x="12398471" y="4850140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2717BD42-82C6-BED0-7370-785F0B3B4549}"/>
                </a:ext>
              </a:extLst>
            </p:cNvPr>
            <p:cNvSpPr/>
            <p:nvPr/>
          </p:nvSpPr>
          <p:spPr>
            <a:xfrm>
              <a:off x="12246457" y="5678380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F9C36E34-04DD-E7F1-0E34-4B969A01DD86}"/>
                </a:ext>
              </a:extLst>
            </p:cNvPr>
            <p:cNvCxnSpPr>
              <a:cxnSpLocks/>
              <a:stCxn id="332" idx="5"/>
              <a:endCxn id="333" idx="1"/>
            </p:cNvCxnSpPr>
            <p:nvPr/>
          </p:nvCxnSpPr>
          <p:spPr>
            <a:xfrm>
              <a:off x="11495887" y="4868994"/>
              <a:ext cx="180148" cy="3240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B514B0A7-DCD5-D22C-0B1D-571BE14DE745}"/>
                </a:ext>
              </a:extLst>
            </p:cNvPr>
            <p:cNvCxnSpPr>
              <a:cxnSpLocks/>
              <a:stCxn id="333" idx="4"/>
              <a:endCxn id="338" idx="0"/>
            </p:cNvCxnSpPr>
            <p:nvPr/>
          </p:nvCxnSpPr>
          <p:spPr>
            <a:xfrm flipH="1">
              <a:off x="11704797" y="5311427"/>
              <a:ext cx="23948" cy="3481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835A7D1-68B7-F39E-D938-C505AF35D22A}"/>
                </a:ext>
              </a:extLst>
            </p:cNvPr>
            <p:cNvCxnSpPr>
              <a:cxnSpLocks/>
              <a:stCxn id="336" idx="4"/>
              <a:endCxn id="333" idx="7"/>
            </p:cNvCxnSpPr>
            <p:nvPr/>
          </p:nvCxnSpPr>
          <p:spPr>
            <a:xfrm flipH="1">
              <a:off x="11781455" y="4934581"/>
              <a:ext cx="131872" cy="2584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ADBCBD7B-14B0-3423-51F0-A1C5548E7379}"/>
                </a:ext>
              </a:extLst>
            </p:cNvPr>
            <p:cNvCxnSpPr>
              <a:cxnSpLocks/>
              <a:stCxn id="340" idx="4"/>
              <a:endCxn id="343" idx="1"/>
            </p:cNvCxnSpPr>
            <p:nvPr/>
          </p:nvCxnSpPr>
          <p:spPr>
            <a:xfrm>
              <a:off x="12138151" y="4894971"/>
              <a:ext cx="119951" cy="3333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4749ABC6-9F35-B901-A226-9C2213DE3B57}"/>
                </a:ext>
              </a:extLst>
            </p:cNvPr>
            <p:cNvCxnSpPr>
              <a:cxnSpLocks/>
              <a:stCxn id="345" idx="4"/>
              <a:endCxn id="343" idx="6"/>
            </p:cNvCxnSpPr>
            <p:nvPr/>
          </p:nvCxnSpPr>
          <p:spPr>
            <a:xfrm flipH="1">
              <a:off x="12385354" y="4988794"/>
              <a:ext cx="87660" cy="2885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387" name="Graphic 386" descr="Arrow Right outline">
              <a:extLst>
                <a:ext uri="{FF2B5EF4-FFF2-40B4-BE49-F238E27FC236}">
                  <a16:creationId xmlns:a16="http://schemas.microsoft.com/office/drawing/2014/main" id="{03064F2D-6B4E-33D1-2555-FDD6CE05F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73960" y="5233283"/>
              <a:ext cx="434954" cy="434954"/>
            </a:xfrm>
            <a:prstGeom prst="rect">
              <a:avLst/>
            </a:prstGeom>
          </p:spPr>
        </p:pic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FCD839E3-0AE7-8047-1EE5-374649AE6450}"/>
                </a:ext>
              </a:extLst>
            </p:cNvPr>
            <p:cNvSpPr txBox="1"/>
            <p:nvPr/>
          </p:nvSpPr>
          <p:spPr>
            <a:xfrm>
              <a:off x="10157454" y="5865858"/>
              <a:ext cx="844058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Bipartite Network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621B5B19-A9BC-7613-0E5D-1301FF63C44B}"/>
                </a:ext>
              </a:extLst>
            </p:cNvPr>
            <p:cNvSpPr txBox="1"/>
            <p:nvPr/>
          </p:nvSpPr>
          <p:spPr>
            <a:xfrm>
              <a:off x="11658059" y="5863707"/>
              <a:ext cx="844058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Projection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Network</a:t>
              </a: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BBE18A6F-4C9A-686C-D9EC-E6BE159C0E3E}"/>
              </a:ext>
            </a:extLst>
          </p:cNvPr>
          <p:cNvGrpSpPr/>
          <p:nvPr/>
        </p:nvGrpSpPr>
        <p:grpSpPr>
          <a:xfrm>
            <a:off x="9673349" y="8353251"/>
            <a:ext cx="4225779" cy="1581827"/>
            <a:chOff x="9530966" y="8402698"/>
            <a:chExt cx="4354640" cy="1627768"/>
          </a:xfrm>
        </p:grpSpPr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FC117A83-A74D-86CA-0379-05A09DB3FFAF}"/>
                </a:ext>
              </a:extLst>
            </p:cNvPr>
            <p:cNvSpPr/>
            <p:nvPr/>
          </p:nvSpPr>
          <p:spPr>
            <a:xfrm>
              <a:off x="11035926" y="8402698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C801A22D-4560-3D66-3EB3-FFB05AC4BCB6}"/>
                </a:ext>
              </a:extLst>
            </p:cNvPr>
            <p:cNvSpPr/>
            <p:nvPr/>
          </p:nvSpPr>
          <p:spPr>
            <a:xfrm>
              <a:off x="11321493" y="8824825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C0A7ACF5-3D6D-0EAA-577E-7A627470305D}"/>
                </a:ext>
              </a:extLst>
            </p:cNvPr>
            <p:cNvSpPr/>
            <p:nvPr/>
          </p:nvSpPr>
          <p:spPr>
            <a:xfrm>
              <a:off x="11506075" y="8447979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378E90EA-EF06-E5FD-C992-B9DD1DE3CE1A}"/>
                </a:ext>
              </a:extLst>
            </p:cNvPr>
            <p:cNvSpPr/>
            <p:nvPr/>
          </p:nvSpPr>
          <p:spPr>
            <a:xfrm>
              <a:off x="11297545" y="9311587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644128FA-5D08-C252-7A12-C3D80D95675D}"/>
                </a:ext>
              </a:extLst>
            </p:cNvPr>
            <p:cNvSpPr/>
            <p:nvPr/>
          </p:nvSpPr>
          <p:spPr>
            <a:xfrm>
              <a:off x="11730899" y="8408369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3091863F-12B3-3115-BE08-E628907DEE8A}"/>
                </a:ext>
              </a:extLst>
            </p:cNvPr>
            <p:cNvSpPr/>
            <p:nvPr/>
          </p:nvSpPr>
          <p:spPr>
            <a:xfrm>
              <a:off x="11902854" y="8860080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5552D4D9-7CCD-778C-51B6-7D0C8C399F37}"/>
                </a:ext>
              </a:extLst>
            </p:cNvPr>
            <p:cNvSpPr/>
            <p:nvPr/>
          </p:nvSpPr>
          <p:spPr>
            <a:xfrm>
              <a:off x="12065762" y="8502192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C2D9F743-249C-2CDD-2E08-3A108A8D7CF9}"/>
                </a:ext>
              </a:extLst>
            </p:cNvPr>
            <p:cNvSpPr/>
            <p:nvPr/>
          </p:nvSpPr>
          <p:spPr>
            <a:xfrm>
              <a:off x="11913748" y="9330432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6BD531BF-325C-060D-5F8C-03D31F1A0447}"/>
                </a:ext>
              </a:extLst>
            </p:cNvPr>
            <p:cNvCxnSpPr>
              <a:cxnSpLocks/>
              <a:stCxn id="416" idx="5"/>
              <a:endCxn id="417" idx="1"/>
            </p:cNvCxnSpPr>
            <p:nvPr/>
          </p:nvCxnSpPr>
          <p:spPr>
            <a:xfrm>
              <a:off x="11163178" y="8521046"/>
              <a:ext cx="180148" cy="3240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D54CC60D-436A-6607-3ED2-15715BAF788C}"/>
                </a:ext>
              </a:extLst>
            </p:cNvPr>
            <p:cNvCxnSpPr>
              <a:cxnSpLocks/>
              <a:stCxn id="417" idx="4"/>
              <a:endCxn id="419" idx="0"/>
            </p:cNvCxnSpPr>
            <p:nvPr/>
          </p:nvCxnSpPr>
          <p:spPr>
            <a:xfrm flipH="1">
              <a:off x="11372088" y="8963479"/>
              <a:ext cx="23948" cy="3481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842B88C4-8303-7835-B278-9233E4896E2E}"/>
                </a:ext>
              </a:extLst>
            </p:cNvPr>
            <p:cNvCxnSpPr>
              <a:cxnSpLocks/>
              <a:stCxn id="418" idx="4"/>
              <a:endCxn id="417" idx="7"/>
            </p:cNvCxnSpPr>
            <p:nvPr/>
          </p:nvCxnSpPr>
          <p:spPr>
            <a:xfrm flipH="1">
              <a:off x="11448746" y="8586633"/>
              <a:ext cx="131872" cy="2584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0A453F75-4917-2B01-0919-55ABDFEE0CAD}"/>
                </a:ext>
              </a:extLst>
            </p:cNvPr>
            <p:cNvCxnSpPr>
              <a:cxnSpLocks/>
              <a:stCxn id="420" idx="4"/>
              <a:endCxn id="421" idx="1"/>
            </p:cNvCxnSpPr>
            <p:nvPr/>
          </p:nvCxnSpPr>
          <p:spPr>
            <a:xfrm>
              <a:off x="11805441" y="8547023"/>
              <a:ext cx="119246" cy="3333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B5558D4-618B-1F15-2067-2DB568EB9731}"/>
                </a:ext>
              </a:extLst>
            </p:cNvPr>
            <p:cNvCxnSpPr>
              <a:cxnSpLocks/>
              <a:stCxn id="422" idx="4"/>
              <a:endCxn id="421" idx="6"/>
            </p:cNvCxnSpPr>
            <p:nvPr/>
          </p:nvCxnSpPr>
          <p:spPr>
            <a:xfrm flipH="1">
              <a:off x="12051939" y="8640846"/>
              <a:ext cx="88366" cy="2885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429" name="Graphic 428" descr="Arrow Right outline">
              <a:extLst>
                <a:ext uri="{FF2B5EF4-FFF2-40B4-BE49-F238E27FC236}">
                  <a16:creationId xmlns:a16="http://schemas.microsoft.com/office/drawing/2014/main" id="{1BEDDD58-D7B0-21CC-A635-FDC67A580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41251" y="8885335"/>
              <a:ext cx="434954" cy="434954"/>
            </a:xfrm>
            <a:prstGeom prst="rect">
              <a:avLst/>
            </a:prstGeom>
          </p:spPr>
        </p:pic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FBC023CA-C8D1-927D-7410-553567F7E132}"/>
                </a:ext>
              </a:extLst>
            </p:cNvPr>
            <p:cNvSpPr txBox="1"/>
            <p:nvPr/>
          </p:nvSpPr>
          <p:spPr>
            <a:xfrm>
              <a:off x="9867609" y="9517910"/>
              <a:ext cx="844058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Projection Network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BEA46BA6-E99B-8D83-7701-1BD128E3316E}"/>
                </a:ext>
              </a:extLst>
            </p:cNvPr>
            <p:cNvSpPr txBox="1"/>
            <p:nvPr/>
          </p:nvSpPr>
          <p:spPr>
            <a:xfrm>
              <a:off x="11225333" y="9608092"/>
              <a:ext cx="1164841" cy="32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Motif Detection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E110040-39D0-4FDC-A77A-70C750A41F85}"/>
                </a:ext>
              </a:extLst>
            </p:cNvPr>
            <p:cNvSpPr/>
            <p:nvPr/>
          </p:nvSpPr>
          <p:spPr>
            <a:xfrm>
              <a:off x="9530966" y="8412220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AEEDE073-4D7D-0DF6-7486-73535E0F1D85}"/>
                </a:ext>
              </a:extLst>
            </p:cNvPr>
            <p:cNvSpPr/>
            <p:nvPr/>
          </p:nvSpPr>
          <p:spPr>
            <a:xfrm>
              <a:off x="9816533" y="8834347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5C23C21-D00E-13AC-A60E-C9DFE38AA89C}"/>
                </a:ext>
              </a:extLst>
            </p:cNvPr>
            <p:cNvSpPr/>
            <p:nvPr/>
          </p:nvSpPr>
          <p:spPr>
            <a:xfrm>
              <a:off x="10001115" y="8457501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D2EEE9A-BA5A-27E4-9B2B-DE77CAFA1F23}"/>
                </a:ext>
              </a:extLst>
            </p:cNvPr>
            <p:cNvSpPr/>
            <p:nvPr/>
          </p:nvSpPr>
          <p:spPr>
            <a:xfrm>
              <a:off x="9792585" y="9321109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90270B85-606A-5E9F-642B-98A991578B13}"/>
                </a:ext>
              </a:extLst>
            </p:cNvPr>
            <p:cNvSpPr/>
            <p:nvPr/>
          </p:nvSpPr>
          <p:spPr>
            <a:xfrm>
              <a:off x="10225939" y="8417891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8CAC7A62-A7E0-2F89-5266-E7ADF9DC8993}"/>
                </a:ext>
              </a:extLst>
            </p:cNvPr>
            <p:cNvSpPr/>
            <p:nvPr/>
          </p:nvSpPr>
          <p:spPr>
            <a:xfrm>
              <a:off x="10397894" y="8869602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DE1627F3-1F19-B744-3F75-5F8161FF4444}"/>
                </a:ext>
              </a:extLst>
            </p:cNvPr>
            <p:cNvSpPr/>
            <p:nvPr/>
          </p:nvSpPr>
          <p:spPr>
            <a:xfrm>
              <a:off x="10560802" y="8511714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AF13898-BF29-C12D-7FAE-D4FF9C4C1ED9}"/>
                </a:ext>
              </a:extLst>
            </p:cNvPr>
            <p:cNvSpPr/>
            <p:nvPr/>
          </p:nvSpPr>
          <p:spPr>
            <a:xfrm>
              <a:off x="10408788" y="9339954"/>
              <a:ext cx="149085" cy="138654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DEEA654A-2D10-C533-7A6C-D5009F655A42}"/>
                </a:ext>
              </a:extLst>
            </p:cNvPr>
            <p:cNvCxnSpPr>
              <a:cxnSpLocks/>
              <a:stCxn id="432" idx="5"/>
              <a:endCxn id="433" idx="1"/>
            </p:cNvCxnSpPr>
            <p:nvPr/>
          </p:nvCxnSpPr>
          <p:spPr>
            <a:xfrm>
              <a:off x="9658218" y="8530568"/>
              <a:ext cx="180148" cy="3240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5D54494-1BC0-7DF5-2F84-E42B05FF6BA5}"/>
                </a:ext>
              </a:extLst>
            </p:cNvPr>
            <p:cNvCxnSpPr>
              <a:cxnSpLocks/>
              <a:stCxn id="433" idx="4"/>
              <a:endCxn id="435" idx="0"/>
            </p:cNvCxnSpPr>
            <p:nvPr/>
          </p:nvCxnSpPr>
          <p:spPr>
            <a:xfrm flipH="1">
              <a:off x="9867128" y="8973001"/>
              <a:ext cx="23948" cy="3481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80140095-5373-1BD8-E019-20BCAD698C42}"/>
                </a:ext>
              </a:extLst>
            </p:cNvPr>
            <p:cNvCxnSpPr>
              <a:cxnSpLocks/>
              <a:stCxn id="434" idx="4"/>
              <a:endCxn id="433" idx="7"/>
            </p:cNvCxnSpPr>
            <p:nvPr/>
          </p:nvCxnSpPr>
          <p:spPr>
            <a:xfrm flipH="1">
              <a:off x="9943786" y="8596155"/>
              <a:ext cx="131872" cy="2584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7C1C406-5FE4-7AC5-E173-C0ABE099DCCA}"/>
                </a:ext>
              </a:extLst>
            </p:cNvPr>
            <p:cNvCxnSpPr>
              <a:cxnSpLocks/>
              <a:stCxn id="436" idx="4"/>
              <a:endCxn id="437" idx="1"/>
            </p:cNvCxnSpPr>
            <p:nvPr/>
          </p:nvCxnSpPr>
          <p:spPr>
            <a:xfrm>
              <a:off x="10300482" y="8556545"/>
              <a:ext cx="119245" cy="3333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8834C9CB-33C5-7DDF-20FB-9549E29B0778}"/>
                </a:ext>
              </a:extLst>
            </p:cNvPr>
            <p:cNvCxnSpPr>
              <a:cxnSpLocks/>
              <a:stCxn id="438" idx="4"/>
              <a:endCxn id="437" idx="6"/>
            </p:cNvCxnSpPr>
            <p:nvPr/>
          </p:nvCxnSpPr>
          <p:spPr>
            <a:xfrm flipH="1">
              <a:off x="10546978" y="8650368"/>
              <a:ext cx="88366" cy="2885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1FFF546-5C57-6C1A-D9A5-8077A400D684}"/>
                </a:ext>
              </a:extLst>
            </p:cNvPr>
            <p:cNvCxnSpPr>
              <a:stCxn id="421" idx="4"/>
              <a:endCxn id="423" idx="0"/>
            </p:cNvCxnSpPr>
            <p:nvPr/>
          </p:nvCxnSpPr>
          <p:spPr>
            <a:xfrm>
              <a:off x="11977397" y="8998734"/>
              <a:ext cx="10894" cy="331698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aphicFrame>
          <p:nvGraphicFramePr>
            <p:cNvPr id="449" name="Table">
              <a:extLst>
                <a:ext uri="{FF2B5EF4-FFF2-40B4-BE49-F238E27FC236}">
                  <a16:creationId xmlns:a16="http://schemas.microsoft.com/office/drawing/2014/main" id="{EBF0FC36-2332-7DD3-FEB1-9DA9DF352C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3627589"/>
                </p:ext>
              </p:extLst>
            </p:nvPr>
          </p:nvGraphicFramePr>
          <p:xfrm>
            <a:off x="12855102" y="8530569"/>
            <a:ext cx="826941" cy="84716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2674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749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6749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4650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4650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4650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64650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64650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pic>
          <p:nvPicPr>
            <p:cNvPr id="450" name="Graphic 449" descr="Arrow Right outline">
              <a:extLst>
                <a:ext uri="{FF2B5EF4-FFF2-40B4-BE49-F238E27FC236}">
                  <a16:creationId xmlns:a16="http://schemas.microsoft.com/office/drawing/2014/main" id="{9995B458-2D95-A937-8E30-D64CD6EF5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279541" y="8894857"/>
              <a:ext cx="434954" cy="434954"/>
            </a:xfrm>
            <a:prstGeom prst="rect">
              <a:avLst/>
            </a:prstGeom>
          </p:spPr>
        </p:pic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92EF78BB-1618-8E13-087E-DD73A2E1D546}"/>
                </a:ext>
              </a:extLst>
            </p:cNvPr>
            <p:cNvSpPr txBox="1"/>
            <p:nvPr/>
          </p:nvSpPr>
          <p:spPr>
            <a:xfrm>
              <a:off x="12720765" y="9525280"/>
              <a:ext cx="1164841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Motif Count &amp; Metrics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453" name="Graphic 452" descr="Paper outline">
            <a:extLst>
              <a:ext uri="{FF2B5EF4-FFF2-40B4-BE49-F238E27FC236}">
                <a16:creationId xmlns:a16="http://schemas.microsoft.com/office/drawing/2014/main" id="{FAA0B310-6751-95BA-58BB-7C19F1D752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3837" y="6796079"/>
            <a:ext cx="599426" cy="599426"/>
          </a:xfrm>
          <a:prstGeom prst="rect">
            <a:avLst/>
          </a:prstGeom>
        </p:spPr>
      </p:pic>
      <p:pic>
        <p:nvPicPr>
          <p:cNvPr id="454" name="Graphic 453" descr="Paper outline">
            <a:extLst>
              <a:ext uri="{FF2B5EF4-FFF2-40B4-BE49-F238E27FC236}">
                <a16:creationId xmlns:a16="http://schemas.microsoft.com/office/drawing/2014/main" id="{ED43D2E2-E22E-D43B-74C6-074ABB7CF8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49345" y="7141315"/>
            <a:ext cx="599426" cy="599426"/>
          </a:xfrm>
          <a:prstGeom prst="rect">
            <a:avLst/>
          </a:prstGeom>
        </p:spPr>
      </p:pic>
      <p:pic>
        <p:nvPicPr>
          <p:cNvPr id="455" name="Graphic 454" descr="Arrow Right outline">
            <a:extLst>
              <a:ext uri="{FF2B5EF4-FFF2-40B4-BE49-F238E27FC236}">
                <a16:creationId xmlns:a16="http://schemas.microsoft.com/office/drawing/2014/main" id="{F0281A1F-E8B1-EE3D-3E28-261D57F76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590391">
            <a:off x="7504195" y="6795849"/>
            <a:ext cx="528271" cy="528271"/>
          </a:xfrm>
          <a:prstGeom prst="rect">
            <a:avLst/>
          </a:prstGeom>
        </p:spPr>
      </p:pic>
      <p:pic>
        <p:nvPicPr>
          <p:cNvPr id="456" name="Graphic 455" descr="Arrow Right outline">
            <a:extLst>
              <a:ext uri="{FF2B5EF4-FFF2-40B4-BE49-F238E27FC236}">
                <a16:creationId xmlns:a16="http://schemas.microsoft.com/office/drawing/2014/main" id="{5A53673B-71C1-BE7F-4613-639ED00B44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915859">
            <a:off x="7482419" y="7590600"/>
            <a:ext cx="528271" cy="528271"/>
          </a:xfrm>
          <a:prstGeom prst="rect">
            <a:avLst/>
          </a:prstGeom>
        </p:spPr>
      </p:pic>
      <p:sp>
        <p:nvSpPr>
          <p:cNvPr id="457" name="TextBox 456">
            <a:extLst>
              <a:ext uri="{FF2B5EF4-FFF2-40B4-BE49-F238E27FC236}">
                <a16:creationId xmlns:a16="http://schemas.microsoft.com/office/drawing/2014/main" id="{62BF373D-B067-1217-9500-168ED4652EBA}"/>
              </a:ext>
            </a:extLst>
          </p:cNvPr>
          <p:cNvSpPr txBox="1"/>
          <p:nvPr/>
        </p:nvSpPr>
        <p:spPr>
          <a:xfrm>
            <a:off x="8100054" y="6914353"/>
            <a:ext cx="430103" cy="4846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JIRA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.</a:t>
            </a:r>
            <a:r>
              <a:rPr kumimoji="0" lang="en-US" sz="105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json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85446D98-90BB-E00D-0AC8-F34F0833B90B}"/>
              </a:ext>
            </a:extLst>
          </p:cNvPr>
          <p:cNvSpPr txBox="1"/>
          <p:nvPr/>
        </p:nvSpPr>
        <p:spPr>
          <a:xfrm>
            <a:off x="8087574" y="7692183"/>
            <a:ext cx="455646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 err="1"/>
              <a:t>GitHub</a:t>
            </a:r>
            <a:r>
              <a:rPr kumimoji="0" lang="en-US" sz="8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.json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9" name="Line">
            <a:extLst>
              <a:ext uri="{FF2B5EF4-FFF2-40B4-BE49-F238E27FC236}">
                <a16:creationId xmlns:a16="http://schemas.microsoft.com/office/drawing/2014/main" id="{A7AB3ADE-C03A-9F5E-3D7E-0AC63A58BBCC}"/>
              </a:ext>
            </a:extLst>
          </p:cNvPr>
          <p:cNvSpPr/>
          <p:nvPr/>
        </p:nvSpPr>
        <p:spPr>
          <a:xfrm flipH="1" flipV="1">
            <a:off x="9433523" y="1920822"/>
            <a:ext cx="15003" cy="1664208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9" name="Graphic 18" descr="Paper outline">
            <a:extLst>
              <a:ext uri="{FF2B5EF4-FFF2-40B4-BE49-F238E27FC236}">
                <a16:creationId xmlns:a16="http://schemas.microsoft.com/office/drawing/2014/main" id="{32252737-F459-F6C7-5C4E-F02D796234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24618" y="7150681"/>
            <a:ext cx="599426" cy="5994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3A92E7-CD15-1B11-1D55-5F8B0C12DEF8}"/>
              </a:ext>
            </a:extLst>
          </p:cNvPr>
          <p:cNvSpPr txBox="1"/>
          <p:nvPr/>
        </p:nvSpPr>
        <p:spPr>
          <a:xfrm>
            <a:off x="8604095" y="7287666"/>
            <a:ext cx="455646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Bugzilla.json</a:t>
            </a:r>
            <a:endParaRPr kumimoji="0" lang="en-US" sz="7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" name="Graphic 22" descr="Arrow Right outline">
            <a:extLst>
              <a:ext uri="{FF2B5EF4-FFF2-40B4-BE49-F238E27FC236}">
                <a16:creationId xmlns:a16="http://schemas.microsoft.com/office/drawing/2014/main" id="{A1053F21-3851-9FCF-DEC4-1C39EDA9C2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443949" y="7221377"/>
            <a:ext cx="1110708" cy="528271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25FB1B8-01CE-5541-907B-9FB4B279E597}"/>
              </a:ext>
            </a:extLst>
          </p:cNvPr>
          <p:cNvGrpSpPr/>
          <p:nvPr/>
        </p:nvGrpSpPr>
        <p:grpSpPr>
          <a:xfrm>
            <a:off x="4704191" y="9508750"/>
            <a:ext cx="2340652" cy="739803"/>
            <a:chOff x="4719398" y="9466457"/>
            <a:chExt cx="2555389" cy="1230189"/>
          </a:xfrm>
        </p:grpSpPr>
        <p:graphicFrame>
          <p:nvGraphicFramePr>
            <p:cNvPr id="5" name="Table">
              <a:extLst>
                <a:ext uri="{FF2B5EF4-FFF2-40B4-BE49-F238E27FC236}">
                  <a16:creationId xmlns:a16="http://schemas.microsoft.com/office/drawing/2014/main" id="{8076121E-900A-BFE4-1728-EB1201F773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10755300"/>
                </p:ext>
              </p:extLst>
            </p:nvPr>
          </p:nvGraphicFramePr>
          <p:xfrm>
            <a:off x="4719398" y="9475887"/>
            <a:ext cx="429719" cy="742156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968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68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6" name="Table">
              <a:extLst>
                <a:ext uri="{FF2B5EF4-FFF2-40B4-BE49-F238E27FC236}">
                  <a16:creationId xmlns:a16="http://schemas.microsoft.com/office/drawing/2014/main" id="{67175720-251B-2833-0DFD-779DA83B3A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6062138"/>
                </p:ext>
              </p:extLst>
            </p:nvPr>
          </p:nvGraphicFramePr>
          <p:xfrm>
            <a:off x="5193772" y="9473740"/>
            <a:ext cx="429719" cy="742156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968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68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7" name="Table">
              <a:extLst>
                <a:ext uri="{FF2B5EF4-FFF2-40B4-BE49-F238E27FC236}">
                  <a16:creationId xmlns:a16="http://schemas.microsoft.com/office/drawing/2014/main" id="{79DE203B-9AED-05D9-4F0C-81CC8831C5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77086751"/>
                </p:ext>
              </p:extLst>
            </p:nvPr>
          </p:nvGraphicFramePr>
          <p:xfrm>
            <a:off x="5683168" y="9473739"/>
            <a:ext cx="429719" cy="742156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968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68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8" name="Table">
              <a:extLst>
                <a:ext uri="{FF2B5EF4-FFF2-40B4-BE49-F238E27FC236}">
                  <a16:creationId xmlns:a16="http://schemas.microsoft.com/office/drawing/2014/main" id="{18FC490E-D864-144B-5617-288F4CC598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84634118"/>
                </p:ext>
              </p:extLst>
            </p:nvPr>
          </p:nvGraphicFramePr>
          <p:xfrm>
            <a:off x="6157542" y="9471592"/>
            <a:ext cx="429719" cy="742156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968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68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766D7-1149-B4F8-B057-973F6E771A88}"/>
                </a:ext>
              </a:extLst>
            </p:cNvPr>
            <p:cNvSpPr txBox="1"/>
            <p:nvPr/>
          </p:nvSpPr>
          <p:spPr>
            <a:xfrm>
              <a:off x="4723946" y="10106051"/>
              <a:ext cx="528271" cy="430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gitlog</a:t>
              </a:r>
              <a:endPara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22470D-232F-030A-538B-A5771065F308}"/>
                </a:ext>
              </a:extLst>
            </p:cNvPr>
            <p:cNvSpPr txBox="1"/>
            <p:nvPr/>
          </p:nvSpPr>
          <p:spPr>
            <a:xfrm>
              <a:off x="5185041" y="10081723"/>
              <a:ext cx="528271" cy="430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/>
                <a:t>mbox</a:t>
              </a:r>
              <a:endPara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2366E0-AC56-9B0C-0832-19F8D9B0EC33}"/>
                </a:ext>
              </a:extLst>
            </p:cNvPr>
            <p:cNvSpPr txBox="1"/>
            <p:nvPr/>
          </p:nvSpPr>
          <p:spPr>
            <a:xfrm>
              <a:off x="5677293" y="10061309"/>
              <a:ext cx="523256" cy="63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JIRA Replies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4B8102-F277-55E8-1FD5-FB7D1608BEE2}"/>
                </a:ext>
              </a:extLst>
            </p:cNvPr>
            <p:cNvSpPr txBox="1"/>
            <p:nvPr/>
          </p:nvSpPr>
          <p:spPr>
            <a:xfrm>
              <a:off x="6123791" y="10043302"/>
              <a:ext cx="653777" cy="63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Git</a:t>
              </a:r>
              <a:r>
                <a:rPr lang="en-US" sz="800" dirty="0"/>
                <a:t>Hub Replies</a:t>
              </a:r>
              <a:endPara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aphicFrame>
          <p:nvGraphicFramePr>
            <p:cNvPr id="24" name="Table">
              <a:extLst>
                <a:ext uri="{FF2B5EF4-FFF2-40B4-BE49-F238E27FC236}">
                  <a16:creationId xmlns:a16="http://schemas.microsoft.com/office/drawing/2014/main" id="{9E83DCA1-3AD2-3C7A-D8A9-EE8D99E842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02679937"/>
                </p:ext>
              </p:extLst>
            </p:nvPr>
          </p:nvGraphicFramePr>
          <p:xfrm>
            <a:off x="6651875" y="9466457"/>
            <a:ext cx="429719" cy="742156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968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68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095F93-92D2-1FA0-E414-E26741A4FA85}"/>
                </a:ext>
              </a:extLst>
            </p:cNvPr>
            <p:cNvSpPr txBox="1"/>
            <p:nvPr/>
          </p:nvSpPr>
          <p:spPr>
            <a:xfrm>
              <a:off x="6621010" y="10085636"/>
              <a:ext cx="653777" cy="430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Bugzilla</a:t>
              </a:r>
              <a:endPara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AA8AAA4-E7DB-B45F-DAF5-C88A58E6CD21}"/>
              </a:ext>
            </a:extLst>
          </p:cNvPr>
          <p:cNvGrpSpPr/>
          <p:nvPr/>
        </p:nvGrpSpPr>
        <p:grpSpPr>
          <a:xfrm>
            <a:off x="7154056" y="9515945"/>
            <a:ext cx="2340652" cy="739803"/>
            <a:chOff x="4719398" y="9466457"/>
            <a:chExt cx="2555389" cy="1230189"/>
          </a:xfrm>
        </p:grpSpPr>
        <p:graphicFrame>
          <p:nvGraphicFramePr>
            <p:cNvPr id="42" name="Table">
              <a:extLst>
                <a:ext uri="{FF2B5EF4-FFF2-40B4-BE49-F238E27FC236}">
                  <a16:creationId xmlns:a16="http://schemas.microsoft.com/office/drawing/2014/main" id="{3E2EA6BF-8B07-B61F-68BC-9717F93513D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79440959"/>
                </p:ext>
              </p:extLst>
            </p:nvPr>
          </p:nvGraphicFramePr>
          <p:xfrm>
            <a:off x="4719398" y="9475887"/>
            <a:ext cx="429719" cy="742156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968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68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43" name="Table">
              <a:extLst>
                <a:ext uri="{FF2B5EF4-FFF2-40B4-BE49-F238E27FC236}">
                  <a16:creationId xmlns:a16="http://schemas.microsoft.com/office/drawing/2014/main" id="{31F7B4FC-03E2-7C37-338A-7CC125EBD12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51927641"/>
                </p:ext>
              </p:extLst>
            </p:nvPr>
          </p:nvGraphicFramePr>
          <p:xfrm>
            <a:off x="5193772" y="9473740"/>
            <a:ext cx="429719" cy="742156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968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68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44" name="Table">
              <a:extLst>
                <a:ext uri="{FF2B5EF4-FFF2-40B4-BE49-F238E27FC236}">
                  <a16:creationId xmlns:a16="http://schemas.microsoft.com/office/drawing/2014/main" id="{C223CF0E-C75B-5398-CBC2-72777660B5B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4327764"/>
                </p:ext>
              </p:extLst>
            </p:nvPr>
          </p:nvGraphicFramePr>
          <p:xfrm>
            <a:off x="5683168" y="9473739"/>
            <a:ext cx="429719" cy="742156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968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68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45" name="Table">
              <a:extLst>
                <a:ext uri="{FF2B5EF4-FFF2-40B4-BE49-F238E27FC236}">
                  <a16:creationId xmlns:a16="http://schemas.microsoft.com/office/drawing/2014/main" id="{DA2E7CF7-2FE3-CA22-A09A-E9DF0EB969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68979148"/>
                </p:ext>
              </p:extLst>
            </p:nvPr>
          </p:nvGraphicFramePr>
          <p:xfrm>
            <a:off x="6157542" y="9471592"/>
            <a:ext cx="429719" cy="742156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968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68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8520251-B594-D725-CF0D-3A9ACA9D8C55}"/>
                </a:ext>
              </a:extLst>
            </p:cNvPr>
            <p:cNvSpPr txBox="1"/>
            <p:nvPr/>
          </p:nvSpPr>
          <p:spPr>
            <a:xfrm>
              <a:off x="4723946" y="10106051"/>
              <a:ext cx="528271" cy="430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gitlog</a:t>
              </a:r>
              <a:endPara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F5F5EDE0-32D5-E0DD-0510-6A4D9BF53E76}"/>
                </a:ext>
              </a:extLst>
            </p:cNvPr>
            <p:cNvSpPr txBox="1"/>
            <p:nvPr/>
          </p:nvSpPr>
          <p:spPr>
            <a:xfrm>
              <a:off x="5185041" y="10081723"/>
              <a:ext cx="528271" cy="430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/>
                <a:t>mbox</a:t>
              </a:r>
              <a:endPara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F4770077-9633-3936-C818-DB9218CDE90F}"/>
                </a:ext>
              </a:extLst>
            </p:cNvPr>
            <p:cNvSpPr txBox="1"/>
            <p:nvPr/>
          </p:nvSpPr>
          <p:spPr>
            <a:xfrm>
              <a:off x="5677293" y="10061309"/>
              <a:ext cx="523256" cy="63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JIRA Replies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2A241D94-E829-0E62-6972-27FFEB2B12E5}"/>
                </a:ext>
              </a:extLst>
            </p:cNvPr>
            <p:cNvSpPr txBox="1"/>
            <p:nvPr/>
          </p:nvSpPr>
          <p:spPr>
            <a:xfrm>
              <a:off x="6123791" y="10043302"/>
              <a:ext cx="653777" cy="63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Git</a:t>
              </a:r>
              <a:r>
                <a:rPr lang="en-US" sz="800" dirty="0"/>
                <a:t>Hub Replies</a:t>
              </a:r>
              <a:endPara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aphicFrame>
          <p:nvGraphicFramePr>
            <p:cNvPr id="470" name="Table">
              <a:extLst>
                <a:ext uri="{FF2B5EF4-FFF2-40B4-BE49-F238E27FC236}">
                  <a16:creationId xmlns:a16="http://schemas.microsoft.com/office/drawing/2014/main" id="{5EECE984-D6C1-F174-566B-51711E714EA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055542"/>
                </p:ext>
              </p:extLst>
            </p:nvPr>
          </p:nvGraphicFramePr>
          <p:xfrm>
            <a:off x="6651875" y="9466457"/>
            <a:ext cx="429719" cy="742156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968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68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8771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>
                          <a:noFill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2626C6CF-C45A-3F60-3377-AFF94D645366}"/>
                </a:ext>
              </a:extLst>
            </p:cNvPr>
            <p:cNvSpPr txBox="1"/>
            <p:nvPr/>
          </p:nvSpPr>
          <p:spPr>
            <a:xfrm>
              <a:off x="6621010" y="10085636"/>
              <a:ext cx="653777" cy="430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Bugzilla</a:t>
              </a:r>
              <a:endPara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473" name="Graphic 472" descr="User outline">
            <a:extLst>
              <a:ext uri="{FF2B5EF4-FFF2-40B4-BE49-F238E27FC236}">
                <a16:creationId xmlns:a16="http://schemas.microsoft.com/office/drawing/2014/main" id="{DDA0A818-B4F2-C3F7-EE67-741482380A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13441" y="9542455"/>
            <a:ext cx="398571" cy="398571"/>
          </a:xfrm>
          <a:prstGeom prst="rect">
            <a:avLst/>
          </a:prstGeom>
        </p:spPr>
      </p:pic>
      <p:pic>
        <p:nvPicPr>
          <p:cNvPr id="474" name="Graphic 473" descr="User outline">
            <a:extLst>
              <a:ext uri="{FF2B5EF4-FFF2-40B4-BE49-F238E27FC236}">
                <a16:creationId xmlns:a16="http://schemas.microsoft.com/office/drawing/2014/main" id="{52A6B615-7585-6D36-9523-DDEBA4F4BF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7434" y="9533539"/>
            <a:ext cx="398571" cy="398571"/>
          </a:xfrm>
          <a:prstGeom prst="rect">
            <a:avLst/>
          </a:prstGeom>
        </p:spPr>
      </p:pic>
      <p:pic>
        <p:nvPicPr>
          <p:cNvPr id="475" name="Graphic 474" descr="User outline">
            <a:extLst>
              <a:ext uri="{FF2B5EF4-FFF2-40B4-BE49-F238E27FC236}">
                <a16:creationId xmlns:a16="http://schemas.microsoft.com/office/drawing/2014/main" id="{55974EEF-3100-E4EC-81D5-8A244E920E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4255" y="9533539"/>
            <a:ext cx="398571" cy="398571"/>
          </a:xfrm>
          <a:prstGeom prst="rect">
            <a:avLst/>
          </a:prstGeom>
        </p:spPr>
      </p:pic>
      <p:pic>
        <p:nvPicPr>
          <p:cNvPr id="476" name="Graphic 475" descr="User outline">
            <a:extLst>
              <a:ext uri="{FF2B5EF4-FFF2-40B4-BE49-F238E27FC236}">
                <a16:creationId xmlns:a16="http://schemas.microsoft.com/office/drawing/2014/main" id="{15313132-8AD1-4328-622B-9CC874315F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74573" y="9533539"/>
            <a:ext cx="398571" cy="398571"/>
          </a:xfrm>
          <a:prstGeom prst="rect">
            <a:avLst/>
          </a:prstGeom>
        </p:spPr>
      </p:pic>
      <p:pic>
        <p:nvPicPr>
          <p:cNvPr id="477" name="Graphic 476" descr="User outline">
            <a:extLst>
              <a:ext uri="{FF2B5EF4-FFF2-40B4-BE49-F238E27FC236}">
                <a16:creationId xmlns:a16="http://schemas.microsoft.com/office/drawing/2014/main" id="{3A5EE1A1-9B93-5637-A679-A09CBDB7DA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6731" y="9547493"/>
            <a:ext cx="398571" cy="3985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98E25CE-0FCD-0F14-DE41-E9F889215D13}"/>
              </a:ext>
            </a:extLst>
          </p:cNvPr>
          <p:cNvSpPr txBox="1"/>
          <p:nvPr/>
        </p:nvSpPr>
        <p:spPr>
          <a:xfrm>
            <a:off x="4463719" y="10327008"/>
            <a:ext cx="9364739" cy="500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 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Leilani Reich, Carlos Paradis • Learn more with the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social_smells_showcase.Rmd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vignette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•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Kaiaulu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package version 0.0.0.9600 (in development) •  Updated: 2023-02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0875114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608</Words>
  <Application>Microsoft Macintosh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</vt:lpstr>
      <vt:lpstr>Helvetica Light</vt:lpstr>
      <vt:lpstr>Helvetica Neue</vt:lpstr>
      <vt:lpstr>Source Sans Pro</vt:lpstr>
      <vt:lpstr>Source Sans Pro Light</vt:lpstr>
      <vt:lpstr>Source Sans Pro Semibold</vt:lpstr>
      <vt:lpstr>White</vt:lpstr>
      <vt:lpstr>Social Smells: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Leilani Reich</cp:lastModifiedBy>
  <cp:revision>83</cp:revision>
  <dcterms:modified xsi:type="dcterms:W3CDTF">2023-04-27T09:43:12Z</dcterms:modified>
</cp:coreProperties>
</file>