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La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f331cb3b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f331cb3b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f331cb3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f331cb3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f331cb3b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f331cb3b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f331cb3b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f331cb3b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f331cb3b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f331cb3b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f331cb3b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f331cb3b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f331cb3b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f331cb3b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f331cb3b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f331cb3b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f331cb3b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f331cb3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f331cb3b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f331cb3b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f331cb3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f331cb3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f331cb3b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f331cb3b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f331cb3b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f331cb3b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fda00d3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fda00d3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f331cb3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f331cb3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f331cb3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f331cb3b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f331cb3b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f331cb3b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331cb3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331cb3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f331cb3b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f331cb3b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f331cb3b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f331cb3b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f331cb3b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f331cb3b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f331cb3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f331cb3b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016bdcf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016bdcf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manelrodero.com/blog/instalacion-de-mosquitto-mqtt-broker-en-docker" TargetMode="External"/><Relationship Id="rId4" Type="http://schemas.openxmlformats.org/officeDocument/2006/relationships/hyperlink" Target="https://github.com/sukesh-ak/setup-mosquitto-with-docker" TargetMode="External"/><Relationship Id="rId10" Type="http://schemas.openxmlformats.org/officeDocument/2006/relationships/hyperlink" Target="https://security.stackexchange.com/questions/74345/provide-subjectaltname-to-openssl-directly-on-the-command-line" TargetMode="External"/><Relationship Id="rId9" Type="http://schemas.openxmlformats.org/officeDocument/2006/relationships/hyperlink" Target="https://www.ibm.com/docs/en/ibm-mq/7.5?topic=certificates-distinguished-names" TargetMode="External"/><Relationship Id="rId5" Type="http://schemas.openxmlformats.org/officeDocument/2006/relationships/hyperlink" Target="https://medium.com/himinds/mqtt-broker-with-secure-tls-and-docker-compose-708a6f483c92" TargetMode="External"/><Relationship Id="rId6" Type="http://schemas.openxmlformats.org/officeDocument/2006/relationships/hyperlink" Target="https://medium.com/@rezaulk/enable-ssl-tls-for-emq-x-mqtt-broker-in-docker-a10809b59c01" TargetMode="External"/><Relationship Id="rId7" Type="http://schemas.openxmlformats.org/officeDocument/2006/relationships/hyperlink" Target="http://www.steves-internet-guide.com/mosquitto-tls/" TargetMode="External"/><Relationship Id="rId8" Type="http://schemas.openxmlformats.org/officeDocument/2006/relationships/hyperlink" Target="https://cedalo.com/blog/mosquitto-docker-configuration-ultimate-gu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Reto: MQTT Seguro</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Rubén Bellido Cereijo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595959"/>
                </a:solidFill>
                <a:latin typeface="Lato"/>
                <a:ea typeface="Lato"/>
                <a:cs typeface="Lato"/>
                <a:sym typeface="Lato"/>
              </a:rPr>
              <a:t>Planteamiento final de la estructura del proyecto:</a:t>
            </a:r>
            <a:endParaRPr sz="13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certs</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mosquitto</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config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mosquitto.conf</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mosquitto.passwd</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certs</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data</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mosquitto.db</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log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mosquitto.log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subscriber.py</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publisher.py</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requirements.sh</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generate_certs.sh</a:t>
            </a:r>
            <a:endParaRPr sz="1000">
              <a:solidFill>
                <a:srgbClr val="595959"/>
              </a:solidFill>
              <a:latin typeface="Lato"/>
              <a:ea typeface="Lato"/>
              <a:cs typeface="Lato"/>
              <a:sym typeface="Lato"/>
            </a:endParaRPr>
          </a:p>
          <a:p>
            <a:pPr indent="0" lvl="0" marL="0" rtl="0" algn="l">
              <a:lnSpc>
                <a:spcPct val="10000"/>
              </a:lnSpc>
              <a:spcBef>
                <a:spcPts val="1200"/>
              </a:spcBef>
              <a:spcAft>
                <a:spcPts val="1200"/>
              </a:spcAft>
              <a:buNone/>
            </a:pPr>
            <a:r>
              <a:rPr lang="es" sz="1000">
                <a:solidFill>
                  <a:srgbClr val="595959"/>
                </a:solidFill>
                <a:latin typeface="Lato"/>
                <a:ea typeface="Lato"/>
                <a:cs typeface="Lato"/>
                <a:sym typeface="Lato"/>
              </a:rPr>
              <a:t>└─ docker-compose.yml</a:t>
            </a:r>
            <a:endParaRPr/>
          </a:p>
        </p:txBody>
      </p:sp>
      <p:pic>
        <p:nvPicPr>
          <p:cNvPr id="129" name="Google Shape;129;p22"/>
          <p:cNvPicPr preferRelativeResize="0"/>
          <p:nvPr/>
        </p:nvPicPr>
        <p:blipFill>
          <a:blip r:embed="rId3">
            <a:alphaModFix/>
          </a:blip>
          <a:stretch>
            <a:fillRect/>
          </a:stretch>
        </p:blipFill>
        <p:spPr>
          <a:xfrm>
            <a:off x="4572000" y="1351200"/>
            <a:ext cx="2441100" cy="244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Configuración TLS </a:t>
            </a:r>
            <a:r>
              <a:rPr i="1" lang="es"/>
              <a:t>(mosquitto.config)</a:t>
            </a:r>
            <a:endParaRPr/>
          </a:p>
          <a:p>
            <a:pPr indent="0" lvl="0" marL="0" rtl="0" algn="l">
              <a:lnSpc>
                <a:spcPct val="135714"/>
              </a:lnSpc>
              <a:spcBef>
                <a:spcPts val="1200"/>
              </a:spcBef>
              <a:spcAft>
                <a:spcPts val="0"/>
              </a:spcAft>
              <a:buNone/>
            </a:pPr>
            <a:r>
              <a:rPr lang="es" sz="1050">
                <a:solidFill>
                  <a:srgbClr val="98C379"/>
                </a:solidFill>
                <a:highlight>
                  <a:srgbClr val="101010"/>
                </a:highlight>
                <a:latin typeface="Courier New"/>
                <a:ea typeface="Courier New"/>
                <a:cs typeface="Courier New"/>
                <a:sym typeface="Courier New"/>
              </a:rPr>
              <a:t>listener 8883</a:t>
            </a:r>
            <a:r>
              <a:rPr lang="es"/>
              <a:t> </a:t>
            </a:r>
            <a:r>
              <a:rPr lang="es" sz="1050"/>
              <a:t>&lt;- puerto estándar para MQTT sobre SSL (MQTTS)</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allow_anonymous false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require_certificate true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 true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password_file /mosquitto/config/mosquitto.passwd</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cafile /mosquitto/config/certs/ca.crt</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certfile /mosquitto/config/certs/server.crt</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keyfile /mosquitto/config/certs/server.key</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persistence_file mosquitto.db</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persistence_location /mosquitto/data/</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log_dest file /mosquitto/log/mosquitto.log</a:t>
            </a:r>
            <a:endParaRPr/>
          </a:p>
        </p:txBody>
      </p:sp>
      <p:pic>
        <p:nvPicPr>
          <p:cNvPr id="136" name="Google Shape;136;p23"/>
          <p:cNvPicPr preferRelativeResize="0"/>
          <p:nvPr/>
        </p:nvPicPr>
        <p:blipFill>
          <a:blip r:embed="rId3">
            <a:alphaModFix/>
          </a:blip>
          <a:stretch>
            <a:fillRect/>
          </a:stretch>
        </p:blipFill>
        <p:spPr>
          <a:xfrm>
            <a:off x="4758970" y="1152425"/>
            <a:ext cx="4073330" cy="3302700"/>
          </a:xfrm>
          <a:prstGeom prst="rect">
            <a:avLst/>
          </a:prstGeom>
          <a:noFill/>
          <a:ln cap="flat" cmpd="sng" w="28575">
            <a:solidFill>
              <a:schemeClr val="accent3"/>
            </a:solidFill>
            <a:prstDash val="solid"/>
            <a:round/>
            <a:headEnd len="sm" w="sm" type="none"/>
            <a:tailEnd len="sm" w="sm" type="none"/>
          </a:ln>
        </p:spPr>
      </p:pic>
      <p:sp>
        <p:nvSpPr>
          <p:cNvPr id="137" name="Google Shape;137;p23"/>
          <p:cNvSpPr txBox="1"/>
          <p:nvPr/>
        </p:nvSpPr>
        <p:spPr>
          <a:xfrm>
            <a:off x="5470688" y="4455125"/>
            <a:ext cx="2649900" cy="45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s" sz="1800">
                <a:solidFill>
                  <a:schemeClr val="dk2"/>
                </a:solidFill>
                <a:latin typeface="Open Sans"/>
                <a:ea typeface="Open Sans"/>
                <a:cs typeface="Open Sans"/>
                <a:sym typeface="Open Sans"/>
              </a:rPr>
              <a:t>(docker-compose.yml)</a:t>
            </a:r>
            <a:endParaRPr i="1" sz="1800">
              <a:solidFill>
                <a:schemeClr val="dk2"/>
              </a:solidFill>
              <a:latin typeface="Open Sans"/>
              <a:ea typeface="Open Sans"/>
              <a:cs typeface="Open Sans"/>
              <a:sym typeface="Open Sans"/>
            </a:endParaRPr>
          </a:p>
          <a:p>
            <a:pPr indent="0" lvl="0" marL="0" rtl="0" algn="ctr">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43" name="Google Shape;14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Desarrollo del script de generación de certificados TLS </a:t>
            </a:r>
            <a:r>
              <a:rPr lang="es"/>
              <a:t>(</a:t>
            </a:r>
            <a:r>
              <a:rPr i="1" lang="es"/>
              <a:t>generate_certs.sh</a:t>
            </a:r>
            <a:r>
              <a:rPr lang="es"/>
              <a:t>)</a:t>
            </a:r>
            <a:endParaRPr/>
          </a:p>
        </p:txBody>
      </p:sp>
      <p:pic>
        <p:nvPicPr>
          <p:cNvPr id="144" name="Google Shape;144;p24"/>
          <p:cNvPicPr preferRelativeResize="0"/>
          <p:nvPr/>
        </p:nvPicPr>
        <p:blipFill>
          <a:blip r:embed="rId3">
            <a:alphaModFix/>
          </a:blip>
          <a:stretch>
            <a:fillRect/>
          </a:stretch>
        </p:blipFill>
        <p:spPr>
          <a:xfrm>
            <a:off x="1837213" y="1787875"/>
            <a:ext cx="5469574" cy="301370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50" name="Google Shape;15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Desarrollo del script de generación de certificados TLS (</a:t>
            </a:r>
            <a:r>
              <a:rPr i="1" lang="es"/>
              <a:t>generate_certs.sh</a:t>
            </a:r>
            <a:r>
              <a:rPr lang="es"/>
              <a:t>)</a:t>
            </a:r>
            <a:endParaRPr/>
          </a:p>
        </p:txBody>
      </p:sp>
      <p:pic>
        <p:nvPicPr>
          <p:cNvPr id="151" name="Google Shape;151;p25"/>
          <p:cNvPicPr preferRelativeResize="0"/>
          <p:nvPr/>
        </p:nvPicPr>
        <p:blipFill>
          <a:blip r:embed="rId3">
            <a:alphaModFix/>
          </a:blip>
          <a:stretch>
            <a:fillRect/>
          </a:stretch>
        </p:blipFill>
        <p:spPr>
          <a:xfrm>
            <a:off x="0" y="1787886"/>
            <a:ext cx="9143999" cy="2364827"/>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Pruebas a través de la línea de comandos:</a:t>
            </a:r>
            <a:endParaRPr/>
          </a:p>
          <a:p>
            <a:pPr indent="-342900" lvl="0" marL="457200" rtl="0" algn="l">
              <a:spcBef>
                <a:spcPts val="1200"/>
              </a:spcBef>
              <a:spcAft>
                <a:spcPts val="0"/>
              </a:spcAft>
              <a:buSzPts val="1800"/>
              <a:buChar char="●"/>
            </a:pPr>
            <a:r>
              <a:rPr b="1" lang="es"/>
              <a:t>Sub:</a:t>
            </a:r>
            <a:r>
              <a:rPr lang="es"/>
              <a:t> $ mosquitto_sub -h "host" -p 8883 -u "usuario" --pw "contraseña" --cafile ./certs/ca.crt --cert ./certs/sub_shell/client.crt --key ./certs/sub_shell/client.key -t "topic"</a:t>
            </a:r>
            <a:endParaRPr/>
          </a:p>
          <a:p>
            <a:pPr indent="-342900" lvl="0" marL="457200" rtl="0" algn="l">
              <a:spcBef>
                <a:spcPts val="0"/>
              </a:spcBef>
              <a:spcAft>
                <a:spcPts val="0"/>
              </a:spcAft>
              <a:buSzPts val="1800"/>
              <a:buChar char="●"/>
            </a:pPr>
            <a:r>
              <a:rPr b="1" lang="es"/>
              <a:t>Pub:</a:t>
            </a:r>
            <a:r>
              <a:rPr lang="es"/>
              <a:t> $ mosquitto_pub -h "host" -p 8883 -u "usuario" --pw "contraseña" --cafile ./certs/ca.crt --cert ./certs/pub_shell/client.crt --key ./certs/pub_shell/client.key -t "topic" -m "mensaje"</a:t>
            </a:r>
            <a:endParaRPr/>
          </a:p>
          <a:p>
            <a:pPr indent="-317500" lvl="1" marL="914400" rtl="0" algn="l">
              <a:spcBef>
                <a:spcPts val="0"/>
              </a:spcBef>
              <a:spcAft>
                <a:spcPts val="0"/>
              </a:spcAft>
              <a:buSzPts val="1400"/>
              <a:buChar char="○"/>
            </a:pPr>
            <a:r>
              <a:rPr b="1" lang="es"/>
              <a:t>Host:</a:t>
            </a:r>
            <a:r>
              <a:rPr lang="es"/>
              <a:t> hostname/ip address</a:t>
            </a:r>
            <a:endParaRPr/>
          </a:p>
          <a:p>
            <a:pPr indent="-317500" lvl="1" marL="914400" rtl="0" algn="l">
              <a:spcBef>
                <a:spcPts val="0"/>
              </a:spcBef>
              <a:spcAft>
                <a:spcPts val="0"/>
              </a:spcAft>
              <a:buSzPts val="1400"/>
              <a:buChar char="○"/>
            </a:pPr>
            <a:r>
              <a:rPr b="1" lang="es"/>
              <a:t>Usuario:</a:t>
            </a:r>
            <a:r>
              <a:rPr lang="es"/>
              <a:t> client</a:t>
            </a:r>
            <a:endParaRPr/>
          </a:p>
          <a:p>
            <a:pPr indent="-317500" lvl="1" marL="914400" rtl="0" algn="l">
              <a:spcBef>
                <a:spcPts val="0"/>
              </a:spcBef>
              <a:spcAft>
                <a:spcPts val="0"/>
              </a:spcAft>
              <a:buSzPts val="1400"/>
              <a:buChar char="○"/>
            </a:pPr>
            <a:r>
              <a:rPr b="1" lang="es"/>
              <a:t>Contraseña:</a:t>
            </a:r>
            <a:r>
              <a:rPr lang="es"/>
              <a:t> 1234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Desarrollo de los scripts de Python (</a:t>
            </a:r>
            <a:r>
              <a:rPr i="1" lang="es"/>
              <a:t>publisher.py</a:t>
            </a:r>
            <a:r>
              <a:rPr lang="es"/>
              <a:t>/</a:t>
            </a:r>
            <a:r>
              <a:rPr i="1" lang="es"/>
              <a:t>subscriber.py</a:t>
            </a:r>
            <a:r>
              <a:rPr lang="es"/>
              <a:t>)</a:t>
            </a:r>
            <a:endParaRPr/>
          </a:p>
        </p:txBody>
      </p:sp>
      <p:pic>
        <p:nvPicPr>
          <p:cNvPr id="164" name="Google Shape;164;p27"/>
          <p:cNvPicPr preferRelativeResize="0"/>
          <p:nvPr/>
        </p:nvPicPr>
        <p:blipFill>
          <a:blip r:embed="rId3">
            <a:alphaModFix/>
          </a:blip>
          <a:stretch>
            <a:fillRect/>
          </a:stretch>
        </p:blipFill>
        <p:spPr>
          <a:xfrm>
            <a:off x="711425" y="1666225"/>
            <a:ext cx="3860575" cy="3385951"/>
          </a:xfrm>
          <a:prstGeom prst="rect">
            <a:avLst/>
          </a:prstGeom>
          <a:noFill/>
          <a:ln cap="flat" cmpd="sng" w="28575">
            <a:solidFill>
              <a:schemeClr val="accent3"/>
            </a:solidFill>
            <a:prstDash val="solid"/>
            <a:round/>
            <a:headEnd len="sm" w="sm" type="none"/>
            <a:tailEnd len="sm" w="sm" type="none"/>
          </a:ln>
        </p:spPr>
      </p:pic>
      <p:pic>
        <p:nvPicPr>
          <p:cNvPr id="165" name="Google Shape;165;p27"/>
          <p:cNvPicPr preferRelativeResize="0"/>
          <p:nvPr/>
        </p:nvPicPr>
        <p:blipFill>
          <a:blip r:embed="rId4">
            <a:alphaModFix/>
          </a:blip>
          <a:stretch>
            <a:fillRect/>
          </a:stretch>
        </p:blipFill>
        <p:spPr>
          <a:xfrm>
            <a:off x="4571998" y="1666225"/>
            <a:ext cx="4039517" cy="338595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71" name="Google Shape;17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Configuración adicional de los certificados TLS </a:t>
            </a:r>
            <a:r>
              <a:rPr lang="es"/>
              <a:t>(</a:t>
            </a:r>
            <a:r>
              <a:rPr i="1" lang="es"/>
              <a:t>generate_certs.sh</a:t>
            </a:r>
            <a:r>
              <a:rPr lang="es"/>
              <a:t>)</a:t>
            </a:r>
            <a:endParaRPr/>
          </a:p>
        </p:txBody>
      </p:sp>
      <p:pic>
        <p:nvPicPr>
          <p:cNvPr id="172" name="Google Shape;172;p28"/>
          <p:cNvPicPr preferRelativeResize="0"/>
          <p:nvPr/>
        </p:nvPicPr>
        <p:blipFill>
          <a:blip r:embed="rId3">
            <a:alphaModFix/>
          </a:blip>
          <a:stretch>
            <a:fillRect/>
          </a:stretch>
        </p:blipFill>
        <p:spPr>
          <a:xfrm>
            <a:off x="0" y="1857882"/>
            <a:ext cx="9143999" cy="2119586"/>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78" name="Google Shape;17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Pruebas a través de los scripts de Python:</a:t>
            </a:r>
            <a:endParaRPr/>
          </a:p>
          <a:p>
            <a:pPr indent="-342900" lvl="0" marL="457200" rtl="0" algn="l">
              <a:spcBef>
                <a:spcPts val="1200"/>
              </a:spcBef>
              <a:spcAft>
                <a:spcPts val="0"/>
              </a:spcAft>
              <a:buSzPts val="1800"/>
              <a:buChar char="●"/>
            </a:pPr>
            <a:r>
              <a:rPr b="1" lang="es"/>
              <a:t>Sub:</a:t>
            </a:r>
            <a:r>
              <a:rPr lang="es"/>
              <a:t> $ python3 subscriber.py</a:t>
            </a:r>
            <a:endParaRPr/>
          </a:p>
          <a:p>
            <a:pPr indent="-342900" lvl="0" marL="457200" rtl="0" algn="l">
              <a:spcBef>
                <a:spcPts val="0"/>
              </a:spcBef>
              <a:spcAft>
                <a:spcPts val="0"/>
              </a:spcAft>
              <a:buSzPts val="1800"/>
              <a:buChar char="●"/>
            </a:pPr>
            <a:r>
              <a:rPr b="1" lang="es"/>
              <a:t>Pub:</a:t>
            </a:r>
            <a:r>
              <a:rPr lang="es"/>
              <a:t> $ python3 publisher.py</a:t>
            </a:r>
            <a:endParaRPr/>
          </a:p>
          <a:p>
            <a:pPr indent="-317500" lvl="1" marL="914400" rtl="0" algn="l">
              <a:spcBef>
                <a:spcPts val="0"/>
              </a:spcBef>
              <a:spcAft>
                <a:spcPts val="0"/>
              </a:spcAft>
              <a:buSzPts val="1400"/>
              <a:buChar char="○"/>
            </a:pPr>
            <a:r>
              <a:rPr b="1" lang="es"/>
              <a:t>Usuario:</a:t>
            </a:r>
            <a:r>
              <a:rPr lang="es"/>
              <a:t> client</a:t>
            </a:r>
            <a:endParaRPr/>
          </a:p>
          <a:p>
            <a:pPr indent="-317500" lvl="1" marL="914400" rtl="0" algn="l">
              <a:spcBef>
                <a:spcPts val="0"/>
              </a:spcBef>
              <a:spcAft>
                <a:spcPts val="0"/>
              </a:spcAft>
              <a:buSzPts val="1400"/>
              <a:buChar char="○"/>
            </a:pPr>
            <a:r>
              <a:rPr b="1" lang="es"/>
              <a:t>Contraseña:</a:t>
            </a:r>
            <a:r>
              <a:rPr lang="es"/>
              <a:t> 1234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Extras</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Ventana emergente de selección de certificados </a:t>
            </a:r>
            <a:r>
              <a:rPr lang="es"/>
              <a:t>(</a:t>
            </a:r>
            <a:r>
              <a:rPr i="1" lang="es"/>
              <a:t>publisher.py</a:t>
            </a:r>
            <a:r>
              <a:rPr lang="es"/>
              <a:t>/</a:t>
            </a:r>
            <a:r>
              <a:rPr i="1" lang="es"/>
              <a:t>subscriber.py</a:t>
            </a:r>
            <a:r>
              <a:rPr lang="es"/>
              <a:t>)</a:t>
            </a:r>
            <a:endParaRPr/>
          </a:p>
        </p:txBody>
      </p:sp>
      <p:pic>
        <p:nvPicPr>
          <p:cNvPr id="185" name="Google Shape;185;p30"/>
          <p:cNvPicPr preferRelativeResize="0"/>
          <p:nvPr/>
        </p:nvPicPr>
        <p:blipFill>
          <a:blip r:embed="rId3">
            <a:alphaModFix/>
          </a:blip>
          <a:stretch>
            <a:fillRect/>
          </a:stretch>
        </p:blipFill>
        <p:spPr>
          <a:xfrm>
            <a:off x="1211823" y="1749473"/>
            <a:ext cx="6720344" cy="330270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Extras</a:t>
            </a:r>
            <a:endParaRPr/>
          </a:p>
        </p:txBody>
      </p:sp>
      <p:sp>
        <p:nvSpPr>
          <p:cNvPr id="191" name="Google Shape;19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Instalación de requisitos (</a:t>
            </a:r>
            <a:r>
              <a:rPr i="1" lang="es"/>
              <a:t>requirements.sh</a:t>
            </a:r>
            <a:r>
              <a:rPr lang="es"/>
              <a:t>)</a:t>
            </a:r>
            <a:endParaRPr/>
          </a:p>
        </p:txBody>
      </p:sp>
      <p:pic>
        <p:nvPicPr>
          <p:cNvPr id="192" name="Google Shape;192;p31"/>
          <p:cNvPicPr preferRelativeResize="0"/>
          <p:nvPr/>
        </p:nvPicPr>
        <p:blipFill>
          <a:blip r:embed="rId3">
            <a:alphaModFix/>
          </a:blip>
          <a:stretch>
            <a:fillRect/>
          </a:stretch>
        </p:blipFill>
        <p:spPr>
          <a:xfrm>
            <a:off x="3037338" y="1993750"/>
            <a:ext cx="3152775" cy="18478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Índice de contenido</a:t>
            </a:r>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s"/>
              <a:t>Pasos seguidos</a:t>
            </a:r>
            <a:endParaRPr/>
          </a:p>
          <a:p>
            <a:pPr indent="-342900" lvl="0" marL="457200" rtl="0" algn="l">
              <a:spcBef>
                <a:spcPts val="0"/>
              </a:spcBef>
              <a:spcAft>
                <a:spcPts val="0"/>
              </a:spcAft>
              <a:buSzPts val="1800"/>
              <a:buAutoNum type="arabicPeriod"/>
            </a:pPr>
            <a:r>
              <a:rPr lang="es"/>
              <a:t>Vías de mejora</a:t>
            </a:r>
            <a:endParaRPr/>
          </a:p>
          <a:p>
            <a:pPr indent="-342900" lvl="0" marL="457200" rtl="0" algn="l">
              <a:spcBef>
                <a:spcPts val="0"/>
              </a:spcBef>
              <a:spcAft>
                <a:spcPts val="0"/>
              </a:spcAft>
              <a:buSzPts val="1800"/>
              <a:buAutoNum type="arabicPeriod"/>
            </a:pPr>
            <a:r>
              <a:rPr lang="es"/>
              <a:t>Retos encontrados</a:t>
            </a:r>
            <a:endParaRPr/>
          </a:p>
          <a:p>
            <a:pPr indent="-342900" lvl="0" marL="457200" rtl="0" algn="l">
              <a:spcBef>
                <a:spcPts val="0"/>
              </a:spcBef>
              <a:spcAft>
                <a:spcPts val="0"/>
              </a:spcAft>
              <a:buSzPts val="1800"/>
              <a:buAutoNum type="arabicPeriod"/>
            </a:pPr>
            <a:r>
              <a:rPr lang="es"/>
              <a:t>Alternativas posibles</a:t>
            </a:r>
            <a:endParaRPr/>
          </a:p>
          <a:p>
            <a:pPr indent="-342900" lvl="0" marL="457200" rtl="0" algn="l">
              <a:spcBef>
                <a:spcPts val="0"/>
              </a:spcBef>
              <a:spcAft>
                <a:spcPts val="0"/>
              </a:spcAft>
              <a:buSzPts val="1800"/>
              <a:buAutoNum type="arabicPeriod"/>
            </a:pPr>
            <a:r>
              <a:rPr lang="es"/>
              <a:t>Demo</a:t>
            </a:r>
            <a:endParaRPr/>
          </a:p>
          <a:p>
            <a:pPr indent="-342900" lvl="0" marL="457200" rtl="0" algn="l">
              <a:spcBef>
                <a:spcPts val="0"/>
              </a:spcBef>
              <a:spcAft>
                <a:spcPts val="0"/>
              </a:spcAft>
              <a:buSzPts val="1800"/>
              <a:buAutoNum type="arabicPeriod"/>
            </a:pPr>
            <a:r>
              <a:rPr lang="es"/>
              <a:t>Bibliografía</a:t>
            </a:r>
            <a:endParaRPr/>
          </a:p>
        </p:txBody>
      </p:sp>
      <p:sp>
        <p:nvSpPr>
          <p:cNvPr id="74" name="Google Shape;74;p14"/>
          <p:cNvSpPr txBox="1"/>
          <p:nvPr/>
        </p:nvSpPr>
        <p:spPr>
          <a:xfrm>
            <a:off x="0" y="204354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Vías de mejora</a:t>
            </a:r>
            <a:endParaRPr/>
          </a:p>
        </p:txBody>
      </p:sp>
      <p:sp>
        <p:nvSpPr>
          <p:cNvPr id="198" name="Google Shape;19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H</a:t>
            </a:r>
            <a:r>
              <a:rPr lang="es"/>
              <a:t>ostname en vez de la dirección IP</a:t>
            </a:r>
            <a:endParaRPr/>
          </a:p>
          <a:p>
            <a:pPr indent="-342900" lvl="0" marL="457200" rtl="0" algn="l">
              <a:spcBef>
                <a:spcPts val="0"/>
              </a:spcBef>
              <a:spcAft>
                <a:spcPts val="0"/>
              </a:spcAft>
              <a:buSzPts val="1800"/>
              <a:buChar char="●"/>
            </a:pPr>
            <a:r>
              <a:rPr lang="es"/>
              <a:t>Datos enviados a través del programa de Python más elaborados</a:t>
            </a:r>
            <a:endParaRPr/>
          </a:p>
          <a:p>
            <a:pPr indent="-342900" lvl="0" marL="457200" rtl="0" algn="l">
              <a:spcBef>
                <a:spcPts val="0"/>
              </a:spcBef>
              <a:spcAft>
                <a:spcPts val="0"/>
              </a:spcAft>
              <a:buSzPts val="1800"/>
              <a:buChar char="●"/>
            </a:pPr>
            <a:r>
              <a:rPr lang="es"/>
              <a:t>Generación de certificados frente a los permisos de usuario</a:t>
            </a:r>
            <a:endParaRPr/>
          </a:p>
        </p:txBody>
      </p:sp>
      <p:pic>
        <p:nvPicPr>
          <p:cNvPr id="199" name="Google Shape;199;p32"/>
          <p:cNvPicPr preferRelativeResize="0"/>
          <p:nvPr/>
        </p:nvPicPr>
        <p:blipFill>
          <a:blip r:embed="rId3">
            <a:alphaModFix/>
          </a:blip>
          <a:stretch>
            <a:fillRect/>
          </a:stretch>
        </p:blipFill>
        <p:spPr>
          <a:xfrm>
            <a:off x="6303875" y="2040600"/>
            <a:ext cx="2528425" cy="2528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Retos encontrados</a:t>
            </a:r>
            <a:endParaRPr/>
          </a:p>
        </p:txBody>
      </p:sp>
      <p:sp>
        <p:nvSpPr>
          <p:cNvPr id="205" name="Google Shape;205;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Generación de certificados</a:t>
            </a:r>
            <a:endParaRPr/>
          </a:p>
          <a:p>
            <a:pPr indent="-342900" lvl="0" marL="457200" rtl="0" algn="l">
              <a:spcBef>
                <a:spcPts val="0"/>
              </a:spcBef>
              <a:spcAft>
                <a:spcPts val="0"/>
              </a:spcAft>
              <a:buSzPts val="1800"/>
              <a:buChar char="●"/>
            </a:pPr>
            <a:r>
              <a:rPr lang="es"/>
              <a:t>Configuración TLS</a:t>
            </a:r>
            <a:endParaRPr/>
          </a:p>
          <a:p>
            <a:pPr indent="-342900" lvl="0" marL="457200" rtl="0" algn="l">
              <a:spcBef>
                <a:spcPts val="0"/>
              </a:spcBef>
              <a:spcAft>
                <a:spcPts val="0"/>
              </a:spcAft>
              <a:buSzPts val="1800"/>
              <a:buChar char="●"/>
            </a:pPr>
            <a:r>
              <a:rPr lang="es"/>
              <a:t>Uso del nombre común para el nombre del host desaprobado</a:t>
            </a:r>
            <a:endParaRPr/>
          </a:p>
          <a:p>
            <a:pPr indent="-342900" lvl="0" marL="457200" rtl="0" algn="l">
              <a:spcBef>
                <a:spcPts val="0"/>
              </a:spcBef>
              <a:spcAft>
                <a:spcPts val="0"/>
              </a:spcAft>
              <a:buSzPts val="1800"/>
              <a:buChar char="●"/>
            </a:pPr>
            <a:r>
              <a:rPr lang="es"/>
              <a:t>Permisos de usuario: usuario local, root y mosquitto</a:t>
            </a:r>
            <a:endParaRPr/>
          </a:p>
          <a:p>
            <a:pPr indent="0" lvl="0" marL="0" rtl="0" algn="l">
              <a:spcBef>
                <a:spcPts val="1200"/>
              </a:spcBef>
              <a:spcAft>
                <a:spcPts val="1200"/>
              </a:spcAft>
              <a:buNone/>
            </a:pPr>
            <a:r>
              <a:t/>
            </a:r>
            <a:endParaRPr/>
          </a:p>
        </p:txBody>
      </p:sp>
      <p:pic>
        <p:nvPicPr>
          <p:cNvPr id="206" name="Google Shape;206;p33"/>
          <p:cNvPicPr preferRelativeResize="0"/>
          <p:nvPr/>
        </p:nvPicPr>
        <p:blipFill>
          <a:blip r:embed="rId3">
            <a:alphaModFix/>
          </a:blip>
          <a:stretch>
            <a:fillRect/>
          </a:stretch>
        </p:blipFill>
        <p:spPr>
          <a:xfrm>
            <a:off x="6682100" y="2418825"/>
            <a:ext cx="2150200" cy="215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Alternativas posibles</a:t>
            </a:r>
            <a:endParaRPr/>
          </a:p>
        </p:txBody>
      </p:sp>
      <p:sp>
        <p:nvSpPr>
          <p:cNvPr id="212" name="Google Shape;21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Plataforma de mensajería Apache Pulsar</a:t>
            </a:r>
            <a:endParaRPr/>
          </a:p>
          <a:p>
            <a:pPr indent="-317500" lvl="1" marL="914400" rtl="0" algn="l">
              <a:spcBef>
                <a:spcPts val="0"/>
              </a:spcBef>
              <a:spcAft>
                <a:spcPts val="0"/>
              </a:spcAft>
              <a:buSzPts val="1400"/>
              <a:buChar char="○"/>
            </a:pPr>
            <a:r>
              <a:rPr lang="es"/>
              <a:t>Escalabilidad masiva</a:t>
            </a:r>
            <a:endParaRPr/>
          </a:p>
          <a:p>
            <a:pPr indent="-317500" lvl="1" marL="914400" rtl="0" algn="l">
              <a:spcBef>
                <a:spcPts val="0"/>
              </a:spcBef>
              <a:spcAft>
                <a:spcPts val="0"/>
              </a:spcAft>
              <a:buSzPts val="1400"/>
              <a:buChar char="○"/>
            </a:pPr>
            <a:r>
              <a:rPr lang="es"/>
              <a:t>Múltiples protocolos (MQTT, Apache Kafka, Websockets)</a:t>
            </a:r>
            <a:endParaRPr/>
          </a:p>
          <a:p>
            <a:pPr indent="-317500" lvl="1" marL="914400" rtl="0" algn="l">
              <a:spcBef>
                <a:spcPts val="0"/>
              </a:spcBef>
              <a:spcAft>
                <a:spcPts val="0"/>
              </a:spcAft>
              <a:buSzPts val="1400"/>
              <a:buChar char="○"/>
            </a:pPr>
            <a:r>
              <a:rPr lang="es"/>
              <a:t>Retención de datos avanzada</a:t>
            </a:r>
            <a:endParaRPr/>
          </a:p>
          <a:p>
            <a:pPr indent="-317500" lvl="1" marL="914400" rtl="0" algn="l">
              <a:spcBef>
                <a:spcPts val="0"/>
              </a:spcBef>
              <a:spcAft>
                <a:spcPts val="0"/>
              </a:spcAft>
              <a:buSzPts val="1400"/>
              <a:buChar char="○"/>
            </a:pPr>
            <a:r>
              <a:rPr lang="es"/>
              <a:t>Soporte para plugins, conectores, integración con otros </a:t>
            </a:r>
            <a:r>
              <a:rPr lang="es"/>
              <a:t>sistemas</a:t>
            </a:r>
            <a:endParaRPr/>
          </a:p>
          <a:p>
            <a:pPr indent="-342900" lvl="0" marL="457200" rtl="0" algn="l">
              <a:spcBef>
                <a:spcPts val="0"/>
              </a:spcBef>
              <a:spcAft>
                <a:spcPts val="0"/>
              </a:spcAft>
              <a:buSzPts val="1800"/>
              <a:buChar char="●"/>
            </a:pPr>
            <a:r>
              <a:rPr lang="es"/>
              <a:t>Broker MQTT HiveMQ</a:t>
            </a:r>
            <a:endParaRPr/>
          </a:p>
          <a:p>
            <a:pPr indent="-317500" lvl="1" marL="914400" rtl="0" algn="l">
              <a:spcBef>
                <a:spcPts val="0"/>
              </a:spcBef>
              <a:spcAft>
                <a:spcPts val="0"/>
              </a:spcAft>
              <a:buSzPts val="1400"/>
              <a:buChar char="○"/>
            </a:pPr>
            <a:r>
              <a:rPr lang="es"/>
              <a:t>Replicación automática de datos</a:t>
            </a:r>
            <a:endParaRPr/>
          </a:p>
          <a:p>
            <a:pPr indent="-317500" lvl="1" marL="914400" rtl="0" algn="l">
              <a:spcBef>
                <a:spcPts val="0"/>
              </a:spcBef>
              <a:spcAft>
                <a:spcPts val="0"/>
              </a:spcAft>
              <a:buSzPts val="1400"/>
              <a:buChar char="○"/>
            </a:pPr>
            <a:r>
              <a:rPr lang="es"/>
              <a:t>Arquitectura extensible</a:t>
            </a:r>
            <a:endParaRPr/>
          </a:p>
        </p:txBody>
      </p:sp>
      <p:pic>
        <p:nvPicPr>
          <p:cNvPr id="213" name="Google Shape;213;p34"/>
          <p:cNvPicPr preferRelativeResize="0"/>
          <p:nvPr/>
        </p:nvPicPr>
        <p:blipFill>
          <a:blip r:embed="rId3">
            <a:alphaModFix/>
          </a:blip>
          <a:stretch>
            <a:fillRect/>
          </a:stretch>
        </p:blipFill>
        <p:spPr>
          <a:xfrm>
            <a:off x="5629350" y="2922775"/>
            <a:ext cx="1646250" cy="1646250"/>
          </a:xfrm>
          <a:prstGeom prst="rect">
            <a:avLst/>
          </a:prstGeom>
          <a:noFill/>
          <a:ln>
            <a:noFill/>
          </a:ln>
        </p:spPr>
      </p:pic>
      <p:pic>
        <p:nvPicPr>
          <p:cNvPr id="214" name="Google Shape;214;p34"/>
          <p:cNvPicPr preferRelativeResize="0"/>
          <p:nvPr/>
        </p:nvPicPr>
        <p:blipFill rotWithShape="1">
          <a:blip r:embed="rId4">
            <a:alphaModFix/>
          </a:blip>
          <a:srcRect b="0" l="10097" r="9825" t="0"/>
          <a:stretch/>
        </p:blipFill>
        <p:spPr>
          <a:xfrm>
            <a:off x="5629350" y="445025"/>
            <a:ext cx="3202950" cy="128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a:t>
            </a:r>
            <a:endParaRPr/>
          </a:p>
        </p:txBody>
      </p:sp>
      <p:pic>
        <p:nvPicPr>
          <p:cNvPr id="220" name="Google Shape;220;p35"/>
          <p:cNvPicPr preferRelativeResize="0"/>
          <p:nvPr/>
        </p:nvPicPr>
        <p:blipFill>
          <a:blip r:embed="rId3">
            <a:alphaModFix/>
          </a:blip>
          <a:stretch>
            <a:fillRect/>
          </a:stretch>
        </p:blipFill>
        <p:spPr>
          <a:xfrm>
            <a:off x="3435675" y="1539325"/>
            <a:ext cx="2064849" cy="206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Bibliografía</a:t>
            </a:r>
            <a:endParaRPr/>
          </a:p>
        </p:txBody>
      </p:sp>
      <p:sp>
        <p:nvSpPr>
          <p:cNvPr id="226" name="Google Shape;226;p36"/>
          <p:cNvSpPr txBox="1"/>
          <p:nvPr>
            <p:ph idx="4294967295" type="body"/>
          </p:nvPr>
        </p:nvSpPr>
        <p:spPr>
          <a:xfrm>
            <a:off x="311700" y="2571750"/>
            <a:ext cx="8520600" cy="2571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u="sng">
                <a:solidFill>
                  <a:schemeClr val="lt1"/>
                </a:solidFill>
                <a:hlinkClick r:id="rId3">
                  <a:extLst>
                    <a:ext uri="{A12FA001-AC4F-418D-AE19-62706E023703}">
                      <ahyp:hlinkClr val="tx"/>
                    </a:ext>
                  </a:extLst>
                </a:hlinkClick>
              </a:rPr>
              <a:t>https://www.manelrodero.com/blog/instalacion-de-mosquitto-mqtt-broker-en-docker</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4">
                  <a:extLst>
                    <a:ext uri="{A12FA001-AC4F-418D-AE19-62706E023703}">
                      <ahyp:hlinkClr val="tx"/>
                    </a:ext>
                  </a:extLst>
                </a:hlinkClick>
              </a:rPr>
              <a:t>https://github.com/sukesh-ak/setup-mosquitto-with-docker</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5">
                  <a:extLst>
                    <a:ext uri="{A12FA001-AC4F-418D-AE19-62706E023703}">
                      <ahyp:hlinkClr val="tx"/>
                    </a:ext>
                  </a:extLst>
                </a:hlinkClick>
              </a:rPr>
              <a:t>https://medium.com/himinds/mqtt-broker-with-secure-tls-and-docker-compose-708a6f483c92</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6">
                  <a:extLst>
                    <a:ext uri="{A12FA001-AC4F-418D-AE19-62706E023703}">
                      <ahyp:hlinkClr val="tx"/>
                    </a:ext>
                  </a:extLst>
                </a:hlinkClick>
              </a:rPr>
              <a:t>https://medium.com/@rezaulk/enable-ssl-tls-for-emq-x-mqtt-broker-in-docker-a10809b59c01</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7">
                  <a:extLst>
                    <a:ext uri="{A12FA001-AC4F-418D-AE19-62706E023703}">
                      <ahyp:hlinkClr val="tx"/>
                    </a:ext>
                  </a:extLst>
                </a:hlinkClick>
              </a:rPr>
              <a:t>http://www.steves-internet-guide.com/mosquitto-tls/</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8">
                  <a:extLst>
                    <a:ext uri="{A12FA001-AC4F-418D-AE19-62706E023703}">
                      <ahyp:hlinkClr val="tx"/>
                    </a:ext>
                  </a:extLst>
                </a:hlinkClick>
              </a:rPr>
              <a:t>https://cedalo.com/blog/mosquitto-docker-configuration-ultimate-guide/</a:t>
            </a:r>
            <a:r>
              <a:rPr lang="es">
                <a:solidFill>
                  <a:schemeClr val="lt1"/>
                </a:solidFill>
              </a:rPr>
              <a:t> </a:t>
            </a:r>
            <a:endParaRPr>
              <a:solidFill>
                <a:schemeClr val="lt1"/>
              </a:solidFill>
            </a:endParaRPr>
          </a:p>
          <a:p>
            <a:pPr indent="0" lvl="0" marL="0" rtl="0" algn="l">
              <a:spcBef>
                <a:spcPts val="1200"/>
              </a:spcBef>
              <a:spcAft>
                <a:spcPts val="0"/>
              </a:spcAft>
              <a:buNone/>
            </a:pPr>
            <a:r>
              <a:rPr lang="es" u="sng">
                <a:solidFill>
                  <a:schemeClr val="lt1"/>
                </a:solidFill>
                <a:hlinkClick r:id="rId9">
                  <a:extLst>
                    <a:ext uri="{A12FA001-AC4F-418D-AE19-62706E023703}">
                      <ahyp:hlinkClr val="tx"/>
                    </a:ext>
                  </a:extLst>
                </a:hlinkClick>
              </a:rPr>
              <a:t>https://www.ibm.com/docs/en/ibm-mq/7.5?topic=certificates-distinguished-names</a:t>
            </a:r>
            <a:r>
              <a:rPr lang="es">
                <a:solidFill>
                  <a:schemeClr val="lt1"/>
                </a:solidFill>
              </a:rPr>
              <a:t> </a:t>
            </a:r>
            <a:endParaRPr>
              <a:solidFill>
                <a:schemeClr val="lt1"/>
              </a:solidFill>
            </a:endParaRPr>
          </a:p>
          <a:p>
            <a:pPr indent="0" lvl="0" marL="0" rtl="0" algn="l">
              <a:spcBef>
                <a:spcPts val="1200"/>
              </a:spcBef>
              <a:spcAft>
                <a:spcPts val="1200"/>
              </a:spcAft>
              <a:buNone/>
            </a:pPr>
            <a:r>
              <a:rPr lang="es" u="sng">
                <a:solidFill>
                  <a:schemeClr val="lt1"/>
                </a:solidFill>
                <a:hlinkClick r:id="rId10">
                  <a:extLst>
                    <a:ext uri="{A12FA001-AC4F-418D-AE19-62706E023703}">
                      <ahyp:hlinkClr val="tx"/>
                    </a:ext>
                  </a:extLst>
                </a:hlinkClick>
              </a:rPr>
              <a:t>https://security.stackexchange.com/questions/74345/provide-subjectaltname-to-openssl-directly-on-the-command-line</a:t>
            </a:r>
            <a:r>
              <a:rPr lang="es">
                <a:solidFill>
                  <a:schemeClr val="lt1"/>
                </a:solidFill>
              </a:rPr>
              <a:t>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Investigación:</a:t>
            </a:r>
            <a:endParaRPr/>
          </a:p>
          <a:p>
            <a:pPr indent="-342900" lvl="0" marL="457200" rtl="0" algn="l">
              <a:spcBef>
                <a:spcPts val="1200"/>
              </a:spcBef>
              <a:spcAft>
                <a:spcPts val="0"/>
              </a:spcAft>
              <a:buSzPts val="1800"/>
              <a:buChar char="●"/>
            </a:pPr>
            <a:r>
              <a:rPr lang="es"/>
              <a:t>Cómo montar un boker MQTT en docker</a:t>
            </a:r>
            <a:endParaRPr/>
          </a:p>
          <a:p>
            <a:pPr indent="-342900" lvl="0" marL="457200" rtl="0" algn="l">
              <a:spcBef>
                <a:spcPts val="0"/>
              </a:spcBef>
              <a:spcAft>
                <a:spcPts val="0"/>
              </a:spcAft>
              <a:buSzPts val="1800"/>
              <a:buChar char="●"/>
            </a:pPr>
            <a:r>
              <a:rPr lang="es"/>
              <a:t>Documentación de eclipse mosquitto</a:t>
            </a:r>
            <a:endParaRPr/>
          </a:p>
        </p:txBody>
      </p:sp>
      <p:pic>
        <p:nvPicPr>
          <p:cNvPr id="81" name="Google Shape;81;p15"/>
          <p:cNvPicPr preferRelativeResize="0"/>
          <p:nvPr/>
        </p:nvPicPr>
        <p:blipFill>
          <a:blip r:embed="rId3">
            <a:alphaModFix/>
          </a:blip>
          <a:stretch>
            <a:fillRect/>
          </a:stretch>
        </p:blipFill>
        <p:spPr>
          <a:xfrm>
            <a:off x="5656825" y="1664775"/>
            <a:ext cx="2904225" cy="290425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595959"/>
                </a:solidFill>
                <a:latin typeface="Lato"/>
                <a:ea typeface="Lato"/>
                <a:cs typeface="Lato"/>
                <a:sym typeface="Lato"/>
              </a:rPr>
              <a:t>Planteamiento inicial de la estructura del proyecto:</a:t>
            </a:r>
            <a:endParaRPr sz="13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mosquitto</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config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mosquitto.conf</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mosquitto.passwd</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data</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 mosquitto.db</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log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 mosquitto.log</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subscriber.py</a:t>
            </a:r>
            <a:endParaRPr sz="1000">
              <a:solidFill>
                <a:srgbClr val="595959"/>
              </a:solidFill>
              <a:latin typeface="Lato"/>
              <a:ea typeface="Lato"/>
              <a:cs typeface="Lato"/>
              <a:sym typeface="Lato"/>
            </a:endParaRPr>
          </a:p>
          <a:p>
            <a:pPr indent="0" lvl="0" marL="0" rtl="0" algn="l">
              <a:lnSpc>
                <a:spcPct val="10000"/>
              </a:lnSpc>
              <a:spcBef>
                <a:spcPts val="1200"/>
              </a:spcBef>
              <a:spcAft>
                <a:spcPts val="0"/>
              </a:spcAft>
              <a:buNone/>
            </a:pPr>
            <a:r>
              <a:rPr lang="es" sz="1000">
                <a:solidFill>
                  <a:srgbClr val="595959"/>
                </a:solidFill>
                <a:latin typeface="Lato"/>
                <a:ea typeface="Lato"/>
                <a:cs typeface="Lato"/>
                <a:sym typeface="Lato"/>
              </a:rPr>
              <a:t>├─ publisher.py</a:t>
            </a:r>
            <a:endParaRPr sz="1000">
              <a:solidFill>
                <a:srgbClr val="595959"/>
              </a:solidFill>
              <a:latin typeface="Lato"/>
              <a:ea typeface="Lato"/>
              <a:cs typeface="Lato"/>
              <a:sym typeface="Lato"/>
            </a:endParaRPr>
          </a:p>
          <a:p>
            <a:pPr indent="0" lvl="0" marL="0" rtl="0" algn="l">
              <a:lnSpc>
                <a:spcPct val="10000"/>
              </a:lnSpc>
              <a:spcBef>
                <a:spcPts val="1200"/>
              </a:spcBef>
              <a:spcAft>
                <a:spcPts val="1200"/>
              </a:spcAft>
              <a:buNone/>
            </a:pPr>
            <a:r>
              <a:rPr lang="es" sz="1000">
                <a:solidFill>
                  <a:srgbClr val="595959"/>
                </a:solidFill>
                <a:latin typeface="Lato"/>
                <a:ea typeface="Lato"/>
                <a:cs typeface="Lato"/>
                <a:sym typeface="Lato"/>
              </a:rPr>
              <a:t>└─ docker-compose.yml</a:t>
            </a:r>
            <a:endParaRPr/>
          </a:p>
        </p:txBody>
      </p:sp>
      <p:pic>
        <p:nvPicPr>
          <p:cNvPr id="88" name="Google Shape;88;p16"/>
          <p:cNvPicPr preferRelativeResize="0"/>
          <p:nvPr/>
        </p:nvPicPr>
        <p:blipFill>
          <a:blip r:embed="rId3">
            <a:alphaModFix/>
          </a:blip>
          <a:stretch>
            <a:fillRect/>
          </a:stretch>
        </p:blipFill>
        <p:spPr>
          <a:xfrm>
            <a:off x="4572000" y="1351200"/>
            <a:ext cx="2441100" cy="244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Configuración inicial </a:t>
            </a:r>
            <a:r>
              <a:rPr i="1" lang="es"/>
              <a:t>(mosquitto.config)</a:t>
            </a:r>
            <a:endParaRPr i="1"/>
          </a:p>
          <a:p>
            <a:pPr indent="0" lvl="0" marL="0" rtl="0" algn="l">
              <a:lnSpc>
                <a:spcPct val="135714"/>
              </a:lnSpc>
              <a:spcBef>
                <a:spcPts val="1200"/>
              </a:spcBef>
              <a:spcAft>
                <a:spcPts val="0"/>
              </a:spcAft>
              <a:buNone/>
            </a:pPr>
            <a:r>
              <a:rPr lang="es" sz="1050">
                <a:solidFill>
                  <a:srgbClr val="98C379"/>
                </a:solidFill>
                <a:highlight>
                  <a:srgbClr val="101010"/>
                </a:highlight>
                <a:latin typeface="Courier New"/>
                <a:ea typeface="Courier New"/>
                <a:cs typeface="Courier New"/>
                <a:sym typeface="Courier New"/>
              </a:rPr>
              <a:t>listener 1883</a:t>
            </a:r>
            <a:r>
              <a:rPr lang="es"/>
              <a:t> </a:t>
            </a:r>
            <a:r>
              <a:rPr lang="es" sz="1050"/>
              <a:t>&lt;- puerto estándar para MQTT</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allow_anonymous true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require_certificate false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 true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persistence_file mosquitto.db</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persistence_location /mosquitto/data/</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log_dest file /mosquitto/log/mosquitto.log</a:t>
            </a:r>
            <a:endParaRPr/>
          </a:p>
        </p:txBody>
      </p:sp>
      <p:sp>
        <p:nvSpPr>
          <p:cNvPr id="95" name="Google Shape;95;p17"/>
          <p:cNvSpPr txBox="1"/>
          <p:nvPr/>
        </p:nvSpPr>
        <p:spPr>
          <a:xfrm>
            <a:off x="5470688" y="4455125"/>
            <a:ext cx="2649900" cy="45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s" sz="1800">
                <a:solidFill>
                  <a:schemeClr val="dk2"/>
                </a:solidFill>
                <a:latin typeface="Open Sans"/>
                <a:ea typeface="Open Sans"/>
                <a:cs typeface="Open Sans"/>
                <a:sym typeface="Open Sans"/>
              </a:rPr>
              <a:t>(docker-compose.yml)</a:t>
            </a:r>
            <a:endParaRPr i="1" sz="1800">
              <a:solidFill>
                <a:schemeClr val="dk2"/>
              </a:solidFill>
              <a:latin typeface="Open Sans"/>
              <a:ea typeface="Open Sans"/>
              <a:cs typeface="Open Sans"/>
              <a:sym typeface="Open Sans"/>
            </a:endParaRPr>
          </a:p>
          <a:p>
            <a:pPr indent="0" lvl="0" marL="0" rtl="0" algn="ctr">
              <a:spcBef>
                <a:spcPts val="1200"/>
              </a:spcBef>
              <a:spcAft>
                <a:spcPts val="0"/>
              </a:spcAft>
              <a:buNone/>
            </a:pPr>
            <a:r>
              <a:t/>
            </a:r>
            <a:endParaRPr sz="1800">
              <a:solidFill>
                <a:schemeClr val="dk2"/>
              </a:solidFill>
              <a:latin typeface="Open Sans"/>
              <a:ea typeface="Open Sans"/>
              <a:cs typeface="Open Sans"/>
              <a:sym typeface="Open Sans"/>
            </a:endParaRPr>
          </a:p>
        </p:txBody>
      </p:sp>
      <p:pic>
        <p:nvPicPr>
          <p:cNvPr id="96" name="Google Shape;96;p17"/>
          <p:cNvPicPr preferRelativeResize="0"/>
          <p:nvPr/>
        </p:nvPicPr>
        <p:blipFill rotWithShape="1">
          <a:blip r:embed="rId3">
            <a:alphaModFix/>
          </a:blip>
          <a:srcRect b="0" l="2200" r="0" t="0"/>
          <a:stretch/>
        </p:blipFill>
        <p:spPr>
          <a:xfrm>
            <a:off x="4758975" y="1152425"/>
            <a:ext cx="4073325" cy="3302700"/>
          </a:xfrm>
          <a:prstGeom prst="rect">
            <a:avLst/>
          </a:prstGeom>
          <a:noFill/>
          <a:ln cap="flat" cmpd="sng" w="28575">
            <a:solidFill>
              <a:schemeClr val="accent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Configuración de seguridad </a:t>
            </a:r>
            <a:r>
              <a:rPr i="1" lang="es"/>
              <a:t>(mosquitto.config)</a:t>
            </a:r>
            <a:endParaRPr/>
          </a:p>
          <a:p>
            <a:pPr indent="0" lvl="0" marL="0" rtl="0" algn="l">
              <a:lnSpc>
                <a:spcPct val="135714"/>
              </a:lnSpc>
              <a:spcBef>
                <a:spcPts val="1200"/>
              </a:spcBef>
              <a:spcAft>
                <a:spcPts val="0"/>
              </a:spcAft>
              <a:buNone/>
            </a:pPr>
            <a:r>
              <a:rPr lang="es" sz="1050">
                <a:solidFill>
                  <a:srgbClr val="98C379"/>
                </a:solidFill>
                <a:highlight>
                  <a:srgbClr val="101010"/>
                </a:highlight>
                <a:latin typeface="Courier New"/>
                <a:ea typeface="Courier New"/>
                <a:cs typeface="Courier New"/>
                <a:sym typeface="Courier New"/>
              </a:rPr>
              <a:t>listener 1883</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allow_anonymous false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require_certificate false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 true</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password_file /mosquitto/config/mosquitto.passwd</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BB2BF"/>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persistence_file mosquitto.db</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persistence_location /mosquitto/data/</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8C379"/>
                </a:solidFill>
                <a:highlight>
                  <a:srgbClr val="101010"/>
                </a:highlight>
                <a:latin typeface="Courier New"/>
                <a:ea typeface="Courier New"/>
                <a:cs typeface="Courier New"/>
                <a:sym typeface="Courier New"/>
              </a:rPr>
              <a:t>log_dest file /mosquitto/log/mosquitto.log</a:t>
            </a:r>
            <a:endParaRPr sz="1050">
              <a:solidFill>
                <a:srgbClr val="98C379"/>
              </a:solidFill>
              <a:highlight>
                <a:srgbClr val="101010"/>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8C379"/>
              </a:solidFill>
              <a:highlight>
                <a:srgbClr val="101010"/>
              </a:highlight>
              <a:latin typeface="Courier New"/>
              <a:ea typeface="Courier New"/>
              <a:cs typeface="Courier New"/>
              <a:sym typeface="Courier New"/>
            </a:endParaRPr>
          </a:p>
          <a:p>
            <a:pPr indent="0" lvl="0" marL="0" rtl="0" algn="l">
              <a:spcBef>
                <a:spcPts val="0"/>
              </a:spcBef>
              <a:spcAft>
                <a:spcPts val="1200"/>
              </a:spcAft>
              <a:buNone/>
            </a:pPr>
            <a:r>
              <a:rPr b="1" lang="es"/>
              <a:t>Crear usuario:</a:t>
            </a:r>
            <a:r>
              <a:rPr lang="es"/>
              <a:t> $ docker exec -it mosquitto mosquitto_passwd -c /mosquitto/config/mosquitto.passwd "usuario"</a:t>
            </a:r>
            <a:endParaRPr sz="1050">
              <a:solidFill>
                <a:srgbClr val="98C379"/>
              </a:solidFill>
              <a:highlight>
                <a:srgbClr val="101010"/>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Pruebas a través de la línea de comandos:</a:t>
            </a:r>
            <a:endParaRPr/>
          </a:p>
          <a:p>
            <a:pPr indent="-342900" lvl="0" marL="457200" rtl="0" algn="l">
              <a:spcBef>
                <a:spcPts val="1200"/>
              </a:spcBef>
              <a:spcAft>
                <a:spcPts val="0"/>
              </a:spcAft>
              <a:buSzPts val="1800"/>
              <a:buChar char="●"/>
            </a:pPr>
            <a:r>
              <a:rPr b="1" lang="es"/>
              <a:t>Sub:</a:t>
            </a:r>
            <a:r>
              <a:rPr lang="es"/>
              <a:t> $ mosquitto_sub -p 1883 -u </a:t>
            </a:r>
            <a:r>
              <a:rPr lang="es"/>
              <a:t>"usuario"</a:t>
            </a:r>
            <a:r>
              <a:rPr lang="es"/>
              <a:t> --pw </a:t>
            </a:r>
            <a:r>
              <a:rPr lang="es"/>
              <a:t>"contraseña"</a:t>
            </a:r>
            <a:r>
              <a:rPr lang="es"/>
              <a:t> -t "topic"</a:t>
            </a:r>
            <a:endParaRPr/>
          </a:p>
          <a:p>
            <a:pPr indent="-342900" lvl="0" marL="457200" rtl="0" algn="l">
              <a:spcBef>
                <a:spcPts val="0"/>
              </a:spcBef>
              <a:spcAft>
                <a:spcPts val="0"/>
              </a:spcAft>
              <a:buSzPts val="1800"/>
              <a:buChar char="●"/>
            </a:pPr>
            <a:r>
              <a:rPr b="1" lang="es"/>
              <a:t>Pub:</a:t>
            </a:r>
            <a:r>
              <a:rPr lang="es"/>
              <a:t> $ mosquitto_pub -p 1883 </a:t>
            </a:r>
            <a:r>
              <a:rPr lang="es"/>
              <a:t>-u "usuario" --pw "contraseña"</a:t>
            </a:r>
            <a:r>
              <a:rPr lang="es"/>
              <a:t> -t "topic" 	-m "mensaje"</a:t>
            </a:r>
            <a:endParaRPr/>
          </a:p>
          <a:p>
            <a:pPr indent="-317500" lvl="1" marL="914400" rtl="0" algn="l">
              <a:spcBef>
                <a:spcPts val="0"/>
              </a:spcBef>
              <a:spcAft>
                <a:spcPts val="0"/>
              </a:spcAft>
              <a:buSzPts val="1400"/>
              <a:buChar char="○"/>
            </a:pPr>
            <a:r>
              <a:rPr lang="es"/>
              <a:t>Usuario: client</a:t>
            </a:r>
            <a:endParaRPr/>
          </a:p>
          <a:p>
            <a:pPr indent="-317500" lvl="1" marL="914400" rtl="0" algn="l">
              <a:spcBef>
                <a:spcPts val="0"/>
              </a:spcBef>
              <a:spcAft>
                <a:spcPts val="0"/>
              </a:spcAft>
              <a:buSzPts val="1400"/>
              <a:buChar char="○"/>
            </a:pPr>
            <a:r>
              <a:rPr lang="es"/>
              <a:t>Contraseña: 1234</a:t>
            </a:r>
            <a:endParaRPr/>
          </a:p>
          <a:p>
            <a:pPr indent="-342900" lvl="0" marL="457200" rtl="0" algn="l">
              <a:spcBef>
                <a:spcPts val="0"/>
              </a:spcBef>
              <a:spcAft>
                <a:spcPts val="0"/>
              </a:spcAft>
              <a:buSzPts val="1800"/>
              <a:buChar char="●"/>
            </a:pPr>
            <a:r>
              <a:rPr b="1" lang="es"/>
              <a:t>Cambio de contraseña:</a:t>
            </a:r>
            <a:r>
              <a:rPr lang="es"/>
              <a:t> $ docker exec -it mosquitto mosquitto_passwd -c /mosquitto/config/mosquitto.passwd "usuario"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Investigación:</a:t>
            </a:r>
            <a:endParaRPr/>
          </a:p>
          <a:p>
            <a:pPr indent="-342900" lvl="0" marL="457200" rtl="0" algn="l">
              <a:spcBef>
                <a:spcPts val="1200"/>
              </a:spcBef>
              <a:spcAft>
                <a:spcPts val="0"/>
              </a:spcAft>
              <a:buSzPts val="1800"/>
              <a:buChar char="●"/>
            </a:pPr>
            <a:r>
              <a:rPr lang="es"/>
              <a:t>Cómo añadir configuración segura al broker MQTT</a:t>
            </a:r>
            <a:endParaRPr/>
          </a:p>
          <a:p>
            <a:pPr indent="-342900" lvl="0" marL="457200" rtl="0" algn="l">
              <a:spcBef>
                <a:spcPts val="0"/>
              </a:spcBef>
              <a:spcAft>
                <a:spcPts val="0"/>
              </a:spcAft>
              <a:buSzPts val="1800"/>
              <a:buChar char="●"/>
            </a:pPr>
            <a:r>
              <a:rPr lang="es"/>
              <a:t>Documentación ajustes TLS eclipse mosquitto</a:t>
            </a:r>
            <a:endParaRPr/>
          </a:p>
          <a:p>
            <a:pPr indent="-342900" lvl="0" marL="457200" rtl="0" algn="l">
              <a:spcBef>
                <a:spcPts val="0"/>
              </a:spcBef>
              <a:spcAft>
                <a:spcPts val="0"/>
              </a:spcAft>
              <a:buSzPts val="1800"/>
              <a:buChar char="●"/>
            </a:pPr>
            <a:r>
              <a:rPr lang="es"/>
              <a:t>Generación de certificados y sus características</a:t>
            </a:r>
            <a:endParaRPr/>
          </a:p>
        </p:txBody>
      </p:sp>
      <p:pic>
        <p:nvPicPr>
          <p:cNvPr id="115" name="Google Shape;115;p20"/>
          <p:cNvPicPr preferRelativeResize="0"/>
          <p:nvPr/>
        </p:nvPicPr>
        <p:blipFill>
          <a:blip r:embed="rId3">
            <a:alphaModFix/>
          </a:blip>
          <a:stretch>
            <a:fillRect/>
          </a:stretch>
        </p:blipFill>
        <p:spPr>
          <a:xfrm rot="173960">
            <a:off x="6206325" y="1943050"/>
            <a:ext cx="2625975" cy="2625975"/>
          </a:xfrm>
          <a:prstGeom prst="rect">
            <a:avLst/>
          </a:prstGeom>
          <a:noFill/>
          <a:ln>
            <a:noFill/>
          </a:ln>
        </p:spPr>
      </p:pic>
      <p:pic>
        <p:nvPicPr>
          <p:cNvPr id="116" name="Google Shape;116;p20"/>
          <p:cNvPicPr preferRelativeResize="0"/>
          <p:nvPr/>
        </p:nvPicPr>
        <p:blipFill>
          <a:blip r:embed="rId4">
            <a:alphaModFix/>
          </a:blip>
          <a:stretch>
            <a:fillRect/>
          </a:stretch>
        </p:blipFill>
        <p:spPr>
          <a:xfrm rot="-478383">
            <a:off x="4596000" y="2958700"/>
            <a:ext cx="1610325" cy="161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ca.crt:</a:t>
            </a:r>
            <a:r>
              <a:rPr lang="es"/>
              <a:t> Certificado de la Autoridad de Certificación (CA). Se utiliza para verificar que los certificados emitidos por la CA son válidos.</a:t>
            </a:r>
            <a:endParaRPr/>
          </a:p>
          <a:p>
            <a:pPr indent="-342900" lvl="0" marL="457200" rtl="0" algn="l">
              <a:spcBef>
                <a:spcPts val="0"/>
              </a:spcBef>
              <a:spcAft>
                <a:spcPts val="0"/>
              </a:spcAft>
              <a:buSzPts val="1800"/>
              <a:buChar char="●"/>
            </a:pPr>
            <a:r>
              <a:rPr b="1" lang="es"/>
              <a:t>server.crt:</a:t>
            </a:r>
            <a:r>
              <a:rPr lang="es"/>
              <a:t> Certificado del servidor (el broker MQTT). Contiene la clave pública del servidor y algunos detalles adicionales, como el nombre del servidor. Este certificado es firmado por la CA, lo que significa que cualquier cliente que confíe en la CA también confiará en este certificado.</a:t>
            </a:r>
            <a:endParaRPr/>
          </a:p>
          <a:p>
            <a:pPr indent="-342900" lvl="0" marL="457200" rtl="0" algn="l">
              <a:spcBef>
                <a:spcPts val="0"/>
              </a:spcBef>
              <a:spcAft>
                <a:spcPts val="0"/>
              </a:spcAft>
              <a:buSzPts val="1800"/>
              <a:buChar char="●"/>
            </a:pPr>
            <a:r>
              <a:rPr b="1" lang="es"/>
              <a:t>server.key:</a:t>
            </a:r>
            <a:r>
              <a:rPr lang="es"/>
              <a:t> Clave privada del servidor. Se mantiene en secreto y se utiliza para descifrar los mensajes que se han cifrado con la clave pública del servidor. También se utiliza para firmar los mensajes, lo que permite al receptor verificar que el mensaje proviene realmente del servidor.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