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MX"/>
              <a:t>Haz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MX"/>
              <a:t>Haz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MX"/>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6/19/23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MX"/>
              <a:t>Haz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6/19/23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MX"/>
              <a:t>Haz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6/19/23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6/19/23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FB5BC-F481-6E31-9C0A-46331CB6EA88}"/>
              </a:ext>
            </a:extLst>
          </p:cNvPr>
          <p:cNvSpPr>
            <a:spLocks noGrp="1"/>
          </p:cNvSpPr>
          <p:nvPr>
            <p:ph type="ctrTitle"/>
          </p:nvPr>
        </p:nvSpPr>
        <p:spPr/>
        <p:txBody>
          <a:bodyPr/>
          <a:lstStyle/>
          <a:p>
            <a:r>
              <a:rPr lang="es-MX" dirty="0"/>
              <a:t>Plan de Comunicación </a:t>
            </a:r>
          </a:p>
        </p:txBody>
      </p:sp>
      <p:sp>
        <p:nvSpPr>
          <p:cNvPr id="3" name="Subtítulo 2">
            <a:extLst>
              <a:ext uri="{FF2B5EF4-FFF2-40B4-BE49-F238E27FC236}">
                <a16:creationId xmlns:a16="http://schemas.microsoft.com/office/drawing/2014/main" id="{2FBF2DD1-B3A0-4B0E-1939-E6CB60151917}"/>
              </a:ext>
            </a:extLst>
          </p:cNvPr>
          <p:cNvSpPr>
            <a:spLocks noGrp="1"/>
          </p:cNvSpPr>
          <p:nvPr>
            <p:ph type="subTitle" idx="1"/>
          </p:nvPr>
        </p:nvSpPr>
        <p:spPr>
          <a:xfrm>
            <a:off x="810001" y="5280846"/>
            <a:ext cx="10572000" cy="1157174"/>
          </a:xfrm>
        </p:spPr>
        <p:txBody>
          <a:bodyPr>
            <a:normAutofit lnSpcReduction="10000"/>
          </a:bodyPr>
          <a:lstStyle/>
          <a:p>
            <a:r>
              <a:rPr lang="es-MX" dirty="0"/>
              <a:t>Alan A. De la Torre Rodríguez </a:t>
            </a:r>
          </a:p>
          <a:p>
            <a:r>
              <a:rPr lang="es-MX" dirty="0"/>
              <a:t>Ruben A. Palomino Rea</a:t>
            </a:r>
          </a:p>
          <a:p>
            <a:r>
              <a:rPr lang="es-MX" dirty="0"/>
              <a:t>Juan Pablo Fierros Ramos</a:t>
            </a:r>
          </a:p>
        </p:txBody>
      </p:sp>
    </p:spTree>
    <p:extLst>
      <p:ext uri="{BB962C8B-B14F-4D97-AF65-F5344CB8AC3E}">
        <p14:creationId xmlns:p14="http://schemas.microsoft.com/office/powerpoint/2010/main" val="19619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42AE7-B63C-A70E-BC0B-7C415512CAEE}"/>
              </a:ext>
            </a:extLst>
          </p:cNvPr>
          <p:cNvSpPr>
            <a:spLocks noGrp="1"/>
          </p:cNvSpPr>
          <p:nvPr>
            <p:ph type="title"/>
          </p:nvPr>
        </p:nvSpPr>
        <p:spPr/>
        <p:txBody>
          <a:bodyPr/>
          <a:lstStyle/>
          <a:p>
            <a:r>
              <a:rPr lang="es-MX" dirty="0"/>
              <a:t>Plan de comunicación </a:t>
            </a:r>
          </a:p>
        </p:txBody>
      </p:sp>
      <p:sp>
        <p:nvSpPr>
          <p:cNvPr id="3" name="Marcador de contenido 2">
            <a:extLst>
              <a:ext uri="{FF2B5EF4-FFF2-40B4-BE49-F238E27FC236}">
                <a16:creationId xmlns:a16="http://schemas.microsoft.com/office/drawing/2014/main" id="{0C18984F-54B6-2D2D-1084-274E07D4CAD0}"/>
              </a:ext>
            </a:extLst>
          </p:cNvPr>
          <p:cNvSpPr>
            <a:spLocks noGrp="1"/>
          </p:cNvSpPr>
          <p:nvPr>
            <p:ph idx="1"/>
          </p:nvPr>
        </p:nvSpPr>
        <p:spPr>
          <a:xfrm>
            <a:off x="818712" y="2222287"/>
            <a:ext cx="10554574" cy="4188525"/>
          </a:xfrm>
        </p:spPr>
        <p:txBody>
          <a:bodyPr>
            <a:normAutofit fontScale="92500" lnSpcReduction="10000"/>
          </a:bodyPr>
          <a:lstStyle/>
          <a:p>
            <a:r>
              <a:rPr lang="es-MX" dirty="0"/>
              <a:t>Descripción: En este proyecto se usa como método la comunicación ágil, para optimizar el tiempo de realización de tarea, además de buscar ser muy precisos con los detalles que se planteen en cada reunión que se sostenga a lo largo de este proyecto.</a:t>
            </a:r>
          </a:p>
          <a:p>
            <a:r>
              <a:rPr lang="es-MX" dirty="0"/>
              <a:t>Frecuencia: Para equilibrar los tiempos de trabajo y reuniones, sostendremos una reunión cada 5 días, donde se evaluará el avance y en base a ello tomar decisiones sobre el siguiente paso o en su caso corregir errores.</a:t>
            </a:r>
          </a:p>
          <a:p>
            <a:r>
              <a:rPr lang="es-MX" dirty="0"/>
              <a:t>Canal: Usaremos distintas plataformas para la comunicación, como el correo electrónico será para avisos no tan cruciales, como finalizaciones de tareas, por otro lado utilizaremos Zoom para las reuniones de cada 5 días las cuales se plantean duren alrededor de 1 horas y media o 2 horas. Todo esto será de manera </a:t>
            </a:r>
            <a:r>
              <a:rPr lang="es-MX" dirty="0" err="1"/>
              <a:t>sincrona</a:t>
            </a:r>
            <a:r>
              <a:rPr lang="es-MX" dirty="0"/>
              <a:t> por lo que el equipo estará interactuando en tiempo real.</a:t>
            </a:r>
          </a:p>
          <a:p>
            <a:r>
              <a:rPr lang="es-MX" dirty="0"/>
              <a:t>Público: La información de estas reuniones sólo será recibida por los miembros de nuestro equipo de trabajo.</a:t>
            </a:r>
          </a:p>
          <a:p>
            <a:r>
              <a:rPr lang="es-MX" dirty="0"/>
              <a:t>Encargado: Nuestro Project Manager será el encargado de hacer llegar esta información.</a:t>
            </a:r>
          </a:p>
        </p:txBody>
      </p:sp>
    </p:spTree>
    <p:extLst>
      <p:ext uri="{BB962C8B-B14F-4D97-AF65-F5344CB8AC3E}">
        <p14:creationId xmlns:p14="http://schemas.microsoft.com/office/powerpoint/2010/main" val="10713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52EDC-C1B7-7FFB-24C0-B007969BE8A1}"/>
              </a:ext>
            </a:extLst>
          </p:cNvPr>
          <p:cNvSpPr>
            <a:spLocks noGrp="1"/>
          </p:cNvSpPr>
          <p:nvPr>
            <p:ph type="title"/>
          </p:nvPr>
        </p:nvSpPr>
        <p:spPr/>
        <p:txBody>
          <a:bodyPr/>
          <a:lstStyle/>
          <a:p>
            <a:r>
              <a:rPr lang="es-MX" dirty="0"/>
              <a:t>Gestión de comunicación </a:t>
            </a:r>
          </a:p>
        </p:txBody>
      </p:sp>
      <p:graphicFrame>
        <p:nvGraphicFramePr>
          <p:cNvPr id="4" name="Tabla 4">
            <a:extLst>
              <a:ext uri="{FF2B5EF4-FFF2-40B4-BE49-F238E27FC236}">
                <a16:creationId xmlns:a16="http://schemas.microsoft.com/office/drawing/2014/main" id="{AF4AD52F-7FAE-9DAE-9FEB-804514AED6B3}"/>
              </a:ext>
            </a:extLst>
          </p:cNvPr>
          <p:cNvGraphicFramePr>
            <a:graphicFrameLocks noGrp="1"/>
          </p:cNvGraphicFramePr>
          <p:nvPr>
            <p:ph idx="1"/>
            <p:extLst>
              <p:ext uri="{D42A27DB-BD31-4B8C-83A1-F6EECF244321}">
                <p14:modId xmlns:p14="http://schemas.microsoft.com/office/powerpoint/2010/main" val="3036854510"/>
              </p:ext>
            </p:extLst>
          </p:nvPr>
        </p:nvGraphicFramePr>
        <p:xfrm>
          <a:off x="1007759" y="2286576"/>
          <a:ext cx="10176480" cy="4327730"/>
        </p:xfrm>
        <a:graphic>
          <a:graphicData uri="http://schemas.openxmlformats.org/drawingml/2006/table">
            <a:tbl>
              <a:tblPr firstRow="1" bandRow="1">
                <a:tableStyleId>{5C22544A-7EE6-4342-B048-85BDC9FD1C3A}</a:tableStyleId>
              </a:tblPr>
              <a:tblGrid>
                <a:gridCol w="1696080">
                  <a:extLst>
                    <a:ext uri="{9D8B030D-6E8A-4147-A177-3AD203B41FA5}">
                      <a16:colId xmlns:a16="http://schemas.microsoft.com/office/drawing/2014/main" val="2306016903"/>
                    </a:ext>
                  </a:extLst>
                </a:gridCol>
                <a:gridCol w="1696080">
                  <a:extLst>
                    <a:ext uri="{9D8B030D-6E8A-4147-A177-3AD203B41FA5}">
                      <a16:colId xmlns:a16="http://schemas.microsoft.com/office/drawing/2014/main" val="139546220"/>
                    </a:ext>
                  </a:extLst>
                </a:gridCol>
                <a:gridCol w="1696080">
                  <a:extLst>
                    <a:ext uri="{9D8B030D-6E8A-4147-A177-3AD203B41FA5}">
                      <a16:colId xmlns:a16="http://schemas.microsoft.com/office/drawing/2014/main" val="1822514460"/>
                    </a:ext>
                  </a:extLst>
                </a:gridCol>
                <a:gridCol w="1696080">
                  <a:extLst>
                    <a:ext uri="{9D8B030D-6E8A-4147-A177-3AD203B41FA5}">
                      <a16:colId xmlns:a16="http://schemas.microsoft.com/office/drawing/2014/main" val="4143137227"/>
                    </a:ext>
                  </a:extLst>
                </a:gridCol>
                <a:gridCol w="1696080">
                  <a:extLst>
                    <a:ext uri="{9D8B030D-6E8A-4147-A177-3AD203B41FA5}">
                      <a16:colId xmlns:a16="http://schemas.microsoft.com/office/drawing/2014/main" val="450124544"/>
                    </a:ext>
                  </a:extLst>
                </a:gridCol>
                <a:gridCol w="1696080">
                  <a:extLst>
                    <a:ext uri="{9D8B030D-6E8A-4147-A177-3AD203B41FA5}">
                      <a16:colId xmlns:a16="http://schemas.microsoft.com/office/drawing/2014/main" val="745519009"/>
                    </a:ext>
                  </a:extLst>
                </a:gridCol>
              </a:tblGrid>
              <a:tr h="348396">
                <a:tc>
                  <a:txBody>
                    <a:bodyPr/>
                    <a:lstStyle/>
                    <a:p>
                      <a:r>
                        <a:rPr lang="es-MX" sz="1200" b="1" dirty="0"/>
                        <a:t>Contenido </a:t>
                      </a:r>
                    </a:p>
                  </a:txBody>
                  <a:tcPr/>
                </a:tc>
                <a:tc>
                  <a:txBody>
                    <a:bodyPr/>
                    <a:lstStyle/>
                    <a:p>
                      <a:r>
                        <a:rPr lang="es-MX" sz="1200" b="1" dirty="0"/>
                        <a:t>Propósito </a:t>
                      </a:r>
                    </a:p>
                  </a:txBody>
                  <a:tcPr/>
                </a:tc>
                <a:tc>
                  <a:txBody>
                    <a:bodyPr/>
                    <a:lstStyle/>
                    <a:p>
                      <a:r>
                        <a:rPr lang="es-MX" sz="1200" b="1" dirty="0"/>
                        <a:t>Responsable </a:t>
                      </a:r>
                    </a:p>
                  </a:txBody>
                  <a:tcPr/>
                </a:tc>
                <a:tc>
                  <a:txBody>
                    <a:bodyPr/>
                    <a:lstStyle/>
                    <a:p>
                      <a:r>
                        <a:rPr lang="es-MX" sz="1200" b="1" dirty="0"/>
                        <a:t>Audiencia </a:t>
                      </a:r>
                    </a:p>
                  </a:txBody>
                  <a:tcPr/>
                </a:tc>
                <a:tc>
                  <a:txBody>
                    <a:bodyPr/>
                    <a:lstStyle/>
                    <a:p>
                      <a:r>
                        <a:rPr lang="es-MX" sz="1200" b="1" dirty="0"/>
                        <a:t>Periodo </a:t>
                      </a:r>
                    </a:p>
                  </a:txBody>
                  <a:tcPr/>
                </a:tc>
                <a:tc>
                  <a:txBody>
                    <a:bodyPr/>
                    <a:lstStyle/>
                    <a:p>
                      <a:r>
                        <a:rPr lang="es-MX" sz="1200" b="1" dirty="0"/>
                        <a:t>Método </a:t>
                      </a:r>
                    </a:p>
                  </a:txBody>
                  <a:tcPr/>
                </a:tc>
                <a:extLst>
                  <a:ext uri="{0D108BD9-81ED-4DB2-BD59-A6C34878D82A}">
                    <a16:rowId xmlns:a16="http://schemas.microsoft.com/office/drawing/2014/main" val="2159894482"/>
                  </a:ext>
                </a:extLst>
              </a:tr>
              <a:tr h="348396">
                <a:tc>
                  <a:txBody>
                    <a:bodyPr/>
                    <a:lstStyle/>
                    <a:p>
                      <a:r>
                        <a:rPr lang="es-MX" sz="1200" b="1" dirty="0" err="1"/>
                        <a:t>Kick</a:t>
                      </a:r>
                      <a:r>
                        <a:rPr lang="es-MX" sz="1200" b="1" dirty="0"/>
                        <a:t> off</a:t>
                      </a:r>
                    </a:p>
                  </a:txBody>
                  <a:tcPr/>
                </a:tc>
                <a:tc>
                  <a:txBody>
                    <a:bodyPr/>
                    <a:lstStyle/>
                    <a:p>
                      <a:r>
                        <a:rPr lang="es-MX" sz="1200" b="1" dirty="0"/>
                        <a:t>Dar inicio al proyecto </a:t>
                      </a:r>
                    </a:p>
                  </a:txBody>
                  <a:tcPr/>
                </a:tc>
                <a:tc>
                  <a:txBody>
                    <a:bodyPr/>
                    <a:lstStyle/>
                    <a:p>
                      <a:r>
                        <a:rPr lang="es-MX" sz="1200" b="1" dirty="0"/>
                        <a:t>Project Manager</a:t>
                      </a:r>
                    </a:p>
                  </a:txBody>
                  <a:tcPr/>
                </a:tc>
                <a:tc>
                  <a:txBody>
                    <a:bodyPr/>
                    <a:lstStyle/>
                    <a:p>
                      <a:r>
                        <a:rPr lang="es-MX" sz="1200" b="1" dirty="0"/>
                        <a:t>Todo el equipo </a:t>
                      </a:r>
                    </a:p>
                  </a:txBody>
                  <a:tcPr/>
                </a:tc>
                <a:tc>
                  <a:txBody>
                    <a:bodyPr/>
                    <a:lstStyle/>
                    <a:p>
                      <a:r>
                        <a:rPr lang="es-MX" sz="1200" b="1" dirty="0"/>
                        <a:t>Primer día </a:t>
                      </a:r>
                    </a:p>
                  </a:txBody>
                  <a:tcPr/>
                </a:tc>
                <a:tc>
                  <a:txBody>
                    <a:bodyPr/>
                    <a:lstStyle/>
                    <a:p>
                      <a:r>
                        <a:rPr lang="es-MX" sz="1200" b="1" dirty="0"/>
                        <a:t>Reunión </a:t>
                      </a:r>
                    </a:p>
                  </a:txBody>
                  <a:tcPr/>
                </a:tc>
                <a:extLst>
                  <a:ext uri="{0D108BD9-81ED-4DB2-BD59-A6C34878D82A}">
                    <a16:rowId xmlns:a16="http://schemas.microsoft.com/office/drawing/2014/main" val="1434313076"/>
                  </a:ext>
                </a:extLst>
              </a:tr>
              <a:tr h="601340">
                <a:tc>
                  <a:txBody>
                    <a:bodyPr/>
                    <a:lstStyle/>
                    <a:p>
                      <a:r>
                        <a:rPr lang="es-MX" sz="1200" b="1" dirty="0"/>
                        <a:t>Revisión de avances </a:t>
                      </a:r>
                    </a:p>
                  </a:txBody>
                  <a:tcPr/>
                </a:tc>
                <a:tc>
                  <a:txBody>
                    <a:bodyPr/>
                    <a:lstStyle/>
                    <a:p>
                      <a:r>
                        <a:rPr lang="es-MX" sz="1200" b="1" dirty="0"/>
                        <a:t>Dar seguimiento a los avances </a:t>
                      </a:r>
                    </a:p>
                  </a:txBody>
                  <a:tcPr/>
                </a:tc>
                <a:tc>
                  <a:txBody>
                    <a:bodyPr/>
                    <a:lstStyle/>
                    <a:p>
                      <a:r>
                        <a:rPr lang="es-MX" sz="1200" b="1" dirty="0"/>
                        <a:t>Desarrollador </a:t>
                      </a:r>
                    </a:p>
                  </a:txBody>
                  <a:tcPr/>
                </a:tc>
                <a:tc>
                  <a:txBody>
                    <a:bodyPr/>
                    <a:lstStyle/>
                    <a:p>
                      <a:r>
                        <a:rPr lang="es-MX" sz="1200" b="1" dirty="0"/>
                        <a:t>Todo el equipo </a:t>
                      </a:r>
                    </a:p>
                  </a:txBody>
                  <a:tcPr/>
                </a:tc>
                <a:tc>
                  <a:txBody>
                    <a:bodyPr/>
                    <a:lstStyle/>
                    <a:p>
                      <a:r>
                        <a:rPr lang="es-MX" sz="1200" b="1" dirty="0"/>
                        <a:t>Semanal </a:t>
                      </a:r>
                    </a:p>
                  </a:txBody>
                  <a:tcPr/>
                </a:tc>
                <a:tc>
                  <a:txBody>
                    <a:bodyPr/>
                    <a:lstStyle/>
                    <a:p>
                      <a:r>
                        <a:rPr lang="es-MX" sz="1200" b="1" dirty="0"/>
                        <a:t>Reunión </a:t>
                      </a:r>
                    </a:p>
                  </a:txBody>
                  <a:tcPr/>
                </a:tc>
                <a:extLst>
                  <a:ext uri="{0D108BD9-81ED-4DB2-BD59-A6C34878D82A}">
                    <a16:rowId xmlns:a16="http://schemas.microsoft.com/office/drawing/2014/main" val="473787976"/>
                  </a:ext>
                </a:extLst>
              </a:tr>
              <a:tr h="859057">
                <a:tc>
                  <a:txBody>
                    <a:bodyPr/>
                    <a:lstStyle/>
                    <a:p>
                      <a:r>
                        <a:rPr lang="es-MX" sz="1200" b="1" dirty="0"/>
                        <a:t>Informes de avances de tareas </a:t>
                      </a:r>
                    </a:p>
                  </a:txBody>
                  <a:tcPr/>
                </a:tc>
                <a:tc>
                  <a:txBody>
                    <a:bodyPr/>
                    <a:lstStyle/>
                    <a:p>
                      <a:r>
                        <a:rPr lang="es-MX" sz="1200" b="1" dirty="0"/>
                        <a:t>Retroalimentar y avanzar en cada tarea del equipo </a:t>
                      </a:r>
                    </a:p>
                  </a:txBody>
                  <a:tcPr/>
                </a:tc>
                <a:tc>
                  <a:txBody>
                    <a:bodyPr/>
                    <a:lstStyle/>
                    <a:p>
                      <a:r>
                        <a:rPr lang="es-MX" sz="1200" b="1" dirty="0"/>
                        <a:t>Project Manager</a:t>
                      </a:r>
                    </a:p>
                  </a:txBody>
                  <a:tcPr/>
                </a:tc>
                <a:tc>
                  <a:txBody>
                    <a:bodyPr/>
                    <a:lstStyle/>
                    <a:p>
                      <a:r>
                        <a:rPr lang="es-MX" sz="1200" b="1" dirty="0"/>
                        <a:t>Todo el equipo </a:t>
                      </a:r>
                    </a:p>
                  </a:txBody>
                  <a:tcPr/>
                </a:tc>
                <a:tc>
                  <a:txBody>
                    <a:bodyPr/>
                    <a:lstStyle/>
                    <a:p>
                      <a:r>
                        <a:rPr lang="es-MX" sz="1200" b="1" dirty="0"/>
                        <a:t>Semanal</a:t>
                      </a:r>
                    </a:p>
                  </a:txBody>
                  <a:tcPr/>
                </a:tc>
                <a:tc>
                  <a:txBody>
                    <a:bodyPr/>
                    <a:lstStyle/>
                    <a:p>
                      <a:r>
                        <a:rPr lang="es-MX" sz="1200" b="1" dirty="0"/>
                        <a:t>Correo</a:t>
                      </a:r>
                    </a:p>
                  </a:txBody>
                  <a:tcPr/>
                </a:tc>
                <a:extLst>
                  <a:ext uri="{0D108BD9-81ED-4DB2-BD59-A6C34878D82A}">
                    <a16:rowId xmlns:a16="http://schemas.microsoft.com/office/drawing/2014/main" val="329861518"/>
                  </a:ext>
                </a:extLst>
              </a:tr>
              <a:tr h="601340">
                <a:tc>
                  <a:txBody>
                    <a:bodyPr/>
                    <a:lstStyle/>
                    <a:p>
                      <a:r>
                        <a:rPr lang="es-MX" sz="1200" b="1" dirty="0"/>
                        <a:t>Reunión de optimización </a:t>
                      </a:r>
                    </a:p>
                  </a:txBody>
                  <a:tcPr/>
                </a:tc>
                <a:tc>
                  <a:txBody>
                    <a:bodyPr/>
                    <a:lstStyle/>
                    <a:p>
                      <a:r>
                        <a:rPr lang="es-MX" sz="1200" b="1" dirty="0"/>
                        <a:t>Revisar errores y maneras de mejorar</a:t>
                      </a:r>
                    </a:p>
                  </a:txBody>
                  <a:tcPr/>
                </a:tc>
                <a:tc>
                  <a:txBody>
                    <a:bodyPr/>
                    <a:lstStyle/>
                    <a:p>
                      <a:r>
                        <a:rPr lang="es-MX" sz="1200" b="1" dirty="0"/>
                        <a:t>Project Manager </a:t>
                      </a:r>
                    </a:p>
                  </a:txBody>
                  <a:tcPr/>
                </a:tc>
                <a:tc>
                  <a:txBody>
                    <a:bodyPr/>
                    <a:lstStyle/>
                    <a:p>
                      <a:r>
                        <a:rPr lang="es-MX" sz="1200" b="1" dirty="0"/>
                        <a:t>Todo el equipo</a:t>
                      </a:r>
                    </a:p>
                  </a:txBody>
                  <a:tcPr/>
                </a:tc>
                <a:tc>
                  <a:txBody>
                    <a:bodyPr/>
                    <a:lstStyle/>
                    <a:p>
                      <a:r>
                        <a:rPr lang="es-MX" sz="1200" b="1" dirty="0"/>
                        <a:t>Semanal </a:t>
                      </a:r>
                    </a:p>
                  </a:txBody>
                  <a:tcPr/>
                </a:tc>
                <a:tc>
                  <a:txBody>
                    <a:bodyPr/>
                    <a:lstStyle/>
                    <a:p>
                      <a:r>
                        <a:rPr lang="es-MX" sz="1200" b="1" dirty="0"/>
                        <a:t>Reunión </a:t>
                      </a:r>
                    </a:p>
                  </a:txBody>
                  <a:tcPr/>
                </a:tc>
                <a:extLst>
                  <a:ext uri="{0D108BD9-81ED-4DB2-BD59-A6C34878D82A}">
                    <a16:rowId xmlns:a16="http://schemas.microsoft.com/office/drawing/2014/main" val="3265086881"/>
                  </a:ext>
                </a:extLst>
              </a:tr>
              <a:tr h="601340">
                <a:tc>
                  <a:txBody>
                    <a:bodyPr/>
                    <a:lstStyle/>
                    <a:p>
                      <a:r>
                        <a:rPr lang="es-MX" sz="1200" b="1" dirty="0"/>
                        <a:t>Pruebas de programa </a:t>
                      </a:r>
                    </a:p>
                  </a:txBody>
                  <a:tcPr/>
                </a:tc>
                <a:tc>
                  <a:txBody>
                    <a:bodyPr/>
                    <a:lstStyle/>
                    <a:p>
                      <a:r>
                        <a:rPr lang="es-MX" sz="1200" b="1" dirty="0"/>
                        <a:t>Pruebas para buscar errores</a:t>
                      </a:r>
                    </a:p>
                  </a:txBody>
                  <a:tcPr/>
                </a:tc>
                <a:tc>
                  <a:txBody>
                    <a:bodyPr/>
                    <a:lstStyle/>
                    <a:p>
                      <a:r>
                        <a:rPr lang="es-MX" sz="1200" b="1" dirty="0"/>
                        <a:t>Desarrollador </a:t>
                      </a:r>
                    </a:p>
                  </a:txBody>
                  <a:tcPr/>
                </a:tc>
                <a:tc>
                  <a:txBody>
                    <a:bodyPr/>
                    <a:lstStyle/>
                    <a:p>
                      <a:r>
                        <a:rPr lang="es-MX" sz="1200" b="1" dirty="0"/>
                        <a:t>Todo el equipo </a:t>
                      </a:r>
                    </a:p>
                  </a:txBody>
                  <a:tcPr/>
                </a:tc>
                <a:tc>
                  <a:txBody>
                    <a:bodyPr/>
                    <a:lstStyle/>
                    <a:p>
                      <a:r>
                        <a:rPr lang="es-MX" sz="1200" b="1" dirty="0"/>
                        <a:t>Semanal </a:t>
                      </a:r>
                    </a:p>
                  </a:txBody>
                  <a:tcPr/>
                </a:tc>
                <a:tc>
                  <a:txBody>
                    <a:bodyPr/>
                    <a:lstStyle/>
                    <a:p>
                      <a:r>
                        <a:rPr lang="es-MX" sz="1200" b="1" dirty="0"/>
                        <a:t>Reunión </a:t>
                      </a:r>
                    </a:p>
                  </a:txBody>
                  <a:tcPr/>
                </a:tc>
                <a:extLst>
                  <a:ext uri="{0D108BD9-81ED-4DB2-BD59-A6C34878D82A}">
                    <a16:rowId xmlns:a16="http://schemas.microsoft.com/office/drawing/2014/main" val="83629765"/>
                  </a:ext>
                </a:extLst>
              </a:tr>
              <a:tr h="859057">
                <a:tc>
                  <a:txBody>
                    <a:bodyPr/>
                    <a:lstStyle/>
                    <a:p>
                      <a:r>
                        <a:rPr lang="es-MX" sz="1200" b="1" dirty="0"/>
                        <a:t>Informe de avance de proyecto </a:t>
                      </a:r>
                    </a:p>
                  </a:txBody>
                  <a:tcPr/>
                </a:tc>
                <a:tc>
                  <a:txBody>
                    <a:bodyPr/>
                    <a:lstStyle/>
                    <a:p>
                      <a:r>
                        <a:rPr lang="es-MX" sz="1200" b="1" dirty="0"/>
                        <a:t>Revisar las tareas cumplidas en base al tiempo de entrega establecido  </a:t>
                      </a:r>
                    </a:p>
                  </a:txBody>
                  <a:tcPr/>
                </a:tc>
                <a:tc>
                  <a:txBody>
                    <a:bodyPr/>
                    <a:lstStyle/>
                    <a:p>
                      <a:r>
                        <a:rPr lang="es-MX" sz="1200" b="1" dirty="0"/>
                        <a:t>Project Manager </a:t>
                      </a:r>
                    </a:p>
                  </a:txBody>
                  <a:tcPr/>
                </a:tc>
                <a:tc>
                  <a:txBody>
                    <a:bodyPr/>
                    <a:lstStyle/>
                    <a:p>
                      <a:r>
                        <a:rPr lang="es-MX" sz="1200" b="1" dirty="0"/>
                        <a:t>Todo el equipo </a:t>
                      </a:r>
                    </a:p>
                  </a:txBody>
                  <a:tcPr/>
                </a:tc>
                <a:tc>
                  <a:txBody>
                    <a:bodyPr/>
                    <a:lstStyle/>
                    <a:p>
                      <a:r>
                        <a:rPr lang="es-MX" sz="1200" b="1" dirty="0"/>
                        <a:t>Semanal </a:t>
                      </a:r>
                    </a:p>
                  </a:txBody>
                  <a:tcPr/>
                </a:tc>
                <a:tc>
                  <a:txBody>
                    <a:bodyPr/>
                    <a:lstStyle/>
                    <a:p>
                      <a:r>
                        <a:rPr lang="es-MX" sz="1200" b="1" dirty="0"/>
                        <a:t>Reunión </a:t>
                      </a:r>
                    </a:p>
                  </a:txBody>
                  <a:tcPr/>
                </a:tc>
                <a:extLst>
                  <a:ext uri="{0D108BD9-81ED-4DB2-BD59-A6C34878D82A}">
                    <a16:rowId xmlns:a16="http://schemas.microsoft.com/office/drawing/2014/main" val="3146587120"/>
                  </a:ext>
                </a:extLst>
              </a:tr>
            </a:tbl>
          </a:graphicData>
        </a:graphic>
      </p:graphicFrame>
    </p:spTree>
    <p:extLst>
      <p:ext uri="{BB962C8B-B14F-4D97-AF65-F5344CB8AC3E}">
        <p14:creationId xmlns:p14="http://schemas.microsoft.com/office/powerpoint/2010/main" val="23721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a 5">
            <a:extLst>
              <a:ext uri="{FF2B5EF4-FFF2-40B4-BE49-F238E27FC236}">
                <a16:creationId xmlns:a16="http://schemas.microsoft.com/office/drawing/2014/main" id="{E0422FCE-59BB-9BCC-2C89-7B462BE46ADC}"/>
              </a:ext>
            </a:extLst>
          </p:cNvPr>
          <p:cNvGraphicFramePr>
            <a:graphicFrameLocks noGrp="1"/>
          </p:cNvGraphicFramePr>
          <p:nvPr>
            <p:extLst>
              <p:ext uri="{D42A27DB-BD31-4B8C-83A1-F6EECF244321}">
                <p14:modId xmlns:p14="http://schemas.microsoft.com/office/powerpoint/2010/main" val="44700152"/>
              </p:ext>
            </p:extLst>
          </p:nvPr>
        </p:nvGraphicFramePr>
        <p:xfrm>
          <a:off x="831576" y="439769"/>
          <a:ext cx="10528848" cy="2834640"/>
        </p:xfrm>
        <a:graphic>
          <a:graphicData uri="http://schemas.openxmlformats.org/drawingml/2006/table">
            <a:tbl>
              <a:tblPr firstRow="1" bandRow="1">
                <a:tableStyleId>{5C22544A-7EE6-4342-B048-85BDC9FD1C3A}</a:tableStyleId>
              </a:tblPr>
              <a:tblGrid>
                <a:gridCol w="5264424">
                  <a:extLst>
                    <a:ext uri="{9D8B030D-6E8A-4147-A177-3AD203B41FA5}">
                      <a16:colId xmlns:a16="http://schemas.microsoft.com/office/drawing/2014/main" val="2726418195"/>
                    </a:ext>
                  </a:extLst>
                </a:gridCol>
                <a:gridCol w="5264424">
                  <a:extLst>
                    <a:ext uri="{9D8B030D-6E8A-4147-A177-3AD203B41FA5}">
                      <a16:colId xmlns:a16="http://schemas.microsoft.com/office/drawing/2014/main" val="3305097068"/>
                    </a:ext>
                  </a:extLst>
                </a:gridCol>
              </a:tblGrid>
              <a:tr h="255472">
                <a:tc>
                  <a:txBody>
                    <a:bodyPr/>
                    <a:lstStyle/>
                    <a:p>
                      <a:r>
                        <a:rPr lang="es-MX" dirty="0" err="1"/>
                        <a:t>Kick</a:t>
                      </a:r>
                      <a:r>
                        <a:rPr lang="es-MX" dirty="0"/>
                        <a:t> off</a:t>
                      </a:r>
                    </a:p>
                  </a:txBody>
                  <a:tcPr/>
                </a:tc>
                <a:tc>
                  <a:txBody>
                    <a:bodyPr/>
                    <a:lstStyle/>
                    <a:p>
                      <a:endParaRPr lang="es-MX" dirty="0"/>
                    </a:p>
                  </a:txBody>
                  <a:tcPr/>
                </a:tc>
                <a:extLst>
                  <a:ext uri="{0D108BD9-81ED-4DB2-BD59-A6C34878D82A}">
                    <a16:rowId xmlns:a16="http://schemas.microsoft.com/office/drawing/2014/main" val="286469060"/>
                  </a:ext>
                </a:extLst>
              </a:tr>
              <a:tr h="255472">
                <a:tc>
                  <a:txBody>
                    <a:bodyPr/>
                    <a:lstStyle/>
                    <a:p>
                      <a:r>
                        <a:rPr lang="es-MX" dirty="0"/>
                        <a:t>Frecuencia:</a:t>
                      </a:r>
                    </a:p>
                  </a:txBody>
                  <a:tcPr/>
                </a:tc>
                <a:tc>
                  <a:txBody>
                    <a:bodyPr/>
                    <a:lstStyle/>
                    <a:p>
                      <a:r>
                        <a:rPr lang="es-MX" dirty="0"/>
                        <a:t>Una vez </a:t>
                      </a:r>
                    </a:p>
                  </a:txBody>
                  <a:tcPr/>
                </a:tc>
                <a:extLst>
                  <a:ext uri="{0D108BD9-81ED-4DB2-BD59-A6C34878D82A}">
                    <a16:rowId xmlns:a16="http://schemas.microsoft.com/office/drawing/2014/main" val="206913924"/>
                  </a:ext>
                </a:extLst>
              </a:tr>
              <a:tr h="255472">
                <a:tc>
                  <a:txBody>
                    <a:bodyPr/>
                    <a:lstStyle/>
                    <a:p>
                      <a:r>
                        <a:rPr lang="es-MX" dirty="0"/>
                        <a:t>Duración </a:t>
                      </a:r>
                    </a:p>
                  </a:txBody>
                  <a:tcPr/>
                </a:tc>
                <a:tc>
                  <a:txBody>
                    <a:bodyPr/>
                    <a:lstStyle/>
                    <a:p>
                      <a:r>
                        <a:rPr lang="es-MX" dirty="0"/>
                        <a:t> 2 horas </a:t>
                      </a:r>
                    </a:p>
                  </a:txBody>
                  <a:tcPr/>
                </a:tc>
                <a:extLst>
                  <a:ext uri="{0D108BD9-81ED-4DB2-BD59-A6C34878D82A}">
                    <a16:rowId xmlns:a16="http://schemas.microsoft.com/office/drawing/2014/main" val="179736505"/>
                  </a:ext>
                </a:extLst>
              </a:tr>
              <a:tr h="313427">
                <a:tc>
                  <a:txBody>
                    <a:bodyPr/>
                    <a:lstStyle/>
                    <a:p>
                      <a:r>
                        <a:rPr lang="es-MX" dirty="0"/>
                        <a:t>Objetivo </a:t>
                      </a:r>
                    </a:p>
                  </a:txBody>
                  <a:tcPr/>
                </a:tc>
                <a:tc>
                  <a:txBody>
                    <a:bodyPr/>
                    <a:lstStyle/>
                    <a:p>
                      <a:r>
                        <a:rPr lang="es-MX" dirty="0"/>
                        <a:t>Dar el inicio al proyecto </a:t>
                      </a:r>
                    </a:p>
                  </a:txBody>
                  <a:tcPr/>
                </a:tc>
                <a:extLst>
                  <a:ext uri="{0D108BD9-81ED-4DB2-BD59-A6C34878D82A}">
                    <a16:rowId xmlns:a16="http://schemas.microsoft.com/office/drawing/2014/main" val="3090661016"/>
                  </a:ext>
                </a:extLst>
              </a:tr>
              <a:tr h="447077">
                <a:tc>
                  <a:txBody>
                    <a:bodyPr/>
                    <a:lstStyle/>
                    <a:p>
                      <a:r>
                        <a:rPr lang="es-MX" dirty="0"/>
                        <a:t>Propósito </a:t>
                      </a:r>
                    </a:p>
                  </a:txBody>
                  <a:tcPr/>
                </a:tc>
                <a:tc>
                  <a:txBody>
                    <a:bodyPr/>
                    <a:lstStyle/>
                    <a:p>
                      <a:r>
                        <a:rPr lang="es-MX" dirty="0"/>
                        <a:t>Comprometer al equipo con nuestro proyecto </a:t>
                      </a:r>
                    </a:p>
                  </a:txBody>
                  <a:tcPr/>
                </a:tc>
                <a:extLst>
                  <a:ext uri="{0D108BD9-81ED-4DB2-BD59-A6C34878D82A}">
                    <a16:rowId xmlns:a16="http://schemas.microsoft.com/office/drawing/2014/main" val="695375690"/>
                  </a:ext>
                </a:extLst>
              </a:tr>
              <a:tr h="255472">
                <a:tc>
                  <a:txBody>
                    <a:bodyPr/>
                    <a:lstStyle/>
                    <a:p>
                      <a:r>
                        <a:rPr lang="es-MX" dirty="0"/>
                        <a:t>Integrantes </a:t>
                      </a:r>
                    </a:p>
                  </a:txBody>
                  <a:tcPr/>
                </a:tc>
                <a:tc>
                  <a:txBody>
                    <a:bodyPr/>
                    <a:lstStyle/>
                    <a:p>
                      <a:r>
                        <a:rPr lang="es-MX" dirty="0"/>
                        <a:t>Todo el equipo </a:t>
                      </a:r>
                    </a:p>
                  </a:txBody>
                  <a:tcPr/>
                </a:tc>
                <a:extLst>
                  <a:ext uri="{0D108BD9-81ED-4DB2-BD59-A6C34878D82A}">
                    <a16:rowId xmlns:a16="http://schemas.microsoft.com/office/drawing/2014/main" val="1382938835"/>
                  </a:ext>
                </a:extLst>
              </a:tr>
              <a:tr h="255472">
                <a:tc>
                  <a:txBody>
                    <a:bodyPr/>
                    <a:lstStyle/>
                    <a:p>
                      <a:r>
                        <a:rPr lang="es-MX" dirty="0"/>
                        <a:t>Distribución </a:t>
                      </a:r>
                    </a:p>
                  </a:txBody>
                  <a:tcPr/>
                </a:tc>
                <a:tc>
                  <a:txBody>
                    <a:bodyPr/>
                    <a:lstStyle/>
                    <a:p>
                      <a:r>
                        <a:rPr lang="es-MX" dirty="0"/>
                        <a:t>Oral en reunión </a:t>
                      </a:r>
                    </a:p>
                  </a:txBody>
                  <a:tcPr/>
                </a:tc>
                <a:extLst>
                  <a:ext uri="{0D108BD9-81ED-4DB2-BD59-A6C34878D82A}">
                    <a16:rowId xmlns:a16="http://schemas.microsoft.com/office/drawing/2014/main" val="1105385670"/>
                  </a:ext>
                </a:extLst>
              </a:tr>
            </a:tbl>
          </a:graphicData>
        </a:graphic>
      </p:graphicFrame>
      <p:graphicFrame>
        <p:nvGraphicFramePr>
          <p:cNvPr id="7" name="Tabla 5">
            <a:extLst>
              <a:ext uri="{FF2B5EF4-FFF2-40B4-BE49-F238E27FC236}">
                <a16:creationId xmlns:a16="http://schemas.microsoft.com/office/drawing/2014/main" id="{2D04AE4D-3837-7E01-79F2-8E6E5CEBECF6}"/>
              </a:ext>
            </a:extLst>
          </p:cNvPr>
          <p:cNvGraphicFramePr>
            <a:graphicFrameLocks noGrp="1"/>
          </p:cNvGraphicFramePr>
          <p:nvPr>
            <p:extLst>
              <p:ext uri="{D42A27DB-BD31-4B8C-83A1-F6EECF244321}">
                <p14:modId xmlns:p14="http://schemas.microsoft.com/office/powerpoint/2010/main" val="2712216024"/>
              </p:ext>
            </p:extLst>
          </p:nvPr>
        </p:nvGraphicFramePr>
        <p:xfrm>
          <a:off x="831576" y="3810131"/>
          <a:ext cx="10528848" cy="2641637"/>
        </p:xfrm>
        <a:graphic>
          <a:graphicData uri="http://schemas.openxmlformats.org/drawingml/2006/table">
            <a:tbl>
              <a:tblPr firstRow="1" bandRow="1">
                <a:tableStyleId>{5C22544A-7EE6-4342-B048-85BDC9FD1C3A}</a:tableStyleId>
              </a:tblPr>
              <a:tblGrid>
                <a:gridCol w="5264424">
                  <a:extLst>
                    <a:ext uri="{9D8B030D-6E8A-4147-A177-3AD203B41FA5}">
                      <a16:colId xmlns:a16="http://schemas.microsoft.com/office/drawing/2014/main" val="2726418195"/>
                    </a:ext>
                  </a:extLst>
                </a:gridCol>
                <a:gridCol w="5264424">
                  <a:extLst>
                    <a:ext uri="{9D8B030D-6E8A-4147-A177-3AD203B41FA5}">
                      <a16:colId xmlns:a16="http://schemas.microsoft.com/office/drawing/2014/main" val="3305097068"/>
                    </a:ext>
                  </a:extLst>
                </a:gridCol>
              </a:tblGrid>
              <a:tr h="255472">
                <a:tc>
                  <a:txBody>
                    <a:bodyPr/>
                    <a:lstStyle/>
                    <a:p>
                      <a:r>
                        <a:rPr lang="es-MX" dirty="0"/>
                        <a:t>Revisión de avances </a:t>
                      </a:r>
                    </a:p>
                  </a:txBody>
                  <a:tcPr/>
                </a:tc>
                <a:tc>
                  <a:txBody>
                    <a:bodyPr/>
                    <a:lstStyle/>
                    <a:p>
                      <a:endParaRPr lang="es-MX" dirty="0"/>
                    </a:p>
                  </a:txBody>
                  <a:tcPr/>
                </a:tc>
                <a:extLst>
                  <a:ext uri="{0D108BD9-81ED-4DB2-BD59-A6C34878D82A}">
                    <a16:rowId xmlns:a16="http://schemas.microsoft.com/office/drawing/2014/main" val="286469060"/>
                  </a:ext>
                </a:extLst>
              </a:tr>
              <a:tr h="255472">
                <a:tc>
                  <a:txBody>
                    <a:bodyPr/>
                    <a:lstStyle/>
                    <a:p>
                      <a:r>
                        <a:rPr lang="es-MX" dirty="0"/>
                        <a:t>Frecuencia:</a:t>
                      </a:r>
                    </a:p>
                  </a:txBody>
                  <a:tcPr/>
                </a:tc>
                <a:tc>
                  <a:txBody>
                    <a:bodyPr/>
                    <a:lstStyle/>
                    <a:p>
                      <a:r>
                        <a:rPr lang="es-MX" dirty="0"/>
                        <a:t>Semanal </a:t>
                      </a:r>
                    </a:p>
                  </a:txBody>
                  <a:tcPr/>
                </a:tc>
                <a:extLst>
                  <a:ext uri="{0D108BD9-81ED-4DB2-BD59-A6C34878D82A}">
                    <a16:rowId xmlns:a16="http://schemas.microsoft.com/office/drawing/2014/main" val="206913924"/>
                  </a:ext>
                </a:extLst>
              </a:tr>
              <a:tr h="255472">
                <a:tc>
                  <a:txBody>
                    <a:bodyPr/>
                    <a:lstStyle/>
                    <a:p>
                      <a:r>
                        <a:rPr lang="es-MX" dirty="0"/>
                        <a:t>Duración </a:t>
                      </a:r>
                    </a:p>
                  </a:txBody>
                  <a:tcPr/>
                </a:tc>
                <a:tc>
                  <a:txBody>
                    <a:bodyPr/>
                    <a:lstStyle/>
                    <a:p>
                      <a:r>
                        <a:rPr lang="es-MX" dirty="0"/>
                        <a:t> 2 horas </a:t>
                      </a:r>
                    </a:p>
                  </a:txBody>
                  <a:tcPr/>
                </a:tc>
                <a:extLst>
                  <a:ext uri="{0D108BD9-81ED-4DB2-BD59-A6C34878D82A}">
                    <a16:rowId xmlns:a16="http://schemas.microsoft.com/office/drawing/2014/main" val="179736505"/>
                  </a:ext>
                </a:extLst>
              </a:tr>
              <a:tr h="313427">
                <a:tc>
                  <a:txBody>
                    <a:bodyPr/>
                    <a:lstStyle/>
                    <a:p>
                      <a:r>
                        <a:rPr lang="es-MX" dirty="0"/>
                        <a:t>Objetivo </a:t>
                      </a:r>
                    </a:p>
                  </a:txBody>
                  <a:tcPr/>
                </a:tc>
                <a:tc>
                  <a:txBody>
                    <a:bodyPr/>
                    <a:lstStyle/>
                    <a:p>
                      <a:r>
                        <a:rPr lang="es-MX" dirty="0"/>
                        <a:t>Revisar el trabajo hecho y descartar errores</a:t>
                      </a:r>
                    </a:p>
                  </a:txBody>
                  <a:tcPr/>
                </a:tc>
                <a:extLst>
                  <a:ext uri="{0D108BD9-81ED-4DB2-BD59-A6C34878D82A}">
                    <a16:rowId xmlns:a16="http://schemas.microsoft.com/office/drawing/2014/main" val="3090661016"/>
                  </a:ext>
                </a:extLst>
              </a:tr>
              <a:tr h="447077">
                <a:tc>
                  <a:txBody>
                    <a:bodyPr/>
                    <a:lstStyle/>
                    <a:p>
                      <a:r>
                        <a:rPr lang="es-MX" dirty="0"/>
                        <a:t>Propósito </a:t>
                      </a:r>
                    </a:p>
                  </a:txBody>
                  <a:tcPr/>
                </a:tc>
                <a:tc>
                  <a:txBody>
                    <a:bodyPr/>
                    <a:lstStyle/>
                    <a:p>
                      <a:r>
                        <a:rPr lang="es-MX" dirty="0"/>
                        <a:t>Buscar el buen desempeño del equipo</a:t>
                      </a:r>
                    </a:p>
                  </a:txBody>
                  <a:tcPr/>
                </a:tc>
                <a:extLst>
                  <a:ext uri="{0D108BD9-81ED-4DB2-BD59-A6C34878D82A}">
                    <a16:rowId xmlns:a16="http://schemas.microsoft.com/office/drawing/2014/main" val="695375690"/>
                  </a:ext>
                </a:extLst>
              </a:tr>
              <a:tr h="255472">
                <a:tc>
                  <a:txBody>
                    <a:bodyPr/>
                    <a:lstStyle/>
                    <a:p>
                      <a:r>
                        <a:rPr lang="es-MX" dirty="0"/>
                        <a:t>Integrantes </a:t>
                      </a:r>
                    </a:p>
                  </a:txBody>
                  <a:tcPr/>
                </a:tc>
                <a:tc>
                  <a:txBody>
                    <a:bodyPr/>
                    <a:lstStyle/>
                    <a:p>
                      <a:r>
                        <a:rPr lang="es-MX" dirty="0"/>
                        <a:t>Todo el equipo </a:t>
                      </a:r>
                    </a:p>
                  </a:txBody>
                  <a:tcPr/>
                </a:tc>
                <a:extLst>
                  <a:ext uri="{0D108BD9-81ED-4DB2-BD59-A6C34878D82A}">
                    <a16:rowId xmlns:a16="http://schemas.microsoft.com/office/drawing/2014/main" val="1382938835"/>
                  </a:ext>
                </a:extLst>
              </a:tr>
              <a:tr h="255472">
                <a:tc>
                  <a:txBody>
                    <a:bodyPr/>
                    <a:lstStyle/>
                    <a:p>
                      <a:r>
                        <a:rPr lang="es-MX" dirty="0"/>
                        <a:t>Distribución </a:t>
                      </a:r>
                    </a:p>
                  </a:txBody>
                  <a:tcPr/>
                </a:tc>
                <a:tc>
                  <a:txBody>
                    <a:bodyPr/>
                    <a:lstStyle/>
                    <a:p>
                      <a:r>
                        <a:rPr lang="es-MX" dirty="0"/>
                        <a:t>Oral en reunión </a:t>
                      </a:r>
                    </a:p>
                  </a:txBody>
                  <a:tcPr/>
                </a:tc>
                <a:extLst>
                  <a:ext uri="{0D108BD9-81ED-4DB2-BD59-A6C34878D82A}">
                    <a16:rowId xmlns:a16="http://schemas.microsoft.com/office/drawing/2014/main" val="1105385670"/>
                  </a:ext>
                </a:extLst>
              </a:tr>
            </a:tbl>
          </a:graphicData>
        </a:graphic>
      </p:graphicFrame>
    </p:spTree>
    <p:extLst>
      <p:ext uri="{BB962C8B-B14F-4D97-AF65-F5344CB8AC3E}">
        <p14:creationId xmlns:p14="http://schemas.microsoft.com/office/powerpoint/2010/main" val="331527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a 5">
            <a:extLst>
              <a:ext uri="{FF2B5EF4-FFF2-40B4-BE49-F238E27FC236}">
                <a16:creationId xmlns:a16="http://schemas.microsoft.com/office/drawing/2014/main" id="{2ED57202-6D5D-E06A-300F-E9C22B0E7278}"/>
              </a:ext>
            </a:extLst>
          </p:cNvPr>
          <p:cNvGraphicFramePr>
            <a:graphicFrameLocks noGrp="1"/>
          </p:cNvGraphicFramePr>
          <p:nvPr>
            <p:extLst>
              <p:ext uri="{D42A27DB-BD31-4B8C-83A1-F6EECF244321}">
                <p14:modId xmlns:p14="http://schemas.microsoft.com/office/powerpoint/2010/main" val="451954617"/>
              </p:ext>
            </p:extLst>
          </p:nvPr>
        </p:nvGraphicFramePr>
        <p:xfrm>
          <a:off x="831576" y="3810131"/>
          <a:ext cx="10528848" cy="2915957"/>
        </p:xfrm>
        <a:graphic>
          <a:graphicData uri="http://schemas.openxmlformats.org/drawingml/2006/table">
            <a:tbl>
              <a:tblPr firstRow="1" bandRow="1">
                <a:tableStyleId>{5C22544A-7EE6-4342-B048-85BDC9FD1C3A}</a:tableStyleId>
              </a:tblPr>
              <a:tblGrid>
                <a:gridCol w="5264424">
                  <a:extLst>
                    <a:ext uri="{9D8B030D-6E8A-4147-A177-3AD203B41FA5}">
                      <a16:colId xmlns:a16="http://schemas.microsoft.com/office/drawing/2014/main" val="2726418195"/>
                    </a:ext>
                  </a:extLst>
                </a:gridCol>
                <a:gridCol w="5264424">
                  <a:extLst>
                    <a:ext uri="{9D8B030D-6E8A-4147-A177-3AD203B41FA5}">
                      <a16:colId xmlns:a16="http://schemas.microsoft.com/office/drawing/2014/main" val="3305097068"/>
                    </a:ext>
                  </a:extLst>
                </a:gridCol>
              </a:tblGrid>
              <a:tr h="255472">
                <a:tc>
                  <a:txBody>
                    <a:bodyPr/>
                    <a:lstStyle/>
                    <a:p>
                      <a:r>
                        <a:rPr lang="es-MX" dirty="0"/>
                        <a:t>Reunion de optimización </a:t>
                      </a:r>
                    </a:p>
                  </a:txBody>
                  <a:tcPr/>
                </a:tc>
                <a:tc>
                  <a:txBody>
                    <a:bodyPr/>
                    <a:lstStyle/>
                    <a:p>
                      <a:endParaRPr lang="es-MX" dirty="0"/>
                    </a:p>
                  </a:txBody>
                  <a:tcPr/>
                </a:tc>
                <a:extLst>
                  <a:ext uri="{0D108BD9-81ED-4DB2-BD59-A6C34878D82A}">
                    <a16:rowId xmlns:a16="http://schemas.microsoft.com/office/drawing/2014/main" val="286469060"/>
                  </a:ext>
                </a:extLst>
              </a:tr>
              <a:tr h="255472">
                <a:tc>
                  <a:txBody>
                    <a:bodyPr/>
                    <a:lstStyle/>
                    <a:p>
                      <a:r>
                        <a:rPr lang="es-MX" dirty="0"/>
                        <a:t>Frecuencia:</a:t>
                      </a:r>
                    </a:p>
                  </a:txBody>
                  <a:tcPr/>
                </a:tc>
                <a:tc>
                  <a:txBody>
                    <a:bodyPr/>
                    <a:lstStyle/>
                    <a:p>
                      <a:r>
                        <a:rPr lang="es-MX" dirty="0"/>
                        <a:t>Semanal </a:t>
                      </a:r>
                    </a:p>
                  </a:txBody>
                  <a:tcPr/>
                </a:tc>
                <a:extLst>
                  <a:ext uri="{0D108BD9-81ED-4DB2-BD59-A6C34878D82A}">
                    <a16:rowId xmlns:a16="http://schemas.microsoft.com/office/drawing/2014/main" val="206913924"/>
                  </a:ext>
                </a:extLst>
              </a:tr>
              <a:tr h="255472">
                <a:tc>
                  <a:txBody>
                    <a:bodyPr/>
                    <a:lstStyle/>
                    <a:p>
                      <a:r>
                        <a:rPr lang="es-MX" dirty="0"/>
                        <a:t>Duración </a:t>
                      </a:r>
                    </a:p>
                  </a:txBody>
                  <a:tcPr/>
                </a:tc>
                <a:tc>
                  <a:txBody>
                    <a:bodyPr/>
                    <a:lstStyle/>
                    <a:p>
                      <a:r>
                        <a:rPr lang="es-MX" dirty="0"/>
                        <a:t> 2 horas </a:t>
                      </a:r>
                    </a:p>
                  </a:txBody>
                  <a:tcPr/>
                </a:tc>
                <a:extLst>
                  <a:ext uri="{0D108BD9-81ED-4DB2-BD59-A6C34878D82A}">
                    <a16:rowId xmlns:a16="http://schemas.microsoft.com/office/drawing/2014/main" val="179736505"/>
                  </a:ext>
                </a:extLst>
              </a:tr>
              <a:tr h="313427">
                <a:tc>
                  <a:txBody>
                    <a:bodyPr/>
                    <a:lstStyle/>
                    <a:p>
                      <a:r>
                        <a:rPr lang="es-MX" dirty="0"/>
                        <a:t>Objetivo </a:t>
                      </a:r>
                    </a:p>
                  </a:txBody>
                  <a:tcPr/>
                </a:tc>
                <a:tc>
                  <a:txBody>
                    <a:bodyPr/>
                    <a:lstStyle/>
                    <a:p>
                      <a:r>
                        <a:rPr lang="es-MX" dirty="0"/>
                        <a:t>Encontrar la mejor manera de trabajar en base a los requisitos </a:t>
                      </a:r>
                    </a:p>
                  </a:txBody>
                  <a:tcPr/>
                </a:tc>
                <a:extLst>
                  <a:ext uri="{0D108BD9-81ED-4DB2-BD59-A6C34878D82A}">
                    <a16:rowId xmlns:a16="http://schemas.microsoft.com/office/drawing/2014/main" val="3090661016"/>
                  </a:ext>
                </a:extLst>
              </a:tr>
              <a:tr h="447077">
                <a:tc>
                  <a:txBody>
                    <a:bodyPr/>
                    <a:lstStyle/>
                    <a:p>
                      <a:r>
                        <a:rPr lang="es-MX" dirty="0"/>
                        <a:t>Propósito </a:t>
                      </a:r>
                    </a:p>
                  </a:txBody>
                  <a:tcPr/>
                </a:tc>
                <a:tc>
                  <a:txBody>
                    <a:bodyPr/>
                    <a:lstStyle/>
                    <a:p>
                      <a:r>
                        <a:rPr lang="es-MX" dirty="0"/>
                        <a:t>Buscar el buen desempeño del equipo</a:t>
                      </a:r>
                    </a:p>
                  </a:txBody>
                  <a:tcPr/>
                </a:tc>
                <a:extLst>
                  <a:ext uri="{0D108BD9-81ED-4DB2-BD59-A6C34878D82A}">
                    <a16:rowId xmlns:a16="http://schemas.microsoft.com/office/drawing/2014/main" val="695375690"/>
                  </a:ext>
                </a:extLst>
              </a:tr>
              <a:tr h="255472">
                <a:tc>
                  <a:txBody>
                    <a:bodyPr/>
                    <a:lstStyle/>
                    <a:p>
                      <a:r>
                        <a:rPr lang="es-MX" dirty="0"/>
                        <a:t>Integrantes </a:t>
                      </a:r>
                    </a:p>
                  </a:txBody>
                  <a:tcPr/>
                </a:tc>
                <a:tc>
                  <a:txBody>
                    <a:bodyPr/>
                    <a:lstStyle/>
                    <a:p>
                      <a:r>
                        <a:rPr lang="es-MX" dirty="0"/>
                        <a:t>Todo el equipo </a:t>
                      </a:r>
                    </a:p>
                  </a:txBody>
                  <a:tcPr/>
                </a:tc>
                <a:extLst>
                  <a:ext uri="{0D108BD9-81ED-4DB2-BD59-A6C34878D82A}">
                    <a16:rowId xmlns:a16="http://schemas.microsoft.com/office/drawing/2014/main" val="1382938835"/>
                  </a:ext>
                </a:extLst>
              </a:tr>
              <a:tr h="255472">
                <a:tc>
                  <a:txBody>
                    <a:bodyPr/>
                    <a:lstStyle/>
                    <a:p>
                      <a:r>
                        <a:rPr lang="es-MX" dirty="0"/>
                        <a:t>Distribución </a:t>
                      </a:r>
                    </a:p>
                  </a:txBody>
                  <a:tcPr/>
                </a:tc>
                <a:tc>
                  <a:txBody>
                    <a:bodyPr/>
                    <a:lstStyle/>
                    <a:p>
                      <a:r>
                        <a:rPr lang="es-MX" dirty="0"/>
                        <a:t>Oral en reunión </a:t>
                      </a:r>
                    </a:p>
                  </a:txBody>
                  <a:tcPr/>
                </a:tc>
                <a:extLst>
                  <a:ext uri="{0D108BD9-81ED-4DB2-BD59-A6C34878D82A}">
                    <a16:rowId xmlns:a16="http://schemas.microsoft.com/office/drawing/2014/main" val="1105385670"/>
                  </a:ext>
                </a:extLst>
              </a:tr>
            </a:tbl>
          </a:graphicData>
        </a:graphic>
      </p:graphicFrame>
      <p:graphicFrame>
        <p:nvGraphicFramePr>
          <p:cNvPr id="3" name="Tabla 5">
            <a:extLst>
              <a:ext uri="{FF2B5EF4-FFF2-40B4-BE49-F238E27FC236}">
                <a16:creationId xmlns:a16="http://schemas.microsoft.com/office/drawing/2014/main" id="{E80CDBCF-FF80-CC24-0E45-0ACE336B0E77}"/>
              </a:ext>
            </a:extLst>
          </p:cNvPr>
          <p:cNvGraphicFramePr>
            <a:graphicFrameLocks noGrp="1"/>
          </p:cNvGraphicFramePr>
          <p:nvPr>
            <p:extLst>
              <p:ext uri="{D42A27DB-BD31-4B8C-83A1-F6EECF244321}">
                <p14:modId xmlns:p14="http://schemas.microsoft.com/office/powerpoint/2010/main" val="2756904703"/>
              </p:ext>
            </p:extLst>
          </p:nvPr>
        </p:nvGraphicFramePr>
        <p:xfrm>
          <a:off x="831576" y="406232"/>
          <a:ext cx="10528848" cy="3108960"/>
        </p:xfrm>
        <a:graphic>
          <a:graphicData uri="http://schemas.openxmlformats.org/drawingml/2006/table">
            <a:tbl>
              <a:tblPr firstRow="1" bandRow="1">
                <a:tableStyleId>{5C22544A-7EE6-4342-B048-85BDC9FD1C3A}</a:tableStyleId>
              </a:tblPr>
              <a:tblGrid>
                <a:gridCol w="5264424">
                  <a:extLst>
                    <a:ext uri="{9D8B030D-6E8A-4147-A177-3AD203B41FA5}">
                      <a16:colId xmlns:a16="http://schemas.microsoft.com/office/drawing/2014/main" val="2726418195"/>
                    </a:ext>
                  </a:extLst>
                </a:gridCol>
                <a:gridCol w="5264424">
                  <a:extLst>
                    <a:ext uri="{9D8B030D-6E8A-4147-A177-3AD203B41FA5}">
                      <a16:colId xmlns:a16="http://schemas.microsoft.com/office/drawing/2014/main" val="3305097068"/>
                    </a:ext>
                  </a:extLst>
                </a:gridCol>
              </a:tblGrid>
              <a:tr h="255472">
                <a:tc>
                  <a:txBody>
                    <a:bodyPr/>
                    <a:lstStyle/>
                    <a:p>
                      <a:r>
                        <a:rPr lang="es-MX" dirty="0"/>
                        <a:t>Informes de avances </a:t>
                      </a:r>
                    </a:p>
                  </a:txBody>
                  <a:tcPr/>
                </a:tc>
                <a:tc>
                  <a:txBody>
                    <a:bodyPr/>
                    <a:lstStyle/>
                    <a:p>
                      <a:endParaRPr lang="es-MX" dirty="0"/>
                    </a:p>
                  </a:txBody>
                  <a:tcPr/>
                </a:tc>
                <a:extLst>
                  <a:ext uri="{0D108BD9-81ED-4DB2-BD59-A6C34878D82A}">
                    <a16:rowId xmlns:a16="http://schemas.microsoft.com/office/drawing/2014/main" val="286469060"/>
                  </a:ext>
                </a:extLst>
              </a:tr>
              <a:tr h="255472">
                <a:tc>
                  <a:txBody>
                    <a:bodyPr/>
                    <a:lstStyle/>
                    <a:p>
                      <a:r>
                        <a:rPr lang="es-MX" dirty="0"/>
                        <a:t>Frecuencia:</a:t>
                      </a:r>
                    </a:p>
                  </a:txBody>
                  <a:tcPr/>
                </a:tc>
                <a:tc>
                  <a:txBody>
                    <a:bodyPr/>
                    <a:lstStyle/>
                    <a:p>
                      <a:r>
                        <a:rPr lang="es-MX" dirty="0"/>
                        <a:t>Semanal </a:t>
                      </a:r>
                    </a:p>
                  </a:txBody>
                  <a:tcPr/>
                </a:tc>
                <a:extLst>
                  <a:ext uri="{0D108BD9-81ED-4DB2-BD59-A6C34878D82A}">
                    <a16:rowId xmlns:a16="http://schemas.microsoft.com/office/drawing/2014/main" val="206913924"/>
                  </a:ext>
                </a:extLst>
              </a:tr>
              <a:tr h="255472">
                <a:tc>
                  <a:txBody>
                    <a:bodyPr/>
                    <a:lstStyle/>
                    <a:p>
                      <a:r>
                        <a:rPr lang="es-MX" dirty="0"/>
                        <a:t>Duración </a:t>
                      </a:r>
                    </a:p>
                  </a:txBody>
                  <a:tcPr/>
                </a:tc>
                <a:tc>
                  <a:txBody>
                    <a:bodyPr/>
                    <a:lstStyle/>
                    <a:p>
                      <a:r>
                        <a:rPr lang="es-MX" dirty="0"/>
                        <a:t> 1 hora </a:t>
                      </a:r>
                    </a:p>
                  </a:txBody>
                  <a:tcPr/>
                </a:tc>
                <a:extLst>
                  <a:ext uri="{0D108BD9-81ED-4DB2-BD59-A6C34878D82A}">
                    <a16:rowId xmlns:a16="http://schemas.microsoft.com/office/drawing/2014/main" val="179736505"/>
                  </a:ext>
                </a:extLst>
              </a:tr>
              <a:tr h="313427">
                <a:tc>
                  <a:txBody>
                    <a:bodyPr/>
                    <a:lstStyle/>
                    <a:p>
                      <a:r>
                        <a:rPr lang="es-MX" dirty="0"/>
                        <a:t>Objetivo </a:t>
                      </a:r>
                    </a:p>
                  </a:txBody>
                  <a:tcPr/>
                </a:tc>
                <a:tc>
                  <a:txBody>
                    <a:bodyPr/>
                    <a:lstStyle/>
                    <a:p>
                      <a:r>
                        <a:rPr lang="es-MX" dirty="0"/>
                        <a:t>Terminar las tareas asignadas en tiempo y forma</a:t>
                      </a:r>
                    </a:p>
                  </a:txBody>
                  <a:tcPr/>
                </a:tc>
                <a:extLst>
                  <a:ext uri="{0D108BD9-81ED-4DB2-BD59-A6C34878D82A}">
                    <a16:rowId xmlns:a16="http://schemas.microsoft.com/office/drawing/2014/main" val="3090661016"/>
                  </a:ext>
                </a:extLst>
              </a:tr>
              <a:tr h="447077">
                <a:tc>
                  <a:txBody>
                    <a:bodyPr/>
                    <a:lstStyle/>
                    <a:p>
                      <a:r>
                        <a:rPr lang="es-MX" dirty="0"/>
                        <a:t>Propósito </a:t>
                      </a:r>
                    </a:p>
                  </a:txBody>
                  <a:tcPr/>
                </a:tc>
                <a:tc>
                  <a:txBody>
                    <a:bodyPr/>
                    <a:lstStyle/>
                    <a:p>
                      <a:r>
                        <a:rPr lang="es-MX" dirty="0"/>
                        <a:t>Que cada integrante del equipo muestre su compromiso </a:t>
                      </a:r>
                    </a:p>
                  </a:txBody>
                  <a:tcPr/>
                </a:tc>
                <a:extLst>
                  <a:ext uri="{0D108BD9-81ED-4DB2-BD59-A6C34878D82A}">
                    <a16:rowId xmlns:a16="http://schemas.microsoft.com/office/drawing/2014/main" val="695375690"/>
                  </a:ext>
                </a:extLst>
              </a:tr>
              <a:tr h="255472">
                <a:tc>
                  <a:txBody>
                    <a:bodyPr/>
                    <a:lstStyle/>
                    <a:p>
                      <a:r>
                        <a:rPr lang="es-MX" dirty="0"/>
                        <a:t>Integrantes </a:t>
                      </a:r>
                    </a:p>
                  </a:txBody>
                  <a:tcPr/>
                </a:tc>
                <a:tc>
                  <a:txBody>
                    <a:bodyPr/>
                    <a:lstStyle/>
                    <a:p>
                      <a:r>
                        <a:rPr lang="es-MX" dirty="0"/>
                        <a:t>Todo el equipo </a:t>
                      </a:r>
                    </a:p>
                  </a:txBody>
                  <a:tcPr/>
                </a:tc>
                <a:extLst>
                  <a:ext uri="{0D108BD9-81ED-4DB2-BD59-A6C34878D82A}">
                    <a16:rowId xmlns:a16="http://schemas.microsoft.com/office/drawing/2014/main" val="1382938835"/>
                  </a:ext>
                </a:extLst>
              </a:tr>
              <a:tr h="255472">
                <a:tc>
                  <a:txBody>
                    <a:bodyPr/>
                    <a:lstStyle/>
                    <a:p>
                      <a:r>
                        <a:rPr lang="es-MX" dirty="0"/>
                        <a:t>Distribución </a:t>
                      </a:r>
                    </a:p>
                  </a:txBody>
                  <a:tcPr/>
                </a:tc>
                <a:tc>
                  <a:txBody>
                    <a:bodyPr/>
                    <a:lstStyle/>
                    <a:p>
                      <a:r>
                        <a:rPr lang="es-MX" dirty="0"/>
                        <a:t>Correo electrónico</a:t>
                      </a:r>
                    </a:p>
                  </a:txBody>
                  <a:tcPr/>
                </a:tc>
                <a:extLst>
                  <a:ext uri="{0D108BD9-81ED-4DB2-BD59-A6C34878D82A}">
                    <a16:rowId xmlns:a16="http://schemas.microsoft.com/office/drawing/2014/main" val="1105385670"/>
                  </a:ext>
                </a:extLst>
              </a:tr>
            </a:tbl>
          </a:graphicData>
        </a:graphic>
      </p:graphicFrame>
    </p:spTree>
    <p:extLst>
      <p:ext uri="{BB962C8B-B14F-4D97-AF65-F5344CB8AC3E}">
        <p14:creationId xmlns:p14="http://schemas.microsoft.com/office/powerpoint/2010/main" val="256111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a 5">
            <a:extLst>
              <a:ext uri="{FF2B5EF4-FFF2-40B4-BE49-F238E27FC236}">
                <a16:creationId xmlns:a16="http://schemas.microsoft.com/office/drawing/2014/main" id="{63E8AAE1-CBC6-D200-C0F8-C482938A4C37}"/>
              </a:ext>
            </a:extLst>
          </p:cNvPr>
          <p:cNvGraphicFramePr>
            <a:graphicFrameLocks noGrp="1"/>
          </p:cNvGraphicFramePr>
          <p:nvPr>
            <p:extLst>
              <p:ext uri="{D42A27DB-BD31-4B8C-83A1-F6EECF244321}">
                <p14:modId xmlns:p14="http://schemas.microsoft.com/office/powerpoint/2010/main" val="3780461973"/>
              </p:ext>
            </p:extLst>
          </p:nvPr>
        </p:nvGraphicFramePr>
        <p:xfrm>
          <a:off x="831576" y="3810131"/>
          <a:ext cx="10528848" cy="2834640"/>
        </p:xfrm>
        <a:graphic>
          <a:graphicData uri="http://schemas.openxmlformats.org/drawingml/2006/table">
            <a:tbl>
              <a:tblPr firstRow="1" bandRow="1">
                <a:tableStyleId>{5C22544A-7EE6-4342-B048-85BDC9FD1C3A}</a:tableStyleId>
              </a:tblPr>
              <a:tblGrid>
                <a:gridCol w="5264424">
                  <a:extLst>
                    <a:ext uri="{9D8B030D-6E8A-4147-A177-3AD203B41FA5}">
                      <a16:colId xmlns:a16="http://schemas.microsoft.com/office/drawing/2014/main" val="2726418195"/>
                    </a:ext>
                  </a:extLst>
                </a:gridCol>
                <a:gridCol w="5264424">
                  <a:extLst>
                    <a:ext uri="{9D8B030D-6E8A-4147-A177-3AD203B41FA5}">
                      <a16:colId xmlns:a16="http://schemas.microsoft.com/office/drawing/2014/main" val="3305097068"/>
                    </a:ext>
                  </a:extLst>
                </a:gridCol>
              </a:tblGrid>
              <a:tr h="255472">
                <a:tc>
                  <a:txBody>
                    <a:bodyPr/>
                    <a:lstStyle/>
                    <a:p>
                      <a:r>
                        <a:rPr lang="es-MX" dirty="0"/>
                        <a:t>Informe de avance de proyecto  </a:t>
                      </a:r>
                    </a:p>
                  </a:txBody>
                  <a:tcPr/>
                </a:tc>
                <a:tc>
                  <a:txBody>
                    <a:bodyPr/>
                    <a:lstStyle/>
                    <a:p>
                      <a:endParaRPr lang="es-MX" dirty="0"/>
                    </a:p>
                  </a:txBody>
                  <a:tcPr/>
                </a:tc>
                <a:extLst>
                  <a:ext uri="{0D108BD9-81ED-4DB2-BD59-A6C34878D82A}">
                    <a16:rowId xmlns:a16="http://schemas.microsoft.com/office/drawing/2014/main" val="286469060"/>
                  </a:ext>
                </a:extLst>
              </a:tr>
              <a:tr h="255472">
                <a:tc>
                  <a:txBody>
                    <a:bodyPr/>
                    <a:lstStyle/>
                    <a:p>
                      <a:r>
                        <a:rPr lang="es-MX" dirty="0"/>
                        <a:t>Frecuencia:</a:t>
                      </a:r>
                    </a:p>
                  </a:txBody>
                  <a:tcPr/>
                </a:tc>
                <a:tc>
                  <a:txBody>
                    <a:bodyPr/>
                    <a:lstStyle/>
                    <a:p>
                      <a:r>
                        <a:rPr lang="es-MX" dirty="0"/>
                        <a:t>Semanal </a:t>
                      </a:r>
                    </a:p>
                  </a:txBody>
                  <a:tcPr/>
                </a:tc>
                <a:extLst>
                  <a:ext uri="{0D108BD9-81ED-4DB2-BD59-A6C34878D82A}">
                    <a16:rowId xmlns:a16="http://schemas.microsoft.com/office/drawing/2014/main" val="206913924"/>
                  </a:ext>
                </a:extLst>
              </a:tr>
              <a:tr h="255472">
                <a:tc>
                  <a:txBody>
                    <a:bodyPr/>
                    <a:lstStyle/>
                    <a:p>
                      <a:r>
                        <a:rPr lang="es-MX" dirty="0"/>
                        <a:t>Duración </a:t>
                      </a:r>
                    </a:p>
                  </a:txBody>
                  <a:tcPr/>
                </a:tc>
                <a:tc>
                  <a:txBody>
                    <a:bodyPr/>
                    <a:lstStyle/>
                    <a:p>
                      <a:r>
                        <a:rPr lang="es-MX" dirty="0"/>
                        <a:t> 2 horas </a:t>
                      </a:r>
                    </a:p>
                  </a:txBody>
                  <a:tcPr/>
                </a:tc>
                <a:extLst>
                  <a:ext uri="{0D108BD9-81ED-4DB2-BD59-A6C34878D82A}">
                    <a16:rowId xmlns:a16="http://schemas.microsoft.com/office/drawing/2014/main" val="179736505"/>
                  </a:ext>
                </a:extLst>
              </a:tr>
              <a:tr h="313427">
                <a:tc>
                  <a:txBody>
                    <a:bodyPr/>
                    <a:lstStyle/>
                    <a:p>
                      <a:r>
                        <a:rPr lang="es-MX" dirty="0"/>
                        <a:t>Objetivo </a:t>
                      </a:r>
                    </a:p>
                  </a:txBody>
                  <a:tcPr/>
                </a:tc>
                <a:tc>
                  <a:txBody>
                    <a:bodyPr/>
                    <a:lstStyle/>
                    <a:p>
                      <a:r>
                        <a:rPr lang="es-MX" u="none" dirty="0"/>
                        <a:t>Que el proyecto esté en en tiempo y forma </a:t>
                      </a:r>
                    </a:p>
                  </a:txBody>
                  <a:tcPr/>
                </a:tc>
                <a:extLst>
                  <a:ext uri="{0D108BD9-81ED-4DB2-BD59-A6C34878D82A}">
                    <a16:rowId xmlns:a16="http://schemas.microsoft.com/office/drawing/2014/main" val="3090661016"/>
                  </a:ext>
                </a:extLst>
              </a:tr>
              <a:tr h="447077">
                <a:tc>
                  <a:txBody>
                    <a:bodyPr/>
                    <a:lstStyle/>
                    <a:p>
                      <a:r>
                        <a:rPr lang="es-MX" dirty="0"/>
                        <a:t>Propósito </a:t>
                      </a:r>
                    </a:p>
                  </a:txBody>
                  <a:tcPr/>
                </a:tc>
                <a:tc>
                  <a:txBody>
                    <a:bodyPr/>
                    <a:lstStyle/>
                    <a:p>
                      <a:r>
                        <a:rPr lang="es-MX" dirty="0"/>
                        <a:t>Entregar cada parte de el proyecto a tiempo y siempre bajo los requisitos dados.</a:t>
                      </a:r>
                    </a:p>
                  </a:txBody>
                  <a:tcPr/>
                </a:tc>
                <a:extLst>
                  <a:ext uri="{0D108BD9-81ED-4DB2-BD59-A6C34878D82A}">
                    <a16:rowId xmlns:a16="http://schemas.microsoft.com/office/drawing/2014/main" val="695375690"/>
                  </a:ext>
                </a:extLst>
              </a:tr>
              <a:tr h="255472">
                <a:tc>
                  <a:txBody>
                    <a:bodyPr/>
                    <a:lstStyle/>
                    <a:p>
                      <a:r>
                        <a:rPr lang="es-MX" dirty="0"/>
                        <a:t>Integrantes </a:t>
                      </a:r>
                    </a:p>
                  </a:txBody>
                  <a:tcPr/>
                </a:tc>
                <a:tc>
                  <a:txBody>
                    <a:bodyPr/>
                    <a:lstStyle/>
                    <a:p>
                      <a:r>
                        <a:rPr lang="es-MX" dirty="0"/>
                        <a:t>Todo el equipo </a:t>
                      </a:r>
                    </a:p>
                  </a:txBody>
                  <a:tcPr/>
                </a:tc>
                <a:extLst>
                  <a:ext uri="{0D108BD9-81ED-4DB2-BD59-A6C34878D82A}">
                    <a16:rowId xmlns:a16="http://schemas.microsoft.com/office/drawing/2014/main" val="1382938835"/>
                  </a:ext>
                </a:extLst>
              </a:tr>
              <a:tr h="255472">
                <a:tc>
                  <a:txBody>
                    <a:bodyPr/>
                    <a:lstStyle/>
                    <a:p>
                      <a:r>
                        <a:rPr lang="es-MX" dirty="0"/>
                        <a:t>Distribución </a:t>
                      </a:r>
                    </a:p>
                  </a:txBody>
                  <a:tcPr/>
                </a:tc>
                <a:tc>
                  <a:txBody>
                    <a:bodyPr/>
                    <a:lstStyle/>
                    <a:p>
                      <a:r>
                        <a:rPr lang="es-MX" dirty="0"/>
                        <a:t>Oral en reunión </a:t>
                      </a:r>
                    </a:p>
                  </a:txBody>
                  <a:tcPr/>
                </a:tc>
                <a:extLst>
                  <a:ext uri="{0D108BD9-81ED-4DB2-BD59-A6C34878D82A}">
                    <a16:rowId xmlns:a16="http://schemas.microsoft.com/office/drawing/2014/main" val="1105385670"/>
                  </a:ext>
                </a:extLst>
              </a:tr>
            </a:tbl>
          </a:graphicData>
        </a:graphic>
      </p:graphicFrame>
      <p:graphicFrame>
        <p:nvGraphicFramePr>
          <p:cNvPr id="5" name="Tabla 5">
            <a:extLst>
              <a:ext uri="{FF2B5EF4-FFF2-40B4-BE49-F238E27FC236}">
                <a16:creationId xmlns:a16="http://schemas.microsoft.com/office/drawing/2014/main" id="{431BB3FA-72BA-290F-B062-295B026E7EC6}"/>
              </a:ext>
            </a:extLst>
          </p:cNvPr>
          <p:cNvGraphicFramePr>
            <a:graphicFrameLocks noGrp="1"/>
          </p:cNvGraphicFramePr>
          <p:nvPr>
            <p:extLst>
              <p:ext uri="{D42A27DB-BD31-4B8C-83A1-F6EECF244321}">
                <p14:modId xmlns:p14="http://schemas.microsoft.com/office/powerpoint/2010/main" val="2179785639"/>
              </p:ext>
            </p:extLst>
          </p:nvPr>
        </p:nvGraphicFramePr>
        <p:xfrm>
          <a:off x="831576" y="522410"/>
          <a:ext cx="10528848" cy="2915957"/>
        </p:xfrm>
        <a:graphic>
          <a:graphicData uri="http://schemas.openxmlformats.org/drawingml/2006/table">
            <a:tbl>
              <a:tblPr firstRow="1" bandRow="1">
                <a:tableStyleId>{5C22544A-7EE6-4342-B048-85BDC9FD1C3A}</a:tableStyleId>
              </a:tblPr>
              <a:tblGrid>
                <a:gridCol w="5264424">
                  <a:extLst>
                    <a:ext uri="{9D8B030D-6E8A-4147-A177-3AD203B41FA5}">
                      <a16:colId xmlns:a16="http://schemas.microsoft.com/office/drawing/2014/main" val="2726418195"/>
                    </a:ext>
                  </a:extLst>
                </a:gridCol>
                <a:gridCol w="5264424">
                  <a:extLst>
                    <a:ext uri="{9D8B030D-6E8A-4147-A177-3AD203B41FA5}">
                      <a16:colId xmlns:a16="http://schemas.microsoft.com/office/drawing/2014/main" val="3305097068"/>
                    </a:ext>
                  </a:extLst>
                </a:gridCol>
              </a:tblGrid>
              <a:tr h="255472">
                <a:tc>
                  <a:txBody>
                    <a:bodyPr/>
                    <a:lstStyle/>
                    <a:p>
                      <a:r>
                        <a:rPr lang="es-MX" dirty="0"/>
                        <a:t>Pruebas de programa</a:t>
                      </a:r>
                    </a:p>
                  </a:txBody>
                  <a:tcPr/>
                </a:tc>
                <a:tc>
                  <a:txBody>
                    <a:bodyPr/>
                    <a:lstStyle/>
                    <a:p>
                      <a:endParaRPr lang="es-MX" dirty="0"/>
                    </a:p>
                  </a:txBody>
                  <a:tcPr/>
                </a:tc>
                <a:extLst>
                  <a:ext uri="{0D108BD9-81ED-4DB2-BD59-A6C34878D82A}">
                    <a16:rowId xmlns:a16="http://schemas.microsoft.com/office/drawing/2014/main" val="286469060"/>
                  </a:ext>
                </a:extLst>
              </a:tr>
              <a:tr h="255472">
                <a:tc>
                  <a:txBody>
                    <a:bodyPr/>
                    <a:lstStyle/>
                    <a:p>
                      <a:r>
                        <a:rPr lang="es-MX" dirty="0"/>
                        <a:t>Frecuencia:</a:t>
                      </a:r>
                    </a:p>
                  </a:txBody>
                  <a:tcPr/>
                </a:tc>
                <a:tc>
                  <a:txBody>
                    <a:bodyPr/>
                    <a:lstStyle/>
                    <a:p>
                      <a:r>
                        <a:rPr lang="es-MX" dirty="0"/>
                        <a:t>Semanal </a:t>
                      </a:r>
                    </a:p>
                  </a:txBody>
                  <a:tcPr/>
                </a:tc>
                <a:extLst>
                  <a:ext uri="{0D108BD9-81ED-4DB2-BD59-A6C34878D82A}">
                    <a16:rowId xmlns:a16="http://schemas.microsoft.com/office/drawing/2014/main" val="206913924"/>
                  </a:ext>
                </a:extLst>
              </a:tr>
              <a:tr h="255472">
                <a:tc>
                  <a:txBody>
                    <a:bodyPr/>
                    <a:lstStyle/>
                    <a:p>
                      <a:r>
                        <a:rPr lang="es-MX" dirty="0"/>
                        <a:t>Duración </a:t>
                      </a:r>
                    </a:p>
                  </a:txBody>
                  <a:tcPr/>
                </a:tc>
                <a:tc>
                  <a:txBody>
                    <a:bodyPr/>
                    <a:lstStyle/>
                    <a:p>
                      <a:r>
                        <a:rPr lang="es-MX" dirty="0"/>
                        <a:t> 2 horas </a:t>
                      </a:r>
                    </a:p>
                  </a:txBody>
                  <a:tcPr/>
                </a:tc>
                <a:extLst>
                  <a:ext uri="{0D108BD9-81ED-4DB2-BD59-A6C34878D82A}">
                    <a16:rowId xmlns:a16="http://schemas.microsoft.com/office/drawing/2014/main" val="179736505"/>
                  </a:ext>
                </a:extLst>
              </a:tr>
              <a:tr h="313427">
                <a:tc>
                  <a:txBody>
                    <a:bodyPr/>
                    <a:lstStyle/>
                    <a:p>
                      <a:r>
                        <a:rPr lang="es-MX" dirty="0"/>
                        <a:t>Objetivo </a:t>
                      </a:r>
                    </a:p>
                  </a:txBody>
                  <a:tcPr/>
                </a:tc>
                <a:tc>
                  <a:txBody>
                    <a:bodyPr/>
                    <a:lstStyle/>
                    <a:p>
                      <a:r>
                        <a:rPr lang="es-MX" dirty="0"/>
                        <a:t>Que nuestro programa trabaje correctamente </a:t>
                      </a:r>
                    </a:p>
                  </a:txBody>
                  <a:tcPr/>
                </a:tc>
                <a:extLst>
                  <a:ext uri="{0D108BD9-81ED-4DB2-BD59-A6C34878D82A}">
                    <a16:rowId xmlns:a16="http://schemas.microsoft.com/office/drawing/2014/main" val="3090661016"/>
                  </a:ext>
                </a:extLst>
              </a:tr>
              <a:tr h="447077">
                <a:tc>
                  <a:txBody>
                    <a:bodyPr/>
                    <a:lstStyle/>
                    <a:p>
                      <a:r>
                        <a:rPr lang="es-MX" dirty="0"/>
                        <a:t>Propósito </a:t>
                      </a:r>
                    </a:p>
                  </a:txBody>
                  <a:tcPr/>
                </a:tc>
                <a:tc>
                  <a:txBody>
                    <a:bodyPr/>
                    <a:lstStyle/>
                    <a:p>
                      <a:r>
                        <a:rPr lang="es-MX" dirty="0"/>
                        <a:t>Corregir errores y mejorar el programa </a:t>
                      </a:r>
                    </a:p>
                  </a:txBody>
                  <a:tcPr/>
                </a:tc>
                <a:extLst>
                  <a:ext uri="{0D108BD9-81ED-4DB2-BD59-A6C34878D82A}">
                    <a16:rowId xmlns:a16="http://schemas.microsoft.com/office/drawing/2014/main" val="695375690"/>
                  </a:ext>
                </a:extLst>
              </a:tr>
              <a:tr h="255472">
                <a:tc>
                  <a:txBody>
                    <a:bodyPr/>
                    <a:lstStyle/>
                    <a:p>
                      <a:r>
                        <a:rPr lang="es-MX" dirty="0"/>
                        <a:t>Integrantes </a:t>
                      </a:r>
                    </a:p>
                  </a:txBody>
                  <a:tcPr/>
                </a:tc>
                <a:tc>
                  <a:txBody>
                    <a:bodyPr/>
                    <a:lstStyle/>
                    <a:p>
                      <a:r>
                        <a:rPr lang="es-MX" dirty="0"/>
                        <a:t>Todo el equipo </a:t>
                      </a:r>
                    </a:p>
                  </a:txBody>
                  <a:tcPr/>
                </a:tc>
                <a:extLst>
                  <a:ext uri="{0D108BD9-81ED-4DB2-BD59-A6C34878D82A}">
                    <a16:rowId xmlns:a16="http://schemas.microsoft.com/office/drawing/2014/main" val="1382938835"/>
                  </a:ext>
                </a:extLst>
              </a:tr>
              <a:tr h="255472">
                <a:tc>
                  <a:txBody>
                    <a:bodyPr/>
                    <a:lstStyle/>
                    <a:p>
                      <a:r>
                        <a:rPr lang="es-MX" dirty="0"/>
                        <a:t>Distribución </a:t>
                      </a:r>
                    </a:p>
                  </a:txBody>
                  <a:tcPr/>
                </a:tc>
                <a:tc>
                  <a:txBody>
                    <a:bodyPr/>
                    <a:lstStyle/>
                    <a:p>
                      <a:r>
                        <a:rPr lang="es-MX" dirty="0"/>
                        <a:t>Oral en reunión </a:t>
                      </a:r>
                    </a:p>
                  </a:txBody>
                  <a:tcPr/>
                </a:tc>
                <a:extLst>
                  <a:ext uri="{0D108BD9-81ED-4DB2-BD59-A6C34878D82A}">
                    <a16:rowId xmlns:a16="http://schemas.microsoft.com/office/drawing/2014/main" val="1105385670"/>
                  </a:ext>
                </a:extLst>
              </a:tr>
            </a:tbl>
          </a:graphicData>
        </a:graphic>
      </p:graphicFrame>
    </p:spTree>
    <p:extLst>
      <p:ext uri="{BB962C8B-B14F-4D97-AF65-F5344CB8AC3E}">
        <p14:creationId xmlns:p14="http://schemas.microsoft.com/office/powerpoint/2010/main" val="329217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EFB2B-3B15-C832-174D-F2C1A09A74F1}"/>
              </a:ext>
            </a:extLst>
          </p:cNvPr>
          <p:cNvSpPr>
            <a:spLocks noGrp="1"/>
          </p:cNvSpPr>
          <p:nvPr>
            <p:ph type="title"/>
          </p:nvPr>
        </p:nvSpPr>
        <p:spPr/>
        <p:txBody>
          <a:bodyPr/>
          <a:lstStyle/>
          <a:p>
            <a:r>
              <a:rPr lang="es-MX" dirty="0"/>
              <a:t>Herramientas </a:t>
            </a:r>
          </a:p>
        </p:txBody>
      </p:sp>
      <p:sp>
        <p:nvSpPr>
          <p:cNvPr id="3" name="Marcador de contenido 2">
            <a:extLst>
              <a:ext uri="{FF2B5EF4-FFF2-40B4-BE49-F238E27FC236}">
                <a16:creationId xmlns:a16="http://schemas.microsoft.com/office/drawing/2014/main" id="{DC5E071E-2ED9-BA19-25AC-67F26A177186}"/>
              </a:ext>
            </a:extLst>
          </p:cNvPr>
          <p:cNvSpPr>
            <a:spLocks noGrp="1"/>
          </p:cNvSpPr>
          <p:nvPr>
            <p:ph idx="1"/>
          </p:nvPr>
        </p:nvSpPr>
        <p:spPr/>
        <p:txBody>
          <a:bodyPr/>
          <a:lstStyle/>
          <a:p>
            <a:r>
              <a:rPr lang="es-MX" dirty="0"/>
              <a:t> Correo electrónico de los integrantes del equipo </a:t>
            </a:r>
          </a:p>
          <a:p>
            <a:r>
              <a:rPr lang="es-MX" dirty="0"/>
              <a:t>Sala de reuniones de Zoom </a:t>
            </a:r>
          </a:p>
          <a:p>
            <a:r>
              <a:rPr lang="es-MX" dirty="0"/>
              <a:t>Como segunda opción tendremos disponible Google </a:t>
            </a:r>
            <a:r>
              <a:rPr lang="es-MX" dirty="0" err="1"/>
              <a:t>Meet</a:t>
            </a:r>
            <a:endParaRPr lang="es-MX" dirty="0"/>
          </a:p>
          <a:p>
            <a:r>
              <a:rPr lang="es-MX" dirty="0"/>
              <a:t>Para informes importantes se utilizará las llamadas o mensajes</a:t>
            </a:r>
          </a:p>
          <a:p>
            <a:r>
              <a:rPr lang="es-MX" dirty="0"/>
              <a:t>Utilizaremos </a:t>
            </a:r>
            <a:r>
              <a:rPr lang="es-MX" dirty="0" err="1"/>
              <a:t>github</a:t>
            </a:r>
            <a:r>
              <a:rPr lang="es-MX" dirty="0"/>
              <a:t> para subir cada avance del proyecto </a:t>
            </a:r>
          </a:p>
        </p:txBody>
      </p:sp>
    </p:spTree>
    <p:extLst>
      <p:ext uri="{BB962C8B-B14F-4D97-AF65-F5344CB8AC3E}">
        <p14:creationId xmlns:p14="http://schemas.microsoft.com/office/powerpoint/2010/main" val="3953495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7</Slides>
  <Notes>0</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Citable</vt:lpstr>
      <vt:lpstr>Plan de Comunicación </vt:lpstr>
      <vt:lpstr>Plan de comunicación </vt:lpstr>
      <vt:lpstr>Gestión de comunicación </vt:lpstr>
      <vt:lpstr>Presentación de PowerPoint</vt:lpstr>
      <vt:lpstr>Presentación de PowerPoint</vt:lpstr>
      <vt:lpstr>Presentación de PowerPoint</vt:lpstr>
      <vt:lpstr>Herramientas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Comunicación </dc:title>
  <dc:creator>ALAN ALEXEI DE LA TORRE RODRIGUEZ</dc:creator>
  <cp:lastModifiedBy>ALAN ALEXEI DE LA TORRE RODRIGUEZ</cp:lastModifiedBy>
  <cp:revision>2</cp:revision>
  <dcterms:created xsi:type="dcterms:W3CDTF">2023-06-19T13:23:32Z</dcterms:created>
  <dcterms:modified xsi:type="dcterms:W3CDTF">2023-06-19T20:20:20Z</dcterms:modified>
</cp:coreProperties>
</file>