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9"/>
  </p:notesMasterIdLst>
  <p:handoutMasterIdLst>
    <p:handoutMasterId r:id="rId10"/>
  </p:handoutMasterIdLst>
  <p:sldIdLst>
    <p:sldId id="263" r:id="rId2"/>
    <p:sldId id="295" r:id="rId3"/>
    <p:sldId id="270" r:id="rId4"/>
    <p:sldId id="299" r:id="rId5"/>
    <p:sldId id="302" r:id="rId6"/>
    <p:sldId id="296" r:id="rId7"/>
    <p:sldId id="303" r:id="rId8"/>
  </p:sldIdLst>
  <p:sldSz cx="9144000" cy="6858000" type="screen4x3"/>
  <p:notesSz cx="6858000" cy="9144000"/>
  <p:defaultTex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0022"/>
    <a:srgbClr val="000000"/>
    <a:srgbClr val="822433"/>
    <a:srgbClr val="EDDFE1"/>
    <a:srgbClr val="313131"/>
    <a:srgbClr val="790022"/>
    <a:srgbClr val="006778"/>
    <a:srgbClr val="AAC9B6"/>
    <a:srgbClr val="7836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47" autoAdjust="0"/>
    <p:restoredTop sz="78333" autoAdjust="0"/>
  </p:normalViewPr>
  <p:slideViewPr>
    <p:cSldViewPr>
      <p:cViewPr varScale="1">
        <p:scale>
          <a:sx n="82" d="100"/>
          <a:sy n="82" d="100"/>
        </p:scale>
        <p:origin x="1862" y="72"/>
      </p:cViewPr>
      <p:guideLst>
        <p:guide orient="horz" pos="2160"/>
        <p:guide pos="288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0" d="100"/>
          <a:sy n="110" d="100"/>
        </p:scale>
        <p:origin x="-168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8B0604D-136E-4A3A-8BCA-103CDDF5BFE3}"/>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it-IT" altLang="it-IT" dirty="0"/>
          </a:p>
        </p:txBody>
      </p:sp>
      <p:sp>
        <p:nvSpPr>
          <p:cNvPr id="3075" name="Rectangle 3">
            <a:extLst>
              <a:ext uri="{FF2B5EF4-FFF2-40B4-BE49-F238E27FC236}">
                <a16:creationId xmlns:a16="http://schemas.microsoft.com/office/drawing/2014/main" id="{1CB8E873-39A0-49A1-B85D-5BCACBEAE622}"/>
              </a:ext>
            </a:extLst>
          </p:cNvPr>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it-IT" altLang="it-IT" dirty="0"/>
          </a:p>
        </p:txBody>
      </p:sp>
      <p:sp>
        <p:nvSpPr>
          <p:cNvPr id="3076" name="Rectangle 4">
            <a:extLst>
              <a:ext uri="{FF2B5EF4-FFF2-40B4-BE49-F238E27FC236}">
                <a16:creationId xmlns:a16="http://schemas.microsoft.com/office/drawing/2014/main" id="{A160EDC5-6E2E-491E-8C7A-E09D8972A53A}"/>
              </a:ext>
            </a:extLst>
          </p:cNvPr>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it-IT" altLang="it-IT" dirty="0"/>
          </a:p>
        </p:txBody>
      </p:sp>
      <p:sp>
        <p:nvSpPr>
          <p:cNvPr id="3077" name="Rectangle 5">
            <a:extLst>
              <a:ext uri="{FF2B5EF4-FFF2-40B4-BE49-F238E27FC236}">
                <a16:creationId xmlns:a16="http://schemas.microsoft.com/office/drawing/2014/main" id="{B6FB1FC4-20B1-4FEE-BEFA-D3C4D87E5CCD}"/>
              </a:ext>
            </a:extLst>
          </p:cNvPr>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759BB5F7-F2B5-44C6-B305-A4BD096AFB96}" type="slidenum">
              <a:rPr lang="it-IT" altLang="it-IT"/>
              <a:pPr/>
              <a:t>‹N›</a:t>
            </a:fld>
            <a:endParaRPr lang="it-IT" altLang="it-IT"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7A263C3-D299-41E9-A07B-56043798E021}"/>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it-IT" altLang="it-IT" dirty="0"/>
          </a:p>
        </p:txBody>
      </p:sp>
      <p:sp>
        <p:nvSpPr>
          <p:cNvPr id="5123" name="Rectangle 3">
            <a:extLst>
              <a:ext uri="{FF2B5EF4-FFF2-40B4-BE49-F238E27FC236}">
                <a16:creationId xmlns:a16="http://schemas.microsoft.com/office/drawing/2014/main" id="{EA700F44-7622-49F5-BA95-C8AD8295C0F7}"/>
              </a:ext>
            </a:extLst>
          </p:cNvPr>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it-IT" altLang="it-IT" dirty="0"/>
          </a:p>
        </p:txBody>
      </p:sp>
      <p:sp>
        <p:nvSpPr>
          <p:cNvPr id="2052" name="Rectangle 4">
            <a:extLst>
              <a:ext uri="{FF2B5EF4-FFF2-40B4-BE49-F238E27FC236}">
                <a16:creationId xmlns:a16="http://schemas.microsoft.com/office/drawing/2014/main" id="{A2B9A821-8C15-4214-8AFB-3885B885EC2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B35728CE-9483-4590-A60A-678CF8486F43}"/>
              </a:ext>
            </a:extLst>
          </p:cNvPr>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noProof="0"/>
              <a:t>Fare clic per modificare gli stili del testo dello schema</a:t>
            </a:r>
          </a:p>
          <a:p>
            <a:pPr lvl="1"/>
            <a:r>
              <a:rPr lang="it-IT" altLang="it-IT" noProof="0"/>
              <a:t>Secondo livello</a:t>
            </a:r>
          </a:p>
          <a:p>
            <a:pPr lvl="2"/>
            <a:r>
              <a:rPr lang="it-IT" altLang="it-IT" noProof="0"/>
              <a:t>Terzo livello</a:t>
            </a:r>
          </a:p>
          <a:p>
            <a:pPr lvl="3"/>
            <a:r>
              <a:rPr lang="it-IT" altLang="it-IT" noProof="0"/>
              <a:t>Quarto livello</a:t>
            </a:r>
          </a:p>
          <a:p>
            <a:pPr lvl="4"/>
            <a:r>
              <a:rPr lang="it-IT" altLang="it-IT" noProof="0"/>
              <a:t>Quinto livello</a:t>
            </a:r>
          </a:p>
        </p:txBody>
      </p:sp>
      <p:sp>
        <p:nvSpPr>
          <p:cNvPr id="5126" name="Rectangle 6">
            <a:extLst>
              <a:ext uri="{FF2B5EF4-FFF2-40B4-BE49-F238E27FC236}">
                <a16:creationId xmlns:a16="http://schemas.microsoft.com/office/drawing/2014/main" id="{AE0F6C28-5E0B-4BA5-A6B8-BC8EFF2CE4B9}"/>
              </a:ext>
            </a:extLst>
          </p:cNvPr>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it-IT" altLang="it-IT" dirty="0"/>
          </a:p>
        </p:txBody>
      </p:sp>
      <p:sp>
        <p:nvSpPr>
          <p:cNvPr id="5127" name="Rectangle 7">
            <a:extLst>
              <a:ext uri="{FF2B5EF4-FFF2-40B4-BE49-F238E27FC236}">
                <a16:creationId xmlns:a16="http://schemas.microsoft.com/office/drawing/2014/main" id="{9FA1CEE8-5CC7-4F1F-9A5E-80C4D82716E9}"/>
              </a:ext>
            </a:extLst>
          </p:cNvPr>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D8867558-9189-4622-8101-6C39CC0DB3BE}" type="slidenum">
              <a:rPr lang="it-IT" altLang="it-IT"/>
              <a:pPr/>
              <a:t>‹N›</a:t>
            </a:fld>
            <a:endParaRPr lang="it-IT" altLang="it-IT"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3C306745-654B-44D0-A058-E430FA292497}"/>
              </a:ext>
            </a:extLst>
          </p:cNvPr>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95D5BED2-16A3-466E-8187-35806AB77AFD}" type="slidenum">
              <a:rPr lang="it-IT" altLang="it-IT" sz="1200">
                <a:solidFill>
                  <a:schemeClr val="tx1"/>
                </a:solidFill>
              </a:rPr>
              <a:pPr/>
              <a:t>1</a:t>
            </a:fld>
            <a:endParaRPr lang="it-IT" altLang="it-IT" sz="1200" dirty="0">
              <a:solidFill>
                <a:schemeClr val="tx1"/>
              </a:solidFill>
            </a:endParaRPr>
          </a:p>
        </p:txBody>
      </p:sp>
      <p:sp>
        <p:nvSpPr>
          <p:cNvPr id="5123" name="Rectangle 2">
            <a:extLst>
              <a:ext uri="{FF2B5EF4-FFF2-40B4-BE49-F238E27FC236}">
                <a16:creationId xmlns:a16="http://schemas.microsoft.com/office/drawing/2014/main" id="{566282D4-7BC5-42D3-A0EC-501505BBBDFD}"/>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03EE711B-7398-4885-9DFE-F31B8ADBCA6F}"/>
              </a:ext>
            </a:extLst>
          </p:cNvPr>
          <p:cNvSpPr>
            <a:spLocks noGrp="1" noChangeArrowheads="1"/>
          </p:cNvSpPr>
          <p:nvPr>
            <p:ph type="body" idx="1"/>
          </p:nvPr>
        </p:nvSpPr>
        <p:spPr>
          <a:noFill/>
        </p:spPr>
        <p:txBody>
          <a:bodyPr/>
          <a:lstStyle/>
          <a:p>
            <a:pPr eaLnBrk="1" hangingPunct="1"/>
            <a:endParaRPr lang="it-IT" altLang="it-IT"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7CE9E45A-1934-C6B8-7274-A0018E82942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CEC29DB6-432C-49B3-86C3-7037DA325E19}" type="slidenum">
              <a:rPr lang="it-IT" altLang="it-IT" sz="1200">
                <a:solidFill>
                  <a:schemeClr val="tx1"/>
                </a:solidFill>
              </a:rPr>
              <a:pPr/>
              <a:t>2</a:t>
            </a:fld>
            <a:endParaRPr lang="it-IT" altLang="it-IT" sz="1200">
              <a:solidFill>
                <a:schemeClr val="tx1"/>
              </a:solidFill>
            </a:endParaRPr>
          </a:p>
        </p:txBody>
      </p:sp>
      <p:sp>
        <p:nvSpPr>
          <p:cNvPr id="9219" name="Rectangle 2">
            <a:extLst>
              <a:ext uri="{FF2B5EF4-FFF2-40B4-BE49-F238E27FC236}">
                <a16:creationId xmlns:a16="http://schemas.microsoft.com/office/drawing/2014/main" id="{51436171-BAAE-886C-08E0-4BCC5404B06B}"/>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8EEC31FB-285F-6502-DBA8-16C9BC3B77F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it-IT" altLang="it-IT"/>
          </a:p>
        </p:txBody>
      </p:sp>
    </p:spTree>
    <p:extLst>
      <p:ext uri="{BB962C8B-B14F-4D97-AF65-F5344CB8AC3E}">
        <p14:creationId xmlns:p14="http://schemas.microsoft.com/office/powerpoint/2010/main" val="368327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48A528F6-EB95-4C89-9164-79EF5308AF6C}"/>
              </a:ext>
            </a:extLst>
          </p:cNvPr>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84D65F18-9491-43D4-B4D4-EFE1F21B696C}" type="slidenum">
              <a:rPr lang="it-IT" altLang="it-IT" sz="1200">
                <a:solidFill>
                  <a:schemeClr val="tx1"/>
                </a:solidFill>
              </a:rPr>
              <a:pPr/>
              <a:t>3</a:t>
            </a:fld>
            <a:endParaRPr lang="it-IT" altLang="it-IT" sz="1200" dirty="0">
              <a:solidFill>
                <a:schemeClr val="tx1"/>
              </a:solidFill>
            </a:endParaRPr>
          </a:p>
        </p:txBody>
      </p:sp>
      <p:sp>
        <p:nvSpPr>
          <p:cNvPr id="9219" name="Rectangle 2">
            <a:extLst>
              <a:ext uri="{FF2B5EF4-FFF2-40B4-BE49-F238E27FC236}">
                <a16:creationId xmlns:a16="http://schemas.microsoft.com/office/drawing/2014/main" id="{3713B8F2-2987-4B61-8D43-91D6F76127C2}"/>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8301C914-B691-40CD-9D41-FA251EBF75F9}"/>
              </a:ext>
            </a:extLst>
          </p:cNvPr>
          <p:cNvSpPr>
            <a:spLocks noGrp="1" noChangeArrowheads="1"/>
          </p:cNvSpPr>
          <p:nvPr>
            <p:ph type="body" idx="1"/>
          </p:nvPr>
        </p:nvSpPr>
        <p:spPr>
          <a:noFill/>
        </p:spPr>
        <p:txBody>
          <a:bodyPr/>
          <a:lstStyle/>
          <a:p>
            <a:pPr eaLnBrk="1" hangingPunct="1"/>
            <a:endParaRPr lang="it-IT" altLang="it-IT" dirty="0"/>
          </a:p>
        </p:txBody>
      </p:sp>
    </p:spTree>
    <p:extLst>
      <p:ext uri="{BB962C8B-B14F-4D97-AF65-F5344CB8AC3E}">
        <p14:creationId xmlns:p14="http://schemas.microsoft.com/office/powerpoint/2010/main" val="745692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7CE9E45A-1934-C6B8-7274-A0018E82942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CEC29DB6-432C-49B3-86C3-7037DA325E19}" type="slidenum">
              <a:rPr lang="it-IT" altLang="it-IT" sz="1200">
                <a:solidFill>
                  <a:schemeClr val="tx1"/>
                </a:solidFill>
              </a:rPr>
              <a:pPr/>
              <a:t>4</a:t>
            </a:fld>
            <a:endParaRPr lang="it-IT" altLang="it-IT" sz="1200">
              <a:solidFill>
                <a:schemeClr val="tx1"/>
              </a:solidFill>
            </a:endParaRPr>
          </a:p>
        </p:txBody>
      </p:sp>
      <p:sp>
        <p:nvSpPr>
          <p:cNvPr id="9219" name="Rectangle 2">
            <a:extLst>
              <a:ext uri="{FF2B5EF4-FFF2-40B4-BE49-F238E27FC236}">
                <a16:creationId xmlns:a16="http://schemas.microsoft.com/office/drawing/2014/main" id="{51436171-BAAE-886C-08E0-4BCC5404B06B}"/>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8EEC31FB-285F-6502-DBA8-16C9BC3B77F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it-IT" altLang="it-IT"/>
          </a:p>
        </p:txBody>
      </p:sp>
    </p:spTree>
    <p:extLst>
      <p:ext uri="{BB962C8B-B14F-4D97-AF65-F5344CB8AC3E}">
        <p14:creationId xmlns:p14="http://schemas.microsoft.com/office/powerpoint/2010/main" val="2510502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48A528F6-EB95-4C89-9164-79EF5308AF6C}"/>
              </a:ext>
            </a:extLst>
          </p:cNvPr>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84D65F18-9491-43D4-B4D4-EFE1F21B696C}" type="slidenum">
              <a:rPr lang="it-IT" altLang="it-IT" sz="1200">
                <a:solidFill>
                  <a:schemeClr val="tx1"/>
                </a:solidFill>
              </a:rPr>
              <a:pPr/>
              <a:t>5</a:t>
            </a:fld>
            <a:endParaRPr lang="it-IT" altLang="it-IT" sz="1200" dirty="0">
              <a:solidFill>
                <a:schemeClr val="tx1"/>
              </a:solidFill>
            </a:endParaRPr>
          </a:p>
        </p:txBody>
      </p:sp>
      <p:sp>
        <p:nvSpPr>
          <p:cNvPr id="9219" name="Rectangle 2">
            <a:extLst>
              <a:ext uri="{FF2B5EF4-FFF2-40B4-BE49-F238E27FC236}">
                <a16:creationId xmlns:a16="http://schemas.microsoft.com/office/drawing/2014/main" id="{3713B8F2-2987-4B61-8D43-91D6F76127C2}"/>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8301C914-B691-40CD-9D41-FA251EBF75F9}"/>
              </a:ext>
            </a:extLst>
          </p:cNvPr>
          <p:cNvSpPr>
            <a:spLocks noGrp="1" noChangeArrowheads="1"/>
          </p:cNvSpPr>
          <p:nvPr>
            <p:ph type="body" idx="1"/>
          </p:nvPr>
        </p:nvSpPr>
        <p:spPr>
          <a:noFill/>
        </p:spPr>
        <p:txBody>
          <a:bodyPr/>
          <a:lstStyle/>
          <a:p>
            <a:pPr eaLnBrk="1" hangingPunct="1"/>
            <a:endParaRPr lang="it-IT" altLang="it-IT" dirty="0"/>
          </a:p>
        </p:txBody>
      </p:sp>
    </p:spTree>
    <p:extLst>
      <p:ext uri="{BB962C8B-B14F-4D97-AF65-F5344CB8AC3E}">
        <p14:creationId xmlns:p14="http://schemas.microsoft.com/office/powerpoint/2010/main" val="3568504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7CE9E45A-1934-C6B8-7274-A0018E82942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CEC29DB6-432C-49B3-86C3-7037DA325E19}" type="slidenum">
              <a:rPr lang="it-IT" altLang="it-IT" sz="1200">
                <a:solidFill>
                  <a:schemeClr val="tx1"/>
                </a:solidFill>
              </a:rPr>
              <a:pPr/>
              <a:t>6</a:t>
            </a:fld>
            <a:endParaRPr lang="it-IT" altLang="it-IT" sz="1200">
              <a:solidFill>
                <a:schemeClr val="tx1"/>
              </a:solidFill>
            </a:endParaRPr>
          </a:p>
        </p:txBody>
      </p:sp>
      <p:sp>
        <p:nvSpPr>
          <p:cNvPr id="9219" name="Rectangle 2">
            <a:extLst>
              <a:ext uri="{FF2B5EF4-FFF2-40B4-BE49-F238E27FC236}">
                <a16:creationId xmlns:a16="http://schemas.microsoft.com/office/drawing/2014/main" id="{51436171-BAAE-886C-08E0-4BCC5404B06B}"/>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8EEC31FB-285F-6502-DBA8-16C9BC3B77F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it-IT" altLang="it-IT"/>
          </a:p>
        </p:txBody>
      </p:sp>
    </p:spTree>
    <p:extLst>
      <p:ext uri="{BB962C8B-B14F-4D97-AF65-F5344CB8AC3E}">
        <p14:creationId xmlns:p14="http://schemas.microsoft.com/office/powerpoint/2010/main" val="3242605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48A528F6-EB95-4C89-9164-79EF5308AF6C}"/>
              </a:ext>
            </a:extLst>
          </p:cNvPr>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84D65F18-9491-43D4-B4D4-EFE1F21B696C}" type="slidenum">
              <a:rPr lang="it-IT" altLang="it-IT" sz="1200">
                <a:solidFill>
                  <a:schemeClr val="tx1"/>
                </a:solidFill>
              </a:rPr>
              <a:pPr/>
              <a:t>7</a:t>
            </a:fld>
            <a:endParaRPr lang="it-IT" altLang="it-IT" sz="1200" dirty="0">
              <a:solidFill>
                <a:schemeClr val="tx1"/>
              </a:solidFill>
            </a:endParaRPr>
          </a:p>
        </p:txBody>
      </p:sp>
      <p:sp>
        <p:nvSpPr>
          <p:cNvPr id="9219" name="Rectangle 2">
            <a:extLst>
              <a:ext uri="{FF2B5EF4-FFF2-40B4-BE49-F238E27FC236}">
                <a16:creationId xmlns:a16="http://schemas.microsoft.com/office/drawing/2014/main" id="{3713B8F2-2987-4B61-8D43-91D6F76127C2}"/>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8301C914-B691-40CD-9D41-FA251EBF75F9}"/>
              </a:ext>
            </a:extLst>
          </p:cNvPr>
          <p:cNvSpPr>
            <a:spLocks noGrp="1" noChangeArrowheads="1"/>
          </p:cNvSpPr>
          <p:nvPr>
            <p:ph type="body" idx="1"/>
          </p:nvPr>
        </p:nvSpPr>
        <p:spPr>
          <a:noFill/>
        </p:spPr>
        <p:txBody>
          <a:bodyPr/>
          <a:lstStyle/>
          <a:p>
            <a:pPr eaLnBrk="1" hangingPunct="1"/>
            <a:endParaRPr lang="it-IT" altLang="it-IT" dirty="0"/>
          </a:p>
        </p:txBody>
      </p:sp>
    </p:spTree>
    <p:extLst>
      <p:ext uri="{BB962C8B-B14F-4D97-AF65-F5344CB8AC3E}">
        <p14:creationId xmlns:p14="http://schemas.microsoft.com/office/powerpoint/2010/main" val="3450529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DA0341-FC3C-4422-94EE-DE2382B2BE30}"/>
              </a:ext>
            </a:extLst>
          </p:cNvPr>
          <p:cNvSpPr>
            <a:spLocks noGrp="1"/>
          </p:cNvSpPr>
          <p:nvPr>
            <p:ph type="ctrTitle"/>
          </p:nvPr>
        </p:nvSpPr>
        <p:spPr>
          <a:xfrm>
            <a:off x="1143000" y="1122363"/>
            <a:ext cx="6858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6476282-F32D-4ECD-852B-95EC8804137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Rectangle 4">
            <a:extLst>
              <a:ext uri="{FF2B5EF4-FFF2-40B4-BE49-F238E27FC236}">
                <a16:creationId xmlns:a16="http://schemas.microsoft.com/office/drawing/2014/main" id="{5F3C8D0E-EE13-4B25-AE0F-D6EE409D7426}"/>
              </a:ext>
            </a:extLst>
          </p:cNvPr>
          <p:cNvSpPr>
            <a:spLocks noGrp="1" noChangeArrowheads="1"/>
          </p:cNvSpPr>
          <p:nvPr>
            <p:ph type="dt" sz="half" idx="10"/>
          </p:nvPr>
        </p:nvSpPr>
        <p:spPr>
          <a:ln/>
        </p:spPr>
        <p:txBody>
          <a:bodyPr/>
          <a:lstStyle>
            <a:lvl1pPr>
              <a:defRPr/>
            </a:lvl1pPr>
          </a:lstStyle>
          <a:p>
            <a:pPr>
              <a:defRPr/>
            </a:pPr>
            <a:fld id="{FAD203A6-51A5-46CD-985C-4564CBBAC10D}" type="datetime1">
              <a:rPr lang="it-IT" altLang="it-IT"/>
              <a:pPr>
                <a:defRPr/>
              </a:pPr>
              <a:t>21/07/2024</a:t>
            </a:fld>
            <a:endParaRPr lang="it-IT" altLang="it-IT" dirty="0"/>
          </a:p>
        </p:txBody>
      </p:sp>
      <p:sp>
        <p:nvSpPr>
          <p:cNvPr id="5" name="Rectangle 5">
            <a:extLst>
              <a:ext uri="{FF2B5EF4-FFF2-40B4-BE49-F238E27FC236}">
                <a16:creationId xmlns:a16="http://schemas.microsoft.com/office/drawing/2014/main" id="{072BCD6F-2CC6-45D7-A1F2-F3739F6B4771}"/>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6" name="Rectangle 6">
            <a:extLst>
              <a:ext uri="{FF2B5EF4-FFF2-40B4-BE49-F238E27FC236}">
                <a16:creationId xmlns:a16="http://schemas.microsoft.com/office/drawing/2014/main" id="{A8D2C541-FB83-4F68-81D7-512955ED3E8D}"/>
              </a:ext>
            </a:extLst>
          </p:cNvPr>
          <p:cNvSpPr>
            <a:spLocks noGrp="1" noChangeArrowheads="1"/>
          </p:cNvSpPr>
          <p:nvPr>
            <p:ph type="sldNum" sz="quarter" idx="12"/>
          </p:nvPr>
        </p:nvSpPr>
        <p:spPr>
          <a:ln/>
        </p:spPr>
        <p:txBody>
          <a:bodyPr/>
          <a:lstStyle>
            <a:lvl1pPr>
              <a:defRPr/>
            </a:lvl1pPr>
          </a:lstStyle>
          <a:p>
            <a:r>
              <a:rPr lang="it-IT" altLang="it-IT" dirty="0"/>
              <a:t>Pagina </a:t>
            </a:r>
            <a:fld id="{3AF833ED-5B46-45BA-BBCB-B727E57B4CC3}" type="slidenum">
              <a:rPr lang="it-IT" altLang="it-IT"/>
              <a:pPr/>
              <a:t>‹N›</a:t>
            </a:fld>
            <a:endParaRPr lang="it-IT" altLang="it-IT" dirty="0"/>
          </a:p>
        </p:txBody>
      </p:sp>
    </p:spTree>
    <p:extLst>
      <p:ext uri="{BB962C8B-B14F-4D97-AF65-F5344CB8AC3E}">
        <p14:creationId xmlns:p14="http://schemas.microsoft.com/office/powerpoint/2010/main" val="1920819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69B2DB-6E53-4896-A0F2-5BCC5D77C27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3DDE009-FC79-407D-B7EE-D92C6448D3FB}"/>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814F5692-1E74-4E5E-8D74-18CD66363C6C}"/>
              </a:ext>
            </a:extLst>
          </p:cNvPr>
          <p:cNvSpPr>
            <a:spLocks noGrp="1" noChangeArrowheads="1"/>
          </p:cNvSpPr>
          <p:nvPr>
            <p:ph type="dt" sz="half" idx="10"/>
          </p:nvPr>
        </p:nvSpPr>
        <p:spPr>
          <a:ln/>
        </p:spPr>
        <p:txBody>
          <a:bodyPr/>
          <a:lstStyle>
            <a:lvl1pPr>
              <a:defRPr/>
            </a:lvl1pPr>
          </a:lstStyle>
          <a:p>
            <a:pPr>
              <a:defRPr/>
            </a:pPr>
            <a:fld id="{BF157061-48FE-4F82-B237-86EABC97D7CB}" type="datetime1">
              <a:rPr lang="it-IT" altLang="it-IT"/>
              <a:pPr>
                <a:defRPr/>
              </a:pPr>
              <a:t>21/07/2024</a:t>
            </a:fld>
            <a:endParaRPr lang="it-IT" altLang="it-IT" dirty="0"/>
          </a:p>
        </p:txBody>
      </p:sp>
      <p:sp>
        <p:nvSpPr>
          <p:cNvPr id="5" name="Rectangle 5">
            <a:extLst>
              <a:ext uri="{FF2B5EF4-FFF2-40B4-BE49-F238E27FC236}">
                <a16:creationId xmlns:a16="http://schemas.microsoft.com/office/drawing/2014/main" id="{E6415DA8-D299-4CD0-A235-B2219508CDFF}"/>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6" name="Rectangle 6">
            <a:extLst>
              <a:ext uri="{FF2B5EF4-FFF2-40B4-BE49-F238E27FC236}">
                <a16:creationId xmlns:a16="http://schemas.microsoft.com/office/drawing/2014/main" id="{B6E0DBC7-62F7-4591-AAA0-05AAEB0549D0}"/>
              </a:ext>
            </a:extLst>
          </p:cNvPr>
          <p:cNvSpPr>
            <a:spLocks noGrp="1" noChangeArrowheads="1"/>
          </p:cNvSpPr>
          <p:nvPr>
            <p:ph type="sldNum" sz="quarter" idx="12"/>
          </p:nvPr>
        </p:nvSpPr>
        <p:spPr>
          <a:ln/>
        </p:spPr>
        <p:txBody>
          <a:bodyPr/>
          <a:lstStyle>
            <a:lvl1pPr>
              <a:defRPr/>
            </a:lvl1pPr>
          </a:lstStyle>
          <a:p>
            <a:r>
              <a:rPr lang="it-IT" altLang="it-IT" dirty="0"/>
              <a:t>Pagina </a:t>
            </a:r>
            <a:fld id="{98EEA6C4-9BA1-4BAE-A7DA-F0ECCBAA0601}" type="slidenum">
              <a:rPr lang="it-IT" altLang="it-IT"/>
              <a:pPr/>
              <a:t>‹N›</a:t>
            </a:fld>
            <a:endParaRPr lang="it-IT" altLang="it-IT" dirty="0"/>
          </a:p>
        </p:txBody>
      </p:sp>
    </p:spTree>
    <p:extLst>
      <p:ext uri="{BB962C8B-B14F-4D97-AF65-F5344CB8AC3E}">
        <p14:creationId xmlns:p14="http://schemas.microsoft.com/office/powerpoint/2010/main" val="245855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1B09450-4EBF-402B-8C8B-29868E023224}"/>
              </a:ext>
            </a:extLst>
          </p:cNvPr>
          <p:cNvSpPr>
            <a:spLocks noGrp="1"/>
          </p:cNvSpPr>
          <p:nvPr>
            <p:ph type="title" orient="vert"/>
          </p:nvPr>
        </p:nvSpPr>
        <p:spPr>
          <a:xfrm>
            <a:off x="6786563" y="409575"/>
            <a:ext cx="1889125" cy="5457825"/>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329D512-ED31-45D2-97F6-00BA837AB542}"/>
              </a:ext>
            </a:extLst>
          </p:cNvPr>
          <p:cNvSpPr>
            <a:spLocks noGrp="1"/>
          </p:cNvSpPr>
          <p:nvPr>
            <p:ph type="body" orient="vert" idx="1"/>
          </p:nvPr>
        </p:nvSpPr>
        <p:spPr>
          <a:xfrm>
            <a:off x="1116013" y="409575"/>
            <a:ext cx="5518150" cy="545782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36F0EDBE-0938-4CA6-92A5-CF8ED5094F49}"/>
              </a:ext>
            </a:extLst>
          </p:cNvPr>
          <p:cNvSpPr>
            <a:spLocks noGrp="1" noChangeArrowheads="1"/>
          </p:cNvSpPr>
          <p:nvPr>
            <p:ph type="dt" sz="half" idx="10"/>
          </p:nvPr>
        </p:nvSpPr>
        <p:spPr>
          <a:ln/>
        </p:spPr>
        <p:txBody>
          <a:bodyPr/>
          <a:lstStyle>
            <a:lvl1pPr>
              <a:defRPr/>
            </a:lvl1pPr>
          </a:lstStyle>
          <a:p>
            <a:pPr>
              <a:defRPr/>
            </a:pPr>
            <a:fld id="{E4DD2833-16D3-4E47-9569-7BBCDBCEAD73}" type="datetime1">
              <a:rPr lang="it-IT" altLang="it-IT"/>
              <a:pPr>
                <a:defRPr/>
              </a:pPr>
              <a:t>21/07/2024</a:t>
            </a:fld>
            <a:endParaRPr lang="it-IT" altLang="it-IT" dirty="0"/>
          </a:p>
        </p:txBody>
      </p:sp>
      <p:sp>
        <p:nvSpPr>
          <p:cNvPr id="5" name="Rectangle 5">
            <a:extLst>
              <a:ext uri="{FF2B5EF4-FFF2-40B4-BE49-F238E27FC236}">
                <a16:creationId xmlns:a16="http://schemas.microsoft.com/office/drawing/2014/main" id="{0345EC7E-CCA4-4227-A5C8-E527AC21E5A6}"/>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6" name="Rectangle 6">
            <a:extLst>
              <a:ext uri="{FF2B5EF4-FFF2-40B4-BE49-F238E27FC236}">
                <a16:creationId xmlns:a16="http://schemas.microsoft.com/office/drawing/2014/main" id="{BA12C53D-318F-4984-8DC9-60884809CB90}"/>
              </a:ext>
            </a:extLst>
          </p:cNvPr>
          <p:cNvSpPr>
            <a:spLocks noGrp="1" noChangeArrowheads="1"/>
          </p:cNvSpPr>
          <p:nvPr>
            <p:ph type="sldNum" sz="quarter" idx="12"/>
          </p:nvPr>
        </p:nvSpPr>
        <p:spPr>
          <a:ln/>
        </p:spPr>
        <p:txBody>
          <a:bodyPr/>
          <a:lstStyle>
            <a:lvl1pPr>
              <a:defRPr/>
            </a:lvl1pPr>
          </a:lstStyle>
          <a:p>
            <a:r>
              <a:rPr lang="it-IT" altLang="it-IT" dirty="0"/>
              <a:t>Pagina </a:t>
            </a:r>
            <a:fld id="{AC1A45C2-94BE-497D-82AE-520D89E7522E}" type="slidenum">
              <a:rPr lang="it-IT" altLang="it-IT"/>
              <a:pPr/>
              <a:t>‹N›</a:t>
            </a:fld>
            <a:endParaRPr lang="it-IT" altLang="it-IT" dirty="0"/>
          </a:p>
        </p:txBody>
      </p:sp>
    </p:spTree>
    <p:extLst>
      <p:ext uri="{BB962C8B-B14F-4D97-AF65-F5344CB8AC3E}">
        <p14:creationId xmlns:p14="http://schemas.microsoft.com/office/powerpoint/2010/main" val="12254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olo, test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FD5D17-C283-4C72-B366-B266DB2B3D53}"/>
              </a:ext>
            </a:extLst>
          </p:cNvPr>
          <p:cNvSpPr>
            <a:spLocks noGrp="1"/>
          </p:cNvSpPr>
          <p:nvPr>
            <p:ph type="title"/>
          </p:nvPr>
        </p:nvSpPr>
        <p:spPr>
          <a:xfrm>
            <a:off x="1116013" y="409575"/>
            <a:ext cx="7559675" cy="504825"/>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3D56E0B-5387-4083-A93D-727AC69C5E90}"/>
              </a:ext>
            </a:extLst>
          </p:cNvPr>
          <p:cNvSpPr>
            <a:spLocks noGrp="1"/>
          </p:cNvSpPr>
          <p:nvPr>
            <p:ph type="body" sz="half" idx="1"/>
          </p:nvPr>
        </p:nvSpPr>
        <p:spPr>
          <a:xfrm>
            <a:off x="1116013" y="1752600"/>
            <a:ext cx="3703637" cy="41148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EE32A395-BE42-432E-9A08-13E191CF51C2}"/>
              </a:ext>
            </a:extLst>
          </p:cNvPr>
          <p:cNvSpPr>
            <a:spLocks noGrp="1"/>
          </p:cNvSpPr>
          <p:nvPr>
            <p:ph sz="half" idx="2"/>
          </p:nvPr>
        </p:nvSpPr>
        <p:spPr>
          <a:xfrm>
            <a:off x="4972050" y="1752600"/>
            <a:ext cx="3703638" cy="41148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AC1463CE-6107-4794-9742-0683E28D3A04}"/>
              </a:ext>
            </a:extLst>
          </p:cNvPr>
          <p:cNvSpPr>
            <a:spLocks noGrp="1" noChangeArrowheads="1"/>
          </p:cNvSpPr>
          <p:nvPr>
            <p:ph type="dt" sz="half" idx="10"/>
          </p:nvPr>
        </p:nvSpPr>
        <p:spPr>
          <a:ln/>
        </p:spPr>
        <p:txBody>
          <a:bodyPr/>
          <a:lstStyle>
            <a:lvl1pPr>
              <a:defRPr/>
            </a:lvl1pPr>
          </a:lstStyle>
          <a:p>
            <a:pPr>
              <a:defRPr/>
            </a:pPr>
            <a:fld id="{9026A170-F493-4765-9A85-564102C968B3}" type="datetime1">
              <a:rPr lang="it-IT" altLang="it-IT"/>
              <a:pPr>
                <a:defRPr/>
              </a:pPr>
              <a:t>21/07/2024</a:t>
            </a:fld>
            <a:endParaRPr lang="it-IT" altLang="it-IT" dirty="0"/>
          </a:p>
        </p:txBody>
      </p:sp>
      <p:sp>
        <p:nvSpPr>
          <p:cNvPr id="6" name="Rectangle 5">
            <a:extLst>
              <a:ext uri="{FF2B5EF4-FFF2-40B4-BE49-F238E27FC236}">
                <a16:creationId xmlns:a16="http://schemas.microsoft.com/office/drawing/2014/main" id="{50A0624D-AD7D-40C2-ABFE-23A8DE025CC5}"/>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7" name="Rectangle 6">
            <a:extLst>
              <a:ext uri="{FF2B5EF4-FFF2-40B4-BE49-F238E27FC236}">
                <a16:creationId xmlns:a16="http://schemas.microsoft.com/office/drawing/2014/main" id="{DFFF22F2-2463-48C5-99F3-3C6ABD418183}"/>
              </a:ext>
            </a:extLst>
          </p:cNvPr>
          <p:cNvSpPr>
            <a:spLocks noGrp="1" noChangeArrowheads="1"/>
          </p:cNvSpPr>
          <p:nvPr>
            <p:ph type="sldNum" sz="quarter" idx="12"/>
          </p:nvPr>
        </p:nvSpPr>
        <p:spPr>
          <a:ln/>
        </p:spPr>
        <p:txBody>
          <a:bodyPr/>
          <a:lstStyle>
            <a:lvl1pPr>
              <a:defRPr/>
            </a:lvl1pPr>
          </a:lstStyle>
          <a:p>
            <a:r>
              <a:rPr lang="it-IT" altLang="it-IT" dirty="0"/>
              <a:t>Pagina </a:t>
            </a:r>
            <a:fld id="{079533A6-022A-4DBC-9FEB-77E6B8F526FF}" type="slidenum">
              <a:rPr lang="it-IT" altLang="it-IT"/>
              <a:pPr/>
              <a:t>‹N›</a:t>
            </a:fld>
            <a:endParaRPr lang="it-IT" altLang="it-IT" dirty="0"/>
          </a:p>
        </p:txBody>
      </p:sp>
    </p:spTree>
    <p:extLst>
      <p:ext uri="{BB962C8B-B14F-4D97-AF65-F5344CB8AC3E}">
        <p14:creationId xmlns:p14="http://schemas.microsoft.com/office/powerpoint/2010/main" val="3137241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886FCE-12B4-4807-8D12-143CFF9818FE}"/>
              </a:ext>
            </a:extLst>
          </p:cNvPr>
          <p:cNvSpPr>
            <a:spLocks noGrp="1"/>
          </p:cNvSpPr>
          <p:nvPr>
            <p:ph type="title"/>
          </p:nvPr>
        </p:nvSpPr>
        <p:spPr>
          <a:xfrm>
            <a:off x="1116013" y="409575"/>
            <a:ext cx="7559675" cy="504825"/>
          </a:xfrm>
        </p:spPr>
        <p:txBody>
          <a:bodyPr/>
          <a:lstStyle/>
          <a:p>
            <a:r>
              <a:rPr lang="it-IT"/>
              <a:t>Fare clic per modificare lo stile del titolo dello schema</a:t>
            </a:r>
          </a:p>
        </p:txBody>
      </p:sp>
      <p:sp>
        <p:nvSpPr>
          <p:cNvPr id="3" name="Segnaposto tabella 2">
            <a:extLst>
              <a:ext uri="{FF2B5EF4-FFF2-40B4-BE49-F238E27FC236}">
                <a16:creationId xmlns:a16="http://schemas.microsoft.com/office/drawing/2014/main" id="{81735B9B-198F-460E-BA6F-59DA443D87B1}"/>
              </a:ext>
            </a:extLst>
          </p:cNvPr>
          <p:cNvSpPr>
            <a:spLocks noGrp="1"/>
          </p:cNvSpPr>
          <p:nvPr>
            <p:ph type="tbl" idx="1"/>
          </p:nvPr>
        </p:nvSpPr>
        <p:spPr>
          <a:xfrm>
            <a:off x="1116013" y="1752600"/>
            <a:ext cx="7559675" cy="4114800"/>
          </a:xfrm>
        </p:spPr>
        <p:txBody>
          <a:bodyPr/>
          <a:lstStyle/>
          <a:p>
            <a:pPr lvl="0"/>
            <a:endParaRPr lang="it-IT" noProof="0" dirty="0"/>
          </a:p>
        </p:txBody>
      </p:sp>
      <p:sp>
        <p:nvSpPr>
          <p:cNvPr id="4" name="Rectangle 4">
            <a:extLst>
              <a:ext uri="{FF2B5EF4-FFF2-40B4-BE49-F238E27FC236}">
                <a16:creationId xmlns:a16="http://schemas.microsoft.com/office/drawing/2014/main" id="{A2D48B26-58E3-49E2-B787-BD7D9A50A9E2}"/>
              </a:ext>
            </a:extLst>
          </p:cNvPr>
          <p:cNvSpPr>
            <a:spLocks noGrp="1" noChangeArrowheads="1"/>
          </p:cNvSpPr>
          <p:nvPr>
            <p:ph type="dt" sz="half" idx="10"/>
          </p:nvPr>
        </p:nvSpPr>
        <p:spPr>
          <a:ln/>
        </p:spPr>
        <p:txBody>
          <a:bodyPr/>
          <a:lstStyle>
            <a:lvl1pPr>
              <a:defRPr/>
            </a:lvl1pPr>
          </a:lstStyle>
          <a:p>
            <a:pPr>
              <a:defRPr/>
            </a:pPr>
            <a:fld id="{42EEF7BA-7B33-4EF4-B6C3-5A3F40B0A6A4}" type="datetime1">
              <a:rPr lang="it-IT" altLang="it-IT"/>
              <a:pPr>
                <a:defRPr/>
              </a:pPr>
              <a:t>21/07/2024</a:t>
            </a:fld>
            <a:endParaRPr lang="it-IT" altLang="it-IT" dirty="0"/>
          </a:p>
        </p:txBody>
      </p:sp>
      <p:sp>
        <p:nvSpPr>
          <p:cNvPr id="5" name="Rectangle 5">
            <a:extLst>
              <a:ext uri="{FF2B5EF4-FFF2-40B4-BE49-F238E27FC236}">
                <a16:creationId xmlns:a16="http://schemas.microsoft.com/office/drawing/2014/main" id="{4D4D3481-1DD5-4F73-8A26-D6FA9FC95303}"/>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6" name="Rectangle 6">
            <a:extLst>
              <a:ext uri="{FF2B5EF4-FFF2-40B4-BE49-F238E27FC236}">
                <a16:creationId xmlns:a16="http://schemas.microsoft.com/office/drawing/2014/main" id="{C9168FAC-7FD1-49CB-9421-17E11EDE749F}"/>
              </a:ext>
            </a:extLst>
          </p:cNvPr>
          <p:cNvSpPr>
            <a:spLocks noGrp="1" noChangeArrowheads="1"/>
          </p:cNvSpPr>
          <p:nvPr>
            <p:ph type="sldNum" sz="quarter" idx="12"/>
          </p:nvPr>
        </p:nvSpPr>
        <p:spPr>
          <a:ln/>
        </p:spPr>
        <p:txBody>
          <a:bodyPr/>
          <a:lstStyle>
            <a:lvl1pPr>
              <a:defRPr/>
            </a:lvl1pPr>
          </a:lstStyle>
          <a:p>
            <a:r>
              <a:rPr lang="it-IT" altLang="it-IT" dirty="0"/>
              <a:t>Pagina </a:t>
            </a:r>
            <a:fld id="{0E5E5AAA-3CB6-4F1B-BFB4-79FDFCD7D2EB}" type="slidenum">
              <a:rPr lang="it-IT" altLang="it-IT"/>
              <a:pPr/>
              <a:t>‹N›</a:t>
            </a:fld>
            <a:endParaRPr lang="it-IT" altLang="it-IT" dirty="0"/>
          </a:p>
        </p:txBody>
      </p:sp>
    </p:spTree>
    <p:extLst>
      <p:ext uri="{BB962C8B-B14F-4D97-AF65-F5344CB8AC3E}">
        <p14:creationId xmlns:p14="http://schemas.microsoft.com/office/powerpoint/2010/main" val="1547567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FC7227-406E-41F7-B330-1035157CC778}"/>
              </a:ext>
            </a:extLst>
          </p:cNvPr>
          <p:cNvSpPr>
            <a:spLocks noGrp="1"/>
          </p:cNvSpPr>
          <p:nvPr>
            <p:ph type="title"/>
          </p:nvPr>
        </p:nvSpPr>
        <p:spPr>
          <a:xfrm>
            <a:off x="1116013" y="409575"/>
            <a:ext cx="7559675" cy="504825"/>
          </a:xfrm>
        </p:spPr>
        <p:txBody>
          <a:bodyPr/>
          <a:lstStyle/>
          <a:p>
            <a:r>
              <a:rPr lang="it-IT"/>
              <a:t>Fare clic per modificare lo stile del titolo dello schema</a:t>
            </a:r>
          </a:p>
        </p:txBody>
      </p:sp>
      <p:sp>
        <p:nvSpPr>
          <p:cNvPr id="3" name="Segnaposto grafico 2">
            <a:extLst>
              <a:ext uri="{FF2B5EF4-FFF2-40B4-BE49-F238E27FC236}">
                <a16:creationId xmlns:a16="http://schemas.microsoft.com/office/drawing/2014/main" id="{E28733E2-83CD-4955-AB9D-4F84C6DC7E3A}"/>
              </a:ext>
            </a:extLst>
          </p:cNvPr>
          <p:cNvSpPr>
            <a:spLocks noGrp="1"/>
          </p:cNvSpPr>
          <p:nvPr>
            <p:ph type="chart" idx="1"/>
          </p:nvPr>
        </p:nvSpPr>
        <p:spPr>
          <a:xfrm>
            <a:off x="1116013" y="1752600"/>
            <a:ext cx="7559675" cy="4114800"/>
          </a:xfrm>
        </p:spPr>
        <p:txBody>
          <a:bodyPr/>
          <a:lstStyle/>
          <a:p>
            <a:pPr lvl="0"/>
            <a:endParaRPr lang="it-IT" noProof="0" dirty="0"/>
          </a:p>
        </p:txBody>
      </p:sp>
      <p:sp>
        <p:nvSpPr>
          <p:cNvPr id="4" name="Rectangle 4">
            <a:extLst>
              <a:ext uri="{FF2B5EF4-FFF2-40B4-BE49-F238E27FC236}">
                <a16:creationId xmlns:a16="http://schemas.microsoft.com/office/drawing/2014/main" id="{F504E0EC-FBB6-4DD3-A4B7-31F7523E7EDB}"/>
              </a:ext>
            </a:extLst>
          </p:cNvPr>
          <p:cNvSpPr>
            <a:spLocks noGrp="1" noChangeArrowheads="1"/>
          </p:cNvSpPr>
          <p:nvPr>
            <p:ph type="dt" sz="half" idx="10"/>
          </p:nvPr>
        </p:nvSpPr>
        <p:spPr>
          <a:ln/>
        </p:spPr>
        <p:txBody>
          <a:bodyPr/>
          <a:lstStyle>
            <a:lvl1pPr>
              <a:defRPr/>
            </a:lvl1pPr>
          </a:lstStyle>
          <a:p>
            <a:pPr>
              <a:defRPr/>
            </a:pPr>
            <a:fld id="{E30DF9B4-3BD3-48C2-B1BA-59BE1D3FE3F4}" type="datetime1">
              <a:rPr lang="it-IT" altLang="it-IT"/>
              <a:pPr>
                <a:defRPr/>
              </a:pPr>
              <a:t>21/07/2024</a:t>
            </a:fld>
            <a:endParaRPr lang="it-IT" altLang="it-IT" dirty="0"/>
          </a:p>
        </p:txBody>
      </p:sp>
      <p:sp>
        <p:nvSpPr>
          <p:cNvPr id="5" name="Rectangle 5">
            <a:extLst>
              <a:ext uri="{FF2B5EF4-FFF2-40B4-BE49-F238E27FC236}">
                <a16:creationId xmlns:a16="http://schemas.microsoft.com/office/drawing/2014/main" id="{1210FD40-E4E4-4E60-877F-D27E2E4B6886}"/>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6" name="Rectangle 6">
            <a:extLst>
              <a:ext uri="{FF2B5EF4-FFF2-40B4-BE49-F238E27FC236}">
                <a16:creationId xmlns:a16="http://schemas.microsoft.com/office/drawing/2014/main" id="{FB8ABAC4-96EF-47D8-9A9E-7A023375699B}"/>
              </a:ext>
            </a:extLst>
          </p:cNvPr>
          <p:cNvSpPr>
            <a:spLocks noGrp="1" noChangeArrowheads="1"/>
          </p:cNvSpPr>
          <p:nvPr>
            <p:ph type="sldNum" sz="quarter" idx="12"/>
          </p:nvPr>
        </p:nvSpPr>
        <p:spPr>
          <a:ln/>
        </p:spPr>
        <p:txBody>
          <a:bodyPr/>
          <a:lstStyle>
            <a:lvl1pPr>
              <a:defRPr/>
            </a:lvl1pPr>
          </a:lstStyle>
          <a:p>
            <a:r>
              <a:rPr lang="it-IT" altLang="it-IT" dirty="0"/>
              <a:t>Pagina </a:t>
            </a:r>
            <a:fld id="{5EB5D1ED-4D21-40A3-B4E6-95FE4DAAA0D6}" type="slidenum">
              <a:rPr lang="it-IT" altLang="it-IT"/>
              <a:pPr/>
              <a:t>‹N›</a:t>
            </a:fld>
            <a:endParaRPr lang="it-IT" altLang="it-IT" dirty="0"/>
          </a:p>
        </p:txBody>
      </p:sp>
    </p:spTree>
    <p:extLst>
      <p:ext uri="{BB962C8B-B14F-4D97-AF65-F5344CB8AC3E}">
        <p14:creationId xmlns:p14="http://schemas.microsoft.com/office/powerpoint/2010/main" val="3484039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3C01AE-5E4D-4A19-8779-58527A2396D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647B325-2A5D-43DC-9160-B4510C6A0DD0}"/>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9928D1A1-2780-424C-9289-BA5D66BBBE2F}"/>
              </a:ext>
            </a:extLst>
          </p:cNvPr>
          <p:cNvSpPr>
            <a:spLocks noGrp="1" noChangeArrowheads="1"/>
          </p:cNvSpPr>
          <p:nvPr>
            <p:ph type="dt" sz="half" idx="10"/>
          </p:nvPr>
        </p:nvSpPr>
        <p:spPr>
          <a:ln/>
        </p:spPr>
        <p:txBody>
          <a:bodyPr/>
          <a:lstStyle>
            <a:lvl1pPr>
              <a:defRPr/>
            </a:lvl1pPr>
          </a:lstStyle>
          <a:p>
            <a:pPr>
              <a:defRPr/>
            </a:pPr>
            <a:fld id="{BA204F31-BAF8-4789-9933-37D7535DBE12}" type="datetime1">
              <a:rPr lang="it-IT" altLang="it-IT"/>
              <a:pPr>
                <a:defRPr/>
              </a:pPr>
              <a:t>21/07/2024</a:t>
            </a:fld>
            <a:endParaRPr lang="it-IT" altLang="it-IT" dirty="0"/>
          </a:p>
        </p:txBody>
      </p:sp>
      <p:sp>
        <p:nvSpPr>
          <p:cNvPr id="5" name="Rectangle 5">
            <a:extLst>
              <a:ext uri="{FF2B5EF4-FFF2-40B4-BE49-F238E27FC236}">
                <a16:creationId xmlns:a16="http://schemas.microsoft.com/office/drawing/2014/main" id="{1FC9D16B-27DF-47AA-BFF5-9AED88602E59}"/>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6" name="Rectangle 6">
            <a:extLst>
              <a:ext uri="{FF2B5EF4-FFF2-40B4-BE49-F238E27FC236}">
                <a16:creationId xmlns:a16="http://schemas.microsoft.com/office/drawing/2014/main" id="{83D06D7E-8110-426F-8BFD-0E94973C4AEF}"/>
              </a:ext>
            </a:extLst>
          </p:cNvPr>
          <p:cNvSpPr>
            <a:spLocks noGrp="1" noChangeArrowheads="1"/>
          </p:cNvSpPr>
          <p:nvPr>
            <p:ph type="sldNum" sz="quarter" idx="12"/>
          </p:nvPr>
        </p:nvSpPr>
        <p:spPr>
          <a:ln/>
        </p:spPr>
        <p:txBody>
          <a:bodyPr/>
          <a:lstStyle>
            <a:lvl1pPr>
              <a:defRPr/>
            </a:lvl1pPr>
          </a:lstStyle>
          <a:p>
            <a:r>
              <a:rPr lang="it-IT" altLang="it-IT" dirty="0"/>
              <a:t>Pagina </a:t>
            </a:r>
            <a:fld id="{0E9169C3-8D4F-4CEF-B47C-05A787861D72}" type="slidenum">
              <a:rPr lang="it-IT" altLang="it-IT"/>
              <a:pPr/>
              <a:t>‹N›</a:t>
            </a:fld>
            <a:endParaRPr lang="it-IT" altLang="it-IT" dirty="0"/>
          </a:p>
        </p:txBody>
      </p:sp>
    </p:spTree>
    <p:extLst>
      <p:ext uri="{BB962C8B-B14F-4D97-AF65-F5344CB8AC3E}">
        <p14:creationId xmlns:p14="http://schemas.microsoft.com/office/powerpoint/2010/main" val="2944250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49FB3F-AC1B-4839-BF69-3C99F0F8E181}"/>
              </a:ext>
            </a:extLst>
          </p:cNvPr>
          <p:cNvSpPr>
            <a:spLocks noGrp="1"/>
          </p:cNvSpPr>
          <p:nvPr>
            <p:ph type="title"/>
          </p:nvPr>
        </p:nvSpPr>
        <p:spPr>
          <a:xfrm>
            <a:off x="623888" y="1709738"/>
            <a:ext cx="78867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CD585BB-354A-416C-9AA5-1407E67D59B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Modifica gli stili del testo dello schema</a:t>
            </a:r>
          </a:p>
        </p:txBody>
      </p:sp>
      <p:sp>
        <p:nvSpPr>
          <p:cNvPr id="4" name="Rectangle 4">
            <a:extLst>
              <a:ext uri="{FF2B5EF4-FFF2-40B4-BE49-F238E27FC236}">
                <a16:creationId xmlns:a16="http://schemas.microsoft.com/office/drawing/2014/main" id="{EB80BF2A-3301-4DA0-9B45-4121EFDFD84A}"/>
              </a:ext>
            </a:extLst>
          </p:cNvPr>
          <p:cNvSpPr>
            <a:spLocks noGrp="1" noChangeArrowheads="1"/>
          </p:cNvSpPr>
          <p:nvPr>
            <p:ph type="dt" sz="half" idx="10"/>
          </p:nvPr>
        </p:nvSpPr>
        <p:spPr>
          <a:ln/>
        </p:spPr>
        <p:txBody>
          <a:bodyPr/>
          <a:lstStyle>
            <a:lvl1pPr>
              <a:defRPr/>
            </a:lvl1pPr>
          </a:lstStyle>
          <a:p>
            <a:pPr>
              <a:defRPr/>
            </a:pPr>
            <a:fld id="{323A0A01-38FE-4CDE-B362-7198E2D901C5}" type="datetime1">
              <a:rPr lang="it-IT" altLang="it-IT"/>
              <a:pPr>
                <a:defRPr/>
              </a:pPr>
              <a:t>21/07/2024</a:t>
            </a:fld>
            <a:endParaRPr lang="it-IT" altLang="it-IT" dirty="0"/>
          </a:p>
        </p:txBody>
      </p:sp>
      <p:sp>
        <p:nvSpPr>
          <p:cNvPr id="5" name="Rectangle 5">
            <a:extLst>
              <a:ext uri="{FF2B5EF4-FFF2-40B4-BE49-F238E27FC236}">
                <a16:creationId xmlns:a16="http://schemas.microsoft.com/office/drawing/2014/main" id="{618D5810-9535-4F6F-A599-48C70891995E}"/>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6" name="Rectangle 6">
            <a:extLst>
              <a:ext uri="{FF2B5EF4-FFF2-40B4-BE49-F238E27FC236}">
                <a16:creationId xmlns:a16="http://schemas.microsoft.com/office/drawing/2014/main" id="{E8993CF9-5E63-4697-B38E-7D19A16F3E8A}"/>
              </a:ext>
            </a:extLst>
          </p:cNvPr>
          <p:cNvSpPr>
            <a:spLocks noGrp="1" noChangeArrowheads="1"/>
          </p:cNvSpPr>
          <p:nvPr>
            <p:ph type="sldNum" sz="quarter" idx="12"/>
          </p:nvPr>
        </p:nvSpPr>
        <p:spPr>
          <a:ln/>
        </p:spPr>
        <p:txBody>
          <a:bodyPr/>
          <a:lstStyle>
            <a:lvl1pPr>
              <a:defRPr/>
            </a:lvl1pPr>
          </a:lstStyle>
          <a:p>
            <a:r>
              <a:rPr lang="it-IT" altLang="it-IT" dirty="0"/>
              <a:t>Pagina </a:t>
            </a:r>
            <a:fld id="{095BE51F-A5D6-45ED-9BB7-30A878EA00E7}" type="slidenum">
              <a:rPr lang="it-IT" altLang="it-IT"/>
              <a:pPr/>
              <a:t>‹N›</a:t>
            </a:fld>
            <a:endParaRPr lang="it-IT" altLang="it-IT" dirty="0"/>
          </a:p>
        </p:txBody>
      </p:sp>
    </p:spTree>
    <p:extLst>
      <p:ext uri="{BB962C8B-B14F-4D97-AF65-F5344CB8AC3E}">
        <p14:creationId xmlns:p14="http://schemas.microsoft.com/office/powerpoint/2010/main" val="1553611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923810-29BF-494D-8376-DBAD50AD679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08CFD96-C42D-4BE4-AA7D-7F0D6FB0DB74}"/>
              </a:ext>
            </a:extLst>
          </p:cNvPr>
          <p:cNvSpPr>
            <a:spLocks noGrp="1"/>
          </p:cNvSpPr>
          <p:nvPr>
            <p:ph sz="half" idx="1"/>
          </p:nvPr>
        </p:nvSpPr>
        <p:spPr>
          <a:xfrm>
            <a:off x="1116013" y="1752600"/>
            <a:ext cx="3703637" cy="41148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6D12B33-5075-4AD5-91D5-41869B4B465E}"/>
              </a:ext>
            </a:extLst>
          </p:cNvPr>
          <p:cNvSpPr>
            <a:spLocks noGrp="1"/>
          </p:cNvSpPr>
          <p:nvPr>
            <p:ph sz="half" idx="2"/>
          </p:nvPr>
        </p:nvSpPr>
        <p:spPr>
          <a:xfrm>
            <a:off x="4972050" y="1752600"/>
            <a:ext cx="3703638" cy="41148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8E7ED0CF-68B8-471F-9FDE-FCCF96CAC0F3}"/>
              </a:ext>
            </a:extLst>
          </p:cNvPr>
          <p:cNvSpPr>
            <a:spLocks noGrp="1" noChangeArrowheads="1"/>
          </p:cNvSpPr>
          <p:nvPr>
            <p:ph type="dt" sz="half" idx="10"/>
          </p:nvPr>
        </p:nvSpPr>
        <p:spPr>
          <a:ln/>
        </p:spPr>
        <p:txBody>
          <a:bodyPr/>
          <a:lstStyle>
            <a:lvl1pPr>
              <a:defRPr/>
            </a:lvl1pPr>
          </a:lstStyle>
          <a:p>
            <a:pPr>
              <a:defRPr/>
            </a:pPr>
            <a:fld id="{DA950721-DDD4-4D0C-AD5A-B90628E5D1B0}" type="datetime1">
              <a:rPr lang="it-IT" altLang="it-IT"/>
              <a:pPr>
                <a:defRPr/>
              </a:pPr>
              <a:t>21/07/2024</a:t>
            </a:fld>
            <a:endParaRPr lang="it-IT" altLang="it-IT" dirty="0"/>
          </a:p>
        </p:txBody>
      </p:sp>
      <p:sp>
        <p:nvSpPr>
          <p:cNvPr id="6" name="Rectangle 5">
            <a:extLst>
              <a:ext uri="{FF2B5EF4-FFF2-40B4-BE49-F238E27FC236}">
                <a16:creationId xmlns:a16="http://schemas.microsoft.com/office/drawing/2014/main" id="{1C83F4F1-610F-497B-AE9E-FE5F7B150BA9}"/>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7" name="Rectangle 6">
            <a:extLst>
              <a:ext uri="{FF2B5EF4-FFF2-40B4-BE49-F238E27FC236}">
                <a16:creationId xmlns:a16="http://schemas.microsoft.com/office/drawing/2014/main" id="{329A4B42-353D-46DB-BC71-66DAE4C619C9}"/>
              </a:ext>
            </a:extLst>
          </p:cNvPr>
          <p:cNvSpPr>
            <a:spLocks noGrp="1" noChangeArrowheads="1"/>
          </p:cNvSpPr>
          <p:nvPr>
            <p:ph type="sldNum" sz="quarter" idx="12"/>
          </p:nvPr>
        </p:nvSpPr>
        <p:spPr>
          <a:ln/>
        </p:spPr>
        <p:txBody>
          <a:bodyPr/>
          <a:lstStyle>
            <a:lvl1pPr>
              <a:defRPr/>
            </a:lvl1pPr>
          </a:lstStyle>
          <a:p>
            <a:r>
              <a:rPr lang="it-IT" altLang="it-IT" dirty="0"/>
              <a:t>Pagina </a:t>
            </a:r>
            <a:fld id="{0E7A95F9-3BAA-4733-9D2A-F71B6D3FC121}" type="slidenum">
              <a:rPr lang="it-IT" altLang="it-IT"/>
              <a:pPr/>
              <a:t>‹N›</a:t>
            </a:fld>
            <a:endParaRPr lang="it-IT" altLang="it-IT" dirty="0"/>
          </a:p>
        </p:txBody>
      </p:sp>
    </p:spTree>
    <p:extLst>
      <p:ext uri="{BB962C8B-B14F-4D97-AF65-F5344CB8AC3E}">
        <p14:creationId xmlns:p14="http://schemas.microsoft.com/office/powerpoint/2010/main" val="194982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72E05D-C40D-486E-A2FF-2140A6BD1BB8}"/>
              </a:ext>
            </a:extLst>
          </p:cNvPr>
          <p:cNvSpPr>
            <a:spLocks noGrp="1"/>
          </p:cNvSpPr>
          <p:nvPr>
            <p:ph type="title"/>
          </p:nvPr>
        </p:nvSpPr>
        <p:spPr>
          <a:xfrm>
            <a:off x="630238" y="365125"/>
            <a:ext cx="78867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7812BDC-5E73-43B1-93E1-3BEA7E21927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0A4B1504-F4DD-4478-924C-CEDCFBBFBFA6}"/>
              </a:ext>
            </a:extLst>
          </p:cNvPr>
          <p:cNvSpPr>
            <a:spLocks noGrp="1"/>
          </p:cNvSpPr>
          <p:nvPr>
            <p:ph sz="half" idx="2"/>
          </p:nvPr>
        </p:nvSpPr>
        <p:spPr>
          <a:xfrm>
            <a:off x="630238" y="2505075"/>
            <a:ext cx="386873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E148468-40EB-46D6-88D7-402AB9E3F9B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BBCCE30B-4C3E-4757-98B2-A98714529E4B}"/>
              </a:ext>
            </a:extLst>
          </p:cNvPr>
          <p:cNvSpPr>
            <a:spLocks noGrp="1"/>
          </p:cNvSpPr>
          <p:nvPr>
            <p:ph sz="quarter" idx="4"/>
          </p:nvPr>
        </p:nvSpPr>
        <p:spPr>
          <a:xfrm>
            <a:off x="4629150" y="2505075"/>
            <a:ext cx="38877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4">
            <a:extLst>
              <a:ext uri="{FF2B5EF4-FFF2-40B4-BE49-F238E27FC236}">
                <a16:creationId xmlns:a16="http://schemas.microsoft.com/office/drawing/2014/main" id="{9E9DDD84-3AAB-4254-9E05-99E2471E66CD}"/>
              </a:ext>
            </a:extLst>
          </p:cNvPr>
          <p:cNvSpPr>
            <a:spLocks noGrp="1" noChangeArrowheads="1"/>
          </p:cNvSpPr>
          <p:nvPr>
            <p:ph type="dt" sz="half" idx="10"/>
          </p:nvPr>
        </p:nvSpPr>
        <p:spPr>
          <a:ln/>
        </p:spPr>
        <p:txBody>
          <a:bodyPr/>
          <a:lstStyle>
            <a:lvl1pPr>
              <a:defRPr/>
            </a:lvl1pPr>
          </a:lstStyle>
          <a:p>
            <a:pPr>
              <a:defRPr/>
            </a:pPr>
            <a:fld id="{04811A16-0CF6-4196-9FD4-E8F6151AB3FE}" type="datetime1">
              <a:rPr lang="it-IT" altLang="it-IT"/>
              <a:pPr>
                <a:defRPr/>
              </a:pPr>
              <a:t>21/07/2024</a:t>
            </a:fld>
            <a:endParaRPr lang="it-IT" altLang="it-IT" dirty="0"/>
          </a:p>
        </p:txBody>
      </p:sp>
      <p:sp>
        <p:nvSpPr>
          <p:cNvPr id="8" name="Rectangle 5">
            <a:extLst>
              <a:ext uri="{FF2B5EF4-FFF2-40B4-BE49-F238E27FC236}">
                <a16:creationId xmlns:a16="http://schemas.microsoft.com/office/drawing/2014/main" id="{A0F27C84-3384-448D-A0F9-86DF46246DDC}"/>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9" name="Rectangle 6">
            <a:extLst>
              <a:ext uri="{FF2B5EF4-FFF2-40B4-BE49-F238E27FC236}">
                <a16:creationId xmlns:a16="http://schemas.microsoft.com/office/drawing/2014/main" id="{B98A641A-8206-4798-97CF-35DC244C91CF}"/>
              </a:ext>
            </a:extLst>
          </p:cNvPr>
          <p:cNvSpPr>
            <a:spLocks noGrp="1" noChangeArrowheads="1"/>
          </p:cNvSpPr>
          <p:nvPr>
            <p:ph type="sldNum" sz="quarter" idx="12"/>
          </p:nvPr>
        </p:nvSpPr>
        <p:spPr>
          <a:ln/>
        </p:spPr>
        <p:txBody>
          <a:bodyPr/>
          <a:lstStyle>
            <a:lvl1pPr>
              <a:defRPr/>
            </a:lvl1pPr>
          </a:lstStyle>
          <a:p>
            <a:r>
              <a:rPr lang="it-IT" altLang="it-IT" dirty="0"/>
              <a:t>Pagina </a:t>
            </a:r>
            <a:fld id="{43165498-33E2-4B5F-AF6F-9FAD024F2EE8}" type="slidenum">
              <a:rPr lang="it-IT" altLang="it-IT"/>
              <a:pPr/>
              <a:t>‹N›</a:t>
            </a:fld>
            <a:endParaRPr lang="it-IT" altLang="it-IT" dirty="0"/>
          </a:p>
        </p:txBody>
      </p:sp>
    </p:spTree>
    <p:extLst>
      <p:ext uri="{BB962C8B-B14F-4D97-AF65-F5344CB8AC3E}">
        <p14:creationId xmlns:p14="http://schemas.microsoft.com/office/powerpoint/2010/main" val="129319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833BFD-D8C9-4B74-AB94-FC45AC8187D7}"/>
              </a:ext>
            </a:extLst>
          </p:cNvPr>
          <p:cNvSpPr>
            <a:spLocks noGrp="1"/>
          </p:cNvSpPr>
          <p:nvPr>
            <p:ph type="title"/>
          </p:nvPr>
        </p:nvSpPr>
        <p:spPr/>
        <p:txBody>
          <a:bodyPr/>
          <a:lstStyle/>
          <a:p>
            <a:r>
              <a:rPr lang="it-IT"/>
              <a:t>Fare clic per modificare lo stile del titolo dello schema</a:t>
            </a:r>
          </a:p>
        </p:txBody>
      </p:sp>
      <p:sp>
        <p:nvSpPr>
          <p:cNvPr id="3" name="Rectangle 4">
            <a:extLst>
              <a:ext uri="{FF2B5EF4-FFF2-40B4-BE49-F238E27FC236}">
                <a16:creationId xmlns:a16="http://schemas.microsoft.com/office/drawing/2014/main" id="{4C3DCF9F-A8FF-4168-B72F-8E18B5146A1F}"/>
              </a:ext>
            </a:extLst>
          </p:cNvPr>
          <p:cNvSpPr>
            <a:spLocks noGrp="1" noChangeArrowheads="1"/>
          </p:cNvSpPr>
          <p:nvPr>
            <p:ph type="dt" sz="half" idx="10"/>
          </p:nvPr>
        </p:nvSpPr>
        <p:spPr>
          <a:ln/>
        </p:spPr>
        <p:txBody>
          <a:bodyPr/>
          <a:lstStyle>
            <a:lvl1pPr>
              <a:defRPr/>
            </a:lvl1pPr>
          </a:lstStyle>
          <a:p>
            <a:pPr>
              <a:defRPr/>
            </a:pPr>
            <a:fld id="{A95BD656-8689-4F2B-8D25-AFA5DA77232E}" type="datetime1">
              <a:rPr lang="it-IT" altLang="it-IT"/>
              <a:pPr>
                <a:defRPr/>
              </a:pPr>
              <a:t>21/07/2024</a:t>
            </a:fld>
            <a:endParaRPr lang="it-IT" altLang="it-IT" dirty="0"/>
          </a:p>
        </p:txBody>
      </p:sp>
      <p:sp>
        <p:nvSpPr>
          <p:cNvPr id="4" name="Rectangle 5">
            <a:extLst>
              <a:ext uri="{FF2B5EF4-FFF2-40B4-BE49-F238E27FC236}">
                <a16:creationId xmlns:a16="http://schemas.microsoft.com/office/drawing/2014/main" id="{652C68A4-9893-46E4-B341-2AA9DEF249AB}"/>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5" name="Rectangle 6">
            <a:extLst>
              <a:ext uri="{FF2B5EF4-FFF2-40B4-BE49-F238E27FC236}">
                <a16:creationId xmlns:a16="http://schemas.microsoft.com/office/drawing/2014/main" id="{47B7A6BA-3E64-444F-B293-5FB2D9B88866}"/>
              </a:ext>
            </a:extLst>
          </p:cNvPr>
          <p:cNvSpPr>
            <a:spLocks noGrp="1" noChangeArrowheads="1"/>
          </p:cNvSpPr>
          <p:nvPr>
            <p:ph type="sldNum" sz="quarter" idx="12"/>
          </p:nvPr>
        </p:nvSpPr>
        <p:spPr>
          <a:ln/>
        </p:spPr>
        <p:txBody>
          <a:bodyPr/>
          <a:lstStyle>
            <a:lvl1pPr>
              <a:defRPr/>
            </a:lvl1pPr>
          </a:lstStyle>
          <a:p>
            <a:r>
              <a:rPr lang="it-IT" altLang="it-IT" dirty="0"/>
              <a:t>Pagina </a:t>
            </a:r>
            <a:fld id="{46A76E63-8D97-49BB-9B8D-BE404A7A8BC2}" type="slidenum">
              <a:rPr lang="it-IT" altLang="it-IT"/>
              <a:pPr/>
              <a:t>‹N›</a:t>
            </a:fld>
            <a:endParaRPr lang="it-IT" altLang="it-IT" dirty="0"/>
          </a:p>
        </p:txBody>
      </p:sp>
    </p:spTree>
    <p:extLst>
      <p:ext uri="{BB962C8B-B14F-4D97-AF65-F5344CB8AC3E}">
        <p14:creationId xmlns:p14="http://schemas.microsoft.com/office/powerpoint/2010/main" val="29528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38C4085-6421-4D59-B946-F041067037E5}"/>
              </a:ext>
            </a:extLst>
          </p:cNvPr>
          <p:cNvSpPr>
            <a:spLocks noGrp="1" noChangeArrowheads="1"/>
          </p:cNvSpPr>
          <p:nvPr>
            <p:ph type="dt" sz="half" idx="10"/>
          </p:nvPr>
        </p:nvSpPr>
        <p:spPr>
          <a:ln/>
        </p:spPr>
        <p:txBody>
          <a:bodyPr/>
          <a:lstStyle>
            <a:lvl1pPr>
              <a:defRPr/>
            </a:lvl1pPr>
          </a:lstStyle>
          <a:p>
            <a:pPr>
              <a:defRPr/>
            </a:pPr>
            <a:fld id="{EC7E4486-A3D6-4F23-B3DE-0235EABC3AED}" type="datetime1">
              <a:rPr lang="it-IT" altLang="it-IT"/>
              <a:pPr>
                <a:defRPr/>
              </a:pPr>
              <a:t>21/07/2024</a:t>
            </a:fld>
            <a:endParaRPr lang="it-IT" altLang="it-IT" dirty="0"/>
          </a:p>
        </p:txBody>
      </p:sp>
      <p:sp>
        <p:nvSpPr>
          <p:cNvPr id="3" name="Rectangle 5">
            <a:extLst>
              <a:ext uri="{FF2B5EF4-FFF2-40B4-BE49-F238E27FC236}">
                <a16:creationId xmlns:a16="http://schemas.microsoft.com/office/drawing/2014/main" id="{E8B467C4-D154-49C1-B60E-1AAB0F8257D5}"/>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4" name="Rectangle 6">
            <a:extLst>
              <a:ext uri="{FF2B5EF4-FFF2-40B4-BE49-F238E27FC236}">
                <a16:creationId xmlns:a16="http://schemas.microsoft.com/office/drawing/2014/main" id="{34BF567A-2B54-4A0C-AB94-030C4CFE38A5}"/>
              </a:ext>
            </a:extLst>
          </p:cNvPr>
          <p:cNvSpPr>
            <a:spLocks noGrp="1" noChangeArrowheads="1"/>
          </p:cNvSpPr>
          <p:nvPr>
            <p:ph type="sldNum" sz="quarter" idx="12"/>
          </p:nvPr>
        </p:nvSpPr>
        <p:spPr>
          <a:ln/>
        </p:spPr>
        <p:txBody>
          <a:bodyPr/>
          <a:lstStyle>
            <a:lvl1pPr>
              <a:defRPr/>
            </a:lvl1pPr>
          </a:lstStyle>
          <a:p>
            <a:r>
              <a:rPr lang="it-IT" altLang="it-IT" dirty="0"/>
              <a:t>Pagina </a:t>
            </a:r>
            <a:fld id="{1278CF00-1B17-41CE-8A5D-532865C33914}" type="slidenum">
              <a:rPr lang="it-IT" altLang="it-IT"/>
              <a:pPr/>
              <a:t>‹N›</a:t>
            </a:fld>
            <a:endParaRPr lang="it-IT" altLang="it-IT" dirty="0"/>
          </a:p>
        </p:txBody>
      </p:sp>
    </p:spTree>
    <p:extLst>
      <p:ext uri="{BB962C8B-B14F-4D97-AF65-F5344CB8AC3E}">
        <p14:creationId xmlns:p14="http://schemas.microsoft.com/office/powerpoint/2010/main" val="1621007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441AF4-46E0-4F21-81F0-2CC85CACFA4B}"/>
              </a:ext>
            </a:extLst>
          </p:cNvPr>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87AAFBC-1579-4B8E-912C-75B18C00D39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07E1802-A9AC-413B-9750-B99D771DF7B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Rectangle 4">
            <a:extLst>
              <a:ext uri="{FF2B5EF4-FFF2-40B4-BE49-F238E27FC236}">
                <a16:creationId xmlns:a16="http://schemas.microsoft.com/office/drawing/2014/main" id="{CC27B0BC-17AE-4AB3-889B-E91F53427C7F}"/>
              </a:ext>
            </a:extLst>
          </p:cNvPr>
          <p:cNvSpPr>
            <a:spLocks noGrp="1" noChangeArrowheads="1"/>
          </p:cNvSpPr>
          <p:nvPr>
            <p:ph type="dt" sz="half" idx="10"/>
          </p:nvPr>
        </p:nvSpPr>
        <p:spPr>
          <a:ln/>
        </p:spPr>
        <p:txBody>
          <a:bodyPr/>
          <a:lstStyle>
            <a:lvl1pPr>
              <a:defRPr/>
            </a:lvl1pPr>
          </a:lstStyle>
          <a:p>
            <a:pPr>
              <a:defRPr/>
            </a:pPr>
            <a:fld id="{5A89960E-3283-44CE-9F03-A9C6CCE85885}" type="datetime1">
              <a:rPr lang="it-IT" altLang="it-IT"/>
              <a:pPr>
                <a:defRPr/>
              </a:pPr>
              <a:t>21/07/2024</a:t>
            </a:fld>
            <a:endParaRPr lang="it-IT" altLang="it-IT" dirty="0"/>
          </a:p>
        </p:txBody>
      </p:sp>
      <p:sp>
        <p:nvSpPr>
          <p:cNvPr id="6" name="Rectangle 5">
            <a:extLst>
              <a:ext uri="{FF2B5EF4-FFF2-40B4-BE49-F238E27FC236}">
                <a16:creationId xmlns:a16="http://schemas.microsoft.com/office/drawing/2014/main" id="{3381BF94-678E-452D-BCBF-6CF459A088A0}"/>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7" name="Rectangle 6">
            <a:extLst>
              <a:ext uri="{FF2B5EF4-FFF2-40B4-BE49-F238E27FC236}">
                <a16:creationId xmlns:a16="http://schemas.microsoft.com/office/drawing/2014/main" id="{A621177A-8767-4541-BDC9-E8C6642DA83B}"/>
              </a:ext>
            </a:extLst>
          </p:cNvPr>
          <p:cNvSpPr>
            <a:spLocks noGrp="1" noChangeArrowheads="1"/>
          </p:cNvSpPr>
          <p:nvPr>
            <p:ph type="sldNum" sz="quarter" idx="12"/>
          </p:nvPr>
        </p:nvSpPr>
        <p:spPr>
          <a:ln/>
        </p:spPr>
        <p:txBody>
          <a:bodyPr/>
          <a:lstStyle>
            <a:lvl1pPr>
              <a:defRPr/>
            </a:lvl1pPr>
          </a:lstStyle>
          <a:p>
            <a:r>
              <a:rPr lang="it-IT" altLang="it-IT" dirty="0"/>
              <a:t>Pagina </a:t>
            </a:r>
            <a:fld id="{A3BC4787-6532-4E27-A437-D4DA4787C446}" type="slidenum">
              <a:rPr lang="it-IT" altLang="it-IT"/>
              <a:pPr/>
              <a:t>‹N›</a:t>
            </a:fld>
            <a:endParaRPr lang="it-IT" altLang="it-IT" dirty="0"/>
          </a:p>
        </p:txBody>
      </p:sp>
    </p:spTree>
    <p:extLst>
      <p:ext uri="{BB962C8B-B14F-4D97-AF65-F5344CB8AC3E}">
        <p14:creationId xmlns:p14="http://schemas.microsoft.com/office/powerpoint/2010/main" val="335595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96588D-8D3C-4023-9685-AE9BA11CFF1F}"/>
              </a:ext>
            </a:extLst>
          </p:cNvPr>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459D5DF1-0499-428D-85EC-B5B8BCC04E6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dirty="0"/>
          </a:p>
        </p:txBody>
      </p:sp>
      <p:sp>
        <p:nvSpPr>
          <p:cNvPr id="4" name="Segnaposto testo 3">
            <a:extLst>
              <a:ext uri="{FF2B5EF4-FFF2-40B4-BE49-F238E27FC236}">
                <a16:creationId xmlns:a16="http://schemas.microsoft.com/office/drawing/2014/main" id="{8C7F0719-EDDA-44D6-B03D-0B24347B612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Rectangle 4">
            <a:extLst>
              <a:ext uri="{FF2B5EF4-FFF2-40B4-BE49-F238E27FC236}">
                <a16:creationId xmlns:a16="http://schemas.microsoft.com/office/drawing/2014/main" id="{614F7CBF-BE8D-454D-8038-D18A628F896F}"/>
              </a:ext>
            </a:extLst>
          </p:cNvPr>
          <p:cNvSpPr>
            <a:spLocks noGrp="1" noChangeArrowheads="1"/>
          </p:cNvSpPr>
          <p:nvPr>
            <p:ph type="dt" sz="half" idx="10"/>
          </p:nvPr>
        </p:nvSpPr>
        <p:spPr>
          <a:ln/>
        </p:spPr>
        <p:txBody>
          <a:bodyPr/>
          <a:lstStyle>
            <a:lvl1pPr>
              <a:defRPr/>
            </a:lvl1pPr>
          </a:lstStyle>
          <a:p>
            <a:pPr>
              <a:defRPr/>
            </a:pPr>
            <a:fld id="{22879C4C-4123-4A32-9CD5-D8EF418966EF}" type="datetime1">
              <a:rPr lang="it-IT" altLang="it-IT"/>
              <a:pPr>
                <a:defRPr/>
              </a:pPr>
              <a:t>21/07/2024</a:t>
            </a:fld>
            <a:endParaRPr lang="it-IT" altLang="it-IT" dirty="0"/>
          </a:p>
        </p:txBody>
      </p:sp>
      <p:sp>
        <p:nvSpPr>
          <p:cNvPr id="6" name="Rectangle 5">
            <a:extLst>
              <a:ext uri="{FF2B5EF4-FFF2-40B4-BE49-F238E27FC236}">
                <a16:creationId xmlns:a16="http://schemas.microsoft.com/office/drawing/2014/main" id="{2EA8A1C1-5E9C-4214-A5C4-8B33B4323935}"/>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7" name="Rectangle 6">
            <a:extLst>
              <a:ext uri="{FF2B5EF4-FFF2-40B4-BE49-F238E27FC236}">
                <a16:creationId xmlns:a16="http://schemas.microsoft.com/office/drawing/2014/main" id="{D46DE1EB-1844-4B0D-8528-8B19E57BC113}"/>
              </a:ext>
            </a:extLst>
          </p:cNvPr>
          <p:cNvSpPr>
            <a:spLocks noGrp="1" noChangeArrowheads="1"/>
          </p:cNvSpPr>
          <p:nvPr>
            <p:ph type="sldNum" sz="quarter" idx="12"/>
          </p:nvPr>
        </p:nvSpPr>
        <p:spPr>
          <a:ln/>
        </p:spPr>
        <p:txBody>
          <a:bodyPr/>
          <a:lstStyle>
            <a:lvl1pPr>
              <a:defRPr/>
            </a:lvl1pPr>
          </a:lstStyle>
          <a:p>
            <a:r>
              <a:rPr lang="it-IT" altLang="it-IT" dirty="0"/>
              <a:t>Pagina </a:t>
            </a:r>
            <a:fld id="{5ACF85BF-8C4E-4A79-933A-F40C19E1A16E}" type="slidenum">
              <a:rPr lang="it-IT" altLang="it-IT"/>
              <a:pPr/>
              <a:t>‹N›</a:t>
            </a:fld>
            <a:endParaRPr lang="it-IT" altLang="it-IT" dirty="0"/>
          </a:p>
        </p:txBody>
      </p:sp>
    </p:spTree>
    <p:extLst>
      <p:ext uri="{BB962C8B-B14F-4D97-AF65-F5344CB8AC3E}">
        <p14:creationId xmlns:p14="http://schemas.microsoft.com/office/powerpoint/2010/main" val="954105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5">
            <a:extLst>
              <a:ext uri="{FF2B5EF4-FFF2-40B4-BE49-F238E27FC236}">
                <a16:creationId xmlns:a16="http://schemas.microsoft.com/office/drawing/2014/main" id="{BFD037B4-C50E-4DFF-A76D-AE599394E75E}"/>
              </a:ext>
            </a:extLst>
          </p:cNvPr>
          <p:cNvGrpSpPr>
            <a:grpSpLocks/>
          </p:cNvGrpSpPr>
          <p:nvPr/>
        </p:nvGrpSpPr>
        <p:grpSpPr bwMode="auto">
          <a:xfrm>
            <a:off x="0" y="6096000"/>
            <a:ext cx="9144000" cy="762000"/>
            <a:chOff x="0" y="3840"/>
            <a:chExt cx="5760" cy="480"/>
          </a:xfrm>
        </p:grpSpPr>
        <p:sp>
          <p:nvSpPr>
            <p:cNvPr id="1032" name="Rectangle 13">
              <a:extLst>
                <a:ext uri="{FF2B5EF4-FFF2-40B4-BE49-F238E27FC236}">
                  <a16:creationId xmlns:a16="http://schemas.microsoft.com/office/drawing/2014/main" id="{52670049-F591-4777-99A3-32A1A41394F7}"/>
                </a:ext>
              </a:extLst>
            </p:cNvPr>
            <p:cNvSpPr>
              <a:spLocks noChangeArrowheads="1"/>
            </p:cNvSpPr>
            <p:nvPr userDrawn="1"/>
          </p:nvSpPr>
          <p:spPr bwMode="auto">
            <a:xfrm>
              <a:off x="0" y="3984"/>
              <a:ext cx="5760" cy="336"/>
            </a:xfrm>
            <a:prstGeom prst="rect">
              <a:avLst/>
            </a:prstGeom>
            <a:solidFill>
              <a:srgbClr val="82243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defRPr/>
              </a:pPr>
              <a:endParaRPr lang="it-IT" altLang="it-IT" dirty="0"/>
            </a:p>
          </p:txBody>
        </p:sp>
        <p:sp>
          <p:nvSpPr>
            <p:cNvPr id="1033" name="Rectangle 14">
              <a:extLst>
                <a:ext uri="{FF2B5EF4-FFF2-40B4-BE49-F238E27FC236}">
                  <a16:creationId xmlns:a16="http://schemas.microsoft.com/office/drawing/2014/main" id="{15535586-2D6E-4AD7-B633-3E284BCFB6F3}"/>
                </a:ext>
              </a:extLst>
            </p:cNvPr>
            <p:cNvSpPr>
              <a:spLocks noChangeArrowheads="1"/>
            </p:cNvSpPr>
            <p:nvPr userDrawn="1"/>
          </p:nvSpPr>
          <p:spPr bwMode="auto">
            <a:xfrm>
              <a:off x="768" y="3840"/>
              <a:ext cx="4992" cy="480"/>
            </a:xfrm>
            <a:prstGeom prst="rect">
              <a:avLst/>
            </a:prstGeom>
            <a:solidFill>
              <a:srgbClr val="82243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defRPr/>
              </a:pPr>
              <a:endParaRPr lang="it-IT" altLang="it-IT" dirty="0"/>
            </a:p>
          </p:txBody>
        </p:sp>
      </p:grpSp>
      <p:sp>
        <p:nvSpPr>
          <p:cNvPr id="1027" name="Rectangle 2">
            <a:extLst>
              <a:ext uri="{FF2B5EF4-FFF2-40B4-BE49-F238E27FC236}">
                <a16:creationId xmlns:a16="http://schemas.microsoft.com/office/drawing/2014/main" id="{64CA3B69-8FFF-41A7-92C3-CA9B5CA4760B}"/>
              </a:ext>
            </a:extLst>
          </p:cNvPr>
          <p:cNvSpPr>
            <a:spLocks noGrp="1" noChangeArrowheads="1"/>
          </p:cNvSpPr>
          <p:nvPr>
            <p:ph type="title"/>
          </p:nvPr>
        </p:nvSpPr>
        <p:spPr bwMode="auto">
          <a:xfrm>
            <a:off x="1116013" y="409575"/>
            <a:ext cx="755967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stile</a:t>
            </a:r>
          </a:p>
        </p:txBody>
      </p:sp>
      <p:sp>
        <p:nvSpPr>
          <p:cNvPr id="1028" name="Rectangle 3">
            <a:extLst>
              <a:ext uri="{FF2B5EF4-FFF2-40B4-BE49-F238E27FC236}">
                <a16:creationId xmlns:a16="http://schemas.microsoft.com/office/drawing/2014/main" id="{1E571B94-1D7D-42C6-8235-1CA35F2CF367}"/>
              </a:ext>
            </a:extLst>
          </p:cNvPr>
          <p:cNvSpPr>
            <a:spLocks noGrp="1" noChangeArrowheads="1"/>
          </p:cNvSpPr>
          <p:nvPr>
            <p:ph type="body" idx="1"/>
          </p:nvPr>
        </p:nvSpPr>
        <p:spPr bwMode="auto">
          <a:xfrm>
            <a:off x="1116013" y="1752600"/>
            <a:ext cx="7559675"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2" name="Rectangle 4">
            <a:extLst>
              <a:ext uri="{FF2B5EF4-FFF2-40B4-BE49-F238E27FC236}">
                <a16:creationId xmlns:a16="http://schemas.microsoft.com/office/drawing/2014/main" id="{3CF8ECC0-A724-4617-BFD8-D773F7D533CC}"/>
              </a:ext>
            </a:extLst>
          </p:cNvPr>
          <p:cNvSpPr>
            <a:spLocks noGrp="1" noChangeArrowheads="1"/>
          </p:cNvSpPr>
          <p:nvPr>
            <p:ph type="dt" sz="half" idx="2"/>
          </p:nvPr>
        </p:nvSpPr>
        <p:spPr bwMode="auto">
          <a:xfrm>
            <a:off x="4343400" y="6146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100"/>
            </a:lvl1pPr>
          </a:lstStyle>
          <a:p>
            <a:pPr>
              <a:defRPr/>
            </a:pPr>
            <a:fld id="{909EAA53-740D-4F7D-A63A-493F2FE2F752}" type="datetime1">
              <a:rPr lang="it-IT" altLang="it-IT"/>
              <a:pPr>
                <a:defRPr/>
              </a:pPr>
              <a:t>21/07/2024</a:t>
            </a:fld>
            <a:endParaRPr lang="it-IT" altLang="it-IT" dirty="0"/>
          </a:p>
        </p:txBody>
      </p:sp>
      <p:sp>
        <p:nvSpPr>
          <p:cNvPr id="1029" name="Rectangle 5">
            <a:extLst>
              <a:ext uri="{FF2B5EF4-FFF2-40B4-BE49-F238E27FC236}">
                <a16:creationId xmlns:a16="http://schemas.microsoft.com/office/drawing/2014/main" id="{83E79917-62A2-46BB-9C1D-2BAE3424A827}"/>
              </a:ext>
            </a:extLst>
          </p:cNvPr>
          <p:cNvSpPr>
            <a:spLocks noGrp="1" noChangeArrowheads="1"/>
          </p:cNvSpPr>
          <p:nvPr>
            <p:ph type="ftr" sz="quarter" idx="3"/>
          </p:nvPr>
        </p:nvSpPr>
        <p:spPr bwMode="auto">
          <a:xfrm>
            <a:off x="1219200" y="61468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100"/>
            </a:lvl1pPr>
          </a:lstStyle>
          <a:p>
            <a:pPr>
              <a:defRPr/>
            </a:pPr>
            <a:r>
              <a:rPr lang="it-IT" altLang="it-IT" dirty="0"/>
              <a:t>Titolo Presentazione</a:t>
            </a:r>
          </a:p>
        </p:txBody>
      </p:sp>
      <p:sp>
        <p:nvSpPr>
          <p:cNvPr id="1030" name="Rectangle 6">
            <a:extLst>
              <a:ext uri="{FF2B5EF4-FFF2-40B4-BE49-F238E27FC236}">
                <a16:creationId xmlns:a16="http://schemas.microsoft.com/office/drawing/2014/main" id="{ADF6F1D3-914C-4392-A58D-7F9C4576546B}"/>
              </a:ext>
            </a:extLst>
          </p:cNvPr>
          <p:cNvSpPr>
            <a:spLocks noGrp="1" noChangeArrowheads="1"/>
          </p:cNvSpPr>
          <p:nvPr>
            <p:ph type="sldNum" sz="quarter" idx="4"/>
          </p:nvPr>
        </p:nvSpPr>
        <p:spPr bwMode="auto">
          <a:xfrm>
            <a:off x="6553200" y="6146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100"/>
            </a:lvl1pPr>
          </a:lstStyle>
          <a:p>
            <a:r>
              <a:rPr lang="it-IT" altLang="it-IT" dirty="0"/>
              <a:t>Pagina </a:t>
            </a:r>
            <a:fld id="{3A182E5E-43D4-4224-966C-B80A0DE1DE5E}" type="slidenum">
              <a:rPr lang="it-IT" altLang="it-IT"/>
              <a:pPr/>
              <a:t>‹N›</a:t>
            </a:fld>
            <a:endParaRPr lang="it-IT" altLang="it-IT"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l" rtl="0" eaLnBrk="0" fontAlgn="base" hangingPunct="0">
        <a:spcBef>
          <a:spcPct val="0"/>
        </a:spcBef>
        <a:spcAft>
          <a:spcPct val="0"/>
        </a:spcAft>
        <a:defRPr sz="2400" b="1" kern="1200">
          <a:solidFill>
            <a:srgbClr val="822433"/>
          </a:solidFill>
          <a:latin typeface="+mj-lt"/>
          <a:ea typeface="+mj-ea"/>
          <a:cs typeface="+mj-cs"/>
        </a:defRPr>
      </a:lvl1pPr>
      <a:lvl2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2pPr>
      <a:lvl3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3pPr>
      <a:lvl4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4pPr>
      <a:lvl5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9pPr>
    </p:titleStyle>
    <p:bodyStyle>
      <a:lvl1pPr marL="342900" indent="-342900" algn="l" rtl="0" eaLnBrk="0" fontAlgn="base" hangingPunct="0">
        <a:spcBef>
          <a:spcPct val="20000"/>
        </a:spcBef>
        <a:spcAft>
          <a:spcPct val="0"/>
        </a:spcAft>
        <a:buClr>
          <a:srgbClr val="822433"/>
        </a:buClr>
        <a:buChar char="•"/>
        <a:defRPr sz="2400" kern="12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20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1600" kern="1200">
          <a:solidFill>
            <a:srgbClr val="000000"/>
          </a:solidFill>
          <a:latin typeface="+mn-lt"/>
          <a:ea typeface="+mn-ea"/>
          <a:cs typeface="+mn-cs"/>
        </a:defRPr>
      </a:lvl3pPr>
      <a:lvl4pPr marL="1562100" indent="-228600" algn="l" rtl="0" eaLnBrk="0" fontAlgn="base" hangingPunct="0">
        <a:spcBef>
          <a:spcPct val="20000"/>
        </a:spcBef>
        <a:spcAft>
          <a:spcPct val="0"/>
        </a:spcAft>
        <a:buChar char="–"/>
        <a:defRPr sz="1400" kern="1200">
          <a:solidFill>
            <a:srgbClr val="000000"/>
          </a:solidFill>
          <a:latin typeface="+mn-lt"/>
          <a:ea typeface="+mn-ea"/>
          <a:cs typeface="+mn-cs"/>
        </a:defRPr>
      </a:lvl4pPr>
      <a:lvl5pPr marL="1981200" indent="-228600" algn="l" rtl="0" eaLnBrk="0" fontAlgn="base" hangingPunct="0">
        <a:spcBef>
          <a:spcPct val="20000"/>
        </a:spcBef>
        <a:spcAft>
          <a:spcPct val="0"/>
        </a:spcAft>
        <a:buChar char="»"/>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098" name="Rectangle 11">
            <a:extLst>
              <a:ext uri="{FF2B5EF4-FFF2-40B4-BE49-F238E27FC236}">
                <a16:creationId xmlns:a16="http://schemas.microsoft.com/office/drawing/2014/main" id="{3DB548E3-4E74-41C9-A3AA-928319722AEE}"/>
              </a:ext>
            </a:extLst>
          </p:cNvPr>
          <p:cNvSpPr>
            <a:spLocks noChangeArrowheads="1"/>
          </p:cNvSpPr>
          <p:nvPr/>
        </p:nvSpPr>
        <p:spPr bwMode="auto">
          <a:xfrm>
            <a:off x="0" y="0"/>
            <a:ext cx="9144000" cy="3429000"/>
          </a:xfrm>
          <a:prstGeom prst="rect">
            <a:avLst/>
          </a:prstGeom>
          <a:solidFill>
            <a:srgbClr val="00677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endParaRPr lang="it-IT" altLang="it-IT" sz="900" dirty="0">
              <a:solidFill>
                <a:schemeClr val="bg1"/>
              </a:solidFill>
            </a:endParaRPr>
          </a:p>
        </p:txBody>
      </p:sp>
      <p:sp>
        <p:nvSpPr>
          <p:cNvPr id="4100" name="Rectangle 3">
            <a:extLst>
              <a:ext uri="{FF2B5EF4-FFF2-40B4-BE49-F238E27FC236}">
                <a16:creationId xmlns:a16="http://schemas.microsoft.com/office/drawing/2014/main" id="{77B76DBF-EA6C-4DD9-89FD-0505A409BB49}"/>
              </a:ext>
            </a:extLst>
          </p:cNvPr>
          <p:cNvSpPr>
            <a:spLocks noGrp="1" noChangeArrowheads="1"/>
          </p:cNvSpPr>
          <p:nvPr>
            <p:ph type="ctrTitle"/>
          </p:nvPr>
        </p:nvSpPr>
        <p:spPr>
          <a:xfrm>
            <a:off x="2041798" y="386110"/>
            <a:ext cx="5492452" cy="1765300"/>
          </a:xfrm>
        </p:spPr>
        <p:txBody>
          <a:bodyPr anchor="t"/>
          <a:lstStyle/>
          <a:p>
            <a:pPr algn="l" eaLnBrk="1" hangingPunct="1"/>
            <a:r>
              <a:rPr lang="en-US" sz="2800" dirty="0">
                <a:solidFill>
                  <a:schemeClr val="bg1"/>
                </a:solidFill>
              </a:rPr>
              <a:t>PhD in Mathematical Models for Engineering, Electromagnetics and </a:t>
            </a:r>
            <a:r>
              <a:rPr lang="en-US" sz="2800" dirty="0" err="1">
                <a:solidFill>
                  <a:schemeClr val="bg1"/>
                </a:solidFill>
              </a:rPr>
              <a:t>Nanosciences</a:t>
            </a:r>
            <a:r>
              <a:rPr lang="en-US" sz="2800" dirty="0">
                <a:solidFill>
                  <a:schemeClr val="bg1"/>
                </a:solidFill>
              </a:rPr>
              <a:t> XL Cycle</a:t>
            </a:r>
            <a:endParaRPr lang="it-IT" altLang="it-IT" sz="8000" dirty="0">
              <a:solidFill>
                <a:schemeClr val="bg1"/>
              </a:solidFill>
            </a:endParaRPr>
          </a:p>
        </p:txBody>
      </p:sp>
      <p:grpSp>
        <p:nvGrpSpPr>
          <p:cNvPr id="4101" name="Group 17">
            <a:extLst>
              <a:ext uri="{FF2B5EF4-FFF2-40B4-BE49-F238E27FC236}">
                <a16:creationId xmlns:a16="http://schemas.microsoft.com/office/drawing/2014/main" id="{80BE6549-36DA-4627-8849-2DE2412082E6}"/>
              </a:ext>
            </a:extLst>
          </p:cNvPr>
          <p:cNvGrpSpPr>
            <a:grpSpLocks/>
          </p:cNvGrpSpPr>
          <p:nvPr/>
        </p:nvGrpSpPr>
        <p:grpSpPr bwMode="auto">
          <a:xfrm>
            <a:off x="0" y="2759075"/>
            <a:ext cx="9145588" cy="4098925"/>
            <a:chOff x="0" y="1738"/>
            <a:chExt cx="5761" cy="2582"/>
          </a:xfrm>
        </p:grpSpPr>
        <p:pic>
          <p:nvPicPr>
            <p:cNvPr id="4103" name="Picture 15" descr="Fondino">
              <a:extLst>
                <a:ext uri="{FF2B5EF4-FFF2-40B4-BE49-F238E27FC236}">
                  <a16:creationId xmlns:a16="http://schemas.microsoft.com/office/drawing/2014/main" id="{53540028-C51F-42B9-8203-11582E431F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58"/>
              <a:ext cx="5760" cy="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13" descr="logo +marchio">
              <a:extLst>
                <a:ext uri="{FF2B5EF4-FFF2-40B4-BE49-F238E27FC236}">
                  <a16:creationId xmlns:a16="http://schemas.microsoft.com/office/drawing/2014/main" id="{FA82A815-4B9F-42EF-B9DE-1B658E10A7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60"/>
              <a:ext cx="5761" cy="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6" descr="fascia">
              <a:extLst>
                <a:ext uri="{FF2B5EF4-FFF2-40B4-BE49-F238E27FC236}">
                  <a16:creationId xmlns:a16="http://schemas.microsoft.com/office/drawing/2014/main" id="{0B828D54-28BA-4650-9718-623B56EC5E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6" y="1738"/>
              <a:ext cx="444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2" name="CasellaDiTesto 1">
            <a:extLst>
              <a:ext uri="{FF2B5EF4-FFF2-40B4-BE49-F238E27FC236}">
                <a16:creationId xmlns:a16="http://schemas.microsoft.com/office/drawing/2014/main" id="{0ABA7A7C-1E72-4F97-831D-F40952212FE4}"/>
              </a:ext>
            </a:extLst>
          </p:cNvPr>
          <p:cNvSpPr txBox="1">
            <a:spLocks noChangeArrowheads="1"/>
          </p:cNvSpPr>
          <p:nvPr/>
        </p:nvSpPr>
        <p:spPr bwMode="auto">
          <a:xfrm>
            <a:off x="143508" y="6152632"/>
            <a:ext cx="885698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gn="just">
              <a:spcBef>
                <a:spcPct val="0"/>
              </a:spcBef>
              <a:buClrTx/>
              <a:buFontTx/>
              <a:buNone/>
            </a:pPr>
            <a:r>
              <a:rPr lang="en-US" altLang="it-IT" sz="900" dirty="0">
                <a:solidFill>
                  <a:schemeClr val="bg1"/>
                </a:solidFill>
              </a:rPr>
              <a:t>All rights relating to this educational material and its content are reserved to Sapienza and its authors (or teachers who produced it). Personal use of the same by the student for study purposes is permitted. Any dissemination, duplication, transfer, transmission, or distribution to third parties or the public is absolutely prohibited under penalty of applicable law.</a:t>
            </a:r>
            <a:endParaRPr lang="it-IT" altLang="it-IT" sz="900" dirty="0">
              <a:solidFill>
                <a:schemeClr val="bg1"/>
              </a:solidFill>
            </a:endParaRPr>
          </a:p>
        </p:txBody>
      </p:sp>
      <p:sp>
        <p:nvSpPr>
          <p:cNvPr id="3" name="Rectangle 4">
            <a:extLst>
              <a:ext uri="{FF2B5EF4-FFF2-40B4-BE49-F238E27FC236}">
                <a16:creationId xmlns:a16="http://schemas.microsoft.com/office/drawing/2014/main" id="{AC74AC23-01EE-353F-4282-0E66F3A512A5}"/>
              </a:ext>
            </a:extLst>
          </p:cNvPr>
          <p:cNvSpPr>
            <a:spLocks noGrp="1" noChangeArrowheads="1"/>
          </p:cNvSpPr>
          <p:nvPr>
            <p:ph type="subTitle" idx="1"/>
          </p:nvPr>
        </p:nvSpPr>
        <p:spPr>
          <a:xfrm>
            <a:off x="4788024" y="3401079"/>
            <a:ext cx="4166740" cy="2188161"/>
          </a:xfrm>
        </p:spPr>
        <p:txBody>
          <a:bodyPr/>
          <a:lstStyle/>
          <a:p>
            <a:pPr algn="r" eaLnBrk="1" hangingPunct="1"/>
            <a:r>
              <a:rPr lang="it-IT" altLang="it-IT" sz="1800" dirty="0">
                <a:solidFill>
                  <a:schemeClr val="bg1"/>
                </a:solidFill>
              </a:rPr>
              <a:t>Roberto </a:t>
            </a:r>
            <a:r>
              <a:rPr lang="it-IT" altLang="it-IT" sz="1800" dirty="0" err="1">
                <a:solidFill>
                  <a:schemeClr val="bg1"/>
                </a:solidFill>
              </a:rPr>
              <a:t>Colarelli</a:t>
            </a:r>
            <a:r>
              <a:rPr lang="it-IT" altLang="it-IT" sz="1800" dirty="0">
                <a:solidFill>
                  <a:schemeClr val="bg1"/>
                </a:solidFill>
              </a:rPr>
              <a:t> 1794473</a:t>
            </a:r>
          </a:p>
          <a:p>
            <a:pPr algn="r" eaLnBrk="1" hangingPunct="1"/>
            <a:endParaRPr lang="it-IT" altLang="it-IT" sz="1800" dirty="0">
              <a:solidFill>
                <a:schemeClr val="bg1"/>
              </a:solidFill>
            </a:endParaRPr>
          </a:p>
          <a:p>
            <a:pPr algn="r" eaLnBrk="1" hangingPunct="1"/>
            <a:r>
              <a:rPr lang="it-IT" altLang="it-IT" sz="1600" dirty="0" err="1">
                <a:solidFill>
                  <a:schemeClr val="bg1"/>
                </a:solidFill>
              </a:rPr>
              <a:t>Bachelor's</a:t>
            </a:r>
            <a:r>
              <a:rPr lang="it-IT" altLang="it-IT" sz="1600" dirty="0">
                <a:solidFill>
                  <a:schemeClr val="bg1"/>
                </a:solidFill>
              </a:rPr>
              <a:t> degree: </a:t>
            </a:r>
          </a:p>
          <a:p>
            <a:pPr algn="r" eaLnBrk="1" hangingPunct="1"/>
            <a:r>
              <a:rPr lang="it-IT" altLang="it-IT" sz="1600" b="1" dirty="0">
                <a:solidFill>
                  <a:schemeClr val="bg1"/>
                </a:solidFill>
              </a:rPr>
              <a:t>Electronic Engineering</a:t>
            </a:r>
          </a:p>
          <a:p>
            <a:pPr algn="r" eaLnBrk="1" hangingPunct="1"/>
            <a:endParaRPr lang="it-IT" altLang="it-IT" sz="1600" dirty="0">
              <a:solidFill>
                <a:schemeClr val="bg1"/>
              </a:solidFill>
            </a:endParaRPr>
          </a:p>
          <a:p>
            <a:pPr algn="r" eaLnBrk="1" hangingPunct="1"/>
            <a:r>
              <a:rPr lang="it-IT" altLang="it-IT" sz="1600" dirty="0" err="1">
                <a:solidFill>
                  <a:schemeClr val="bg1"/>
                </a:solidFill>
              </a:rPr>
              <a:t>Master’s</a:t>
            </a:r>
            <a:r>
              <a:rPr lang="it-IT" altLang="it-IT" sz="1600" dirty="0">
                <a:solidFill>
                  <a:schemeClr val="bg1"/>
                </a:solidFill>
              </a:rPr>
              <a:t> degree: </a:t>
            </a:r>
          </a:p>
          <a:p>
            <a:pPr algn="r" eaLnBrk="1" hangingPunct="1"/>
            <a:r>
              <a:rPr lang="it-IT" altLang="it-IT" sz="1600" b="1" dirty="0" err="1">
                <a:solidFill>
                  <a:schemeClr val="bg1"/>
                </a:solidFill>
              </a:rPr>
              <a:t>Nanotechnology</a:t>
            </a:r>
            <a:r>
              <a:rPr lang="it-IT" altLang="it-IT" sz="1600" b="1" dirty="0">
                <a:solidFill>
                  <a:schemeClr val="bg1"/>
                </a:solidFill>
              </a:rPr>
              <a:t> Engineering</a:t>
            </a:r>
          </a:p>
          <a:p>
            <a:pPr algn="r" eaLnBrk="1" hangingPunct="1"/>
            <a:endParaRPr lang="it-IT" altLang="it-IT" sz="1800" dirty="0">
              <a:solidFill>
                <a:schemeClr val="bg1"/>
              </a:solidFill>
            </a:endParaRPr>
          </a:p>
          <a:p>
            <a:pPr algn="r" eaLnBrk="1" hangingPunct="1"/>
            <a:endParaRPr lang="it-IT" altLang="it-IT" sz="18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a:extLst>
              <a:ext uri="{FF2B5EF4-FFF2-40B4-BE49-F238E27FC236}">
                <a16:creationId xmlns:a16="http://schemas.microsoft.com/office/drawing/2014/main" id="{F19A7A01-E158-66CC-ABBC-11FD6626A48F}"/>
              </a:ext>
            </a:extLst>
          </p:cNvPr>
          <p:cNvSpPr>
            <a:spLocks noGrp="1" noChangeArrowheads="1"/>
          </p:cNvSpPr>
          <p:nvPr>
            <p:ph type="title"/>
          </p:nvPr>
        </p:nvSpPr>
        <p:spPr>
          <a:xfrm>
            <a:off x="455455" y="116155"/>
            <a:ext cx="8262024" cy="504825"/>
          </a:xfrm>
        </p:spPr>
        <p:txBody>
          <a:bodyPr/>
          <a:lstStyle/>
          <a:p>
            <a:pPr algn="ctr" eaLnBrk="1" hangingPunct="1"/>
            <a:r>
              <a:rPr lang="it-IT" altLang="it-IT" dirty="0" err="1">
                <a:latin typeface="NimbusSanL"/>
              </a:rPr>
              <a:t>Introduction</a:t>
            </a:r>
            <a:r>
              <a:rPr lang="it-IT" altLang="it-IT" dirty="0">
                <a:latin typeface="NimbusSanL"/>
              </a:rPr>
              <a:t> and Project Goal</a:t>
            </a:r>
          </a:p>
        </p:txBody>
      </p:sp>
      <p:pic>
        <p:nvPicPr>
          <p:cNvPr id="4" name="Immagine 3">
            <a:extLst>
              <a:ext uri="{FF2B5EF4-FFF2-40B4-BE49-F238E27FC236}">
                <a16:creationId xmlns:a16="http://schemas.microsoft.com/office/drawing/2014/main" id="{CDAD105F-6EB7-5215-A723-D14D1F20F5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54" y="6408141"/>
            <a:ext cx="1131155" cy="375691"/>
          </a:xfrm>
          <a:prstGeom prst="rect">
            <a:avLst/>
          </a:prstGeom>
        </p:spPr>
      </p:pic>
      <p:sp>
        <p:nvSpPr>
          <p:cNvPr id="5" name="CasellaDiTesto 4">
            <a:extLst>
              <a:ext uri="{FF2B5EF4-FFF2-40B4-BE49-F238E27FC236}">
                <a16:creationId xmlns:a16="http://schemas.microsoft.com/office/drawing/2014/main" id="{86FFCFB7-41B3-B58F-41AE-6C797A919362}"/>
              </a:ext>
            </a:extLst>
          </p:cNvPr>
          <p:cNvSpPr txBox="1"/>
          <p:nvPr/>
        </p:nvSpPr>
        <p:spPr>
          <a:xfrm>
            <a:off x="455455" y="676064"/>
            <a:ext cx="8387614" cy="1938992"/>
          </a:xfrm>
          <a:prstGeom prst="rect">
            <a:avLst/>
          </a:prstGeom>
          <a:noFill/>
        </p:spPr>
        <p:txBody>
          <a:bodyPr wrap="square" rtlCol="0">
            <a:spAutoFit/>
          </a:bodyPr>
          <a:lstStyle/>
          <a:p>
            <a:pPr marL="285750" indent="-285750">
              <a:buFont typeface="Arial" panose="020B0604020202020204" pitchFamily="34" charset="0"/>
              <a:buChar char="•"/>
            </a:pPr>
            <a:r>
              <a:rPr lang="it-IT" sz="1500" b="1" dirty="0">
                <a:solidFill>
                  <a:srgbClr val="000000"/>
                </a:solidFill>
              </a:rPr>
              <a:t>PhD Title</a:t>
            </a:r>
            <a:r>
              <a:rPr lang="it-IT" sz="1500" dirty="0">
                <a:solidFill>
                  <a:srgbClr val="000000"/>
                </a:solidFill>
              </a:rPr>
              <a:t>: Development of </a:t>
            </a:r>
            <a:r>
              <a:rPr lang="it-IT" sz="1500" dirty="0" err="1">
                <a:solidFill>
                  <a:srgbClr val="000000"/>
                </a:solidFill>
              </a:rPr>
              <a:t>Nanostructured</a:t>
            </a:r>
            <a:r>
              <a:rPr lang="it-IT" sz="1500" dirty="0">
                <a:solidFill>
                  <a:srgbClr val="000000"/>
                </a:solidFill>
              </a:rPr>
              <a:t> </a:t>
            </a:r>
            <a:r>
              <a:rPr lang="it-IT" sz="1500" dirty="0" err="1">
                <a:solidFill>
                  <a:srgbClr val="000000"/>
                </a:solidFill>
              </a:rPr>
              <a:t>Materials</a:t>
            </a:r>
            <a:r>
              <a:rPr lang="it-IT" sz="1500" dirty="0">
                <a:solidFill>
                  <a:srgbClr val="000000"/>
                </a:solidFill>
              </a:rPr>
              <a:t> and Correlative </a:t>
            </a:r>
            <a:r>
              <a:rPr lang="it-IT" sz="1500" dirty="0" err="1">
                <a:solidFill>
                  <a:srgbClr val="000000"/>
                </a:solidFill>
              </a:rPr>
              <a:t>Microscopy</a:t>
            </a:r>
            <a:r>
              <a:rPr lang="it-IT" sz="1500" dirty="0">
                <a:solidFill>
                  <a:srgbClr val="000000"/>
                </a:solidFill>
              </a:rPr>
              <a:t> Techniques for the Analysis and </a:t>
            </a:r>
            <a:r>
              <a:rPr lang="it-IT" sz="1500" dirty="0" err="1">
                <a:solidFill>
                  <a:srgbClr val="000000"/>
                </a:solidFill>
              </a:rPr>
              <a:t>Optimization</a:t>
            </a:r>
            <a:r>
              <a:rPr lang="it-IT" sz="1500" dirty="0">
                <a:solidFill>
                  <a:srgbClr val="000000"/>
                </a:solidFill>
              </a:rPr>
              <a:t> of </a:t>
            </a:r>
            <a:r>
              <a:rPr lang="it-IT" sz="1500" dirty="0" err="1">
                <a:solidFill>
                  <a:srgbClr val="000000"/>
                </a:solidFill>
              </a:rPr>
              <a:t>Electrochemical</a:t>
            </a:r>
            <a:r>
              <a:rPr lang="it-IT" sz="1500" dirty="0">
                <a:solidFill>
                  <a:srgbClr val="000000"/>
                </a:solidFill>
              </a:rPr>
              <a:t> and </a:t>
            </a:r>
            <a:r>
              <a:rPr lang="it-IT" sz="1500" dirty="0" err="1">
                <a:solidFill>
                  <a:srgbClr val="000000"/>
                </a:solidFill>
              </a:rPr>
              <a:t>Semiconductor</a:t>
            </a:r>
            <a:r>
              <a:rPr lang="it-IT" sz="1500" dirty="0">
                <a:solidFill>
                  <a:srgbClr val="000000"/>
                </a:solidFill>
              </a:rPr>
              <a:t> Devices</a:t>
            </a:r>
          </a:p>
          <a:p>
            <a:pPr marL="285750" indent="-285750">
              <a:buFont typeface="Arial" panose="020B0604020202020204" pitchFamily="34" charset="0"/>
              <a:buChar char="•"/>
            </a:pPr>
            <a:endParaRPr lang="it-IT" sz="1500" dirty="0">
              <a:solidFill>
                <a:srgbClr val="000000"/>
              </a:solidFill>
            </a:endParaRPr>
          </a:p>
          <a:p>
            <a:pPr marL="285750" indent="-285750">
              <a:buFont typeface="Arial" panose="020B0604020202020204" pitchFamily="34" charset="0"/>
              <a:buChar char="•"/>
            </a:pPr>
            <a:r>
              <a:rPr lang="it-IT" sz="1500" b="1" dirty="0">
                <a:solidFill>
                  <a:srgbClr val="000000"/>
                </a:solidFill>
              </a:rPr>
              <a:t>Thesis Title</a:t>
            </a:r>
            <a:r>
              <a:rPr lang="it-IT" sz="1500" dirty="0">
                <a:solidFill>
                  <a:srgbClr val="000000"/>
                </a:solidFill>
              </a:rPr>
              <a:t>: Carbon-</a:t>
            </a:r>
            <a:r>
              <a:rPr lang="it-IT" sz="1500" dirty="0" err="1">
                <a:solidFill>
                  <a:srgbClr val="000000"/>
                </a:solidFill>
              </a:rPr>
              <a:t>Sulfur</a:t>
            </a:r>
            <a:r>
              <a:rPr lang="it-IT" sz="1500" dirty="0">
                <a:solidFill>
                  <a:srgbClr val="000000"/>
                </a:solidFill>
              </a:rPr>
              <a:t> </a:t>
            </a:r>
            <a:r>
              <a:rPr lang="it-IT" sz="1500" dirty="0" err="1">
                <a:solidFill>
                  <a:srgbClr val="000000"/>
                </a:solidFill>
              </a:rPr>
              <a:t>Nanostructured</a:t>
            </a:r>
            <a:r>
              <a:rPr lang="it-IT" sz="1500" dirty="0">
                <a:solidFill>
                  <a:srgbClr val="000000"/>
                </a:solidFill>
              </a:rPr>
              <a:t> </a:t>
            </a:r>
            <a:r>
              <a:rPr lang="it-IT" sz="1500" dirty="0" err="1">
                <a:solidFill>
                  <a:srgbClr val="000000"/>
                </a:solidFill>
              </a:rPr>
              <a:t>Composites</a:t>
            </a:r>
            <a:r>
              <a:rPr lang="it-IT" sz="1500" dirty="0">
                <a:solidFill>
                  <a:srgbClr val="000000"/>
                </a:solidFill>
              </a:rPr>
              <a:t> for </a:t>
            </a:r>
            <a:r>
              <a:rPr lang="it-IT" sz="1500" dirty="0" err="1">
                <a:solidFill>
                  <a:srgbClr val="000000"/>
                </a:solidFill>
              </a:rPr>
              <a:t>Electrochemical</a:t>
            </a:r>
            <a:r>
              <a:rPr lang="it-IT" sz="1500" dirty="0">
                <a:solidFill>
                  <a:srgbClr val="000000"/>
                </a:solidFill>
              </a:rPr>
              <a:t> Storage</a:t>
            </a:r>
          </a:p>
          <a:p>
            <a:pPr marL="285750" indent="-285750">
              <a:buFont typeface="Arial" panose="020B0604020202020204" pitchFamily="34" charset="0"/>
              <a:buChar char="•"/>
            </a:pPr>
            <a:endParaRPr lang="it-IT" sz="1500" dirty="0">
              <a:solidFill>
                <a:srgbClr val="000000"/>
              </a:solidFill>
            </a:endParaRPr>
          </a:p>
          <a:p>
            <a:pPr marL="285750" indent="-285750">
              <a:buFont typeface="Arial" panose="020B0604020202020204" pitchFamily="34" charset="0"/>
              <a:buChar char="•"/>
            </a:pPr>
            <a:r>
              <a:rPr lang="it-IT" sz="1500" b="1" dirty="0">
                <a:solidFill>
                  <a:srgbClr val="000000"/>
                </a:solidFill>
              </a:rPr>
              <a:t>Thesis Advisor</a:t>
            </a:r>
            <a:r>
              <a:rPr lang="it-IT" sz="1500" dirty="0">
                <a:solidFill>
                  <a:srgbClr val="000000"/>
                </a:solidFill>
              </a:rPr>
              <a:t>: Prof. Leonardo Mattiello</a:t>
            </a:r>
          </a:p>
          <a:p>
            <a:pPr marL="285750" indent="-285750">
              <a:buFont typeface="Arial" panose="020B0604020202020204" pitchFamily="34" charset="0"/>
              <a:buChar char="•"/>
            </a:pPr>
            <a:endParaRPr lang="it-IT" sz="1500" dirty="0">
              <a:solidFill>
                <a:srgbClr val="000000"/>
              </a:solidFill>
            </a:endParaRPr>
          </a:p>
          <a:p>
            <a:pPr marL="285750" indent="-285750">
              <a:buFont typeface="Arial" panose="020B0604020202020204" pitchFamily="34" charset="0"/>
              <a:buChar char="•"/>
            </a:pPr>
            <a:r>
              <a:rPr lang="it-IT" sz="1500" b="1" dirty="0" err="1">
                <a:solidFill>
                  <a:srgbClr val="000000"/>
                </a:solidFill>
              </a:rPr>
              <a:t>External</a:t>
            </a:r>
            <a:r>
              <a:rPr lang="it-IT" sz="1500" b="1" dirty="0">
                <a:solidFill>
                  <a:srgbClr val="000000"/>
                </a:solidFill>
              </a:rPr>
              <a:t> Thesis Advisor</a:t>
            </a:r>
            <a:r>
              <a:rPr lang="it-IT" sz="1500" dirty="0">
                <a:solidFill>
                  <a:srgbClr val="000000"/>
                </a:solidFill>
              </a:rPr>
              <a:t>: Dr. Nicola Lisi (Enea Casaccia </a:t>
            </a:r>
            <a:r>
              <a:rPr lang="it-IT" sz="1500" dirty="0" err="1">
                <a:solidFill>
                  <a:srgbClr val="000000"/>
                </a:solidFill>
              </a:rPr>
              <a:t>Research</a:t>
            </a:r>
            <a:r>
              <a:rPr lang="it-IT" sz="1500" dirty="0">
                <a:solidFill>
                  <a:srgbClr val="000000"/>
                </a:solidFill>
              </a:rPr>
              <a:t> Center)</a:t>
            </a:r>
          </a:p>
        </p:txBody>
      </p:sp>
      <p:sp>
        <p:nvSpPr>
          <p:cNvPr id="6" name="CasellaDiTesto 5">
            <a:extLst>
              <a:ext uri="{FF2B5EF4-FFF2-40B4-BE49-F238E27FC236}">
                <a16:creationId xmlns:a16="http://schemas.microsoft.com/office/drawing/2014/main" id="{FF93D551-32FE-6029-10B8-2E0E88B8DFAF}"/>
              </a:ext>
            </a:extLst>
          </p:cNvPr>
          <p:cNvSpPr txBox="1"/>
          <p:nvPr/>
        </p:nvSpPr>
        <p:spPr>
          <a:xfrm>
            <a:off x="1473962" y="6244804"/>
            <a:ext cx="3312368" cy="430887"/>
          </a:xfrm>
          <a:prstGeom prst="rect">
            <a:avLst/>
          </a:prstGeom>
          <a:noFill/>
        </p:spPr>
        <p:txBody>
          <a:bodyPr wrap="square">
            <a:spAutoFit/>
          </a:bodyPr>
          <a:lstStyle/>
          <a:p>
            <a:r>
              <a:rPr lang="en-US" sz="1100" dirty="0">
                <a:solidFill>
                  <a:schemeClr val="bg1"/>
                </a:solidFill>
              </a:rPr>
              <a:t>PhD in Mathematical Models for Engineering, Electromagnetics and </a:t>
            </a:r>
            <a:r>
              <a:rPr lang="en-US" sz="1100" dirty="0" err="1">
                <a:solidFill>
                  <a:schemeClr val="bg1"/>
                </a:solidFill>
              </a:rPr>
              <a:t>Nanosciences</a:t>
            </a:r>
            <a:r>
              <a:rPr lang="en-US" sz="1100" dirty="0">
                <a:solidFill>
                  <a:schemeClr val="bg1"/>
                </a:solidFill>
              </a:rPr>
              <a:t> XL Cycle</a:t>
            </a:r>
            <a:endParaRPr lang="it-IT" sz="1100" dirty="0"/>
          </a:p>
        </p:txBody>
      </p:sp>
      <p:sp>
        <p:nvSpPr>
          <p:cNvPr id="8" name="Segnaposto numero diapositiva 5">
            <a:extLst>
              <a:ext uri="{FF2B5EF4-FFF2-40B4-BE49-F238E27FC236}">
                <a16:creationId xmlns:a16="http://schemas.microsoft.com/office/drawing/2014/main" id="{1D0EE48F-1BBC-CFB5-B7E1-BA0E19CE887F}"/>
              </a:ext>
            </a:extLst>
          </p:cNvPr>
          <p:cNvSpPr>
            <a:spLocks noGrp="1"/>
          </p:cNvSpPr>
          <p:nvPr>
            <p:ph type="sldNum" sz="quarter" idx="12"/>
          </p:nvPr>
        </p:nvSpPr>
        <p:spPr>
          <a:xfrm>
            <a:off x="6822590" y="6297883"/>
            <a:ext cx="1905000" cy="457200"/>
          </a:xfrm>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dirty="0">
                <a:solidFill>
                  <a:schemeClr val="bg1"/>
                </a:solidFill>
              </a:rPr>
              <a:t>Page </a:t>
            </a:r>
            <a:fld id="{55650D75-1D5B-40E0-9D1E-9DE1BEE9F0AF}" type="slidenum">
              <a:rPr lang="it-IT" altLang="it-IT" sz="1100">
                <a:solidFill>
                  <a:schemeClr val="bg1"/>
                </a:solidFill>
              </a:rPr>
              <a:pPr>
                <a:spcBef>
                  <a:spcPct val="0"/>
                </a:spcBef>
                <a:buClrTx/>
                <a:buFontTx/>
                <a:buNone/>
              </a:pPr>
              <a:t>2</a:t>
            </a:fld>
            <a:endParaRPr lang="it-IT" altLang="it-IT" sz="1100" dirty="0">
              <a:solidFill>
                <a:schemeClr val="bg1"/>
              </a:solidFill>
            </a:endParaRPr>
          </a:p>
        </p:txBody>
      </p:sp>
      <p:sp>
        <p:nvSpPr>
          <p:cNvPr id="3" name="CasellaDiTesto 2">
            <a:extLst>
              <a:ext uri="{FF2B5EF4-FFF2-40B4-BE49-F238E27FC236}">
                <a16:creationId xmlns:a16="http://schemas.microsoft.com/office/drawing/2014/main" id="{B40D79FC-787D-558A-E53A-1E7B43FDCB6B}"/>
              </a:ext>
            </a:extLst>
          </p:cNvPr>
          <p:cNvSpPr txBox="1"/>
          <p:nvPr/>
        </p:nvSpPr>
        <p:spPr>
          <a:xfrm>
            <a:off x="5364088" y="6334376"/>
            <a:ext cx="1944216" cy="261610"/>
          </a:xfrm>
          <a:prstGeom prst="rect">
            <a:avLst/>
          </a:prstGeom>
          <a:noFill/>
        </p:spPr>
        <p:txBody>
          <a:bodyPr wrap="square">
            <a:spAutoFit/>
          </a:bodyPr>
          <a:lstStyle/>
          <a:p>
            <a:r>
              <a:rPr lang="it-IT" altLang="it-IT" sz="1100" dirty="0">
                <a:solidFill>
                  <a:schemeClr val="bg1"/>
                </a:solidFill>
              </a:rPr>
              <a:t>Roberto </a:t>
            </a:r>
            <a:r>
              <a:rPr lang="it-IT" altLang="it-IT" sz="1100" dirty="0" err="1">
                <a:solidFill>
                  <a:schemeClr val="bg1"/>
                </a:solidFill>
              </a:rPr>
              <a:t>Colarelli</a:t>
            </a:r>
            <a:r>
              <a:rPr lang="it-IT" altLang="it-IT" sz="1100" dirty="0">
                <a:solidFill>
                  <a:schemeClr val="bg1"/>
                </a:solidFill>
              </a:rPr>
              <a:t> 1794473</a:t>
            </a:r>
            <a:endParaRPr lang="it-IT" sz="1100" dirty="0"/>
          </a:p>
        </p:txBody>
      </p:sp>
      <p:sp>
        <p:nvSpPr>
          <p:cNvPr id="18" name="CasellaDiTesto 17">
            <a:extLst>
              <a:ext uri="{FF2B5EF4-FFF2-40B4-BE49-F238E27FC236}">
                <a16:creationId xmlns:a16="http://schemas.microsoft.com/office/drawing/2014/main" id="{1E59AE0F-2E78-934B-7CE8-B14BE4CF6DEC}"/>
              </a:ext>
            </a:extLst>
          </p:cNvPr>
          <p:cNvSpPr txBox="1"/>
          <p:nvPr/>
        </p:nvSpPr>
        <p:spPr>
          <a:xfrm>
            <a:off x="1595398" y="5765820"/>
            <a:ext cx="3069497" cy="277368"/>
          </a:xfrm>
          <a:prstGeom prst="rect">
            <a:avLst/>
          </a:prstGeom>
          <a:noFill/>
        </p:spPr>
        <p:txBody>
          <a:bodyPr wrap="square" rtlCol="0">
            <a:spAutoFit/>
          </a:bodyPr>
          <a:lstStyle/>
          <a:p>
            <a:r>
              <a:rPr lang="en-US" sz="1200">
                <a:solidFill>
                  <a:srgbClr val="000000"/>
                </a:solidFill>
              </a:rPr>
              <a:t>Li-S Battery during Discharge Phase</a:t>
            </a:r>
            <a:endParaRPr lang="it-IT" sz="1200" dirty="0">
              <a:solidFill>
                <a:srgbClr val="000000"/>
              </a:solidFill>
            </a:endParaRPr>
          </a:p>
        </p:txBody>
      </p:sp>
      <p:pic>
        <p:nvPicPr>
          <p:cNvPr id="19" name="Immagine 18">
            <a:extLst>
              <a:ext uri="{FF2B5EF4-FFF2-40B4-BE49-F238E27FC236}">
                <a16:creationId xmlns:a16="http://schemas.microsoft.com/office/drawing/2014/main" id="{22E84EAE-4B16-AFB5-FE9B-FFFB39D1CF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0388" y="4192483"/>
            <a:ext cx="2847551" cy="1545084"/>
          </a:xfrm>
          <a:prstGeom prst="rect">
            <a:avLst/>
          </a:prstGeom>
        </p:spPr>
      </p:pic>
      <p:pic>
        <p:nvPicPr>
          <p:cNvPr id="2" name="Immagine 1">
            <a:extLst>
              <a:ext uri="{FF2B5EF4-FFF2-40B4-BE49-F238E27FC236}">
                <a16:creationId xmlns:a16="http://schemas.microsoft.com/office/drawing/2014/main" id="{18E4ED8E-7C14-D7FF-9210-8D2CA3C5D28F}"/>
              </a:ext>
            </a:extLst>
          </p:cNvPr>
          <p:cNvPicPr>
            <a:picLocks noChangeAspect="1"/>
          </p:cNvPicPr>
          <p:nvPr/>
        </p:nvPicPr>
        <p:blipFill rotWithShape="1">
          <a:blip r:embed="rId5">
            <a:extLst>
              <a:ext uri="{28A0092B-C50C-407E-A947-70E740481C1C}">
                <a14:useLocalDpi xmlns:a14="http://schemas.microsoft.com/office/drawing/2010/main" val="0"/>
              </a:ext>
            </a:extLst>
          </a:blip>
          <a:srcRect l="5195"/>
          <a:stretch/>
        </p:blipFill>
        <p:spPr>
          <a:xfrm>
            <a:off x="5633658" y="4147280"/>
            <a:ext cx="1814511" cy="1574262"/>
          </a:xfrm>
          <a:prstGeom prst="rect">
            <a:avLst/>
          </a:prstGeom>
        </p:spPr>
      </p:pic>
      <p:sp>
        <p:nvSpPr>
          <p:cNvPr id="7" name="CasellaDiTesto 6">
            <a:extLst>
              <a:ext uri="{FF2B5EF4-FFF2-40B4-BE49-F238E27FC236}">
                <a16:creationId xmlns:a16="http://schemas.microsoft.com/office/drawing/2014/main" id="{77F30AF0-4D55-C154-7820-6AF8F890F9D0}"/>
              </a:ext>
            </a:extLst>
          </p:cNvPr>
          <p:cNvSpPr txBox="1"/>
          <p:nvPr/>
        </p:nvSpPr>
        <p:spPr>
          <a:xfrm>
            <a:off x="5758866" y="5765820"/>
            <a:ext cx="2016224" cy="277368"/>
          </a:xfrm>
          <a:prstGeom prst="rect">
            <a:avLst/>
          </a:prstGeom>
          <a:noFill/>
        </p:spPr>
        <p:txBody>
          <a:bodyPr wrap="square" rtlCol="0">
            <a:spAutoFit/>
          </a:bodyPr>
          <a:lstStyle/>
          <a:p>
            <a:r>
              <a:rPr lang="it-IT" sz="1200" dirty="0" err="1">
                <a:solidFill>
                  <a:srgbClr val="000000"/>
                </a:solidFill>
              </a:rPr>
              <a:t>GaN</a:t>
            </a:r>
            <a:r>
              <a:rPr lang="it-IT" sz="1200" dirty="0">
                <a:solidFill>
                  <a:srgbClr val="000000"/>
                </a:solidFill>
              </a:rPr>
              <a:t> HEMT device</a:t>
            </a:r>
          </a:p>
        </p:txBody>
      </p:sp>
      <p:sp>
        <p:nvSpPr>
          <p:cNvPr id="9" name="CasellaDiTesto 8">
            <a:extLst>
              <a:ext uri="{FF2B5EF4-FFF2-40B4-BE49-F238E27FC236}">
                <a16:creationId xmlns:a16="http://schemas.microsoft.com/office/drawing/2014/main" id="{0E11BAEB-026B-7505-D5C3-879B152437AB}"/>
              </a:ext>
            </a:extLst>
          </p:cNvPr>
          <p:cNvSpPr txBox="1"/>
          <p:nvPr/>
        </p:nvSpPr>
        <p:spPr>
          <a:xfrm>
            <a:off x="589469" y="2809961"/>
            <a:ext cx="7824312" cy="1246495"/>
          </a:xfrm>
          <a:prstGeom prst="rect">
            <a:avLst/>
          </a:prstGeom>
          <a:noFill/>
        </p:spPr>
        <p:txBody>
          <a:bodyPr wrap="square" rtlCol="0">
            <a:spAutoFit/>
          </a:bodyPr>
          <a:lstStyle/>
          <a:p>
            <a:r>
              <a:rPr lang="en-US" sz="1500" b="1" dirty="0">
                <a:solidFill>
                  <a:srgbClr val="000000"/>
                </a:solidFill>
              </a:rPr>
              <a:t>Specific Objective 1</a:t>
            </a:r>
            <a:r>
              <a:rPr lang="en-US" sz="1500" dirty="0">
                <a:solidFill>
                  <a:srgbClr val="000000"/>
                </a:solidFill>
              </a:rPr>
              <a:t>: Increase the specific capacity of cathodes for Li-S batteries using Carbon </a:t>
            </a:r>
            <a:r>
              <a:rPr lang="en-US" sz="1500" dirty="0" err="1">
                <a:solidFill>
                  <a:srgbClr val="000000"/>
                </a:solidFill>
              </a:rPr>
              <a:t>NanoWalls</a:t>
            </a:r>
            <a:r>
              <a:rPr lang="en-US" sz="1500" dirty="0">
                <a:solidFill>
                  <a:srgbClr val="000000"/>
                </a:solidFill>
              </a:rPr>
              <a:t> (CNW) nanostructures.</a:t>
            </a:r>
          </a:p>
          <a:p>
            <a:endParaRPr lang="en-US" sz="1500" dirty="0">
              <a:solidFill>
                <a:srgbClr val="000000"/>
              </a:solidFill>
            </a:endParaRPr>
          </a:p>
          <a:p>
            <a:r>
              <a:rPr lang="en-US" sz="1500" b="1" dirty="0">
                <a:solidFill>
                  <a:srgbClr val="000000"/>
                </a:solidFill>
              </a:rPr>
              <a:t>Specific Objective 2</a:t>
            </a:r>
            <a:r>
              <a:rPr lang="en-US" sz="1500" dirty="0">
                <a:solidFill>
                  <a:srgbClr val="000000"/>
                </a:solidFill>
              </a:rPr>
              <a:t>: Develop correlative microscopy workflows to identify and characterize defects in </a:t>
            </a:r>
            <a:r>
              <a:rPr lang="en-US" sz="1500" dirty="0" err="1">
                <a:solidFill>
                  <a:srgbClr val="000000"/>
                </a:solidFill>
              </a:rPr>
              <a:t>GaN</a:t>
            </a:r>
            <a:r>
              <a:rPr lang="en-US" sz="1500" dirty="0">
                <a:solidFill>
                  <a:srgbClr val="000000"/>
                </a:solidFill>
              </a:rPr>
              <a:t> HEMT devices. (Leonardo S.p.A.)</a:t>
            </a:r>
            <a:endParaRPr lang="it-IT" sz="1500" dirty="0">
              <a:solidFill>
                <a:srgbClr val="000000"/>
              </a:solidFill>
            </a:endParaRPr>
          </a:p>
        </p:txBody>
      </p:sp>
      <p:sp>
        <p:nvSpPr>
          <p:cNvPr id="10" name="Rettangolo 9">
            <a:extLst>
              <a:ext uri="{FF2B5EF4-FFF2-40B4-BE49-F238E27FC236}">
                <a16:creationId xmlns:a16="http://schemas.microsoft.com/office/drawing/2014/main" id="{833493C1-D073-2CD7-F1AA-A47DEF898958}"/>
              </a:ext>
            </a:extLst>
          </p:cNvPr>
          <p:cNvSpPr/>
          <p:nvPr/>
        </p:nvSpPr>
        <p:spPr bwMode="auto">
          <a:xfrm>
            <a:off x="342426" y="2755616"/>
            <a:ext cx="8478046" cy="1363743"/>
          </a:xfrm>
          <a:prstGeom prst="rect">
            <a:avLst/>
          </a:prstGeom>
          <a:noFill/>
          <a:ln w="19050">
            <a:solidFill>
              <a:srgbClr val="830022"/>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1" name="Rettangolo 10">
            <a:extLst>
              <a:ext uri="{FF2B5EF4-FFF2-40B4-BE49-F238E27FC236}">
                <a16:creationId xmlns:a16="http://schemas.microsoft.com/office/drawing/2014/main" id="{E7B6CDAD-7A6C-3C60-5479-3885CF8C65A2}"/>
              </a:ext>
            </a:extLst>
          </p:cNvPr>
          <p:cNvSpPr/>
          <p:nvPr/>
        </p:nvSpPr>
        <p:spPr bwMode="auto">
          <a:xfrm>
            <a:off x="342425" y="613196"/>
            <a:ext cx="8478047" cy="2042769"/>
          </a:xfrm>
          <a:prstGeom prst="rect">
            <a:avLst/>
          </a:prstGeom>
          <a:noFill/>
          <a:ln w="19050">
            <a:solidFill>
              <a:srgbClr val="830022"/>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377645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1DC73923-576F-5279-9862-F36690E40BCC}"/>
              </a:ext>
            </a:extLst>
          </p:cNvPr>
          <p:cNvSpPr txBox="1"/>
          <p:nvPr/>
        </p:nvSpPr>
        <p:spPr>
          <a:xfrm>
            <a:off x="367379" y="1537508"/>
            <a:ext cx="8559504" cy="4247317"/>
          </a:xfrm>
          <a:prstGeom prst="rect">
            <a:avLst/>
          </a:prstGeom>
          <a:noFill/>
        </p:spPr>
        <p:txBody>
          <a:bodyPr wrap="square" rtlCol="0">
            <a:spAutoFit/>
          </a:bodyPr>
          <a:lstStyle/>
          <a:p>
            <a:r>
              <a:rPr lang="it-IT" sz="1500" b="1" dirty="0" err="1">
                <a:solidFill>
                  <a:srgbClr val="000000"/>
                </a:solidFill>
              </a:rPr>
              <a:t>Combining</a:t>
            </a:r>
            <a:r>
              <a:rPr lang="it-IT" sz="1500" b="1" dirty="0">
                <a:solidFill>
                  <a:srgbClr val="000000"/>
                </a:solidFill>
              </a:rPr>
              <a:t> Imaging Techniques</a:t>
            </a:r>
            <a:r>
              <a:rPr lang="it-IT" sz="1500" dirty="0">
                <a:solidFill>
                  <a:srgbClr val="000000"/>
                </a:solidFill>
              </a:rPr>
              <a:t>: </a:t>
            </a:r>
            <a:r>
              <a:rPr lang="it-IT" sz="1500" dirty="0" err="1">
                <a:solidFill>
                  <a:srgbClr val="000000"/>
                </a:solidFill>
              </a:rPr>
              <a:t>Utilizing</a:t>
            </a:r>
            <a:r>
              <a:rPr lang="it-IT" sz="1500" dirty="0">
                <a:solidFill>
                  <a:srgbClr val="000000"/>
                </a:solidFill>
              </a:rPr>
              <a:t> </a:t>
            </a:r>
            <a:r>
              <a:rPr lang="it-IT" sz="1500" dirty="0" err="1">
                <a:solidFill>
                  <a:srgbClr val="000000"/>
                </a:solidFill>
              </a:rPr>
              <a:t>different</a:t>
            </a:r>
            <a:r>
              <a:rPr lang="it-IT" sz="1500" dirty="0">
                <a:solidFill>
                  <a:srgbClr val="000000"/>
                </a:solidFill>
              </a:rPr>
              <a:t> imaging </a:t>
            </a:r>
            <a:r>
              <a:rPr lang="it-IT" sz="1500" dirty="0" err="1">
                <a:solidFill>
                  <a:srgbClr val="000000"/>
                </a:solidFill>
              </a:rPr>
              <a:t>methods</a:t>
            </a:r>
            <a:r>
              <a:rPr lang="it-IT" sz="1500" dirty="0">
                <a:solidFill>
                  <a:srgbClr val="000000"/>
                </a:solidFill>
              </a:rPr>
              <a:t> </a:t>
            </a:r>
            <a:r>
              <a:rPr lang="it-IT" sz="1500" dirty="0" err="1">
                <a:solidFill>
                  <a:srgbClr val="000000"/>
                </a:solidFill>
              </a:rPr>
              <a:t>allows</a:t>
            </a:r>
            <a:r>
              <a:rPr lang="it-IT" sz="1500" dirty="0">
                <a:solidFill>
                  <a:srgbClr val="000000"/>
                </a:solidFill>
              </a:rPr>
              <a:t> </a:t>
            </a:r>
            <a:r>
              <a:rPr lang="it-IT" sz="1500" dirty="0" err="1">
                <a:solidFill>
                  <a:srgbClr val="000000"/>
                </a:solidFill>
              </a:rPr>
              <a:t>researchers</a:t>
            </a:r>
            <a:r>
              <a:rPr lang="it-IT" sz="1500" dirty="0">
                <a:solidFill>
                  <a:srgbClr val="000000"/>
                </a:solidFill>
              </a:rPr>
              <a:t> to </a:t>
            </a:r>
            <a:r>
              <a:rPr lang="it-IT" sz="1500" dirty="0" err="1">
                <a:solidFill>
                  <a:srgbClr val="000000"/>
                </a:solidFill>
              </a:rPr>
              <a:t>capture</a:t>
            </a:r>
            <a:r>
              <a:rPr lang="it-IT" sz="1500" dirty="0">
                <a:solidFill>
                  <a:srgbClr val="000000"/>
                </a:solidFill>
              </a:rPr>
              <a:t> diverse data from a single sample, with light </a:t>
            </a:r>
            <a:r>
              <a:rPr lang="it-IT" sz="1500" dirty="0" err="1">
                <a:solidFill>
                  <a:srgbClr val="000000"/>
                </a:solidFill>
              </a:rPr>
              <a:t>microscopy</a:t>
            </a:r>
            <a:r>
              <a:rPr lang="it-IT" sz="1500" dirty="0">
                <a:solidFill>
                  <a:srgbClr val="000000"/>
                </a:solidFill>
              </a:rPr>
              <a:t> </a:t>
            </a:r>
            <a:r>
              <a:rPr lang="it-IT" sz="1500" dirty="0" err="1">
                <a:solidFill>
                  <a:srgbClr val="000000"/>
                </a:solidFill>
              </a:rPr>
              <a:t>providing</a:t>
            </a:r>
            <a:r>
              <a:rPr lang="it-IT" sz="1500" dirty="0">
                <a:solidFill>
                  <a:srgbClr val="000000"/>
                </a:solidFill>
              </a:rPr>
              <a:t> general </a:t>
            </a:r>
            <a:r>
              <a:rPr lang="it-IT" sz="1500" dirty="0" err="1">
                <a:solidFill>
                  <a:srgbClr val="000000"/>
                </a:solidFill>
              </a:rPr>
              <a:t>morphology</a:t>
            </a:r>
            <a:r>
              <a:rPr lang="it-IT" sz="1500" dirty="0">
                <a:solidFill>
                  <a:srgbClr val="000000"/>
                </a:solidFill>
              </a:rPr>
              <a:t> and electron </a:t>
            </a:r>
            <a:r>
              <a:rPr lang="it-IT" sz="1500" dirty="0" err="1">
                <a:solidFill>
                  <a:srgbClr val="000000"/>
                </a:solidFill>
              </a:rPr>
              <a:t>microscopy</a:t>
            </a:r>
            <a:r>
              <a:rPr lang="it-IT" sz="1500" dirty="0">
                <a:solidFill>
                  <a:srgbClr val="000000"/>
                </a:solidFill>
              </a:rPr>
              <a:t> </a:t>
            </a:r>
            <a:r>
              <a:rPr lang="it-IT" sz="1500" dirty="0" err="1">
                <a:solidFill>
                  <a:srgbClr val="000000"/>
                </a:solidFill>
              </a:rPr>
              <a:t>revealing</a:t>
            </a:r>
            <a:r>
              <a:rPr lang="it-IT" sz="1500" dirty="0">
                <a:solidFill>
                  <a:srgbClr val="000000"/>
                </a:solidFill>
              </a:rPr>
              <a:t> fine </a:t>
            </a:r>
            <a:r>
              <a:rPr lang="it-IT" sz="1500" dirty="0" err="1">
                <a:solidFill>
                  <a:srgbClr val="000000"/>
                </a:solidFill>
              </a:rPr>
              <a:t>structural</a:t>
            </a:r>
            <a:r>
              <a:rPr lang="it-IT" sz="1500" dirty="0">
                <a:solidFill>
                  <a:srgbClr val="000000"/>
                </a:solidFill>
              </a:rPr>
              <a:t> </a:t>
            </a:r>
            <a:r>
              <a:rPr lang="it-IT" sz="1500" dirty="0" err="1">
                <a:solidFill>
                  <a:srgbClr val="000000"/>
                </a:solidFill>
              </a:rPr>
              <a:t>details</a:t>
            </a:r>
            <a:r>
              <a:rPr lang="it-IT" sz="1500" dirty="0">
                <a:solidFill>
                  <a:srgbClr val="000000"/>
                </a:solidFill>
              </a:rPr>
              <a:t>.</a:t>
            </a:r>
          </a:p>
          <a:p>
            <a:endParaRPr lang="it-IT" sz="1500" dirty="0">
              <a:solidFill>
                <a:srgbClr val="000000"/>
              </a:solidFill>
            </a:endParaRPr>
          </a:p>
          <a:p>
            <a:r>
              <a:rPr lang="it-IT" sz="1500" b="1" dirty="0" err="1">
                <a:solidFill>
                  <a:srgbClr val="000000"/>
                </a:solidFill>
              </a:rPr>
              <a:t>Enhanced</a:t>
            </a:r>
            <a:r>
              <a:rPr lang="it-IT" sz="1500" b="1" dirty="0">
                <a:solidFill>
                  <a:srgbClr val="000000"/>
                </a:solidFill>
              </a:rPr>
              <a:t> </a:t>
            </a:r>
            <a:r>
              <a:rPr lang="it-IT" sz="1500" b="1" dirty="0" err="1">
                <a:solidFill>
                  <a:srgbClr val="000000"/>
                </a:solidFill>
              </a:rPr>
              <a:t>Resolution</a:t>
            </a:r>
            <a:r>
              <a:rPr lang="it-IT" sz="1500" b="1" dirty="0">
                <a:solidFill>
                  <a:srgbClr val="000000"/>
                </a:solidFill>
              </a:rPr>
              <a:t> and Information Depth</a:t>
            </a:r>
            <a:r>
              <a:rPr lang="it-IT" sz="1500" dirty="0">
                <a:solidFill>
                  <a:srgbClr val="000000"/>
                </a:solidFill>
              </a:rPr>
              <a:t>: </a:t>
            </a:r>
            <a:r>
              <a:rPr lang="it-IT" sz="1500" dirty="0" err="1">
                <a:solidFill>
                  <a:srgbClr val="000000"/>
                </a:solidFill>
              </a:rPr>
              <a:t>Correlating</a:t>
            </a:r>
            <a:r>
              <a:rPr lang="it-IT" sz="1500" dirty="0">
                <a:solidFill>
                  <a:srgbClr val="000000"/>
                </a:solidFill>
              </a:rPr>
              <a:t> data from </a:t>
            </a:r>
            <a:r>
              <a:rPr lang="it-IT" sz="1500" dirty="0" err="1">
                <a:solidFill>
                  <a:srgbClr val="000000"/>
                </a:solidFill>
              </a:rPr>
              <a:t>various</a:t>
            </a:r>
            <a:r>
              <a:rPr lang="it-IT" sz="1500" dirty="0">
                <a:solidFill>
                  <a:srgbClr val="000000"/>
                </a:solidFill>
              </a:rPr>
              <a:t> </a:t>
            </a:r>
            <a:r>
              <a:rPr lang="it-IT" sz="1500" dirty="0" err="1">
                <a:solidFill>
                  <a:srgbClr val="000000"/>
                </a:solidFill>
              </a:rPr>
              <a:t>microscopy</a:t>
            </a:r>
            <a:r>
              <a:rPr lang="it-IT" sz="1500" dirty="0">
                <a:solidFill>
                  <a:srgbClr val="000000"/>
                </a:solidFill>
              </a:rPr>
              <a:t> techniques </a:t>
            </a:r>
            <a:r>
              <a:rPr lang="it-IT" sz="1500" dirty="0" err="1">
                <a:solidFill>
                  <a:srgbClr val="000000"/>
                </a:solidFill>
              </a:rPr>
              <a:t>achieves</a:t>
            </a:r>
            <a:r>
              <a:rPr lang="it-IT" sz="1500" dirty="0">
                <a:solidFill>
                  <a:srgbClr val="000000"/>
                </a:solidFill>
              </a:rPr>
              <a:t> </a:t>
            </a:r>
            <a:r>
              <a:rPr lang="it-IT" sz="1500" dirty="0" err="1">
                <a:solidFill>
                  <a:srgbClr val="000000"/>
                </a:solidFill>
              </a:rPr>
              <a:t>higher</a:t>
            </a:r>
            <a:r>
              <a:rPr lang="it-IT" sz="1500" dirty="0">
                <a:solidFill>
                  <a:srgbClr val="000000"/>
                </a:solidFill>
              </a:rPr>
              <a:t> </a:t>
            </a:r>
            <a:r>
              <a:rPr lang="it-IT" sz="1500" dirty="0" err="1">
                <a:solidFill>
                  <a:srgbClr val="000000"/>
                </a:solidFill>
              </a:rPr>
              <a:t>resolution</a:t>
            </a:r>
            <a:r>
              <a:rPr lang="it-IT" sz="1500" dirty="0">
                <a:solidFill>
                  <a:srgbClr val="000000"/>
                </a:solidFill>
              </a:rPr>
              <a:t> and </a:t>
            </a:r>
            <a:r>
              <a:rPr lang="it-IT" sz="1500" dirty="0" err="1">
                <a:solidFill>
                  <a:srgbClr val="000000"/>
                </a:solidFill>
              </a:rPr>
              <a:t>deeper</a:t>
            </a:r>
            <a:r>
              <a:rPr lang="it-IT" sz="1500" dirty="0">
                <a:solidFill>
                  <a:srgbClr val="000000"/>
                </a:solidFill>
              </a:rPr>
              <a:t> </a:t>
            </a:r>
            <a:r>
              <a:rPr lang="it-IT" sz="1500" dirty="0" err="1">
                <a:solidFill>
                  <a:srgbClr val="000000"/>
                </a:solidFill>
              </a:rPr>
              <a:t>understanding</a:t>
            </a:r>
            <a:r>
              <a:rPr lang="it-IT" sz="1500" dirty="0">
                <a:solidFill>
                  <a:srgbClr val="000000"/>
                </a:solidFill>
              </a:rPr>
              <a:t>, </a:t>
            </a:r>
            <a:r>
              <a:rPr lang="it-IT" sz="1500" dirty="0" err="1">
                <a:solidFill>
                  <a:srgbClr val="000000"/>
                </a:solidFill>
              </a:rPr>
              <a:t>essential</a:t>
            </a:r>
            <a:r>
              <a:rPr lang="it-IT" sz="1500" dirty="0">
                <a:solidFill>
                  <a:srgbClr val="000000"/>
                </a:solidFill>
              </a:rPr>
              <a:t> for </a:t>
            </a:r>
            <a:r>
              <a:rPr lang="it-IT" sz="1500" dirty="0" err="1">
                <a:solidFill>
                  <a:srgbClr val="000000"/>
                </a:solidFill>
              </a:rPr>
              <a:t>studying</a:t>
            </a:r>
            <a:r>
              <a:rPr lang="it-IT" sz="1500" dirty="0">
                <a:solidFill>
                  <a:srgbClr val="000000"/>
                </a:solidFill>
              </a:rPr>
              <a:t> </a:t>
            </a:r>
            <a:r>
              <a:rPr lang="it-IT" sz="1500" dirty="0" err="1">
                <a:solidFill>
                  <a:srgbClr val="000000"/>
                </a:solidFill>
              </a:rPr>
              <a:t>complex</a:t>
            </a:r>
            <a:r>
              <a:rPr lang="it-IT" sz="1500" dirty="0">
                <a:solidFill>
                  <a:srgbClr val="000000"/>
                </a:solidFill>
              </a:rPr>
              <a:t> </a:t>
            </a:r>
            <a:r>
              <a:rPr lang="it-IT" sz="1500" dirty="0" err="1">
                <a:solidFill>
                  <a:srgbClr val="000000"/>
                </a:solidFill>
              </a:rPr>
              <a:t>structures</a:t>
            </a:r>
            <a:r>
              <a:rPr lang="it-IT" sz="1500" dirty="0">
                <a:solidFill>
                  <a:srgbClr val="000000"/>
                </a:solidFill>
              </a:rPr>
              <a:t>.</a:t>
            </a:r>
          </a:p>
          <a:p>
            <a:endParaRPr lang="it-IT" sz="1500" dirty="0">
              <a:solidFill>
                <a:srgbClr val="000000"/>
              </a:solidFill>
            </a:endParaRPr>
          </a:p>
          <a:p>
            <a:r>
              <a:rPr lang="it-IT" sz="1500" b="1" dirty="0" err="1">
                <a:solidFill>
                  <a:srgbClr val="000000"/>
                </a:solidFill>
              </a:rPr>
              <a:t>Improved</a:t>
            </a:r>
            <a:r>
              <a:rPr lang="it-IT" sz="1500" b="1" dirty="0">
                <a:solidFill>
                  <a:srgbClr val="000000"/>
                </a:solidFill>
              </a:rPr>
              <a:t> </a:t>
            </a:r>
            <a:r>
              <a:rPr lang="it-IT" sz="1500" b="1" dirty="0" err="1">
                <a:solidFill>
                  <a:srgbClr val="000000"/>
                </a:solidFill>
              </a:rPr>
              <a:t>Contextual</a:t>
            </a:r>
            <a:r>
              <a:rPr lang="it-IT" sz="1500" b="1" dirty="0">
                <a:solidFill>
                  <a:srgbClr val="000000"/>
                </a:solidFill>
              </a:rPr>
              <a:t> </a:t>
            </a:r>
            <a:r>
              <a:rPr lang="it-IT" sz="1500" b="1" dirty="0" err="1">
                <a:solidFill>
                  <a:srgbClr val="000000"/>
                </a:solidFill>
              </a:rPr>
              <a:t>Understanding</a:t>
            </a:r>
            <a:r>
              <a:rPr lang="it-IT" sz="1500" dirty="0">
                <a:solidFill>
                  <a:srgbClr val="000000"/>
                </a:solidFill>
              </a:rPr>
              <a:t>: Correlative </a:t>
            </a:r>
            <a:r>
              <a:rPr lang="it-IT" sz="1500" dirty="0" err="1">
                <a:solidFill>
                  <a:srgbClr val="000000"/>
                </a:solidFill>
              </a:rPr>
              <a:t>microscopy</a:t>
            </a:r>
            <a:r>
              <a:rPr lang="it-IT" sz="1500" dirty="0">
                <a:solidFill>
                  <a:srgbClr val="000000"/>
                </a:solidFill>
              </a:rPr>
              <a:t> </a:t>
            </a:r>
            <a:r>
              <a:rPr lang="it-IT" sz="1500" dirty="0" err="1">
                <a:solidFill>
                  <a:srgbClr val="000000"/>
                </a:solidFill>
              </a:rPr>
              <a:t>examines</a:t>
            </a:r>
            <a:r>
              <a:rPr lang="it-IT" sz="1500" dirty="0">
                <a:solidFill>
                  <a:srgbClr val="000000"/>
                </a:solidFill>
              </a:rPr>
              <a:t> samples in </a:t>
            </a:r>
            <a:r>
              <a:rPr lang="it-IT" sz="1500" dirty="0" err="1">
                <a:solidFill>
                  <a:srgbClr val="000000"/>
                </a:solidFill>
              </a:rPr>
              <a:t>their</a:t>
            </a:r>
            <a:r>
              <a:rPr lang="it-IT" sz="1500" dirty="0">
                <a:solidFill>
                  <a:srgbClr val="000000"/>
                </a:solidFill>
              </a:rPr>
              <a:t> native </a:t>
            </a:r>
            <a:r>
              <a:rPr lang="it-IT" sz="1500" dirty="0" err="1">
                <a:solidFill>
                  <a:srgbClr val="000000"/>
                </a:solidFill>
              </a:rPr>
              <a:t>context</a:t>
            </a:r>
            <a:r>
              <a:rPr lang="it-IT" sz="1500" dirty="0">
                <a:solidFill>
                  <a:srgbClr val="000000"/>
                </a:solidFill>
              </a:rPr>
              <a:t>, </a:t>
            </a:r>
            <a:r>
              <a:rPr lang="it-IT" sz="1500" dirty="0" err="1">
                <a:solidFill>
                  <a:srgbClr val="000000"/>
                </a:solidFill>
              </a:rPr>
              <a:t>offering</a:t>
            </a:r>
            <a:r>
              <a:rPr lang="it-IT" sz="1500" dirty="0">
                <a:solidFill>
                  <a:srgbClr val="000000"/>
                </a:solidFill>
              </a:rPr>
              <a:t> a </a:t>
            </a:r>
            <a:r>
              <a:rPr lang="it-IT" sz="1500" dirty="0" err="1">
                <a:solidFill>
                  <a:srgbClr val="000000"/>
                </a:solidFill>
              </a:rPr>
              <a:t>holistic</a:t>
            </a:r>
            <a:r>
              <a:rPr lang="it-IT" sz="1500" dirty="0">
                <a:solidFill>
                  <a:srgbClr val="000000"/>
                </a:solidFill>
              </a:rPr>
              <a:t> </a:t>
            </a:r>
            <a:r>
              <a:rPr lang="it-IT" sz="1500" dirty="0" err="1">
                <a:solidFill>
                  <a:srgbClr val="000000"/>
                </a:solidFill>
              </a:rPr>
              <a:t>view</a:t>
            </a:r>
            <a:r>
              <a:rPr lang="it-IT" sz="1500" dirty="0">
                <a:solidFill>
                  <a:srgbClr val="000000"/>
                </a:solidFill>
              </a:rPr>
              <a:t> of </a:t>
            </a:r>
            <a:r>
              <a:rPr lang="it-IT" sz="1500" dirty="0" err="1">
                <a:solidFill>
                  <a:srgbClr val="000000"/>
                </a:solidFill>
              </a:rPr>
              <a:t>spatial</a:t>
            </a:r>
            <a:r>
              <a:rPr lang="it-IT" sz="1500" dirty="0">
                <a:solidFill>
                  <a:srgbClr val="000000"/>
                </a:solidFill>
              </a:rPr>
              <a:t> </a:t>
            </a:r>
            <a:r>
              <a:rPr lang="it-IT" sz="1500" dirty="0" err="1">
                <a:solidFill>
                  <a:srgbClr val="000000"/>
                </a:solidFill>
              </a:rPr>
              <a:t>relationships</a:t>
            </a:r>
            <a:r>
              <a:rPr lang="it-IT" sz="1500" dirty="0">
                <a:solidFill>
                  <a:srgbClr val="000000"/>
                </a:solidFill>
              </a:rPr>
              <a:t> </a:t>
            </a:r>
            <a:r>
              <a:rPr lang="it-IT" sz="1500" dirty="0" err="1">
                <a:solidFill>
                  <a:srgbClr val="000000"/>
                </a:solidFill>
              </a:rPr>
              <a:t>between</a:t>
            </a:r>
            <a:r>
              <a:rPr lang="it-IT" sz="1500" dirty="0">
                <a:solidFill>
                  <a:srgbClr val="000000"/>
                </a:solidFill>
              </a:rPr>
              <a:t> </a:t>
            </a:r>
            <a:r>
              <a:rPr lang="it-IT" sz="1500" dirty="0" err="1">
                <a:solidFill>
                  <a:srgbClr val="000000"/>
                </a:solidFill>
              </a:rPr>
              <a:t>structural</a:t>
            </a:r>
            <a:r>
              <a:rPr lang="it-IT" sz="1500" dirty="0">
                <a:solidFill>
                  <a:srgbClr val="000000"/>
                </a:solidFill>
              </a:rPr>
              <a:t> </a:t>
            </a:r>
            <a:r>
              <a:rPr lang="it-IT" sz="1500" dirty="0" err="1">
                <a:solidFill>
                  <a:srgbClr val="000000"/>
                </a:solidFill>
              </a:rPr>
              <a:t>components</a:t>
            </a:r>
            <a:r>
              <a:rPr lang="it-IT" sz="1500" dirty="0">
                <a:solidFill>
                  <a:srgbClr val="000000"/>
                </a:solidFill>
              </a:rPr>
              <a:t>.</a:t>
            </a:r>
          </a:p>
          <a:p>
            <a:endParaRPr lang="it-IT" sz="1500" dirty="0">
              <a:solidFill>
                <a:srgbClr val="000000"/>
              </a:solidFill>
            </a:endParaRPr>
          </a:p>
          <a:p>
            <a:r>
              <a:rPr lang="it-IT" sz="1500" b="1" dirty="0">
                <a:solidFill>
                  <a:srgbClr val="000000"/>
                </a:solidFill>
              </a:rPr>
              <a:t>Comprehensive Chemical and </a:t>
            </a:r>
            <a:r>
              <a:rPr lang="it-IT" sz="1500" b="1" dirty="0" err="1">
                <a:solidFill>
                  <a:srgbClr val="000000"/>
                </a:solidFill>
              </a:rPr>
              <a:t>Structural</a:t>
            </a:r>
            <a:r>
              <a:rPr lang="it-IT" sz="1500" b="1" dirty="0">
                <a:solidFill>
                  <a:srgbClr val="000000"/>
                </a:solidFill>
              </a:rPr>
              <a:t> Analysis</a:t>
            </a:r>
            <a:r>
              <a:rPr lang="it-IT" sz="1500" dirty="0">
                <a:solidFill>
                  <a:srgbClr val="000000"/>
                </a:solidFill>
              </a:rPr>
              <a:t>: Techniques like EDX </a:t>
            </a:r>
            <a:r>
              <a:rPr lang="it-IT" sz="1500" dirty="0" err="1">
                <a:solidFill>
                  <a:srgbClr val="000000"/>
                </a:solidFill>
              </a:rPr>
              <a:t>combined</a:t>
            </a:r>
            <a:r>
              <a:rPr lang="it-IT" sz="1500" dirty="0">
                <a:solidFill>
                  <a:srgbClr val="000000"/>
                </a:solidFill>
              </a:rPr>
              <a:t> with electron </a:t>
            </a:r>
            <a:r>
              <a:rPr lang="it-IT" sz="1500" dirty="0" err="1">
                <a:solidFill>
                  <a:srgbClr val="000000"/>
                </a:solidFill>
              </a:rPr>
              <a:t>microscopy</a:t>
            </a:r>
            <a:r>
              <a:rPr lang="it-IT" sz="1500" dirty="0">
                <a:solidFill>
                  <a:srgbClr val="000000"/>
                </a:solidFill>
              </a:rPr>
              <a:t> </a:t>
            </a:r>
            <a:r>
              <a:rPr lang="it-IT" sz="1500" dirty="0" err="1">
                <a:solidFill>
                  <a:srgbClr val="000000"/>
                </a:solidFill>
              </a:rPr>
              <a:t>provide</a:t>
            </a:r>
            <a:r>
              <a:rPr lang="it-IT" sz="1500" dirty="0">
                <a:solidFill>
                  <a:srgbClr val="000000"/>
                </a:solidFill>
              </a:rPr>
              <a:t> </a:t>
            </a:r>
            <a:r>
              <a:rPr lang="it-IT" sz="1500" dirty="0" err="1">
                <a:solidFill>
                  <a:srgbClr val="000000"/>
                </a:solidFill>
              </a:rPr>
              <a:t>detailed</a:t>
            </a:r>
            <a:r>
              <a:rPr lang="it-IT" sz="1500" dirty="0">
                <a:solidFill>
                  <a:srgbClr val="000000"/>
                </a:solidFill>
              </a:rPr>
              <a:t> </a:t>
            </a:r>
            <a:r>
              <a:rPr lang="it-IT" sz="1500" dirty="0" err="1">
                <a:solidFill>
                  <a:srgbClr val="000000"/>
                </a:solidFill>
              </a:rPr>
              <a:t>chemical</a:t>
            </a:r>
            <a:r>
              <a:rPr lang="it-IT" sz="1500" dirty="0">
                <a:solidFill>
                  <a:srgbClr val="000000"/>
                </a:solidFill>
              </a:rPr>
              <a:t> </a:t>
            </a:r>
            <a:r>
              <a:rPr lang="it-IT" sz="1500" dirty="0" err="1">
                <a:solidFill>
                  <a:srgbClr val="000000"/>
                </a:solidFill>
              </a:rPr>
              <a:t>composition</a:t>
            </a:r>
            <a:r>
              <a:rPr lang="it-IT" sz="1500" dirty="0">
                <a:solidFill>
                  <a:srgbClr val="000000"/>
                </a:solidFill>
              </a:rPr>
              <a:t> </a:t>
            </a:r>
            <a:r>
              <a:rPr lang="it-IT" sz="1500" dirty="0" err="1">
                <a:solidFill>
                  <a:srgbClr val="000000"/>
                </a:solidFill>
              </a:rPr>
              <a:t>analysis</a:t>
            </a:r>
            <a:r>
              <a:rPr lang="it-IT" sz="1500" dirty="0">
                <a:solidFill>
                  <a:srgbClr val="000000"/>
                </a:solidFill>
              </a:rPr>
              <a:t>, </a:t>
            </a:r>
            <a:r>
              <a:rPr lang="it-IT" sz="1500" dirty="0" err="1">
                <a:solidFill>
                  <a:srgbClr val="000000"/>
                </a:solidFill>
              </a:rPr>
              <a:t>enhancing</a:t>
            </a:r>
            <a:r>
              <a:rPr lang="it-IT" sz="1500" dirty="0">
                <a:solidFill>
                  <a:srgbClr val="000000"/>
                </a:solidFill>
              </a:rPr>
              <a:t> </a:t>
            </a:r>
            <a:r>
              <a:rPr lang="it-IT" sz="1500" dirty="0" err="1">
                <a:solidFill>
                  <a:srgbClr val="000000"/>
                </a:solidFill>
              </a:rPr>
              <a:t>material</a:t>
            </a:r>
            <a:r>
              <a:rPr lang="it-IT" sz="1500" dirty="0">
                <a:solidFill>
                  <a:srgbClr val="000000"/>
                </a:solidFill>
              </a:rPr>
              <a:t> </a:t>
            </a:r>
            <a:r>
              <a:rPr lang="it-IT" sz="1500" dirty="0" err="1">
                <a:solidFill>
                  <a:srgbClr val="000000"/>
                </a:solidFill>
              </a:rPr>
              <a:t>property</a:t>
            </a:r>
            <a:r>
              <a:rPr lang="it-IT" sz="1500" dirty="0">
                <a:solidFill>
                  <a:srgbClr val="000000"/>
                </a:solidFill>
              </a:rPr>
              <a:t> </a:t>
            </a:r>
            <a:r>
              <a:rPr lang="it-IT" sz="1500" dirty="0" err="1">
                <a:solidFill>
                  <a:srgbClr val="000000"/>
                </a:solidFill>
              </a:rPr>
              <a:t>understanding</a:t>
            </a:r>
            <a:r>
              <a:rPr lang="it-IT" sz="1500" dirty="0">
                <a:solidFill>
                  <a:srgbClr val="000000"/>
                </a:solidFill>
              </a:rPr>
              <a:t>.</a:t>
            </a:r>
          </a:p>
          <a:p>
            <a:endParaRPr lang="it-IT" sz="1500" dirty="0">
              <a:solidFill>
                <a:srgbClr val="000000"/>
              </a:solidFill>
            </a:endParaRPr>
          </a:p>
          <a:p>
            <a:r>
              <a:rPr lang="it-IT" sz="1500" b="1" dirty="0" err="1">
                <a:solidFill>
                  <a:srgbClr val="000000"/>
                </a:solidFill>
              </a:rPr>
              <a:t>Defect</a:t>
            </a:r>
            <a:r>
              <a:rPr lang="it-IT" sz="1500" b="1" dirty="0">
                <a:solidFill>
                  <a:srgbClr val="000000"/>
                </a:solidFill>
              </a:rPr>
              <a:t> Analysis and </a:t>
            </a:r>
            <a:r>
              <a:rPr lang="it-IT" sz="1500" b="1" dirty="0" err="1">
                <a:solidFill>
                  <a:srgbClr val="000000"/>
                </a:solidFill>
              </a:rPr>
              <a:t>Characterization</a:t>
            </a:r>
            <a:r>
              <a:rPr lang="it-IT" sz="1500" dirty="0">
                <a:solidFill>
                  <a:srgbClr val="000000"/>
                </a:solidFill>
              </a:rPr>
              <a:t>: </a:t>
            </a:r>
            <a:r>
              <a:rPr lang="it-IT" sz="1500" dirty="0" err="1">
                <a:solidFill>
                  <a:srgbClr val="000000"/>
                </a:solidFill>
              </a:rPr>
              <a:t>Identifying</a:t>
            </a:r>
            <a:r>
              <a:rPr lang="it-IT" sz="1500" dirty="0">
                <a:solidFill>
                  <a:srgbClr val="000000"/>
                </a:solidFill>
              </a:rPr>
              <a:t> and </a:t>
            </a:r>
            <a:r>
              <a:rPr lang="it-IT" sz="1500" dirty="0" err="1">
                <a:solidFill>
                  <a:srgbClr val="000000"/>
                </a:solidFill>
              </a:rPr>
              <a:t>characterizing</a:t>
            </a:r>
            <a:r>
              <a:rPr lang="it-IT" sz="1500" dirty="0">
                <a:solidFill>
                  <a:srgbClr val="000000"/>
                </a:solidFill>
              </a:rPr>
              <a:t> </a:t>
            </a:r>
            <a:r>
              <a:rPr lang="it-IT" sz="1500" dirty="0" err="1">
                <a:solidFill>
                  <a:srgbClr val="000000"/>
                </a:solidFill>
              </a:rPr>
              <a:t>defects</a:t>
            </a:r>
            <a:r>
              <a:rPr lang="it-IT" sz="1500" dirty="0">
                <a:solidFill>
                  <a:srgbClr val="000000"/>
                </a:solidFill>
              </a:rPr>
              <a:t> </a:t>
            </a:r>
            <a:r>
              <a:rPr lang="it-IT" sz="1500" dirty="0" err="1">
                <a:solidFill>
                  <a:srgbClr val="000000"/>
                </a:solidFill>
              </a:rPr>
              <a:t>at</a:t>
            </a:r>
            <a:r>
              <a:rPr lang="it-IT" sz="1500" dirty="0">
                <a:solidFill>
                  <a:srgbClr val="000000"/>
                </a:solidFill>
              </a:rPr>
              <a:t> </a:t>
            </a:r>
            <a:r>
              <a:rPr lang="it-IT" sz="1500" dirty="0" err="1">
                <a:solidFill>
                  <a:srgbClr val="000000"/>
                </a:solidFill>
              </a:rPr>
              <a:t>various</a:t>
            </a:r>
            <a:r>
              <a:rPr lang="it-IT" sz="1500" dirty="0">
                <a:solidFill>
                  <a:srgbClr val="000000"/>
                </a:solidFill>
              </a:rPr>
              <a:t> </a:t>
            </a:r>
            <a:r>
              <a:rPr lang="it-IT" sz="1500" dirty="0" err="1">
                <a:solidFill>
                  <a:srgbClr val="000000"/>
                </a:solidFill>
              </a:rPr>
              <a:t>scales</a:t>
            </a:r>
            <a:r>
              <a:rPr lang="it-IT" sz="1500" dirty="0">
                <a:solidFill>
                  <a:srgbClr val="000000"/>
                </a:solidFill>
              </a:rPr>
              <a:t> with </a:t>
            </a:r>
            <a:r>
              <a:rPr lang="it-IT" sz="1500" dirty="0" err="1">
                <a:solidFill>
                  <a:srgbClr val="000000"/>
                </a:solidFill>
              </a:rPr>
              <a:t>different</a:t>
            </a:r>
            <a:r>
              <a:rPr lang="it-IT" sz="1500" dirty="0">
                <a:solidFill>
                  <a:srgbClr val="000000"/>
                </a:solidFill>
              </a:rPr>
              <a:t> </a:t>
            </a:r>
            <a:r>
              <a:rPr lang="it-IT" sz="1500" dirty="0" err="1">
                <a:solidFill>
                  <a:srgbClr val="000000"/>
                </a:solidFill>
              </a:rPr>
              <a:t>microscopy</a:t>
            </a:r>
            <a:r>
              <a:rPr lang="it-IT" sz="1500" dirty="0">
                <a:solidFill>
                  <a:srgbClr val="000000"/>
                </a:solidFill>
              </a:rPr>
              <a:t> techniques helps </a:t>
            </a:r>
            <a:r>
              <a:rPr lang="it-IT" sz="1500" dirty="0" err="1">
                <a:solidFill>
                  <a:srgbClr val="000000"/>
                </a:solidFill>
              </a:rPr>
              <a:t>understand</a:t>
            </a:r>
            <a:r>
              <a:rPr lang="it-IT" sz="1500" dirty="0">
                <a:solidFill>
                  <a:srgbClr val="000000"/>
                </a:solidFill>
              </a:rPr>
              <a:t> the </a:t>
            </a:r>
            <a:r>
              <a:rPr lang="it-IT" sz="1500" dirty="0" err="1">
                <a:solidFill>
                  <a:srgbClr val="000000"/>
                </a:solidFill>
              </a:rPr>
              <a:t>origins</a:t>
            </a:r>
            <a:r>
              <a:rPr lang="it-IT" sz="1500" dirty="0">
                <a:solidFill>
                  <a:srgbClr val="000000"/>
                </a:solidFill>
              </a:rPr>
              <a:t> and impacts of </a:t>
            </a:r>
            <a:r>
              <a:rPr lang="it-IT" sz="1500" dirty="0" err="1">
                <a:solidFill>
                  <a:srgbClr val="000000"/>
                </a:solidFill>
              </a:rPr>
              <a:t>these</a:t>
            </a:r>
            <a:r>
              <a:rPr lang="it-IT" sz="1500" dirty="0">
                <a:solidFill>
                  <a:srgbClr val="000000"/>
                </a:solidFill>
              </a:rPr>
              <a:t> </a:t>
            </a:r>
            <a:r>
              <a:rPr lang="it-IT" sz="1500" dirty="0" err="1">
                <a:solidFill>
                  <a:srgbClr val="000000"/>
                </a:solidFill>
              </a:rPr>
              <a:t>defects</a:t>
            </a:r>
            <a:r>
              <a:rPr lang="it-IT" sz="1500" dirty="0">
                <a:solidFill>
                  <a:srgbClr val="000000"/>
                </a:solidFill>
              </a:rPr>
              <a:t> on </a:t>
            </a:r>
            <a:r>
              <a:rPr lang="it-IT" sz="1500" dirty="0" err="1">
                <a:solidFill>
                  <a:srgbClr val="000000"/>
                </a:solidFill>
              </a:rPr>
              <a:t>material</a:t>
            </a:r>
            <a:r>
              <a:rPr lang="it-IT" sz="1500" dirty="0">
                <a:solidFill>
                  <a:srgbClr val="000000"/>
                </a:solidFill>
              </a:rPr>
              <a:t> performance.</a:t>
            </a:r>
          </a:p>
        </p:txBody>
      </p:sp>
      <p:sp>
        <p:nvSpPr>
          <p:cNvPr id="5" name="Rectangle 2">
            <a:extLst>
              <a:ext uri="{FF2B5EF4-FFF2-40B4-BE49-F238E27FC236}">
                <a16:creationId xmlns:a16="http://schemas.microsoft.com/office/drawing/2014/main" id="{651F308E-E365-C1BB-9C2E-694052AACA49}"/>
              </a:ext>
            </a:extLst>
          </p:cNvPr>
          <p:cNvSpPr txBox="1">
            <a:spLocks noChangeArrowheads="1"/>
          </p:cNvSpPr>
          <p:nvPr/>
        </p:nvSpPr>
        <p:spPr bwMode="auto">
          <a:xfrm>
            <a:off x="440987" y="88164"/>
            <a:ext cx="8262024" cy="892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kern="1200">
                <a:solidFill>
                  <a:srgbClr val="822433"/>
                </a:solidFill>
                <a:latin typeface="+mj-lt"/>
                <a:ea typeface="+mj-ea"/>
                <a:cs typeface="+mj-cs"/>
              </a:defRPr>
            </a:lvl1pPr>
            <a:lvl2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2pPr>
            <a:lvl3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3pPr>
            <a:lvl4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4pPr>
            <a:lvl5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9pPr>
          </a:lstStyle>
          <a:p>
            <a:pPr algn="ctr" eaLnBrk="1" hangingPunct="1"/>
            <a:r>
              <a:rPr lang="en-US" dirty="0">
                <a:latin typeface="NimbusSanL"/>
              </a:rPr>
              <a:t>Project Idea:</a:t>
            </a:r>
          </a:p>
          <a:p>
            <a:pPr algn="ctr" eaLnBrk="1" hangingPunct="1"/>
            <a:r>
              <a:rPr lang="en-US" dirty="0">
                <a:latin typeface="NimbusSanL"/>
              </a:rPr>
              <a:t>Correlative Microscopy for Multiscale Characterization of Semiconductor Materials and Devices</a:t>
            </a:r>
            <a:endParaRPr lang="it-IT" altLang="it-IT" dirty="0">
              <a:latin typeface="NimbusSanL"/>
            </a:endParaRPr>
          </a:p>
        </p:txBody>
      </p:sp>
      <p:sp>
        <p:nvSpPr>
          <p:cNvPr id="11" name="CasellaDiTesto 10">
            <a:extLst>
              <a:ext uri="{FF2B5EF4-FFF2-40B4-BE49-F238E27FC236}">
                <a16:creationId xmlns:a16="http://schemas.microsoft.com/office/drawing/2014/main" id="{4B4A3C82-06DF-FD2F-484E-9AB9BEA77B67}"/>
              </a:ext>
            </a:extLst>
          </p:cNvPr>
          <p:cNvSpPr txBox="1"/>
          <p:nvPr/>
        </p:nvSpPr>
        <p:spPr>
          <a:xfrm>
            <a:off x="5364088" y="6334376"/>
            <a:ext cx="1944216" cy="261610"/>
          </a:xfrm>
          <a:prstGeom prst="rect">
            <a:avLst/>
          </a:prstGeom>
          <a:noFill/>
        </p:spPr>
        <p:txBody>
          <a:bodyPr wrap="square">
            <a:spAutoFit/>
          </a:bodyPr>
          <a:lstStyle/>
          <a:p>
            <a:r>
              <a:rPr lang="it-IT" altLang="it-IT" sz="1100" dirty="0">
                <a:solidFill>
                  <a:schemeClr val="bg1"/>
                </a:solidFill>
              </a:rPr>
              <a:t>Roberto </a:t>
            </a:r>
            <a:r>
              <a:rPr lang="it-IT" altLang="it-IT" sz="1100" dirty="0" err="1">
                <a:solidFill>
                  <a:schemeClr val="bg1"/>
                </a:solidFill>
              </a:rPr>
              <a:t>Colarelli</a:t>
            </a:r>
            <a:r>
              <a:rPr lang="it-IT" altLang="it-IT" sz="1100" dirty="0">
                <a:solidFill>
                  <a:schemeClr val="bg1"/>
                </a:solidFill>
              </a:rPr>
              <a:t> 1794473</a:t>
            </a:r>
            <a:endParaRPr lang="it-IT" sz="1100" dirty="0"/>
          </a:p>
        </p:txBody>
      </p:sp>
      <p:sp>
        <p:nvSpPr>
          <p:cNvPr id="2" name="Rettangolo 1">
            <a:extLst>
              <a:ext uri="{FF2B5EF4-FFF2-40B4-BE49-F238E27FC236}">
                <a16:creationId xmlns:a16="http://schemas.microsoft.com/office/drawing/2014/main" id="{790FFEEE-3959-21EE-AD76-C7B4681F65CF}"/>
              </a:ext>
            </a:extLst>
          </p:cNvPr>
          <p:cNvSpPr/>
          <p:nvPr/>
        </p:nvSpPr>
        <p:spPr bwMode="auto">
          <a:xfrm>
            <a:off x="217116" y="1386132"/>
            <a:ext cx="8709767" cy="4547197"/>
          </a:xfrm>
          <a:prstGeom prst="rect">
            <a:avLst/>
          </a:prstGeom>
          <a:noFill/>
          <a:ln w="19050">
            <a:solidFill>
              <a:srgbClr val="830022"/>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pic>
        <p:nvPicPr>
          <p:cNvPr id="15" name="Immagine 14">
            <a:extLst>
              <a:ext uri="{FF2B5EF4-FFF2-40B4-BE49-F238E27FC236}">
                <a16:creationId xmlns:a16="http://schemas.microsoft.com/office/drawing/2014/main" id="{9716704C-62BB-3373-9044-18A47C0678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54" y="6408141"/>
            <a:ext cx="1131155" cy="375691"/>
          </a:xfrm>
          <a:prstGeom prst="rect">
            <a:avLst/>
          </a:prstGeom>
        </p:spPr>
      </p:pic>
      <p:sp>
        <p:nvSpPr>
          <p:cNvPr id="16" name="CasellaDiTesto 15">
            <a:extLst>
              <a:ext uri="{FF2B5EF4-FFF2-40B4-BE49-F238E27FC236}">
                <a16:creationId xmlns:a16="http://schemas.microsoft.com/office/drawing/2014/main" id="{D548C104-0A33-516C-83A6-1F080BB3ED7C}"/>
              </a:ext>
            </a:extLst>
          </p:cNvPr>
          <p:cNvSpPr txBox="1"/>
          <p:nvPr/>
        </p:nvSpPr>
        <p:spPr>
          <a:xfrm>
            <a:off x="1473962" y="6244804"/>
            <a:ext cx="3312368" cy="430887"/>
          </a:xfrm>
          <a:prstGeom prst="rect">
            <a:avLst/>
          </a:prstGeom>
          <a:noFill/>
        </p:spPr>
        <p:txBody>
          <a:bodyPr wrap="square">
            <a:spAutoFit/>
          </a:bodyPr>
          <a:lstStyle/>
          <a:p>
            <a:r>
              <a:rPr lang="en-US" sz="1100" dirty="0">
                <a:solidFill>
                  <a:schemeClr val="bg1"/>
                </a:solidFill>
              </a:rPr>
              <a:t>PhD in Mathematical Models for Engineering, Electromagnetics and </a:t>
            </a:r>
            <a:r>
              <a:rPr lang="en-US" sz="1100" dirty="0" err="1">
                <a:solidFill>
                  <a:schemeClr val="bg1"/>
                </a:solidFill>
              </a:rPr>
              <a:t>Nanosciences</a:t>
            </a:r>
            <a:r>
              <a:rPr lang="en-US" sz="1100" dirty="0">
                <a:solidFill>
                  <a:schemeClr val="bg1"/>
                </a:solidFill>
              </a:rPr>
              <a:t> XL Cycle</a:t>
            </a:r>
            <a:endParaRPr lang="it-IT" sz="1100" dirty="0"/>
          </a:p>
        </p:txBody>
      </p:sp>
      <p:sp>
        <p:nvSpPr>
          <p:cNvPr id="17" name="Segnaposto numero diapositiva 5">
            <a:extLst>
              <a:ext uri="{FF2B5EF4-FFF2-40B4-BE49-F238E27FC236}">
                <a16:creationId xmlns:a16="http://schemas.microsoft.com/office/drawing/2014/main" id="{B0113AC8-D689-07A2-7BEA-8AE1F1C389BF}"/>
              </a:ext>
            </a:extLst>
          </p:cNvPr>
          <p:cNvSpPr>
            <a:spLocks noGrp="1"/>
          </p:cNvSpPr>
          <p:nvPr>
            <p:ph type="sldNum" sz="quarter" idx="12"/>
          </p:nvPr>
        </p:nvSpPr>
        <p:spPr>
          <a:xfrm>
            <a:off x="6822590" y="6297883"/>
            <a:ext cx="1905000" cy="457200"/>
          </a:xfrm>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dirty="0">
                <a:solidFill>
                  <a:schemeClr val="bg1"/>
                </a:solidFill>
              </a:rPr>
              <a:t>Page </a:t>
            </a:r>
            <a:fld id="{55650D75-1D5B-40E0-9D1E-9DE1BEE9F0AF}" type="slidenum">
              <a:rPr lang="it-IT" altLang="it-IT" sz="1100">
                <a:solidFill>
                  <a:schemeClr val="bg1"/>
                </a:solidFill>
              </a:rPr>
              <a:pPr>
                <a:spcBef>
                  <a:spcPct val="0"/>
                </a:spcBef>
                <a:buClrTx/>
                <a:buFontTx/>
                <a:buNone/>
              </a:pPr>
              <a:t>3</a:t>
            </a:fld>
            <a:endParaRPr lang="it-IT" altLang="it-IT" sz="1100" dirty="0">
              <a:solidFill>
                <a:schemeClr val="bg1"/>
              </a:solidFill>
            </a:endParaRPr>
          </a:p>
        </p:txBody>
      </p:sp>
    </p:spTree>
    <p:extLst>
      <p:ext uri="{BB962C8B-B14F-4D97-AF65-F5344CB8AC3E}">
        <p14:creationId xmlns:p14="http://schemas.microsoft.com/office/powerpoint/2010/main" val="1784031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a:extLst>
              <a:ext uri="{FF2B5EF4-FFF2-40B4-BE49-F238E27FC236}">
                <a16:creationId xmlns:a16="http://schemas.microsoft.com/office/drawing/2014/main" id="{F19A7A01-E158-66CC-ABBC-11FD6626A48F}"/>
              </a:ext>
            </a:extLst>
          </p:cNvPr>
          <p:cNvSpPr>
            <a:spLocks noGrp="1" noChangeArrowheads="1"/>
          </p:cNvSpPr>
          <p:nvPr>
            <p:ph type="title"/>
          </p:nvPr>
        </p:nvSpPr>
        <p:spPr>
          <a:xfrm>
            <a:off x="455455" y="136289"/>
            <a:ext cx="8262024" cy="504825"/>
          </a:xfrm>
        </p:spPr>
        <p:txBody>
          <a:bodyPr/>
          <a:lstStyle/>
          <a:p>
            <a:pPr algn="ctr" eaLnBrk="1" hangingPunct="1"/>
            <a:r>
              <a:rPr lang="en-US" altLang="it-IT" dirty="0">
                <a:latin typeface="NimbusSanL"/>
              </a:rPr>
              <a:t>Methods and Results for Li-S Batteries</a:t>
            </a:r>
            <a:endParaRPr lang="it-IT" altLang="it-IT" dirty="0">
              <a:latin typeface="NimbusSanL"/>
            </a:endParaRPr>
          </a:p>
        </p:txBody>
      </p:sp>
      <p:pic>
        <p:nvPicPr>
          <p:cNvPr id="4" name="Immagine 3">
            <a:extLst>
              <a:ext uri="{FF2B5EF4-FFF2-40B4-BE49-F238E27FC236}">
                <a16:creationId xmlns:a16="http://schemas.microsoft.com/office/drawing/2014/main" id="{CDAD105F-6EB7-5215-A723-D14D1F20F5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54" y="6408141"/>
            <a:ext cx="1131155" cy="375691"/>
          </a:xfrm>
          <a:prstGeom prst="rect">
            <a:avLst/>
          </a:prstGeom>
        </p:spPr>
      </p:pic>
      <p:sp>
        <p:nvSpPr>
          <p:cNvPr id="6" name="CasellaDiTesto 5">
            <a:extLst>
              <a:ext uri="{FF2B5EF4-FFF2-40B4-BE49-F238E27FC236}">
                <a16:creationId xmlns:a16="http://schemas.microsoft.com/office/drawing/2014/main" id="{0E11BAEB-026B-7505-D5C3-879B152437AB}"/>
              </a:ext>
            </a:extLst>
          </p:cNvPr>
          <p:cNvSpPr txBox="1"/>
          <p:nvPr/>
        </p:nvSpPr>
        <p:spPr>
          <a:xfrm>
            <a:off x="439199" y="737550"/>
            <a:ext cx="3956537" cy="1015663"/>
          </a:xfrm>
          <a:prstGeom prst="rect">
            <a:avLst/>
          </a:prstGeom>
          <a:noFill/>
        </p:spPr>
        <p:txBody>
          <a:bodyPr wrap="square" rtlCol="0">
            <a:spAutoFit/>
          </a:bodyPr>
          <a:lstStyle/>
          <a:p>
            <a:r>
              <a:rPr lang="en-US" sz="1500" b="1" dirty="0">
                <a:solidFill>
                  <a:srgbClr val="000000"/>
                </a:solidFill>
              </a:rPr>
              <a:t>Materials Used:</a:t>
            </a:r>
          </a:p>
          <a:p>
            <a:pPr marL="285750" indent="-285750">
              <a:buFont typeface="Arial" panose="020B0604020202020204" pitchFamily="34" charset="0"/>
              <a:buChar char="•"/>
            </a:pPr>
            <a:r>
              <a:rPr lang="en-US" sz="1500" dirty="0">
                <a:solidFill>
                  <a:srgbClr val="000000"/>
                </a:solidFill>
              </a:rPr>
              <a:t>Carbon Paper (CP) as Substrate</a:t>
            </a:r>
          </a:p>
          <a:p>
            <a:pPr marL="285750" indent="-285750">
              <a:buFont typeface="Arial" panose="020B0604020202020204" pitchFamily="34" charset="0"/>
              <a:buChar char="•"/>
            </a:pPr>
            <a:r>
              <a:rPr lang="en-US" sz="1500" dirty="0">
                <a:solidFill>
                  <a:srgbClr val="000000"/>
                </a:solidFill>
              </a:rPr>
              <a:t>Growth of Carbon </a:t>
            </a:r>
            <a:r>
              <a:rPr lang="en-US" sz="1500" dirty="0" err="1">
                <a:solidFill>
                  <a:srgbClr val="000000"/>
                </a:solidFill>
              </a:rPr>
              <a:t>NanoWalls</a:t>
            </a:r>
            <a:r>
              <a:rPr lang="en-US" sz="1500" dirty="0">
                <a:solidFill>
                  <a:srgbClr val="000000"/>
                </a:solidFill>
              </a:rPr>
              <a:t> (CNW)</a:t>
            </a:r>
          </a:p>
          <a:p>
            <a:pPr marL="285750" indent="-285750">
              <a:buFont typeface="Arial" panose="020B0604020202020204" pitchFamily="34" charset="0"/>
              <a:buChar char="•"/>
            </a:pPr>
            <a:r>
              <a:rPr lang="en-US" sz="1500" dirty="0">
                <a:solidFill>
                  <a:srgbClr val="000000"/>
                </a:solidFill>
              </a:rPr>
              <a:t>Solid-Phase Sulfur Deposition</a:t>
            </a:r>
            <a:endParaRPr lang="it-IT" sz="1500" dirty="0">
              <a:solidFill>
                <a:srgbClr val="000000"/>
              </a:solidFill>
            </a:endParaRPr>
          </a:p>
        </p:txBody>
      </p:sp>
      <p:pic>
        <p:nvPicPr>
          <p:cNvPr id="10" name="Immagine 9" descr="Immagine che contiene schermata&#10;&#10;Descrizione generata automaticamente">
            <a:extLst>
              <a:ext uri="{FF2B5EF4-FFF2-40B4-BE49-F238E27FC236}">
                <a16:creationId xmlns:a16="http://schemas.microsoft.com/office/drawing/2014/main" id="{33B374BC-9CAD-6308-4838-2B9CC8A4C0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830" y="4008372"/>
            <a:ext cx="2790670" cy="1587930"/>
          </a:xfrm>
          <a:prstGeom prst="rect">
            <a:avLst/>
          </a:prstGeom>
        </p:spPr>
      </p:pic>
      <p:sp>
        <p:nvSpPr>
          <p:cNvPr id="5" name="CasellaDiTesto 4">
            <a:extLst>
              <a:ext uri="{FF2B5EF4-FFF2-40B4-BE49-F238E27FC236}">
                <a16:creationId xmlns:a16="http://schemas.microsoft.com/office/drawing/2014/main" id="{280F7101-1339-142D-DF58-0688923DFEB1}"/>
              </a:ext>
            </a:extLst>
          </p:cNvPr>
          <p:cNvSpPr txBox="1"/>
          <p:nvPr/>
        </p:nvSpPr>
        <p:spPr>
          <a:xfrm>
            <a:off x="4594784" y="723629"/>
            <a:ext cx="4478184" cy="1477328"/>
          </a:xfrm>
          <a:prstGeom prst="rect">
            <a:avLst/>
          </a:prstGeom>
          <a:noFill/>
        </p:spPr>
        <p:txBody>
          <a:bodyPr wrap="square" rtlCol="0">
            <a:spAutoFit/>
          </a:bodyPr>
          <a:lstStyle/>
          <a:p>
            <a:r>
              <a:rPr lang="en-US" sz="1500" b="1" dirty="0">
                <a:solidFill>
                  <a:srgbClr val="000000"/>
                </a:solidFill>
              </a:rPr>
              <a:t>Characterization Techniques</a:t>
            </a:r>
            <a:r>
              <a:rPr lang="en-US" sz="1500" dirty="0">
                <a:solidFill>
                  <a:srgbClr val="000000"/>
                </a:solidFill>
              </a:rPr>
              <a:t>:</a:t>
            </a:r>
          </a:p>
          <a:p>
            <a:pPr marL="285750" indent="-285750">
              <a:buFont typeface="Arial" panose="020B0604020202020204" pitchFamily="34" charset="0"/>
              <a:buChar char="•"/>
            </a:pPr>
            <a:r>
              <a:rPr lang="en-US" sz="1500" dirty="0">
                <a:solidFill>
                  <a:srgbClr val="830022"/>
                </a:solidFill>
              </a:rPr>
              <a:t>Scanning Electron Microscopy (SEM) </a:t>
            </a:r>
            <a:r>
              <a:rPr lang="en-US" sz="1500" dirty="0">
                <a:solidFill>
                  <a:srgbClr val="000000"/>
                </a:solidFill>
              </a:rPr>
              <a:t>to Confirm the Presence of CNWs</a:t>
            </a:r>
          </a:p>
          <a:p>
            <a:pPr marL="285750" indent="-285750">
              <a:buFont typeface="Arial" panose="020B0604020202020204" pitchFamily="34" charset="0"/>
              <a:buChar char="•"/>
            </a:pPr>
            <a:r>
              <a:rPr lang="en-US" sz="1500" dirty="0">
                <a:solidFill>
                  <a:srgbClr val="830022"/>
                </a:solidFill>
              </a:rPr>
              <a:t>Galvanostatic Cycling</a:t>
            </a:r>
            <a:r>
              <a:rPr lang="en-US" sz="1500" dirty="0">
                <a:solidFill>
                  <a:srgbClr val="000000"/>
                </a:solidFill>
              </a:rPr>
              <a:t> to Analyze the Electrochemical Behavior of the Nanostructured Cathode</a:t>
            </a:r>
            <a:endParaRPr lang="it-IT" sz="1500" dirty="0">
              <a:solidFill>
                <a:srgbClr val="000000"/>
              </a:solidFill>
            </a:endParaRPr>
          </a:p>
        </p:txBody>
      </p:sp>
      <p:sp>
        <p:nvSpPr>
          <p:cNvPr id="9" name="CasellaDiTesto 8">
            <a:extLst>
              <a:ext uri="{FF2B5EF4-FFF2-40B4-BE49-F238E27FC236}">
                <a16:creationId xmlns:a16="http://schemas.microsoft.com/office/drawing/2014/main" id="{B8F31D04-9C51-850B-9A61-BA45D438CB1D}"/>
              </a:ext>
            </a:extLst>
          </p:cNvPr>
          <p:cNvSpPr txBox="1"/>
          <p:nvPr/>
        </p:nvSpPr>
        <p:spPr>
          <a:xfrm>
            <a:off x="439199" y="2047114"/>
            <a:ext cx="3740968" cy="1708160"/>
          </a:xfrm>
          <a:prstGeom prst="rect">
            <a:avLst/>
          </a:prstGeom>
          <a:noFill/>
        </p:spPr>
        <p:txBody>
          <a:bodyPr wrap="square" rtlCol="0">
            <a:spAutoFit/>
          </a:bodyPr>
          <a:lstStyle/>
          <a:p>
            <a:r>
              <a:rPr lang="en-US" sz="1500" b="1" dirty="0">
                <a:solidFill>
                  <a:srgbClr val="000000"/>
                </a:solidFill>
              </a:rPr>
              <a:t>Expected Results:</a:t>
            </a:r>
          </a:p>
          <a:p>
            <a:pPr marL="285750" indent="-285750">
              <a:buFont typeface="Arial" panose="020B0604020202020204" pitchFamily="34" charset="0"/>
              <a:buChar char="•"/>
            </a:pPr>
            <a:r>
              <a:rPr lang="en-US" sz="1500" dirty="0">
                <a:solidFill>
                  <a:srgbClr val="000000"/>
                </a:solidFill>
              </a:rPr>
              <a:t>Increase in Specific Capacity (ideal value: 1675 </a:t>
            </a:r>
            <a:r>
              <a:rPr lang="en-US" sz="1500" dirty="0" err="1">
                <a:solidFill>
                  <a:srgbClr val="000000"/>
                </a:solidFill>
              </a:rPr>
              <a:t>mAh</a:t>
            </a:r>
            <a:r>
              <a:rPr lang="en-US" sz="1500" dirty="0">
                <a:solidFill>
                  <a:srgbClr val="000000"/>
                </a:solidFill>
              </a:rPr>
              <a:t>/g)</a:t>
            </a:r>
          </a:p>
          <a:p>
            <a:pPr marL="285750" indent="-285750">
              <a:buFont typeface="Arial" panose="020B0604020202020204" pitchFamily="34" charset="0"/>
              <a:buChar char="•"/>
            </a:pPr>
            <a:r>
              <a:rPr lang="en-US" sz="1500" dirty="0">
                <a:solidFill>
                  <a:srgbClr val="000000"/>
                </a:solidFill>
              </a:rPr>
              <a:t>Improvement in Cycle Life and Stability</a:t>
            </a:r>
          </a:p>
          <a:p>
            <a:pPr marL="285750" indent="-285750">
              <a:buFont typeface="Arial" panose="020B0604020202020204" pitchFamily="34" charset="0"/>
              <a:buChar char="•"/>
            </a:pPr>
            <a:r>
              <a:rPr lang="en-US" sz="1500" dirty="0">
                <a:solidFill>
                  <a:srgbClr val="000000"/>
                </a:solidFill>
              </a:rPr>
              <a:t>Enhanced Reversibility of the Charge Cycle Relative to the Discharge Cycle</a:t>
            </a:r>
            <a:endParaRPr lang="it-IT" sz="1500" dirty="0">
              <a:solidFill>
                <a:srgbClr val="000000"/>
              </a:solidFill>
            </a:endParaRPr>
          </a:p>
        </p:txBody>
      </p:sp>
      <p:sp>
        <p:nvSpPr>
          <p:cNvPr id="11" name="CasellaDiTesto 10">
            <a:extLst>
              <a:ext uri="{FF2B5EF4-FFF2-40B4-BE49-F238E27FC236}">
                <a16:creationId xmlns:a16="http://schemas.microsoft.com/office/drawing/2014/main" id="{4869584C-C33C-9899-D227-3C260DF5396C}"/>
              </a:ext>
            </a:extLst>
          </p:cNvPr>
          <p:cNvSpPr txBox="1"/>
          <p:nvPr/>
        </p:nvSpPr>
        <p:spPr>
          <a:xfrm>
            <a:off x="528831" y="5611549"/>
            <a:ext cx="2966054" cy="461665"/>
          </a:xfrm>
          <a:prstGeom prst="rect">
            <a:avLst/>
          </a:prstGeom>
          <a:noFill/>
        </p:spPr>
        <p:txBody>
          <a:bodyPr wrap="square" rtlCol="0">
            <a:spAutoFit/>
          </a:bodyPr>
          <a:lstStyle/>
          <a:p>
            <a:pPr algn="ctr"/>
            <a:r>
              <a:rPr lang="en-US" sz="1200" dirty="0">
                <a:solidFill>
                  <a:srgbClr val="000000"/>
                </a:solidFill>
              </a:rPr>
              <a:t>SEM Image of CNW Nanostructure at 80kx Magnification</a:t>
            </a:r>
            <a:endParaRPr lang="it-IT" sz="1200" dirty="0">
              <a:solidFill>
                <a:srgbClr val="000000"/>
              </a:solidFill>
            </a:endParaRPr>
          </a:p>
        </p:txBody>
      </p:sp>
      <p:pic>
        <p:nvPicPr>
          <p:cNvPr id="14" name="Immagine 13" descr="Immagine che contiene linea, Diagramma, diagramma, testo&#10;&#10;Descrizione generata automaticamente">
            <a:extLst>
              <a:ext uri="{FF2B5EF4-FFF2-40B4-BE49-F238E27FC236}">
                <a16:creationId xmlns:a16="http://schemas.microsoft.com/office/drawing/2014/main" id="{D686DCDD-3AB3-1019-1BA9-B50730EE63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5388" y="4126028"/>
            <a:ext cx="4601615" cy="1407667"/>
          </a:xfrm>
          <a:prstGeom prst="rect">
            <a:avLst/>
          </a:prstGeom>
        </p:spPr>
      </p:pic>
      <p:sp>
        <p:nvSpPr>
          <p:cNvPr id="15" name="CasellaDiTesto 14">
            <a:extLst>
              <a:ext uri="{FF2B5EF4-FFF2-40B4-BE49-F238E27FC236}">
                <a16:creationId xmlns:a16="http://schemas.microsoft.com/office/drawing/2014/main" id="{0E2FEC38-1E4B-F7C3-48A7-8B5B87C9D150}"/>
              </a:ext>
            </a:extLst>
          </p:cNvPr>
          <p:cNvSpPr txBox="1"/>
          <p:nvPr/>
        </p:nvSpPr>
        <p:spPr>
          <a:xfrm>
            <a:off x="4716016" y="5615400"/>
            <a:ext cx="3560186" cy="461665"/>
          </a:xfrm>
          <a:prstGeom prst="rect">
            <a:avLst/>
          </a:prstGeom>
          <a:noFill/>
        </p:spPr>
        <p:txBody>
          <a:bodyPr wrap="square" rtlCol="0">
            <a:spAutoFit/>
          </a:bodyPr>
          <a:lstStyle/>
          <a:p>
            <a:pPr algn="ctr"/>
            <a:r>
              <a:rPr lang="en-US" sz="1200" dirty="0">
                <a:solidFill>
                  <a:srgbClr val="000000"/>
                </a:solidFill>
              </a:rPr>
              <a:t>Voltage Profile as a Function of Specific Capacity for the First 10 Cycles</a:t>
            </a:r>
            <a:endParaRPr lang="it-IT" sz="1200" dirty="0">
              <a:solidFill>
                <a:srgbClr val="000000"/>
              </a:solidFill>
            </a:endParaRPr>
          </a:p>
        </p:txBody>
      </p:sp>
      <p:sp>
        <p:nvSpPr>
          <p:cNvPr id="20" name="CasellaDiTesto 19">
            <a:extLst>
              <a:ext uri="{FF2B5EF4-FFF2-40B4-BE49-F238E27FC236}">
                <a16:creationId xmlns:a16="http://schemas.microsoft.com/office/drawing/2014/main" id="{035BB02A-5C94-4D1C-9DB4-3F589DECD39F}"/>
              </a:ext>
            </a:extLst>
          </p:cNvPr>
          <p:cNvSpPr txBox="1"/>
          <p:nvPr/>
        </p:nvSpPr>
        <p:spPr>
          <a:xfrm>
            <a:off x="4586467" y="2514311"/>
            <a:ext cx="3906094" cy="1015663"/>
          </a:xfrm>
          <a:prstGeom prst="rect">
            <a:avLst/>
          </a:prstGeom>
          <a:noFill/>
        </p:spPr>
        <p:txBody>
          <a:bodyPr wrap="square" rtlCol="0">
            <a:spAutoFit/>
          </a:bodyPr>
          <a:lstStyle/>
          <a:p>
            <a:r>
              <a:rPr lang="it-IT" sz="1500" b="1" dirty="0">
                <a:solidFill>
                  <a:srgbClr val="000000"/>
                </a:solidFill>
              </a:rPr>
              <a:t>Applications:</a:t>
            </a:r>
          </a:p>
          <a:p>
            <a:pPr marL="285750" indent="-285750">
              <a:buFont typeface="Arial" panose="020B0604020202020204" pitchFamily="34" charset="0"/>
              <a:buChar char="•"/>
            </a:pPr>
            <a:r>
              <a:rPr lang="it-IT" sz="1500" dirty="0" err="1">
                <a:solidFill>
                  <a:srgbClr val="000000"/>
                </a:solidFill>
              </a:rPr>
              <a:t>Electrical</a:t>
            </a:r>
            <a:r>
              <a:rPr lang="it-IT" sz="1500" dirty="0">
                <a:solidFill>
                  <a:srgbClr val="000000"/>
                </a:solidFill>
              </a:rPr>
              <a:t> Energy Storage for </a:t>
            </a:r>
            <a:r>
              <a:rPr lang="it-IT" sz="1500" dirty="0" err="1">
                <a:solidFill>
                  <a:srgbClr val="000000"/>
                </a:solidFill>
              </a:rPr>
              <a:t>Renewable</a:t>
            </a:r>
            <a:r>
              <a:rPr lang="it-IT" sz="1500" dirty="0">
                <a:solidFill>
                  <a:srgbClr val="000000"/>
                </a:solidFill>
              </a:rPr>
              <a:t> Energy Storage (automotive, power </a:t>
            </a:r>
            <a:r>
              <a:rPr lang="it-IT" sz="1500" dirty="0" err="1">
                <a:solidFill>
                  <a:srgbClr val="000000"/>
                </a:solidFill>
              </a:rPr>
              <a:t>grids</a:t>
            </a:r>
            <a:r>
              <a:rPr lang="it-IT" sz="1500" dirty="0">
                <a:solidFill>
                  <a:srgbClr val="000000"/>
                </a:solidFill>
              </a:rPr>
              <a:t>, mobile </a:t>
            </a:r>
            <a:r>
              <a:rPr lang="it-IT" sz="1500" dirty="0" err="1">
                <a:solidFill>
                  <a:srgbClr val="000000"/>
                </a:solidFill>
              </a:rPr>
              <a:t>electronic</a:t>
            </a:r>
            <a:r>
              <a:rPr lang="it-IT" sz="1500" dirty="0">
                <a:solidFill>
                  <a:srgbClr val="000000"/>
                </a:solidFill>
              </a:rPr>
              <a:t> devices)</a:t>
            </a:r>
          </a:p>
        </p:txBody>
      </p:sp>
      <p:sp>
        <p:nvSpPr>
          <p:cNvPr id="7" name="CasellaDiTesto 6">
            <a:extLst>
              <a:ext uri="{FF2B5EF4-FFF2-40B4-BE49-F238E27FC236}">
                <a16:creationId xmlns:a16="http://schemas.microsoft.com/office/drawing/2014/main" id="{8F8257F0-CEFC-71EF-3A76-1AE1CA601C8B}"/>
              </a:ext>
            </a:extLst>
          </p:cNvPr>
          <p:cNvSpPr txBox="1"/>
          <p:nvPr/>
        </p:nvSpPr>
        <p:spPr>
          <a:xfrm>
            <a:off x="5364088" y="6334376"/>
            <a:ext cx="1944216" cy="261610"/>
          </a:xfrm>
          <a:prstGeom prst="rect">
            <a:avLst/>
          </a:prstGeom>
          <a:noFill/>
        </p:spPr>
        <p:txBody>
          <a:bodyPr wrap="square">
            <a:spAutoFit/>
          </a:bodyPr>
          <a:lstStyle/>
          <a:p>
            <a:r>
              <a:rPr lang="it-IT" altLang="it-IT" sz="1100" dirty="0">
                <a:solidFill>
                  <a:schemeClr val="bg1"/>
                </a:solidFill>
              </a:rPr>
              <a:t>Roberto </a:t>
            </a:r>
            <a:r>
              <a:rPr lang="it-IT" altLang="it-IT" sz="1100" dirty="0" err="1">
                <a:solidFill>
                  <a:schemeClr val="bg1"/>
                </a:solidFill>
              </a:rPr>
              <a:t>Colarelli</a:t>
            </a:r>
            <a:r>
              <a:rPr lang="it-IT" altLang="it-IT" sz="1100" dirty="0">
                <a:solidFill>
                  <a:schemeClr val="bg1"/>
                </a:solidFill>
              </a:rPr>
              <a:t> 1794473</a:t>
            </a:r>
            <a:endParaRPr lang="it-IT" sz="1100" dirty="0"/>
          </a:p>
        </p:txBody>
      </p:sp>
      <p:sp>
        <p:nvSpPr>
          <p:cNvPr id="8" name="Rettangolo 7">
            <a:extLst>
              <a:ext uri="{FF2B5EF4-FFF2-40B4-BE49-F238E27FC236}">
                <a16:creationId xmlns:a16="http://schemas.microsoft.com/office/drawing/2014/main" id="{21916D61-C1C9-5717-FC6E-DE5D40BCEE3C}"/>
              </a:ext>
            </a:extLst>
          </p:cNvPr>
          <p:cNvSpPr/>
          <p:nvPr/>
        </p:nvSpPr>
        <p:spPr bwMode="auto">
          <a:xfrm>
            <a:off x="290725" y="661908"/>
            <a:ext cx="3993243" cy="1218222"/>
          </a:xfrm>
          <a:prstGeom prst="rect">
            <a:avLst/>
          </a:prstGeom>
          <a:noFill/>
          <a:ln w="19050">
            <a:solidFill>
              <a:srgbClr val="830022"/>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2" name="Rettangolo 11">
            <a:extLst>
              <a:ext uri="{FF2B5EF4-FFF2-40B4-BE49-F238E27FC236}">
                <a16:creationId xmlns:a16="http://schemas.microsoft.com/office/drawing/2014/main" id="{00E18925-D27F-F991-9479-768498C28C9B}"/>
              </a:ext>
            </a:extLst>
          </p:cNvPr>
          <p:cNvSpPr/>
          <p:nvPr/>
        </p:nvSpPr>
        <p:spPr bwMode="auto">
          <a:xfrm>
            <a:off x="290725" y="2017683"/>
            <a:ext cx="3993243" cy="1819296"/>
          </a:xfrm>
          <a:prstGeom prst="rect">
            <a:avLst/>
          </a:prstGeom>
          <a:noFill/>
          <a:ln w="19050">
            <a:solidFill>
              <a:srgbClr val="830022"/>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3" name="Rettangolo 12">
            <a:extLst>
              <a:ext uri="{FF2B5EF4-FFF2-40B4-BE49-F238E27FC236}">
                <a16:creationId xmlns:a16="http://schemas.microsoft.com/office/drawing/2014/main" id="{B80D6158-1F29-EF08-6A64-3385058394B2}"/>
              </a:ext>
            </a:extLst>
          </p:cNvPr>
          <p:cNvSpPr/>
          <p:nvPr/>
        </p:nvSpPr>
        <p:spPr bwMode="auto">
          <a:xfrm>
            <a:off x="4423526" y="657423"/>
            <a:ext cx="4424281" cy="1533813"/>
          </a:xfrm>
          <a:prstGeom prst="rect">
            <a:avLst/>
          </a:prstGeom>
          <a:noFill/>
          <a:ln w="19050">
            <a:solidFill>
              <a:srgbClr val="830022"/>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6" name="Rettangolo 15">
            <a:extLst>
              <a:ext uri="{FF2B5EF4-FFF2-40B4-BE49-F238E27FC236}">
                <a16:creationId xmlns:a16="http://schemas.microsoft.com/office/drawing/2014/main" id="{BE2BF33F-83CE-46BD-4D71-6A76A88849FA}"/>
              </a:ext>
            </a:extLst>
          </p:cNvPr>
          <p:cNvSpPr/>
          <p:nvPr/>
        </p:nvSpPr>
        <p:spPr bwMode="auto">
          <a:xfrm>
            <a:off x="4436205" y="2307363"/>
            <a:ext cx="4411602" cy="1529616"/>
          </a:xfrm>
          <a:prstGeom prst="rect">
            <a:avLst/>
          </a:prstGeom>
          <a:noFill/>
          <a:ln w="19050">
            <a:solidFill>
              <a:srgbClr val="830022"/>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7" name="CasellaDiTesto 16">
            <a:extLst>
              <a:ext uri="{FF2B5EF4-FFF2-40B4-BE49-F238E27FC236}">
                <a16:creationId xmlns:a16="http://schemas.microsoft.com/office/drawing/2014/main" id="{0C593431-33F8-5E41-7927-93E9267B06A0}"/>
              </a:ext>
            </a:extLst>
          </p:cNvPr>
          <p:cNvSpPr txBox="1"/>
          <p:nvPr/>
        </p:nvSpPr>
        <p:spPr>
          <a:xfrm>
            <a:off x="1473962" y="6244804"/>
            <a:ext cx="3312368" cy="430887"/>
          </a:xfrm>
          <a:prstGeom prst="rect">
            <a:avLst/>
          </a:prstGeom>
          <a:noFill/>
        </p:spPr>
        <p:txBody>
          <a:bodyPr wrap="square">
            <a:spAutoFit/>
          </a:bodyPr>
          <a:lstStyle/>
          <a:p>
            <a:r>
              <a:rPr lang="en-US" sz="1100" dirty="0">
                <a:solidFill>
                  <a:schemeClr val="bg1"/>
                </a:solidFill>
              </a:rPr>
              <a:t>PhD in Mathematical Models for Engineering, Electromagnetics and </a:t>
            </a:r>
            <a:r>
              <a:rPr lang="en-US" sz="1100" dirty="0" err="1">
                <a:solidFill>
                  <a:schemeClr val="bg1"/>
                </a:solidFill>
              </a:rPr>
              <a:t>Nanosciences</a:t>
            </a:r>
            <a:r>
              <a:rPr lang="en-US" sz="1100" dirty="0">
                <a:solidFill>
                  <a:schemeClr val="bg1"/>
                </a:solidFill>
              </a:rPr>
              <a:t> XL Cycle</a:t>
            </a:r>
            <a:endParaRPr lang="it-IT" sz="1100" dirty="0"/>
          </a:p>
        </p:txBody>
      </p:sp>
      <p:sp>
        <p:nvSpPr>
          <p:cNvPr id="18" name="Segnaposto numero diapositiva 5">
            <a:extLst>
              <a:ext uri="{FF2B5EF4-FFF2-40B4-BE49-F238E27FC236}">
                <a16:creationId xmlns:a16="http://schemas.microsoft.com/office/drawing/2014/main" id="{F206AEBB-E366-5D1D-125C-B6832222D9AA}"/>
              </a:ext>
            </a:extLst>
          </p:cNvPr>
          <p:cNvSpPr>
            <a:spLocks noGrp="1"/>
          </p:cNvSpPr>
          <p:nvPr>
            <p:ph type="sldNum" sz="quarter" idx="12"/>
          </p:nvPr>
        </p:nvSpPr>
        <p:spPr>
          <a:xfrm>
            <a:off x="6822590" y="6297883"/>
            <a:ext cx="1905000" cy="457200"/>
          </a:xfrm>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dirty="0">
                <a:solidFill>
                  <a:schemeClr val="bg1"/>
                </a:solidFill>
              </a:rPr>
              <a:t>Page </a:t>
            </a:r>
            <a:fld id="{55650D75-1D5B-40E0-9D1E-9DE1BEE9F0AF}" type="slidenum">
              <a:rPr lang="it-IT" altLang="it-IT" sz="1100">
                <a:solidFill>
                  <a:schemeClr val="bg1"/>
                </a:solidFill>
              </a:rPr>
              <a:pPr>
                <a:spcBef>
                  <a:spcPct val="0"/>
                </a:spcBef>
                <a:buClrTx/>
                <a:buFontTx/>
                <a:buNone/>
              </a:pPr>
              <a:t>4</a:t>
            </a:fld>
            <a:endParaRPr lang="it-IT" altLang="it-IT" sz="1100" dirty="0">
              <a:solidFill>
                <a:schemeClr val="bg1"/>
              </a:solidFill>
            </a:endParaRPr>
          </a:p>
        </p:txBody>
      </p:sp>
    </p:spTree>
    <p:extLst>
      <p:ext uri="{BB962C8B-B14F-4D97-AF65-F5344CB8AC3E}">
        <p14:creationId xmlns:p14="http://schemas.microsoft.com/office/powerpoint/2010/main" val="587828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1DC73923-576F-5279-9862-F36690E40BCC}"/>
              </a:ext>
            </a:extLst>
          </p:cNvPr>
          <p:cNvSpPr txBox="1"/>
          <p:nvPr/>
        </p:nvSpPr>
        <p:spPr>
          <a:xfrm>
            <a:off x="367379" y="1293726"/>
            <a:ext cx="8559504" cy="553998"/>
          </a:xfrm>
          <a:prstGeom prst="rect">
            <a:avLst/>
          </a:prstGeom>
          <a:noFill/>
        </p:spPr>
        <p:txBody>
          <a:bodyPr wrap="square" rtlCol="0">
            <a:spAutoFit/>
          </a:bodyPr>
          <a:lstStyle/>
          <a:p>
            <a:r>
              <a:rPr lang="en-US" sz="1500" b="1" dirty="0">
                <a:solidFill>
                  <a:srgbClr val="830022"/>
                </a:solidFill>
              </a:rPr>
              <a:t>Goal:</a:t>
            </a:r>
            <a:r>
              <a:rPr lang="en-US" sz="1500" dirty="0">
                <a:solidFill>
                  <a:srgbClr val="000000"/>
                </a:solidFill>
              </a:rPr>
              <a:t> Enhance the specific capacity of Li-S battery cathodes using Carbon </a:t>
            </a:r>
            <a:r>
              <a:rPr lang="en-US" sz="1500" dirty="0" err="1">
                <a:solidFill>
                  <a:srgbClr val="000000"/>
                </a:solidFill>
              </a:rPr>
              <a:t>NanoWalls</a:t>
            </a:r>
            <a:r>
              <a:rPr lang="en-US" sz="1500" dirty="0">
                <a:solidFill>
                  <a:srgbClr val="000000"/>
                </a:solidFill>
              </a:rPr>
              <a:t> (CNW) nanostructures.</a:t>
            </a:r>
          </a:p>
        </p:txBody>
      </p:sp>
      <p:sp>
        <p:nvSpPr>
          <p:cNvPr id="5" name="Rectangle 2">
            <a:extLst>
              <a:ext uri="{FF2B5EF4-FFF2-40B4-BE49-F238E27FC236}">
                <a16:creationId xmlns:a16="http://schemas.microsoft.com/office/drawing/2014/main" id="{651F308E-E365-C1BB-9C2E-694052AACA49}"/>
              </a:ext>
            </a:extLst>
          </p:cNvPr>
          <p:cNvSpPr txBox="1">
            <a:spLocks noChangeArrowheads="1"/>
          </p:cNvSpPr>
          <p:nvPr/>
        </p:nvSpPr>
        <p:spPr bwMode="auto">
          <a:xfrm>
            <a:off x="465566" y="139536"/>
            <a:ext cx="8262024" cy="925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kern="1200">
                <a:solidFill>
                  <a:srgbClr val="822433"/>
                </a:solidFill>
                <a:latin typeface="+mj-lt"/>
                <a:ea typeface="+mj-ea"/>
                <a:cs typeface="+mj-cs"/>
              </a:defRPr>
            </a:lvl1pPr>
            <a:lvl2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2pPr>
            <a:lvl3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3pPr>
            <a:lvl4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4pPr>
            <a:lvl5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9pPr>
          </a:lstStyle>
          <a:p>
            <a:pPr algn="ctr" eaLnBrk="1" hangingPunct="1"/>
            <a:r>
              <a:rPr lang="en-US" altLang="it-IT" dirty="0">
                <a:latin typeface="NimbusSanL"/>
              </a:rPr>
              <a:t>Correlative Microscopy for the Characterization of Nanostructured Cathodes in Li-S Batteries</a:t>
            </a:r>
            <a:endParaRPr lang="it-IT" altLang="it-IT" dirty="0">
              <a:latin typeface="NimbusSanL"/>
            </a:endParaRPr>
          </a:p>
        </p:txBody>
      </p:sp>
      <p:sp>
        <p:nvSpPr>
          <p:cNvPr id="11" name="CasellaDiTesto 10">
            <a:extLst>
              <a:ext uri="{FF2B5EF4-FFF2-40B4-BE49-F238E27FC236}">
                <a16:creationId xmlns:a16="http://schemas.microsoft.com/office/drawing/2014/main" id="{4B4A3C82-06DF-FD2F-484E-9AB9BEA77B67}"/>
              </a:ext>
            </a:extLst>
          </p:cNvPr>
          <p:cNvSpPr txBox="1"/>
          <p:nvPr/>
        </p:nvSpPr>
        <p:spPr>
          <a:xfrm>
            <a:off x="5364088" y="6334376"/>
            <a:ext cx="1944216" cy="261610"/>
          </a:xfrm>
          <a:prstGeom prst="rect">
            <a:avLst/>
          </a:prstGeom>
          <a:noFill/>
        </p:spPr>
        <p:txBody>
          <a:bodyPr wrap="square">
            <a:spAutoFit/>
          </a:bodyPr>
          <a:lstStyle/>
          <a:p>
            <a:r>
              <a:rPr lang="it-IT" altLang="it-IT" sz="1100" dirty="0">
                <a:solidFill>
                  <a:schemeClr val="bg1"/>
                </a:solidFill>
              </a:rPr>
              <a:t>Roberto </a:t>
            </a:r>
            <a:r>
              <a:rPr lang="it-IT" altLang="it-IT" sz="1100" dirty="0" err="1">
                <a:solidFill>
                  <a:schemeClr val="bg1"/>
                </a:solidFill>
              </a:rPr>
              <a:t>Colarelli</a:t>
            </a:r>
            <a:r>
              <a:rPr lang="it-IT" altLang="it-IT" sz="1100" dirty="0">
                <a:solidFill>
                  <a:schemeClr val="bg1"/>
                </a:solidFill>
              </a:rPr>
              <a:t> 1794473</a:t>
            </a:r>
            <a:endParaRPr lang="it-IT" sz="1100" dirty="0"/>
          </a:p>
        </p:txBody>
      </p:sp>
      <p:sp>
        <p:nvSpPr>
          <p:cNvPr id="2" name="Rettangolo 1">
            <a:extLst>
              <a:ext uri="{FF2B5EF4-FFF2-40B4-BE49-F238E27FC236}">
                <a16:creationId xmlns:a16="http://schemas.microsoft.com/office/drawing/2014/main" id="{790FFEEE-3959-21EE-AD76-C7B4681F65CF}"/>
              </a:ext>
            </a:extLst>
          </p:cNvPr>
          <p:cNvSpPr/>
          <p:nvPr/>
        </p:nvSpPr>
        <p:spPr bwMode="auto">
          <a:xfrm>
            <a:off x="217116" y="1226442"/>
            <a:ext cx="8709767" cy="734052"/>
          </a:xfrm>
          <a:prstGeom prst="rect">
            <a:avLst/>
          </a:prstGeom>
          <a:noFill/>
          <a:ln w="19050">
            <a:solidFill>
              <a:srgbClr val="830022"/>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6" name="CasellaDiTesto 5">
            <a:extLst>
              <a:ext uri="{FF2B5EF4-FFF2-40B4-BE49-F238E27FC236}">
                <a16:creationId xmlns:a16="http://schemas.microsoft.com/office/drawing/2014/main" id="{B423F5B4-E018-028C-6E29-7B73EC87B69A}"/>
              </a:ext>
            </a:extLst>
          </p:cNvPr>
          <p:cNvSpPr txBox="1"/>
          <p:nvPr/>
        </p:nvSpPr>
        <p:spPr>
          <a:xfrm>
            <a:off x="367379" y="2006820"/>
            <a:ext cx="8559504" cy="3785652"/>
          </a:xfrm>
          <a:prstGeom prst="rect">
            <a:avLst/>
          </a:prstGeom>
          <a:noFill/>
        </p:spPr>
        <p:txBody>
          <a:bodyPr wrap="square" rtlCol="0">
            <a:spAutoFit/>
          </a:bodyPr>
          <a:lstStyle/>
          <a:p>
            <a:endParaRPr lang="en-US" sz="1500" dirty="0">
              <a:solidFill>
                <a:srgbClr val="000000"/>
              </a:solidFill>
            </a:endParaRPr>
          </a:p>
          <a:p>
            <a:r>
              <a:rPr lang="en-US" sz="1500" b="1" dirty="0">
                <a:solidFill>
                  <a:srgbClr val="000000"/>
                </a:solidFill>
              </a:rPr>
              <a:t>Detailed Morphological Analysis</a:t>
            </a:r>
            <a:r>
              <a:rPr lang="en-US" sz="1500" dirty="0">
                <a:solidFill>
                  <a:srgbClr val="000000"/>
                </a:solidFill>
              </a:rPr>
              <a:t>: Correlative microscopy enables precise visualization of CNW nanostructures, aiding in understanding their morphology and distribution, which is crucial for optimizing cathode structure to increase specific capacity.</a:t>
            </a:r>
          </a:p>
          <a:p>
            <a:endParaRPr lang="en-US" sz="1500" dirty="0">
              <a:solidFill>
                <a:srgbClr val="000000"/>
              </a:solidFill>
            </a:endParaRPr>
          </a:p>
          <a:p>
            <a:r>
              <a:rPr lang="en-US" sz="1500" b="1" dirty="0">
                <a:solidFill>
                  <a:srgbClr val="000000"/>
                </a:solidFill>
              </a:rPr>
              <a:t>Chemical Composition Mapping</a:t>
            </a:r>
            <a:r>
              <a:rPr lang="en-US" sz="1500" dirty="0">
                <a:solidFill>
                  <a:srgbClr val="000000"/>
                </a:solidFill>
              </a:rPr>
              <a:t>: Combining techniques like SEM and EDX allows for detailed mapping of sulfur and carbon distribution within cathodes, ensuring uniform and efficient interaction between sulfur and CNWs, essential for battery performance.</a:t>
            </a:r>
          </a:p>
          <a:p>
            <a:endParaRPr lang="en-US" sz="1500" dirty="0">
              <a:solidFill>
                <a:srgbClr val="000000"/>
              </a:solidFill>
            </a:endParaRPr>
          </a:p>
          <a:p>
            <a:r>
              <a:rPr lang="en-US" sz="1500" b="1" dirty="0">
                <a:solidFill>
                  <a:srgbClr val="000000"/>
                </a:solidFill>
              </a:rPr>
              <a:t>Performance Correlation</a:t>
            </a:r>
            <a:r>
              <a:rPr lang="en-US" sz="1500" dirty="0">
                <a:solidFill>
                  <a:srgbClr val="000000"/>
                </a:solidFill>
              </a:rPr>
              <a:t>: By correlating microscopic data with electrochemical performance, researchers can identify structural features of CNWs that enhance battery capacity and efficiency, aiding in the design of better-performing cathodes.</a:t>
            </a:r>
          </a:p>
          <a:p>
            <a:endParaRPr lang="en-US" sz="1500" dirty="0">
              <a:solidFill>
                <a:srgbClr val="000000"/>
              </a:solidFill>
            </a:endParaRPr>
          </a:p>
          <a:p>
            <a:r>
              <a:rPr lang="en-US" sz="1500" b="1" dirty="0">
                <a:solidFill>
                  <a:srgbClr val="000000"/>
                </a:solidFill>
              </a:rPr>
              <a:t>Identification of Structural Defects</a:t>
            </a:r>
            <a:r>
              <a:rPr lang="en-US" sz="1500" dirty="0">
                <a:solidFill>
                  <a:srgbClr val="000000"/>
                </a:solidFill>
              </a:rPr>
              <a:t>: Correlative microscopy can reveal defects in CNWs that may affect battery performance. Understanding these defects can lead to improved synthesis processes and material quality, ultimately enhancing the battery's specific capacity.</a:t>
            </a:r>
            <a:endParaRPr lang="it-IT" sz="1500" dirty="0">
              <a:solidFill>
                <a:srgbClr val="000000"/>
              </a:solidFill>
            </a:endParaRPr>
          </a:p>
        </p:txBody>
      </p:sp>
      <p:sp>
        <p:nvSpPr>
          <p:cNvPr id="7" name="Rettangolo 6">
            <a:extLst>
              <a:ext uri="{FF2B5EF4-FFF2-40B4-BE49-F238E27FC236}">
                <a16:creationId xmlns:a16="http://schemas.microsoft.com/office/drawing/2014/main" id="{F3D83C73-A7E2-B039-73C0-96F8CCB0E4F1}"/>
              </a:ext>
            </a:extLst>
          </p:cNvPr>
          <p:cNvSpPr/>
          <p:nvPr/>
        </p:nvSpPr>
        <p:spPr bwMode="auto">
          <a:xfrm>
            <a:off x="212247" y="2119591"/>
            <a:ext cx="8709767" cy="3785652"/>
          </a:xfrm>
          <a:prstGeom prst="rect">
            <a:avLst/>
          </a:prstGeom>
          <a:noFill/>
          <a:ln w="19050">
            <a:solidFill>
              <a:srgbClr val="830022"/>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8" name="CasellaDiTesto 7">
            <a:extLst>
              <a:ext uri="{FF2B5EF4-FFF2-40B4-BE49-F238E27FC236}">
                <a16:creationId xmlns:a16="http://schemas.microsoft.com/office/drawing/2014/main" id="{C23F23E2-1172-A816-427B-0FE5E5FCD135}"/>
              </a:ext>
            </a:extLst>
          </p:cNvPr>
          <p:cNvSpPr txBox="1"/>
          <p:nvPr/>
        </p:nvSpPr>
        <p:spPr>
          <a:xfrm>
            <a:off x="1473962" y="6244804"/>
            <a:ext cx="3312368" cy="430887"/>
          </a:xfrm>
          <a:prstGeom prst="rect">
            <a:avLst/>
          </a:prstGeom>
          <a:noFill/>
        </p:spPr>
        <p:txBody>
          <a:bodyPr wrap="square">
            <a:spAutoFit/>
          </a:bodyPr>
          <a:lstStyle/>
          <a:p>
            <a:r>
              <a:rPr lang="en-US" sz="1100" dirty="0">
                <a:solidFill>
                  <a:schemeClr val="bg1"/>
                </a:solidFill>
              </a:rPr>
              <a:t>PhD in Mathematical Models for Engineering, Electromagnetics and </a:t>
            </a:r>
            <a:r>
              <a:rPr lang="en-US" sz="1100" dirty="0" err="1">
                <a:solidFill>
                  <a:schemeClr val="bg1"/>
                </a:solidFill>
              </a:rPr>
              <a:t>Nanosciences</a:t>
            </a:r>
            <a:r>
              <a:rPr lang="en-US" sz="1100" dirty="0">
                <a:solidFill>
                  <a:schemeClr val="bg1"/>
                </a:solidFill>
              </a:rPr>
              <a:t> XL Cycle</a:t>
            </a:r>
            <a:endParaRPr lang="it-IT" sz="1100" dirty="0"/>
          </a:p>
        </p:txBody>
      </p:sp>
      <p:sp>
        <p:nvSpPr>
          <p:cNvPr id="12" name="Segnaposto numero diapositiva 5">
            <a:extLst>
              <a:ext uri="{FF2B5EF4-FFF2-40B4-BE49-F238E27FC236}">
                <a16:creationId xmlns:a16="http://schemas.microsoft.com/office/drawing/2014/main" id="{7E8EFF20-5370-C82A-CC64-0BA98AD14FCC}"/>
              </a:ext>
            </a:extLst>
          </p:cNvPr>
          <p:cNvSpPr>
            <a:spLocks noGrp="1"/>
          </p:cNvSpPr>
          <p:nvPr>
            <p:ph type="sldNum" sz="quarter" idx="12"/>
          </p:nvPr>
        </p:nvSpPr>
        <p:spPr>
          <a:xfrm>
            <a:off x="6822590" y="6297883"/>
            <a:ext cx="1905000" cy="457200"/>
          </a:xfrm>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dirty="0">
                <a:solidFill>
                  <a:schemeClr val="bg1"/>
                </a:solidFill>
              </a:rPr>
              <a:t>Page </a:t>
            </a:r>
            <a:fld id="{55650D75-1D5B-40E0-9D1E-9DE1BEE9F0AF}" type="slidenum">
              <a:rPr lang="it-IT" altLang="it-IT" sz="1100">
                <a:solidFill>
                  <a:schemeClr val="bg1"/>
                </a:solidFill>
              </a:rPr>
              <a:pPr>
                <a:spcBef>
                  <a:spcPct val="0"/>
                </a:spcBef>
                <a:buClrTx/>
                <a:buFontTx/>
                <a:buNone/>
              </a:pPr>
              <a:t>5</a:t>
            </a:fld>
            <a:endParaRPr lang="it-IT" altLang="it-IT" sz="1100" dirty="0">
              <a:solidFill>
                <a:schemeClr val="bg1"/>
              </a:solidFill>
            </a:endParaRPr>
          </a:p>
        </p:txBody>
      </p:sp>
      <p:pic>
        <p:nvPicPr>
          <p:cNvPr id="13" name="Immagine 12">
            <a:extLst>
              <a:ext uri="{FF2B5EF4-FFF2-40B4-BE49-F238E27FC236}">
                <a16:creationId xmlns:a16="http://schemas.microsoft.com/office/drawing/2014/main" id="{95CD24F2-4E9B-0264-3590-2E442567F4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54" y="6408141"/>
            <a:ext cx="1131155" cy="375691"/>
          </a:xfrm>
          <a:prstGeom prst="rect">
            <a:avLst/>
          </a:prstGeom>
        </p:spPr>
      </p:pic>
    </p:spTree>
    <p:extLst>
      <p:ext uri="{BB962C8B-B14F-4D97-AF65-F5344CB8AC3E}">
        <p14:creationId xmlns:p14="http://schemas.microsoft.com/office/powerpoint/2010/main" val="4220881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CDAD105F-6EB7-5215-A723-D14D1F20F5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54" y="6408141"/>
            <a:ext cx="1131155" cy="375691"/>
          </a:xfrm>
          <a:prstGeom prst="rect">
            <a:avLst/>
          </a:prstGeom>
        </p:spPr>
      </p:pic>
      <p:sp>
        <p:nvSpPr>
          <p:cNvPr id="9" name="Rectangle 2">
            <a:extLst>
              <a:ext uri="{FF2B5EF4-FFF2-40B4-BE49-F238E27FC236}">
                <a16:creationId xmlns:a16="http://schemas.microsoft.com/office/drawing/2014/main" id="{B082D4B3-68FE-9EC1-2585-68C84D576332}"/>
              </a:ext>
            </a:extLst>
          </p:cNvPr>
          <p:cNvSpPr txBox="1">
            <a:spLocks noChangeArrowheads="1"/>
          </p:cNvSpPr>
          <p:nvPr/>
        </p:nvSpPr>
        <p:spPr bwMode="auto">
          <a:xfrm>
            <a:off x="455455" y="200053"/>
            <a:ext cx="8262024"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kern="1200">
                <a:solidFill>
                  <a:srgbClr val="822433"/>
                </a:solidFill>
                <a:latin typeface="+mj-lt"/>
                <a:ea typeface="+mj-ea"/>
                <a:cs typeface="+mj-cs"/>
              </a:defRPr>
            </a:lvl1pPr>
            <a:lvl2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2pPr>
            <a:lvl3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3pPr>
            <a:lvl4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4pPr>
            <a:lvl5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9pPr>
          </a:lstStyle>
          <a:p>
            <a:pPr algn="ctr" eaLnBrk="1" hangingPunct="1"/>
            <a:r>
              <a:rPr lang="en-US" altLang="it-IT" dirty="0">
                <a:latin typeface="NimbusSanL"/>
              </a:rPr>
              <a:t>Methods and Results for </a:t>
            </a:r>
            <a:r>
              <a:rPr lang="en-US" altLang="it-IT" dirty="0" err="1">
                <a:latin typeface="NimbusSanL"/>
              </a:rPr>
              <a:t>GaN</a:t>
            </a:r>
            <a:r>
              <a:rPr lang="en-US" altLang="it-IT" dirty="0">
                <a:latin typeface="NimbusSanL"/>
              </a:rPr>
              <a:t> HEMT</a:t>
            </a:r>
            <a:endParaRPr lang="it-IT" altLang="it-IT" dirty="0">
              <a:latin typeface="NimbusSanL"/>
            </a:endParaRPr>
          </a:p>
        </p:txBody>
      </p:sp>
      <p:sp>
        <p:nvSpPr>
          <p:cNvPr id="11" name="CasellaDiTesto 10">
            <a:extLst>
              <a:ext uri="{FF2B5EF4-FFF2-40B4-BE49-F238E27FC236}">
                <a16:creationId xmlns:a16="http://schemas.microsoft.com/office/drawing/2014/main" id="{D80AC0CB-840C-55CE-20F1-0C313B7E0640}"/>
              </a:ext>
            </a:extLst>
          </p:cNvPr>
          <p:cNvSpPr txBox="1"/>
          <p:nvPr/>
        </p:nvSpPr>
        <p:spPr>
          <a:xfrm>
            <a:off x="494611" y="1132151"/>
            <a:ext cx="3957113" cy="1938992"/>
          </a:xfrm>
          <a:prstGeom prst="rect">
            <a:avLst/>
          </a:prstGeom>
          <a:noFill/>
        </p:spPr>
        <p:txBody>
          <a:bodyPr wrap="square" rtlCol="0">
            <a:spAutoFit/>
          </a:bodyPr>
          <a:lstStyle/>
          <a:p>
            <a:r>
              <a:rPr lang="en-US" sz="1500" b="1" dirty="0">
                <a:solidFill>
                  <a:srgbClr val="000000"/>
                </a:solidFill>
              </a:rPr>
              <a:t>Advantages of Correlative Microscopy</a:t>
            </a:r>
            <a:r>
              <a:rPr lang="en-US" sz="1500" dirty="0">
                <a:solidFill>
                  <a:srgbClr val="000000"/>
                </a:solidFill>
              </a:rPr>
              <a:t>:</a:t>
            </a:r>
          </a:p>
          <a:p>
            <a:pPr marL="285750" indent="-285750">
              <a:buFont typeface="Arial" panose="020B0604020202020204" pitchFamily="34" charset="0"/>
              <a:buChar char="•"/>
            </a:pPr>
            <a:r>
              <a:rPr lang="en-US" sz="1500" dirty="0">
                <a:solidFill>
                  <a:srgbClr val="000000"/>
                </a:solidFill>
              </a:rPr>
              <a:t>Multiscale and Detailed Imaging of Samples in the Same Acquisition Area</a:t>
            </a:r>
          </a:p>
          <a:p>
            <a:pPr marL="285750" indent="-285750">
              <a:buFont typeface="Arial" panose="020B0604020202020204" pitchFamily="34" charset="0"/>
              <a:buChar char="•"/>
            </a:pPr>
            <a:r>
              <a:rPr lang="en-US" sz="1500" dirty="0">
                <a:solidFill>
                  <a:srgbClr val="000000"/>
                </a:solidFill>
              </a:rPr>
              <a:t>Morphological, Structural, and Compositional Characterization</a:t>
            </a:r>
          </a:p>
          <a:p>
            <a:pPr marL="285750" indent="-285750">
              <a:buFont typeface="Arial" panose="020B0604020202020204" pitchFamily="34" charset="0"/>
              <a:buChar char="•"/>
            </a:pPr>
            <a:r>
              <a:rPr lang="en-US" sz="1500" dirty="0">
                <a:solidFill>
                  <a:srgbClr val="000000"/>
                </a:solidFill>
              </a:rPr>
              <a:t>Precise Defect Identification</a:t>
            </a:r>
            <a:endParaRPr lang="it-IT" sz="1500" dirty="0">
              <a:solidFill>
                <a:srgbClr val="000000"/>
              </a:solidFill>
            </a:endParaRPr>
          </a:p>
          <a:p>
            <a:pPr marL="285750" indent="-285750">
              <a:buFont typeface="Arial" panose="020B0604020202020204" pitchFamily="34" charset="0"/>
              <a:buChar char="•"/>
            </a:pPr>
            <a:endParaRPr lang="it-IT" sz="1500" dirty="0">
              <a:solidFill>
                <a:srgbClr val="000000"/>
              </a:solidFill>
            </a:endParaRPr>
          </a:p>
          <a:p>
            <a:endParaRPr lang="it-IT" sz="1500" b="1" dirty="0">
              <a:solidFill>
                <a:srgbClr val="000000"/>
              </a:solidFill>
            </a:endParaRPr>
          </a:p>
        </p:txBody>
      </p:sp>
      <p:sp>
        <p:nvSpPr>
          <p:cNvPr id="14" name="CasellaDiTesto 13">
            <a:extLst>
              <a:ext uri="{FF2B5EF4-FFF2-40B4-BE49-F238E27FC236}">
                <a16:creationId xmlns:a16="http://schemas.microsoft.com/office/drawing/2014/main" id="{0ACF48D1-E36C-CDCC-F629-FA84D47547DC}"/>
              </a:ext>
            </a:extLst>
          </p:cNvPr>
          <p:cNvSpPr txBox="1"/>
          <p:nvPr/>
        </p:nvSpPr>
        <p:spPr>
          <a:xfrm>
            <a:off x="5004048" y="880603"/>
            <a:ext cx="3994807" cy="2169825"/>
          </a:xfrm>
          <a:prstGeom prst="rect">
            <a:avLst/>
          </a:prstGeom>
          <a:noFill/>
        </p:spPr>
        <p:txBody>
          <a:bodyPr wrap="square" rtlCol="0">
            <a:spAutoFit/>
          </a:bodyPr>
          <a:lstStyle/>
          <a:p>
            <a:pPr marL="285750" indent="-285750">
              <a:buFont typeface="Arial" panose="020B0604020202020204" pitchFamily="34" charset="0"/>
              <a:buChar char="•"/>
            </a:pPr>
            <a:endParaRPr lang="it-IT" sz="1500" dirty="0">
              <a:solidFill>
                <a:srgbClr val="000000"/>
              </a:solidFill>
            </a:endParaRPr>
          </a:p>
          <a:p>
            <a:r>
              <a:rPr lang="en-US" sz="1500" b="1" dirty="0">
                <a:solidFill>
                  <a:srgbClr val="000000"/>
                </a:solidFill>
              </a:rPr>
              <a:t>Project Output: </a:t>
            </a:r>
          </a:p>
          <a:p>
            <a:pPr marL="285750" indent="-285750">
              <a:buFont typeface="Arial" panose="020B0604020202020204" pitchFamily="34" charset="0"/>
              <a:buChar char="•"/>
            </a:pPr>
            <a:r>
              <a:rPr lang="en-US" sz="1500" dirty="0">
                <a:solidFill>
                  <a:srgbClr val="000000"/>
                </a:solidFill>
              </a:rPr>
              <a:t>Optimized Workflow for Failure Analysis and Defect Reports for Devices</a:t>
            </a:r>
          </a:p>
          <a:p>
            <a:endParaRPr lang="en-US" sz="1500" dirty="0">
              <a:solidFill>
                <a:srgbClr val="000000"/>
              </a:solidFill>
            </a:endParaRPr>
          </a:p>
          <a:p>
            <a:r>
              <a:rPr lang="en-US" sz="1500" b="1" dirty="0">
                <a:solidFill>
                  <a:srgbClr val="000000"/>
                </a:solidFill>
              </a:rPr>
              <a:t>Applications: </a:t>
            </a:r>
          </a:p>
          <a:p>
            <a:pPr marL="285750" indent="-285750">
              <a:buFont typeface="Arial" panose="020B0604020202020204" pitchFamily="34" charset="0"/>
              <a:buChar char="•"/>
            </a:pPr>
            <a:r>
              <a:rPr lang="en-US" sz="1500" dirty="0">
                <a:solidFill>
                  <a:srgbClr val="000000"/>
                </a:solidFill>
              </a:rPr>
              <a:t>Use in Electric Vehicles, Power Electronics Devices, and Advanced Communication Technologies</a:t>
            </a:r>
            <a:endParaRPr lang="it-IT" sz="1500" dirty="0">
              <a:solidFill>
                <a:srgbClr val="000000"/>
              </a:solidFill>
            </a:endParaRPr>
          </a:p>
        </p:txBody>
      </p:sp>
      <p:pic>
        <p:nvPicPr>
          <p:cNvPr id="16" name="Picture 6" descr="ROHM avvia la produzione di dispositivi GaN HEMT da 150 V con una rivoluzionaria tensione di gate di 8 V">
            <a:extLst>
              <a:ext uri="{FF2B5EF4-FFF2-40B4-BE49-F238E27FC236}">
                <a16:creationId xmlns:a16="http://schemas.microsoft.com/office/drawing/2014/main" id="{CC1CD261-CD2E-6C57-9F31-7FA27B1B63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5894" y="3429000"/>
            <a:ext cx="3086843" cy="2229996"/>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0E655D49-F2E1-538F-AD66-6BA413869D35}"/>
              </a:ext>
            </a:extLst>
          </p:cNvPr>
          <p:cNvSpPr txBox="1"/>
          <p:nvPr/>
        </p:nvSpPr>
        <p:spPr>
          <a:xfrm>
            <a:off x="5364088" y="6334376"/>
            <a:ext cx="1944216" cy="261610"/>
          </a:xfrm>
          <a:prstGeom prst="rect">
            <a:avLst/>
          </a:prstGeom>
          <a:noFill/>
        </p:spPr>
        <p:txBody>
          <a:bodyPr wrap="square">
            <a:spAutoFit/>
          </a:bodyPr>
          <a:lstStyle/>
          <a:p>
            <a:r>
              <a:rPr lang="it-IT" altLang="it-IT" sz="1100" dirty="0">
                <a:solidFill>
                  <a:schemeClr val="bg1"/>
                </a:solidFill>
              </a:rPr>
              <a:t>Roberto </a:t>
            </a:r>
            <a:r>
              <a:rPr lang="it-IT" altLang="it-IT" sz="1100" dirty="0" err="1">
                <a:solidFill>
                  <a:schemeClr val="bg1"/>
                </a:solidFill>
              </a:rPr>
              <a:t>Colarelli</a:t>
            </a:r>
            <a:r>
              <a:rPr lang="it-IT" altLang="it-IT" sz="1100" dirty="0">
                <a:solidFill>
                  <a:schemeClr val="bg1"/>
                </a:solidFill>
              </a:rPr>
              <a:t> 1794473</a:t>
            </a:r>
            <a:endParaRPr lang="it-IT" sz="1100" dirty="0"/>
          </a:p>
        </p:txBody>
      </p:sp>
      <p:sp>
        <p:nvSpPr>
          <p:cNvPr id="6" name="Rettangolo 5">
            <a:extLst>
              <a:ext uri="{FF2B5EF4-FFF2-40B4-BE49-F238E27FC236}">
                <a16:creationId xmlns:a16="http://schemas.microsoft.com/office/drawing/2014/main" id="{9D6A97A0-3611-2E6B-8051-40D73200234D}"/>
              </a:ext>
            </a:extLst>
          </p:cNvPr>
          <p:cNvSpPr/>
          <p:nvPr/>
        </p:nvSpPr>
        <p:spPr bwMode="auto">
          <a:xfrm>
            <a:off x="350597" y="1000760"/>
            <a:ext cx="4083507" cy="1708160"/>
          </a:xfrm>
          <a:prstGeom prst="rect">
            <a:avLst/>
          </a:prstGeom>
          <a:noFill/>
          <a:ln w="19050">
            <a:solidFill>
              <a:srgbClr val="830022"/>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7" name="Rettangolo 6">
            <a:extLst>
              <a:ext uri="{FF2B5EF4-FFF2-40B4-BE49-F238E27FC236}">
                <a16:creationId xmlns:a16="http://schemas.microsoft.com/office/drawing/2014/main" id="{CFD97B14-DD2F-FA33-86CA-3409EBACE592}"/>
              </a:ext>
            </a:extLst>
          </p:cNvPr>
          <p:cNvSpPr/>
          <p:nvPr/>
        </p:nvSpPr>
        <p:spPr bwMode="auto">
          <a:xfrm>
            <a:off x="350597" y="3030765"/>
            <a:ext cx="4083507" cy="1975960"/>
          </a:xfrm>
          <a:prstGeom prst="rect">
            <a:avLst/>
          </a:prstGeom>
          <a:noFill/>
          <a:ln w="19050">
            <a:solidFill>
              <a:srgbClr val="830022"/>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8" name="Rettangolo 7">
            <a:extLst>
              <a:ext uri="{FF2B5EF4-FFF2-40B4-BE49-F238E27FC236}">
                <a16:creationId xmlns:a16="http://schemas.microsoft.com/office/drawing/2014/main" id="{E904F8BF-974B-71C7-EB2B-4084D556D3C4}"/>
              </a:ext>
            </a:extLst>
          </p:cNvPr>
          <p:cNvSpPr/>
          <p:nvPr/>
        </p:nvSpPr>
        <p:spPr bwMode="auto">
          <a:xfrm>
            <a:off x="4830173" y="1000759"/>
            <a:ext cx="4083506" cy="2163905"/>
          </a:xfrm>
          <a:prstGeom prst="rect">
            <a:avLst/>
          </a:prstGeom>
          <a:noFill/>
          <a:ln w="19050">
            <a:solidFill>
              <a:srgbClr val="830022"/>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0" name="CasellaDiTesto 9">
            <a:extLst>
              <a:ext uri="{FF2B5EF4-FFF2-40B4-BE49-F238E27FC236}">
                <a16:creationId xmlns:a16="http://schemas.microsoft.com/office/drawing/2014/main" id="{ED5A467F-24F2-9BCB-8FC4-0406127B0C23}"/>
              </a:ext>
            </a:extLst>
          </p:cNvPr>
          <p:cNvSpPr txBox="1"/>
          <p:nvPr/>
        </p:nvSpPr>
        <p:spPr>
          <a:xfrm>
            <a:off x="437827" y="3164665"/>
            <a:ext cx="3996277" cy="1708160"/>
          </a:xfrm>
          <a:prstGeom prst="rect">
            <a:avLst/>
          </a:prstGeom>
          <a:noFill/>
        </p:spPr>
        <p:txBody>
          <a:bodyPr wrap="square" rtlCol="0">
            <a:spAutoFit/>
          </a:bodyPr>
          <a:lstStyle/>
          <a:p>
            <a:r>
              <a:rPr lang="en-US" sz="1500" b="1" dirty="0">
                <a:solidFill>
                  <a:srgbClr val="000000"/>
                </a:solidFill>
              </a:rPr>
              <a:t>Specific Objectives:</a:t>
            </a:r>
          </a:p>
          <a:p>
            <a:pPr marL="285750" indent="-285750">
              <a:buFont typeface="Arial" panose="020B0604020202020204" pitchFamily="34" charset="0"/>
              <a:buChar char="•"/>
            </a:pPr>
            <a:r>
              <a:rPr lang="en-US" sz="1500" dirty="0">
                <a:solidFill>
                  <a:srgbClr val="000000"/>
                </a:solidFill>
              </a:rPr>
              <a:t>Identification of Defects in </a:t>
            </a:r>
            <a:r>
              <a:rPr lang="en-US" sz="1500" dirty="0" err="1">
                <a:solidFill>
                  <a:srgbClr val="000000"/>
                </a:solidFill>
              </a:rPr>
              <a:t>GaN</a:t>
            </a:r>
            <a:r>
              <a:rPr lang="en-US" sz="1500" dirty="0">
                <a:solidFill>
                  <a:srgbClr val="000000"/>
                </a:solidFill>
              </a:rPr>
              <a:t> HEMT Devices</a:t>
            </a:r>
          </a:p>
          <a:p>
            <a:pPr marL="285750" indent="-285750">
              <a:buFont typeface="Arial" panose="020B0604020202020204" pitchFamily="34" charset="0"/>
              <a:buChar char="•"/>
            </a:pPr>
            <a:r>
              <a:rPr lang="en-US" sz="1500" dirty="0">
                <a:solidFill>
                  <a:srgbClr val="000000"/>
                </a:solidFill>
              </a:rPr>
              <a:t>Correlation Between Microstructural Properties and Device Performance,</a:t>
            </a:r>
          </a:p>
          <a:p>
            <a:pPr marL="285750" indent="-285750">
              <a:buFont typeface="Arial" panose="020B0604020202020204" pitchFamily="34" charset="0"/>
              <a:buChar char="•"/>
            </a:pPr>
            <a:r>
              <a:rPr lang="en-US" sz="1500" dirty="0">
                <a:solidFill>
                  <a:srgbClr val="000000"/>
                </a:solidFill>
              </a:rPr>
              <a:t>Enhancement of Semiconductor Reliability and Performance</a:t>
            </a:r>
            <a:endParaRPr lang="it-IT" sz="1500" dirty="0">
              <a:solidFill>
                <a:srgbClr val="000000"/>
              </a:solidFill>
            </a:endParaRPr>
          </a:p>
        </p:txBody>
      </p:sp>
      <p:sp>
        <p:nvSpPr>
          <p:cNvPr id="12" name="CasellaDiTesto 11">
            <a:extLst>
              <a:ext uri="{FF2B5EF4-FFF2-40B4-BE49-F238E27FC236}">
                <a16:creationId xmlns:a16="http://schemas.microsoft.com/office/drawing/2014/main" id="{F14B6CFD-907C-1F78-7FD5-6164ED868E70}"/>
              </a:ext>
            </a:extLst>
          </p:cNvPr>
          <p:cNvSpPr txBox="1"/>
          <p:nvPr/>
        </p:nvSpPr>
        <p:spPr>
          <a:xfrm>
            <a:off x="1473962" y="6244804"/>
            <a:ext cx="3312368" cy="430887"/>
          </a:xfrm>
          <a:prstGeom prst="rect">
            <a:avLst/>
          </a:prstGeom>
          <a:noFill/>
        </p:spPr>
        <p:txBody>
          <a:bodyPr wrap="square">
            <a:spAutoFit/>
          </a:bodyPr>
          <a:lstStyle/>
          <a:p>
            <a:r>
              <a:rPr lang="en-US" sz="1100" dirty="0">
                <a:solidFill>
                  <a:schemeClr val="bg1"/>
                </a:solidFill>
              </a:rPr>
              <a:t>PhD in Mathematical Models for Engineering, Electromagnetics and </a:t>
            </a:r>
            <a:r>
              <a:rPr lang="en-US" sz="1100" dirty="0" err="1">
                <a:solidFill>
                  <a:schemeClr val="bg1"/>
                </a:solidFill>
              </a:rPr>
              <a:t>Nanosciences</a:t>
            </a:r>
            <a:r>
              <a:rPr lang="en-US" sz="1100" dirty="0">
                <a:solidFill>
                  <a:schemeClr val="bg1"/>
                </a:solidFill>
              </a:rPr>
              <a:t> XL Cycle</a:t>
            </a:r>
            <a:endParaRPr lang="it-IT" sz="1100" dirty="0"/>
          </a:p>
        </p:txBody>
      </p:sp>
      <p:sp>
        <p:nvSpPr>
          <p:cNvPr id="13" name="Segnaposto numero diapositiva 5">
            <a:extLst>
              <a:ext uri="{FF2B5EF4-FFF2-40B4-BE49-F238E27FC236}">
                <a16:creationId xmlns:a16="http://schemas.microsoft.com/office/drawing/2014/main" id="{261E2CD0-1B78-DD3F-18F4-9B212416A395}"/>
              </a:ext>
            </a:extLst>
          </p:cNvPr>
          <p:cNvSpPr>
            <a:spLocks noGrp="1"/>
          </p:cNvSpPr>
          <p:nvPr>
            <p:ph type="sldNum" sz="quarter" idx="12"/>
          </p:nvPr>
        </p:nvSpPr>
        <p:spPr>
          <a:xfrm>
            <a:off x="6822590" y="6297883"/>
            <a:ext cx="1905000" cy="457200"/>
          </a:xfrm>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dirty="0">
                <a:solidFill>
                  <a:schemeClr val="bg1"/>
                </a:solidFill>
              </a:rPr>
              <a:t>Page </a:t>
            </a:r>
            <a:fld id="{55650D75-1D5B-40E0-9D1E-9DE1BEE9F0AF}" type="slidenum">
              <a:rPr lang="it-IT" altLang="it-IT" sz="1100">
                <a:solidFill>
                  <a:schemeClr val="bg1"/>
                </a:solidFill>
              </a:rPr>
              <a:pPr>
                <a:spcBef>
                  <a:spcPct val="0"/>
                </a:spcBef>
                <a:buClrTx/>
                <a:buFontTx/>
                <a:buNone/>
              </a:pPr>
              <a:t>6</a:t>
            </a:fld>
            <a:endParaRPr lang="it-IT" altLang="it-IT" sz="1100" dirty="0">
              <a:solidFill>
                <a:schemeClr val="bg1"/>
              </a:solidFill>
            </a:endParaRPr>
          </a:p>
        </p:txBody>
      </p:sp>
      <p:sp>
        <p:nvSpPr>
          <p:cNvPr id="15" name="CasellaDiTesto 14">
            <a:extLst>
              <a:ext uri="{FF2B5EF4-FFF2-40B4-BE49-F238E27FC236}">
                <a16:creationId xmlns:a16="http://schemas.microsoft.com/office/drawing/2014/main" id="{154378C6-7C83-151F-438D-AB324589E98E}"/>
              </a:ext>
            </a:extLst>
          </p:cNvPr>
          <p:cNvSpPr txBox="1"/>
          <p:nvPr/>
        </p:nvSpPr>
        <p:spPr>
          <a:xfrm>
            <a:off x="5871203" y="5718557"/>
            <a:ext cx="2016224" cy="277368"/>
          </a:xfrm>
          <a:prstGeom prst="rect">
            <a:avLst/>
          </a:prstGeom>
          <a:noFill/>
        </p:spPr>
        <p:txBody>
          <a:bodyPr wrap="square" rtlCol="0">
            <a:spAutoFit/>
          </a:bodyPr>
          <a:lstStyle/>
          <a:p>
            <a:r>
              <a:rPr lang="it-IT" sz="1200" dirty="0">
                <a:solidFill>
                  <a:srgbClr val="000000"/>
                </a:solidFill>
              </a:rPr>
              <a:t>150 V </a:t>
            </a:r>
            <a:r>
              <a:rPr lang="it-IT" sz="1200" dirty="0" err="1">
                <a:solidFill>
                  <a:srgbClr val="000000"/>
                </a:solidFill>
              </a:rPr>
              <a:t>GaN</a:t>
            </a:r>
            <a:r>
              <a:rPr lang="it-IT" sz="1200" dirty="0">
                <a:solidFill>
                  <a:srgbClr val="000000"/>
                </a:solidFill>
              </a:rPr>
              <a:t> HEMT device</a:t>
            </a:r>
          </a:p>
        </p:txBody>
      </p:sp>
    </p:spTree>
    <p:extLst>
      <p:ext uri="{BB962C8B-B14F-4D97-AF65-F5344CB8AC3E}">
        <p14:creationId xmlns:p14="http://schemas.microsoft.com/office/powerpoint/2010/main" val="3605450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1DC73923-576F-5279-9862-F36690E40BCC}"/>
              </a:ext>
            </a:extLst>
          </p:cNvPr>
          <p:cNvSpPr txBox="1"/>
          <p:nvPr/>
        </p:nvSpPr>
        <p:spPr>
          <a:xfrm>
            <a:off x="367379" y="1293726"/>
            <a:ext cx="8559504" cy="553998"/>
          </a:xfrm>
          <a:prstGeom prst="rect">
            <a:avLst/>
          </a:prstGeom>
          <a:noFill/>
        </p:spPr>
        <p:txBody>
          <a:bodyPr wrap="square" rtlCol="0">
            <a:spAutoFit/>
          </a:bodyPr>
          <a:lstStyle/>
          <a:p>
            <a:r>
              <a:rPr lang="en-US" sz="1500" b="1" dirty="0">
                <a:solidFill>
                  <a:srgbClr val="830022"/>
                </a:solidFill>
              </a:rPr>
              <a:t>Goal: </a:t>
            </a:r>
            <a:r>
              <a:rPr lang="en-US" sz="1500" dirty="0">
                <a:solidFill>
                  <a:srgbClr val="000000"/>
                </a:solidFill>
              </a:rPr>
              <a:t>Develop workflows using correlative microscopy to identify and characterize defects in </a:t>
            </a:r>
            <a:r>
              <a:rPr lang="en-US" sz="1500" dirty="0" err="1">
                <a:solidFill>
                  <a:srgbClr val="000000"/>
                </a:solidFill>
              </a:rPr>
              <a:t>GaN</a:t>
            </a:r>
            <a:r>
              <a:rPr lang="en-US" sz="1500" dirty="0">
                <a:solidFill>
                  <a:srgbClr val="000000"/>
                </a:solidFill>
              </a:rPr>
              <a:t> HEMT (High Electron Mobility Transistor) devices.</a:t>
            </a:r>
          </a:p>
        </p:txBody>
      </p:sp>
      <p:sp>
        <p:nvSpPr>
          <p:cNvPr id="5" name="Rectangle 2">
            <a:extLst>
              <a:ext uri="{FF2B5EF4-FFF2-40B4-BE49-F238E27FC236}">
                <a16:creationId xmlns:a16="http://schemas.microsoft.com/office/drawing/2014/main" id="{651F308E-E365-C1BB-9C2E-694052AACA49}"/>
              </a:ext>
            </a:extLst>
          </p:cNvPr>
          <p:cNvSpPr txBox="1">
            <a:spLocks noChangeArrowheads="1"/>
          </p:cNvSpPr>
          <p:nvPr/>
        </p:nvSpPr>
        <p:spPr bwMode="auto">
          <a:xfrm>
            <a:off x="367379" y="191300"/>
            <a:ext cx="8262024" cy="1353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kern="1200">
                <a:solidFill>
                  <a:srgbClr val="822433"/>
                </a:solidFill>
                <a:latin typeface="+mj-lt"/>
                <a:ea typeface="+mj-ea"/>
                <a:cs typeface="+mj-cs"/>
              </a:defRPr>
            </a:lvl1pPr>
            <a:lvl2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2pPr>
            <a:lvl3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3pPr>
            <a:lvl4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4pPr>
            <a:lvl5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9pPr>
          </a:lstStyle>
          <a:p>
            <a:pPr algn="ctr" eaLnBrk="1" hangingPunct="1"/>
            <a:r>
              <a:rPr lang="en-US" altLang="it-IT" dirty="0">
                <a:latin typeface="NimbusSanL"/>
              </a:rPr>
              <a:t>Correlative Microscopy for the Characterization of </a:t>
            </a:r>
            <a:r>
              <a:rPr lang="en-US" altLang="it-IT" dirty="0" err="1">
                <a:latin typeface="NimbusSanL"/>
              </a:rPr>
              <a:t>GaN</a:t>
            </a:r>
            <a:r>
              <a:rPr lang="en-US" altLang="it-IT" dirty="0">
                <a:latin typeface="NimbusSanL"/>
              </a:rPr>
              <a:t> HEMT Devices</a:t>
            </a:r>
            <a:endParaRPr lang="it-IT" altLang="it-IT" dirty="0">
              <a:latin typeface="NimbusSanL"/>
            </a:endParaRPr>
          </a:p>
        </p:txBody>
      </p:sp>
      <p:sp>
        <p:nvSpPr>
          <p:cNvPr id="11" name="CasellaDiTesto 10">
            <a:extLst>
              <a:ext uri="{FF2B5EF4-FFF2-40B4-BE49-F238E27FC236}">
                <a16:creationId xmlns:a16="http://schemas.microsoft.com/office/drawing/2014/main" id="{4B4A3C82-06DF-FD2F-484E-9AB9BEA77B67}"/>
              </a:ext>
            </a:extLst>
          </p:cNvPr>
          <p:cNvSpPr txBox="1"/>
          <p:nvPr/>
        </p:nvSpPr>
        <p:spPr>
          <a:xfrm>
            <a:off x="5364088" y="6334376"/>
            <a:ext cx="1944216" cy="261610"/>
          </a:xfrm>
          <a:prstGeom prst="rect">
            <a:avLst/>
          </a:prstGeom>
          <a:noFill/>
        </p:spPr>
        <p:txBody>
          <a:bodyPr wrap="square">
            <a:spAutoFit/>
          </a:bodyPr>
          <a:lstStyle/>
          <a:p>
            <a:r>
              <a:rPr lang="it-IT" altLang="it-IT" sz="1100" dirty="0">
                <a:solidFill>
                  <a:schemeClr val="bg1"/>
                </a:solidFill>
              </a:rPr>
              <a:t>Roberto </a:t>
            </a:r>
            <a:r>
              <a:rPr lang="it-IT" altLang="it-IT" sz="1100" dirty="0" err="1">
                <a:solidFill>
                  <a:schemeClr val="bg1"/>
                </a:solidFill>
              </a:rPr>
              <a:t>Colarelli</a:t>
            </a:r>
            <a:r>
              <a:rPr lang="it-IT" altLang="it-IT" sz="1100" dirty="0">
                <a:solidFill>
                  <a:schemeClr val="bg1"/>
                </a:solidFill>
              </a:rPr>
              <a:t> 1794473</a:t>
            </a:r>
            <a:endParaRPr lang="it-IT" sz="1100" dirty="0"/>
          </a:p>
        </p:txBody>
      </p:sp>
      <p:sp>
        <p:nvSpPr>
          <p:cNvPr id="2" name="Rettangolo 1">
            <a:extLst>
              <a:ext uri="{FF2B5EF4-FFF2-40B4-BE49-F238E27FC236}">
                <a16:creationId xmlns:a16="http://schemas.microsoft.com/office/drawing/2014/main" id="{790FFEEE-3959-21EE-AD76-C7B4681F65CF}"/>
              </a:ext>
            </a:extLst>
          </p:cNvPr>
          <p:cNvSpPr/>
          <p:nvPr/>
        </p:nvSpPr>
        <p:spPr bwMode="auto">
          <a:xfrm>
            <a:off x="217116" y="1226442"/>
            <a:ext cx="8709767" cy="734052"/>
          </a:xfrm>
          <a:prstGeom prst="rect">
            <a:avLst/>
          </a:prstGeom>
          <a:noFill/>
          <a:ln w="19050">
            <a:solidFill>
              <a:srgbClr val="830022"/>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6" name="CasellaDiTesto 5">
            <a:extLst>
              <a:ext uri="{FF2B5EF4-FFF2-40B4-BE49-F238E27FC236}">
                <a16:creationId xmlns:a16="http://schemas.microsoft.com/office/drawing/2014/main" id="{B423F5B4-E018-028C-6E29-7B73EC87B69A}"/>
              </a:ext>
            </a:extLst>
          </p:cNvPr>
          <p:cNvSpPr txBox="1"/>
          <p:nvPr/>
        </p:nvSpPr>
        <p:spPr>
          <a:xfrm>
            <a:off x="367379" y="2240287"/>
            <a:ext cx="8559504" cy="3554819"/>
          </a:xfrm>
          <a:prstGeom prst="rect">
            <a:avLst/>
          </a:prstGeom>
          <a:noFill/>
        </p:spPr>
        <p:txBody>
          <a:bodyPr wrap="square" rtlCol="0">
            <a:spAutoFit/>
          </a:bodyPr>
          <a:lstStyle/>
          <a:p>
            <a:r>
              <a:rPr lang="en-US" sz="1500" b="1" dirty="0">
                <a:solidFill>
                  <a:srgbClr val="000000"/>
                </a:solidFill>
              </a:rPr>
              <a:t>Comprehensive Defect Characterization</a:t>
            </a:r>
            <a:r>
              <a:rPr lang="en-US" sz="1500" dirty="0">
                <a:solidFill>
                  <a:srgbClr val="000000"/>
                </a:solidFill>
              </a:rPr>
              <a:t>: Correlative microscopy provides detailed images of surface and subsurface defects. Techniques like AFM combined with SEM can identify and characterize defects impacting </a:t>
            </a:r>
            <a:r>
              <a:rPr lang="en-US" sz="1500" dirty="0" err="1">
                <a:solidFill>
                  <a:srgbClr val="000000"/>
                </a:solidFill>
              </a:rPr>
              <a:t>GaN</a:t>
            </a:r>
            <a:r>
              <a:rPr lang="en-US" sz="1500" dirty="0">
                <a:solidFill>
                  <a:srgbClr val="000000"/>
                </a:solidFill>
              </a:rPr>
              <a:t> HEMT device performance.</a:t>
            </a:r>
          </a:p>
          <a:p>
            <a:endParaRPr lang="en-US" sz="1500" dirty="0">
              <a:solidFill>
                <a:srgbClr val="000000"/>
              </a:solidFill>
            </a:endParaRPr>
          </a:p>
          <a:p>
            <a:r>
              <a:rPr lang="en-US" sz="1500" b="1" dirty="0">
                <a:solidFill>
                  <a:srgbClr val="000000"/>
                </a:solidFill>
              </a:rPr>
              <a:t>High-Resolution Defect Imaging</a:t>
            </a:r>
            <a:r>
              <a:rPr lang="en-US" sz="1500" dirty="0">
                <a:solidFill>
                  <a:srgbClr val="000000"/>
                </a:solidFill>
              </a:rPr>
              <a:t>: High-resolution techniques like TEM offer atomic-level images of defects within </a:t>
            </a:r>
            <a:r>
              <a:rPr lang="en-US" sz="1500" dirty="0" err="1">
                <a:solidFill>
                  <a:srgbClr val="000000"/>
                </a:solidFill>
              </a:rPr>
              <a:t>GaN</a:t>
            </a:r>
            <a:r>
              <a:rPr lang="en-US" sz="1500" dirty="0">
                <a:solidFill>
                  <a:srgbClr val="000000"/>
                </a:solidFill>
              </a:rPr>
              <a:t> crystals, crucial for understanding their nature and impact on device reliability and performance.</a:t>
            </a:r>
          </a:p>
          <a:p>
            <a:endParaRPr lang="en-US" sz="1500" dirty="0">
              <a:solidFill>
                <a:srgbClr val="000000"/>
              </a:solidFill>
            </a:endParaRPr>
          </a:p>
          <a:p>
            <a:r>
              <a:rPr lang="en-US" sz="1500" b="1" dirty="0">
                <a:solidFill>
                  <a:srgbClr val="000000"/>
                </a:solidFill>
              </a:rPr>
              <a:t>In-Situ Defect Analysis</a:t>
            </a:r>
            <a:r>
              <a:rPr lang="en-US" sz="1500" dirty="0">
                <a:solidFill>
                  <a:srgbClr val="000000"/>
                </a:solidFill>
              </a:rPr>
              <a:t>: Correlative microscopy allows for real-time monitoring of defects during device operation, aiding in understanding defect evolution under operational conditions, essential for improving device design and durability.</a:t>
            </a:r>
          </a:p>
          <a:p>
            <a:endParaRPr lang="en-US" sz="1500" dirty="0">
              <a:solidFill>
                <a:srgbClr val="000000"/>
              </a:solidFill>
            </a:endParaRPr>
          </a:p>
          <a:p>
            <a:r>
              <a:rPr lang="en-US" sz="1500" b="1" dirty="0">
                <a:solidFill>
                  <a:srgbClr val="000000"/>
                </a:solidFill>
              </a:rPr>
              <a:t>Cross-Sectional Defect Analysis</a:t>
            </a:r>
            <a:r>
              <a:rPr lang="en-US" sz="1500" dirty="0">
                <a:solidFill>
                  <a:srgbClr val="000000"/>
                </a:solidFill>
              </a:rPr>
              <a:t>: Using FIB combined with electron microscopy prepares cross-sectional samples of </a:t>
            </a:r>
            <a:r>
              <a:rPr lang="en-US" sz="1500" dirty="0" err="1">
                <a:solidFill>
                  <a:srgbClr val="000000"/>
                </a:solidFill>
              </a:rPr>
              <a:t>GaN</a:t>
            </a:r>
            <a:r>
              <a:rPr lang="en-US" sz="1500" dirty="0">
                <a:solidFill>
                  <a:srgbClr val="000000"/>
                </a:solidFill>
              </a:rPr>
              <a:t> HEMT devices, revealing hidden defects and their impact on different layers and interfaces.</a:t>
            </a:r>
          </a:p>
        </p:txBody>
      </p:sp>
      <p:sp>
        <p:nvSpPr>
          <p:cNvPr id="7" name="Rettangolo 6">
            <a:extLst>
              <a:ext uri="{FF2B5EF4-FFF2-40B4-BE49-F238E27FC236}">
                <a16:creationId xmlns:a16="http://schemas.microsoft.com/office/drawing/2014/main" id="{F3D83C73-A7E2-B039-73C0-96F8CCB0E4F1}"/>
              </a:ext>
            </a:extLst>
          </p:cNvPr>
          <p:cNvSpPr/>
          <p:nvPr/>
        </p:nvSpPr>
        <p:spPr bwMode="auto">
          <a:xfrm>
            <a:off x="212247" y="2119591"/>
            <a:ext cx="8709767" cy="3785652"/>
          </a:xfrm>
          <a:prstGeom prst="rect">
            <a:avLst/>
          </a:prstGeom>
          <a:noFill/>
          <a:ln w="19050">
            <a:solidFill>
              <a:srgbClr val="830022"/>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4" name="CasellaDiTesto 3">
            <a:extLst>
              <a:ext uri="{FF2B5EF4-FFF2-40B4-BE49-F238E27FC236}">
                <a16:creationId xmlns:a16="http://schemas.microsoft.com/office/drawing/2014/main" id="{975D08A9-E0D0-E0C5-2330-B41453DEA31A}"/>
              </a:ext>
            </a:extLst>
          </p:cNvPr>
          <p:cNvSpPr txBox="1"/>
          <p:nvPr/>
        </p:nvSpPr>
        <p:spPr>
          <a:xfrm>
            <a:off x="1473962" y="6244804"/>
            <a:ext cx="3312368" cy="430887"/>
          </a:xfrm>
          <a:prstGeom prst="rect">
            <a:avLst/>
          </a:prstGeom>
          <a:noFill/>
        </p:spPr>
        <p:txBody>
          <a:bodyPr wrap="square">
            <a:spAutoFit/>
          </a:bodyPr>
          <a:lstStyle/>
          <a:p>
            <a:r>
              <a:rPr lang="en-US" sz="1100" dirty="0">
                <a:solidFill>
                  <a:schemeClr val="bg1"/>
                </a:solidFill>
              </a:rPr>
              <a:t>PhD in Mathematical Models for Engineering, Electromagnetics and </a:t>
            </a:r>
            <a:r>
              <a:rPr lang="en-US" sz="1100" dirty="0" err="1">
                <a:solidFill>
                  <a:schemeClr val="bg1"/>
                </a:solidFill>
              </a:rPr>
              <a:t>Nanosciences</a:t>
            </a:r>
            <a:r>
              <a:rPr lang="en-US" sz="1100" dirty="0">
                <a:solidFill>
                  <a:schemeClr val="bg1"/>
                </a:solidFill>
              </a:rPr>
              <a:t> XL Cycle</a:t>
            </a:r>
            <a:endParaRPr lang="it-IT" sz="1100" dirty="0"/>
          </a:p>
        </p:txBody>
      </p:sp>
      <p:sp>
        <p:nvSpPr>
          <p:cNvPr id="8" name="Segnaposto numero diapositiva 5">
            <a:extLst>
              <a:ext uri="{FF2B5EF4-FFF2-40B4-BE49-F238E27FC236}">
                <a16:creationId xmlns:a16="http://schemas.microsoft.com/office/drawing/2014/main" id="{9533F0D5-6EE9-2751-FF69-D983C24AF70C}"/>
              </a:ext>
            </a:extLst>
          </p:cNvPr>
          <p:cNvSpPr>
            <a:spLocks noGrp="1"/>
          </p:cNvSpPr>
          <p:nvPr>
            <p:ph type="sldNum" sz="quarter" idx="12"/>
          </p:nvPr>
        </p:nvSpPr>
        <p:spPr>
          <a:xfrm>
            <a:off x="6822590" y="6297883"/>
            <a:ext cx="1905000" cy="457200"/>
          </a:xfrm>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dirty="0">
                <a:solidFill>
                  <a:schemeClr val="bg1"/>
                </a:solidFill>
              </a:rPr>
              <a:t>Page </a:t>
            </a:r>
            <a:fld id="{55650D75-1D5B-40E0-9D1E-9DE1BEE9F0AF}" type="slidenum">
              <a:rPr lang="it-IT" altLang="it-IT" sz="1100">
                <a:solidFill>
                  <a:schemeClr val="bg1"/>
                </a:solidFill>
              </a:rPr>
              <a:pPr>
                <a:spcBef>
                  <a:spcPct val="0"/>
                </a:spcBef>
                <a:buClrTx/>
                <a:buFontTx/>
                <a:buNone/>
              </a:pPr>
              <a:t>7</a:t>
            </a:fld>
            <a:endParaRPr lang="it-IT" altLang="it-IT" sz="1100" dirty="0">
              <a:solidFill>
                <a:schemeClr val="bg1"/>
              </a:solidFill>
            </a:endParaRPr>
          </a:p>
        </p:txBody>
      </p:sp>
      <p:pic>
        <p:nvPicPr>
          <p:cNvPr id="12" name="Immagine 11">
            <a:extLst>
              <a:ext uri="{FF2B5EF4-FFF2-40B4-BE49-F238E27FC236}">
                <a16:creationId xmlns:a16="http://schemas.microsoft.com/office/drawing/2014/main" id="{0B9B3C48-9CE6-2A0F-C710-213399F56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54" y="6408141"/>
            <a:ext cx="1131155" cy="375691"/>
          </a:xfrm>
          <a:prstGeom prst="rect">
            <a:avLst/>
          </a:prstGeom>
        </p:spPr>
      </p:pic>
    </p:spTree>
    <p:extLst>
      <p:ext uri="{BB962C8B-B14F-4D97-AF65-F5344CB8AC3E}">
        <p14:creationId xmlns:p14="http://schemas.microsoft.com/office/powerpoint/2010/main" val="3820491596"/>
      </p:ext>
    </p:extLst>
  </p:cSld>
  <p:clrMapOvr>
    <a:masterClrMapping/>
  </p:clrMapOvr>
</p:sld>
</file>

<file path=ppt/theme/theme1.xml><?xml version="1.0" encoding="utf-8"?>
<a:theme xmlns:a="http://schemas.openxmlformats.org/drawingml/2006/main" name="la sapienza">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la sapienza">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it-IT" sz="9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it-IT" sz="9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la sapienza 1">
        <a:dk1>
          <a:srgbClr val="000000"/>
        </a:dk1>
        <a:lt1>
          <a:srgbClr val="FFFFFF"/>
        </a:lt1>
        <a:dk2>
          <a:srgbClr val="FFFFFF"/>
        </a:dk2>
        <a:lt2>
          <a:srgbClr val="2D2015"/>
        </a:lt2>
        <a:accent1>
          <a:srgbClr val="7C7C7C"/>
        </a:accent1>
        <a:accent2>
          <a:srgbClr val="FFFF7E"/>
        </a:accent2>
        <a:accent3>
          <a:srgbClr val="FFFFFF"/>
        </a:accent3>
        <a:accent4>
          <a:srgbClr val="000000"/>
        </a:accent4>
        <a:accent5>
          <a:srgbClr val="BFBFBF"/>
        </a:accent5>
        <a:accent6>
          <a:srgbClr val="E7E772"/>
        </a:accent6>
        <a:hlink>
          <a:srgbClr val="066778"/>
        </a:hlink>
        <a:folHlink>
          <a:srgbClr val="83002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Marco:Applications:Microsoft Office 2004:Modelli:Modelli personali:la sapienza.pot</Template>
  <TotalTime>354</TotalTime>
  <Words>997</Words>
  <Application>Microsoft Office PowerPoint</Application>
  <PresentationFormat>Presentazione su schermo (4:3)</PresentationFormat>
  <Paragraphs>109</Paragraphs>
  <Slides>7</Slides>
  <Notes>7</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7</vt:i4>
      </vt:variant>
    </vt:vector>
  </HeadingPairs>
  <TitlesOfParts>
    <vt:vector size="10" baseType="lpstr">
      <vt:lpstr>Arial</vt:lpstr>
      <vt:lpstr>NimbusSanL</vt:lpstr>
      <vt:lpstr>la sapienza</vt:lpstr>
      <vt:lpstr>PhD in Mathematical Models for Engineering, Electromagnetics and Nanosciences XL Cycle</vt:lpstr>
      <vt:lpstr>Introduction and Project Goal</vt:lpstr>
      <vt:lpstr>Presentazione standard di PowerPoint</vt:lpstr>
      <vt:lpstr>Methods and Results for Li-S Batteries</vt:lpstr>
      <vt:lpstr>Presentazione standard di PowerPoint</vt:lpstr>
      <vt:lpstr>Presentazione standard di PowerPoint</vt:lpstr>
      <vt:lpstr>Presentazione standard di PowerPoint</vt:lpstr>
    </vt:vector>
  </TitlesOfParts>
  <Manager/>
  <Company>-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subject/>
  <dc:creator>- -</dc:creator>
  <cp:keywords/>
  <dc:description/>
  <cp:lastModifiedBy>EMANUELE</cp:lastModifiedBy>
  <cp:revision>40</cp:revision>
  <dcterms:created xsi:type="dcterms:W3CDTF">2006-11-20T16:13:10Z</dcterms:created>
  <dcterms:modified xsi:type="dcterms:W3CDTF">2024-07-21T18:56:21Z</dcterms:modified>
  <cp:category/>
</cp:coreProperties>
</file>