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j2epb3DZum3M979s7o8HaSCh+0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B02F90-B24F-456A-885D-B3E9FD695B30}">
  <a:tblStyle styleId="{6DB02F90-B24F-456A-885D-B3E9FD695B30}" styleName="Table_0">
    <a:wholeTbl>
      <a:tcTxStyle b="off" i="off">
        <a:font>
          <a:latin typeface="Univers"/>
          <a:ea typeface="Univers"/>
          <a:cs typeface="Univer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Univers"/>
          <a:ea typeface="Univers"/>
          <a:cs typeface="Univer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Univers"/>
          <a:ea typeface="Univers"/>
          <a:cs typeface="Univer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Univers"/>
          <a:ea typeface="Univers"/>
          <a:cs typeface="Univer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>
            <p:ph idx="2" type="pic"/>
          </p:nvPr>
        </p:nvSpPr>
        <p:spPr>
          <a:xfrm>
            <a:off x="0" y="0"/>
            <a:ext cx="914127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3"/>
          <p:cNvSpPr txBox="1"/>
          <p:nvPr>
            <p:ph type="title"/>
          </p:nvPr>
        </p:nvSpPr>
        <p:spPr>
          <a:xfrm>
            <a:off x="942206" y="1707330"/>
            <a:ext cx="7259586" cy="2151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942207" y="3823691"/>
            <a:ext cx="7259587" cy="56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" name="Google Shape;15;p13"/>
          <p:cNvCxnSpPr/>
          <p:nvPr/>
        </p:nvCxnSpPr>
        <p:spPr>
          <a:xfrm rot="10800000">
            <a:off x="-8164" y="616142"/>
            <a:ext cx="635490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13"/>
          <p:cNvSpPr/>
          <p:nvPr/>
        </p:nvSpPr>
        <p:spPr>
          <a:xfrm>
            <a:off x="408716" y="2149233"/>
            <a:ext cx="109747" cy="118453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677801" y="2321207"/>
            <a:ext cx="75438" cy="754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399690" y="2714423"/>
            <a:ext cx="96012" cy="96012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629842" y="1260872"/>
            <a:ext cx="246165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9842" y="1878806"/>
            <a:ext cx="2461655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3335111" y="1260872"/>
            <a:ext cx="247377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3335111" y="1878806"/>
            <a:ext cx="247377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08" name="Google Shape;108;p25"/>
          <p:cNvCxnSpPr/>
          <p:nvPr/>
        </p:nvCxnSpPr>
        <p:spPr>
          <a:xfrm>
            <a:off x="536918" y="267610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9" name="Google Shape;109;p25"/>
          <p:cNvSpPr txBox="1"/>
          <p:nvPr>
            <p:ph idx="5" type="body"/>
          </p:nvPr>
        </p:nvSpPr>
        <p:spPr>
          <a:xfrm>
            <a:off x="6040381" y="1260872"/>
            <a:ext cx="247377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0" name="Google Shape;110;p25"/>
          <p:cNvSpPr txBox="1"/>
          <p:nvPr>
            <p:ph idx="6" type="body"/>
          </p:nvPr>
        </p:nvSpPr>
        <p:spPr>
          <a:xfrm>
            <a:off x="6040381" y="1878806"/>
            <a:ext cx="247377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7881238" y="369155"/>
            <a:ext cx="104279" cy="10427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8608458" y="791686"/>
            <a:ext cx="95786" cy="95786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8431166" y="334978"/>
            <a:ext cx="68354" cy="6835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6"/>
          <p:cNvCxnSpPr/>
          <p:nvPr/>
        </p:nvCxnSpPr>
        <p:spPr>
          <a:xfrm>
            <a:off x="1" y="604853"/>
            <a:ext cx="5927792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6" name="Google Shape;116;p26"/>
          <p:cNvSpPr/>
          <p:nvPr/>
        </p:nvSpPr>
        <p:spPr>
          <a:xfrm>
            <a:off x="8226961" y="1335010"/>
            <a:ext cx="104279" cy="10427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8461192" y="1552992"/>
            <a:ext cx="68354" cy="6835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>
            <p:ph type="title"/>
          </p:nvPr>
        </p:nvSpPr>
        <p:spPr>
          <a:xfrm>
            <a:off x="628650" y="741774"/>
            <a:ext cx="3738471" cy="1118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628650" y="2110897"/>
            <a:ext cx="3738471" cy="2519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6"/>
          <p:cNvSpPr/>
          <p:nvPr>
            <p:ph idx="2" type="pic"/>
          </p:nvPr>
        </p:nvSpPr>
        <p:spPr>
          <a:xfrm>
            <a:off x="5598500" y="1258665"/>
            <a:ext cx="3200734" cy="3200734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5971643" y="46793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1203682" y="670582"/>
            <a:ext cx="3886301" cy="19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Open Sans"/>
              <a:buNone/>
              <a:defRPr b="1" sz="4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/>
          <p:nvPr/>
        </p:nvSpPr>
        <p:spPr>
          <a:xfrm>
            <a:off x="501927" y="1204808"/>
            <a:ext cx="104279" cy="104279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771010" y="1376779"/>
            <a:ext cx="68354" cy="6835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490272" y="1545098"/>
            <a:ext cx="95785" cy="95785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1203679" y="2796319"/>
            <a:ext cx="3886301" cy="19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7"/>
          <p:cNvSpPr/>
          <p:nvPr>
            <p:ph idx="2" type="pic"/>
          </p:nvPr>
        </p:nvSpPr>
        <p:spPr>
          <a:xfrm>
            <a:off x="5347502" y="1392169"/>
            <a:ext cx="1530506" cy="1530506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7"/>
          <p:cNvSpPr/>
          <p:nvPr>
            <p:ph idx="3" type="pic"/>
          </p:nvPr>
        </p:nvSpPr>
        <p:spPr>
          <a:xfrm>
            <a:off x="6993870" y="0"/>
            <a:ext cx="2150130" cy="2193783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7"/>
          <p:cNvSpPr/>
          <p:nvPr>
            <p:ph idx="4" type="pic"/>
          </p:nvPr>
        </p:nvSpPr>
        <p:spPr>
          <a:xfrm>
            <a:off x="6348921" y="2450988"/>
            <a:ext cx="2795080" cy="2692513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4" name="Google Shape;134;p27"/>
          <p:cNvCxnSpPr/>
          <p:nvPr/>
        </p:nvCxnSpPr>
        <p:spPr>
          <a:xfrm>
            <a:off x="975947" y="2622242"/>
            <a:ext cx="0" cy="25146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975946" y="16366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 rot="-5400000">
            <a:off x="-572001" y="3749279"/>
            <a:ext cx="25146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842257" y="189557"/>
            <a:ext cx="3554714" cy="22819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319087" y="2661071"/>
            <a:ext cx="3554714" cy="22819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4794438" y="189558"/>
            <a:ext cx="3326041" cy="1473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5"/>
          <p:cNvSpPr/>
          <p:nvPr>
            <p:ph idx="2" type="pic"/>
          </p:nvPr>
        </p:nvSpPr>
        <p:spPr>
          <a:xfrm>
            <a:off x="1014413" y="404813"/>
            <a:ext cx="3211116" cy="1851422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5"/>
          <p:cNvSpPr/>
          <p:nvPr>
            <p:ph idx="3" type="pic"/>
          </p:nvPr>
        </p:nvSpPr>
        <p:spPr>
          <a:xfrm>
            <a:off x="490538" y="2876551"/>
            <a:ext cx="3211116" cy="1851422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4794438" y="1984442"/>
            <a:ext cx="3326041" cy="278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9" name="Google Shape;159;p15"/>
          <p:cNvCxnSpPr/>
          <p:nvPr/>
        </p:nvCxnSpPr>
        <p:spPr>
          <a:xfrm>
            <a:off x="8689622" y="2707796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60" name="Google Shape;160;p15"/>
          <p:cNvSpPr txBox="1"/>
          <p:nvPr>
            <p:ph idx="10" type="dt"/>
          </p:nvPr>
        </p:nvSpPr>
        <p:spPr>
          <a:xfrm>
            <a:off x="433931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1" type="ftr"/>
          </p:nvPr>
        </p:nvSpPr>
        <p:spPr>
          <a:xfrm rot="-5400000">
            <a:off x="7359087" y="1193614"/>
            <a:ext cx="26610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>
            <p:ph idx="2" type="pic"/>
          </p:nvPr>
        </p:nvSpPr>
        <p:spPr>
          <a:xfrm>
            <a:off x="0" y="0"/>
            <a:ext cx="914127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942206" y="1707330"/>
            <a:ext cx="7259586" cy="2151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942207" y="3823691"/>
            <a:ext cx="7259587" cy="56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7" name="Google Shape;167;p16"/>
          <p:cNvCxnSpPr/>
          <p:nvPr/>
        </p:nvCxnSpPr>
        <p:spPr>
          <a:xfrm rot="10800000">
            <a:off x="-8164" y="616142"/>
            <a:ext cx="635490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6"/>
          <p:cNvSpPr/>
          <p:nvPr/>
        </p:nvSpPr>
        <p:spPr>
          <a:xfrm>
            <a:off x="408716" y="2149233"/>
            <a:ext cx="109747" cy="118453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677801" y="2321207"/>
            <a:ext cx="75438" cy="754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99690" y="2714423"/>
            <a:ext cx="96012" cy="96012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594869" y="1011403"/>
            <a:ext cx="3057344" cy="2741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"/>
              <a:buNone/>
              <a:defRPr b="1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594869" y="3877840"/>
            <a:ext cx="3057344" cy="74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0"/>
          <p:cNvSpPr/>
          <p:nvPr>
            <p:ph idx="2" type="pic"/>
          </p:nvPr>
        </p:nvSpPr>
        <p:spPr>
          <a:xfrm>
            <a:off x="4092769" y="0"/>
            <a:ext cx="5051231" cy="51435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5" name="Google Shape;175;p30"/>
          <p:cNvCxnSpPr/>
          <p:nvPr/>
        </p:nvCxnSpPr>
        <p:spPr>
          <a:xfrm rot="10800000">
            <a:off x="594869" y="4705754"/>
            <a:ext cx="854913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1"/>
          <p:cNvCxnSpPr/>
          <p:nvPr/>
        </p:nvCxnSpPr>
        <p:spPr>
          <a:xfrm>
            <a:off x="8689622" y="2707796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78" name="Google Shape;178;p31"/>
          <p:cNvSpPr/>
          <p:nvPr/>
        </p:nvSpPr>
        <p:spPr>
          <a:xfrm>
            <a:off x="144202" y="402426"/>
            <a:ext cx="4338650" cy="433865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650505" y="1834814"/>
            <a:ext cx="3326041" cy="1473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Open Sans"/>
              <a:buNone/>
              <a:defRPr sz="337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794437" y="402426"/>
            <a:ext cx="3388878" cy="433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8888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1"/>
          <p:cNvSpPr/>
          <p:nvPr/>
        </p:nvSpPr>
        <p:spPr>
          <a:xfrm>
            <a:off x="832459" y="263566"/>
            <a:ext cx="148957" cy="148957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4069412" y="4299639"/>
            <a:ext cx="97640" cy="97640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404417" y="804355"/>
            <a:ext cx="136824" cy="136824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1"/>
          <p:cNvSpPr txBox="1"/>
          <p:nvPr>
            <p:ph idx="10" type="dt"/>
          </p:nvPr>
        </p:nvSpPr>
        <p:spPr>
          <a:xfrm>
            <a:off x="433931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1" type="ftr"/>
          </p:nvPr>
        </p:nvSpPr>
        <p:spPr>
          <a:xfrm rot="-5400000">
            <a:off x="7359087" y="1193614"/>
            <a:ext cx="26610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, table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9" name="Google Shape;189;p32"/>
          <p:cNvCxnSpPr/>
          <p:nvPr/>
        </p:nvCxnSpPr>
        <p:spPr>
          <a:xfrm>
            <a:off x="536918" y="267610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1" y="0"/>
            <a:ext cx="4334933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17"/>
          <p:cNvSpPr txBox="1"/>
          <p:nvPr>
            <p:ph type="title"/>
          </p:nvPr>
        </p:nvSpPr>
        <p:spPr>
          <a:xfrm>
            <a:off x="4794438" y="189557"/>
            <a:ext cx="3326041" cy="3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/>
          <p:nvPr>
            <p:ph idx="2" type="pic"/>
          </p:nvPr>
        </p:nvSpPr>
        <p:spPr>
          <a:xfrm>
            <a:off x="204976" y="224631"/>
            <a:ext cx="3916215" cy="469423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4794438" y="4033157"/>
            <a:ext cx="3326041" cy="73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" name="Google Shape;25;p17"/>
          <p:cNvCxnSpPr/>
          <p:nvPr/>
        </p:nvCxnSpPr>
        <p:spPr>
          <a:xfrm>
            <a:off x="8689622" y="2707796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6" name="Google Shape;26;p17"/>
          <p:cNvSpPr txBox="1"/>
          <p:nvPr>
            <p:ph idx="11" type="ftr"/>
          </p:nvPr>
        </p:nvSpPr>
        <p:spPr>
          <a:xfrm rot="-5400000">
            <a:off x="7359087" y="1193614"/>
            <a:ext cx="26610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963297" y="1369219"/>
            <a:ext cx="755205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00" name="Google Shape;200;p33"/>
          <p:cNvCxnSpPr/>
          <p:nvPr/>
        </p:nvCxnSpPr>
        <p:spPr>
          <a:xfrm>
            <a:off x="536918" y="267610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1" y="0"/>
            <a:ext cx="4334933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4794438" y="189557"/>
            <a:ext cx="3326041" cy="3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4"/>
          <p:cNvSpPr/>
          <p:nvPr>
            <p:ph idx="2" type="pic"/>
          </p:nvPr>
        </p:nvSpPr>
        <p:spPr>
          <a:xfrm>
            <a:off x="204976" y="224631"/>
            <a:ext cx="3916215" cy="4694239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794438" y="4033157"/>
            <a:ext cx="3326041" cy="73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7" name="Google Shape;207;p34"/>
          <p:cNvCxnSpPr/>
          <p:nvPr/>
        </p:nvCxnSpPr>
        <p:spPr>
          <a:xfrm>
            <a:off x="8689622" y="2707796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08" name="Google Shape;208;p34"/>
          <p:cNvSpPr txBox="1"/>
          <p:nvPr>
            <p:ph idx="11" type="ftr"/>
          </p:nvPr>
        </p:nvSpPr>
        <p:spPr>
          <a:xfrm rot="-5400000">
            <a:off x="7359087" y="1193614"/>
            <a:ext cx="26610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434043" y="259874"/>
            <a:ext cx="608824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Open Sans"/>
              <a:buNone/>
              <a:defRPr b="1" sz="405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5"/>
          <p:cNvSpPr/>
          <p:nvPr>
            <p:ph idx="2" type="pic"/>
          </p:nvPr>
        </p:nvSpPr>
        <p:spPr>
          <a:xfrm>
            <a:off x="434579" y="1504951"/>
            <a:ext cx="1714500" cy="1956197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5"/>
          <p:cNvSpPr/>
          <p:nvPr>
            <p:ph idx="3" type="pic"/>
          </p:nvPr>
        </p:nvSpPr>
        <p:spPr>
          <a:xfrm>
            <a:off x="2621181" y="1504786"/>
            <a:ext cx="1714500" cy="1956197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5"/>
          <p:cNvSpPr/>
          <p:nvPr>
            <p:ph idx="4" type="pic"/>
          </p:nvPr>
        </p:nvSpPr>
        <p:spPr>
          <a:xfrm>
            <a:off x="4807784" y="1511792"/>
            <a:ext cx="1714500" cy="1956197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35"/>
          <p:cNvSpPr/>
          <p:nvPr>
            <p:ph idx="5" type="pic"/>
          </p:nvPr>
        </p:nvSpPr>
        <p:spPr>
          <a:xfrm>
            <a:off x="6995457" y="1504785"/>
            <a:ext cx="1714500" cy="1956197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434043" y="3763301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6" type="body"/>
          </p:nvPr>
        </p:nvSpPr>
        <p:spPr>
          <a:xfrm>
            <a:off x="434043" y="4014039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7" type="body"/>
          </p:nvPr>
        </p:nvSpPr>
        <p:spPr>
          <a:xfrm>
            <a:off x="2621181" y="3763301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8" type="body"/>
          </p:nvPr>
        </p:nvSpPr>
        <p:spPr>
          <a:xfrm>
            <a:off x="2621181" y="4014039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9" type="body"/>
          </p:nvPr>
        </p:nvSpPr>
        <p:spPr>
          <a:xfrm>
            <a:off x="4807784" y="3763301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3" type="body"/>
          </p:nvPr>
        </p:nvSpPr>
        <p:spPr>
          <a:xfrm>
            <a:off x="4807784" y="4014039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4" type="body"/>
          </p:nvPr>
        </p:nvSpPr>
        <p:spPr>
          <a:xfrm>
            <a:off x="6994386" y="3763301"/>
            <a:ext cx="1714499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5" type="body"/>
          </p:nvPr>
        </p:nvSpPr>
        <p:spPr>
          <a:xfrm>
            <a:off x="6994386" y="4014039"/>
            <a:ext cx="1714499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0" type="dt"/>
          </p:nvPr>
        </p:nvSpPr>
        <p:spPr>
          <a:xfrm>
            <a:off x="496491" y="4600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1" type="ftr"/>
          </p:nvPr>
        </p:nvSpPr>
        <p:spPr>
          <a:xfrm>
            <a:off x="6379318" y="634007"/>
            <a:ext cx="27254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6457950" y="46203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 (comparison slide) " type="twoTxTwoObj">
  <p:cSld name="TWO_OBJECTS_WITH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0" name="Google Shape;230;p3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2" name="Google Shape;232;p3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6" name="Google Shape;236;p36"/>
          <p:cNvCxnSpPr/>
          <p:nvPr/>
        </p:nvCxnSpPr>
        <p:spPr>
          <a:xfrm>
            <a:off x="536918" y="267610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37" name="Google Shape;237;p36"/>
          <p:cNvSpPr/>
          <p:nvPr/>
        </p:nvSpPr>
        <p:spPr>
          <a:xfrm>
            <a:off x="7881238" y="369155"/>
            <a:ext cx="104279" cy="10427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8608458" y="791686"/>
            <a:ext cx="95786" cy="95786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8431166" y="334978"/>
            <a:ext cx="68354" cy="6835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629842" y="1260872"/>
            <a:ext cx="246165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3" name="Google Shape;243;p37"/>
          <p:cNvSpPr txBox="1"/>
          <p:nvPr>
            <p:ph idx="2" type="body"/>
          </p:nvPr>
        </p:nvSpPr>
        <p:spPr>
          <a:xfrm>
            <a:off x="629842" y="1878806"/>
            <a:ext cx="2461655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3" type="body"/>
          </p:nvPr>
        </p:nvSpPr>
        <p:spPr>
          <a:xfrm>
            <a:off x="3335111" y="1260872"/>
            <a:ext cx="247377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5" name="Google Shape;245;p37"/>
          <p:cNvSpPr txBox="1"/>
          <p:nvPr>
            <p:ph idx="4" type="body"/>
          </p:nvPr>
        </p:nvSpPr>
        <p:spPr>
          <a:xfrm>
            <a:off x="3335111" y="1878806"/>
            <a:ext cx="247377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49" name="Google Shape;249;p37"/>
          <p:cNvCxnSpPr/>
          <p:nvPr/>
        </p:nvCxnSpPr>
        <p:spPr>
          <a:xfrm>
            <a:off x="536918" y="267610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50" name="Google Shape;250;p37"/>
          <p:cNvSpPr txBox="1"/>
          <p:nvPr>
            <p:ph idx="5" type="body"/>
          </p:nvPr>
        </p:nvSpPr>
        <p:spPr>
          <a:xfrm>
            <a:off x="6040381" y="1260872"/>
            <a:ext cx="247377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1" name="Google Shape;251;p37"/>
          <p:cNvSpPr txBox="1"/>
          <p:nvPr>
            <p:ph idx="6" type="body"/>
          </p:nvPr>
        </p:nvSpPr>
        <p:spPr>
          <a:xfrm>
            <a:off x="6040381" y="1878806"/>
            <a:ext cx="247377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7"/>
          <p:cNvSpPr/>
          <p:nvPr/>
        </p:nvSpPr>
        <p:spPr>
          <a:xfrm>
            <a:off x="7881238" y="369155"/>
            <a:ext cx="104279" cy="10427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8608458" y="791686"/>
            <a:ext cx="95786" cy="95786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8431166" y="334978"/>
            <a:ext cx="68354" cy="6835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8"/>
          <p:cNvCxnSpPr/>
          <p:nvPr/>
        </p:nvCxnSpPr>
        <p:spPr>
          <a:xfrm>
            <a:off x="1" y="604853"/>
            <a:ext cx="5927792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57" name="Google Shape;257;p38"/>
          <p:cNvSpPr/>
          <p:nvPr/>
        </p:nvSpPr>
        <p:spPr>
          <a:xfrm>
            <a:off x="8226961" y="1335010"/>
            <a:ext cx="104279" cy="10427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8461192" y="1552992"/>
            <a:ext cx="68354" cy="6835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8"/>
          <p:cNvSpPr txBox="1"/>
          <p:nvPr>
            <p:ph type="title"/>
          </p:nvPr>
        </p:nvSpPr>
        <p:spPr>
          <a:xfrm>
            <a:off x="628650" y="741774"/>
            <a:ext cx="3738471" cy="1118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628650" y="2110897"/>
            <a:ext cx="3738471" cy="2519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38"/>
          <p:cNvSpPr/>
          <p:nvPr>
            <p:ph idx="2" type="pic"/>
          </p:nvPr>
        </p:nvSpPr>
        <p:spPr>
          <a:xfrm>
            <a:off x="5598500" y="1258665"/>
            <a:ext cx="3200734" cy="3200734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11" type="ftr"/>
          </p:nvPr>
        </p:nvSpPr>
        <p:spPr>
          <a:xfrm>
            <a:off x="5971643" y="46793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1203682" y="670582"/>
            <a:ext cx="3886301" cy="19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Open Sans"/>
              <a:buNone/>
              <a:defRPr b="1" sz="4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9"/>
          <p:cNvSpPr/>
          <p:nvPr/>
        </p:nvSpPr>
        <p:spPr>
          <a:xfrm>
            <a:off x="501927" y="1204808"/>
            <a:ext cx="104279" cy="104279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771010" y="1376779"/>
            <a:ext cx="68354" cy="6835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490272" y="1545098"/>
            <a:ext cx="95785" cy="95785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1203679" y="2796319"/>
            <a:ext cx="3886301" cy="19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39"/>
          <p:cNvSpPr/>
          <p:nvPr>
            <p:ph idx="2" type="pic"/>
          </p:nvPr>
        </p:nvSpPr>
        <p:spPr>
          <a:xfrm>
            <a:off x="5347502" y="1392169"/>
            <a:ext cx="1530506" cy="1530506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9"/>
          <p:cNvSpPr/>
          <p:nvPr>
            <p:ph idx="3" type="pic"/>
          </p:nvPr>
        </p:nvSpPr>
        <p:spPr>
          <a:xfrm>
            <a:off x="6993870" y="0"/>
            <a:ext cx="2150130" cy="2193783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39"/>
          <p:cNvSpPr/>
          <p:nvPr>
            <p:ph idx="4" type="pic"/>
          </p:nvPr>
        </p:nvSpPr>
        <p:spPr>
          <a:xfrm>
            <a:off x="6348921" y="2450988"/>
            <a:ext cx="2795080" cy="2692513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75" name="Google Shape;275;p39"/>
          <p:cNvCxnSpPr/>
          <p:nvPr/>
        </p:nvCxnSpPr>
        <p:spPr>
          <a:xfrm>
            <a:off x="975947" y="2622242"/>
            <a:ext cx="0" cy="25146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76" name="Google Shape;276;p39"/>
          <p:cNvSpPr txBox="1"/>
          <p:nvPr>
            <p:ph idx="10" type="dt"/>
          </p:nvPr>
        </p:nvSpPr>
        <p:spPr>
          <a:xfrm>
            <a:off x="975946" y="16366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11" type="ftr"/>
          </p:nvPr>
        </p:nvSpPr>
        <p:spPr>
          <a:xfrm rot="-5400000">
            <a:off x="-572001" y="3749279"/>
            <a:ext cx="25146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85" name="Google Shape;285;p4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594869" y="1011403"/>
            <a:ext cx="3057344" cy="2741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Open Sans"/>
              <a:buNone/>
              <a:defRPr b="1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subTitle"/>
          </p:nvPr>
        </p:nvSpPr>
        <p:spPr>
          <a:xfrm>
            <a:off x="594869" y="3877840"/>
            <a:ext cx="3057344" cy="74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/>
          <p:nvPr>
            <p:ph idx="2" type="pic"/>
          </p:nvPr>
        </p:nvSpPr>
        <p:spPr>
          <a:xfrm>
            <a:off x="4092769" y="0"/>
            <a:ext cx="5051231" cy="51435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" name="Google Shape;32;p18"/>
          <p:cNvCxnSpPr/>
          <p:nvPr/>
        </p:nvCxnSpPr>
        <p:spPr>
          <a:xfrm rot="10800000">
            <a:off x="594869" y="4705754"/>
            <a:ext cx="854913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842257" y="189557"/>
            <a:ext cx="3554714" cy="22819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319087" y="2661071"/>
            <a:ext cx="3554714" cy="22819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19"/>
          <p:cNvSpPr txBox="1"/>
          <p:nvPr>
            <p:ph type="title"/>
          </p:nvPr>
        </p:nvSpPr>
        <p:spPr>
          <a:xfrm>
            <a:off x="4794438" y="189558"/>
            <a:ext cx="3326041" cy="1473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/>
          <p:nvPr>
            <p:ph idx="2" type="pic"/>
          </p:nvPr>
        </p:nvSpPr>
        <p:spPr>
          <a:xfrm>
            <a:off x="1014413" y="404813"/>
            <a:ext cx="3211116" cy="1851422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9"/>
          <p:cNvSpPr/>
          <p:nvPr>
            <p:ph idx="3" type="pic"/>
          </p:nvPr>
        </p:nvSpPr>
        <p:spPr>
          <a:xfrm>
            <a:off x="490538" y="2876551"/>
            <a:ext cx="3211116" cy="1851422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794438" y="1984442"/>
            <a:ext cx="3326041" cy="278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19"/>
          <p:cNvCxnSpPr/>
          <p:nvPr/>
        </p:nvCxnSpPr>
        <p:spPr>
          <a:xfrm>
            <a:off x="8689622" y="2707796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433931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 rot="-5400000">
            <a:off x="7359087" y="1193614"/>
            <a:ext cx="26610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20"/>
          <p:cNvCxnSpPr/>
          <p:nvPr/>
        </p:nvCxnSpPr>
        <p:spPr>
          <a:xfrm>
            <a:off x="8689622" y="2707796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6" name="Google Shape;46;p20"/>
          <p:cNvSpPr/>
          <p:nvPr/>
        </p:nvSpPr>
        <p:spPr>
          <a:xfrm>
            <a:off x="144202" y="402426"/>
            <a:ext cx="4338650" cy="433865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20"/>
          <p:cNvSpPr txBox="1"/>
          <p:nvPr>
            <p:ph type="title"/>
          </p:nvPr>
        </p:nvSpPr>
        <p:spPr>
          <a:xfrm>
            <a:off x="650505" y="1834814"/>
            <a:ext cx="3326041" cy="1473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Open Sans"/>
              <a:buNone/>
              <a:defRPr sz="337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4794437" y="402426"/>
            <a:ext cx="3388878" cy="433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8888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/>
          <p:nvPr/>
        </p:nvSpPr>
        <p:spPr>
          <a:xfrm>
            <a:off x="832459" y="263566"/>
            <a:ext cx="148957" cy="148957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20"/>
          <p:cNvSpPr/>
          <p:nvPr/>
        </p:nvSpPr>
        <p:spPr>
          <a:xfrm>
            <a:off x="4069412" y="4299639"/>
            <a:ext cx="97640" cy="97640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20"/>
          <p:cNvSpPr/>
          <p:nvPr/>
        </p:nvSpPr>
        <p:spPr>
          <a:xfrm>
            <a:off x="404417" y="804355"/>
            <a:ext cx="136824" cy="136824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433931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 rot="-5400000">
            <a:off x="7359087" y="1193614"/>
            <a:ext cx="26610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, table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21"/>
          <p:cNvCxnSpPr/>
          <p:nvPr/>
        </p:nvCxnSpPr>
        <p:spPr>
          <a:xfrm>
            <a:off x="536918" y="267610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963297" y="1369219"/>
            <a:ext cx="755205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68" name="Google Shape;68;p22"/>
          <p:cNvCxnSpPr/>
          <p:nvPr/>
        </p:nvCxnSpPr>
        <p:spPr>
          <a:xfrm>
            <a:off x="536918" y="267610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434043" y="259874"/>
            <a:ext cx="608824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Open Sans"/>
              <a:buNone/>
              <a:defRPr b="1" sz="405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434579" y="1504951"/>
            <a:ext cx="1714500" cy="1956197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/>
          <p:nvPr>
            <p:ph idx="3" type="pic"/>
          </p:nvPr>
        </p:nvSpPr>
        <p:spPr>
          <a:xfrm>
            <a:off x="2621181" y="1504786"/>
            <a:ext cx="1714500" cy="1956197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3"/>
          <p:cNvSpPr/>
          <p:nvPr>
            <p:ph idx="4" type="pic"/>
          </p:nvPr>
        </p:nvSpPr>
        <p:spPr>
          <a:xfrm>
            <a:off x="4807784" y="1511792"/>
            <a:ext cx="1714500" cy="1956197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3"/>
          <p:cNvSpPr/>
          <p:nvPr>
            <p:ph idx="5" type="pic"/>
          </p:nvPr>
        </p:nvSpPr>
        <p:spPr>
          <a:xfrm>
            <a:off x="6995457" y="1504785"/>
            <a:ext cx="1714500" cy="1956197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434043" y="3763301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6" type="body"/>
          </p:nvPr>
        </p:nvSpPr>
        <p:spPr>
          <a:xfrm>
            <a:off x="434043" y="4014039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7" type="body"/>
          </p:nvPr>
        </p:nvSpPr>
        <p:spPr>
          <a:xfrm>
            <a:off x="2621181" y="3763301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8" type="body"/>
          </p:nvPr>
        </p:nvSpPr>
        <p:spPr>
          <a:xfrm>
            <a:off x="2621181" y="4014039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9" type="body"/>
          </p:nvPr>
        </p:nvSpPr>
        <p:spPr>
          <a:xfrm>
            <a:off x="4807784" y="3763301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3" type="body"/>
          </p:nvPr>
        </p:nvSpPr>
        <p:spPr>
          <a:xfrm>
            <a:off x="4807784" y="4014039"/>
            <a:ext cx="1714500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4" type="body"/>
          </p:nvPr>
        </p:nvSpPr>
        <p:spPr>
          <a:xfrm>
            <a:off x="6994386" y="3763301"/>
            <a:ext cx="1714499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5" type="body"/>
          </p:nvPr>
        </p:nvSpPr>
        <p:spPr>
          <a:xfrm>
            <a:off x="6994386" y="4014039"/>
            <a:ext cx="1714499" cy="2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496491" y="4600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6379318" y="634007"/>
            <a:ext cx="27254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6457950" y="46203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"/>
              <a:buNone/>
              <a:defRPr b="1" i="0" sz="9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 (comparison slide) 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24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2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23850" lvl="1" marL="9144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95" name="Google Shape;95;p24"/>
          <p:cNvCxnSpPr/>
          <p:nvPr/>
        </p:nvCxnSpPr>
        <p:spPr>
          <a:xfrm>
            <a:off x="536918" y="267610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6" name="Google Shape;96;p24"/>
          <p:cNvSpPr/>
          <p:nvPr/>
        </p:nvSpPr>
        <p:spPr>
          <a:xfrm>
            <a:off x="7881238" y="369155"/>
            <a:ext cx="104279" cy="10427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8608458" y="791686"/>
            <a:ext cx="95786" cy="95786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4"/>
          <p:cNvSpPr/>
          <p:nvPr/>
        </p:nvSpPr>
        <p:spPr>
          <a:xfrm>
            <a:off x="8431166" y="334978"/>
            <a:ext cx="68354" cy="6835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b="0" i="0" sz="4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Open Sans"/>
              <a:buNone/>
              <a:defRPr b="0" i="0" sz="4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None/>
              <a:defRPr b="1" i="0" sz="9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byte-beat-pr3b.onrender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"/>
          <p:cNvCxnSpPr/>
          <p:nvPr/>
        </p:nvCxnSpPr>
        <p:spPr>
          <a:xfrm>
            <a:off x="536917" y="835537"/>
            <a:ext cx="0" cy="4301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2" name="Google Shape;292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"/>
          <p:cNvSpPr txBox="1"/>
          <p:nvPr/>
        </p:nvSpPr>
        <p:spPr>
          <a:xfrm>
            <a:off x="0" y="1191911"/>
            <a:ext cx="4903893" cy="271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b="1" i="0" lang="es-ES" sz="4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PROYECTO</a:t>
            </a:r>
            <a:br>
              <a:rPr b="1" i="0" lang="es-ES" sz="4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s-ES" sz="4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“BYTE &amp; BEAT”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4200"/>
              <a:buFont typeface="Open Sans"/>
              <a:buNone/>
            </a:pPr>
            <a:r>
              <a:t/>
            </a:r>
            <a:endParaRPr b="1" i="0" sz="4200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"/>
          <p:cNvSpPr txBox="1"/>
          <p:nvPr/>
        </p:nvSpPr>
        <p:spPr>
          <a:xfrm>
            <a:off x="342900" y="4012659"/>
            <a:ext cx="3309312" cy="773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s-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Estudiante: Ruben Mansilla Villena</a:t>
            </a:r>
            <a:br>
              <a:rPr lang="es-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Carrera: Analista Programador Computacional</a:t>
            </a:r>
            <a:endParaRPr/>
          </a:p>
        </p:txBody>
      </p:sp>
      <p:sp>
        <p:nvSpPr>
          <p:cNvPr id="295" name="Google Shape;295;p1"/>
          <p:cNvSpPr/>
          <p:nvPr/>
        </p:nvSpPr>
        <p:spPr>
          <a:xfrm>
            <a:off x="8634025" y="950297"/>
            <a:ext cx="104278" cy="10427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6" name="Google Shape;296;p1"/>
          <p:cNvCxnSpPr/>
          <p:nvPr/>
        </p:nvCxnSpPr>
        <p:spPr>
          <a:xfrm>
            <a:off x="4085491" y="1192026"/>
            <a:ext cx="0" cy="394481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Logotipo&#10;&#10;El contenido generado por IA puede ser incorrecto." id="297" name="Google Shape;2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0194" y="2480767"/>
            <a:ext cx="4177398" cy="10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"/>
          <p:cNvSpPr/>
          <p:nvPr/>
        </p:nvSpPr>
        <p:spPr>
          <a:xfrm>
            <a:off x="8814600" y="1244487"/>
            <a:ext cx="95785" cy="95785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10"/>
          <p:cNvCxnSpPr/>
          <p:nvPr/>
        </p:nvCxnSpPr>
        <p:spPr>
          <a:xfrm>
            <a:off x="536917" y="835537"/>
            <a:ext cx="0" cy="4301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94" name="Google Shape;39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10"/>
          <p:cNvSpPr/>
          <p:nvPr/>
        </p:nvSpPr>
        <p:spPr>
          <a:xfrm>
            <a:off x="8634025" y="950297"/>
            <a:ext cx="104278" cy="10427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6" name="Google Shape;396;p10"/>
          <p:cNvCxnSpPr/>
          <p:nvPr/>
        </p:nvCxnSpPr>
        <p:spPr>
          <a:xfrm>
            <a:off x="4085491" y="1192026"/>
            <a:ext cx="0" cy="394481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97" name="Google Shape;397;p10"/>
          <p:cNvSpPr/>
          <p:nvPr/>
        </p:nvSpPr>
        <p:spPr>
          <a:xfrm>
            <a:off x="8814600" y="1244487"/>
            <a:ext cx="95785" cy="95785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10"/>
          <p:cNvSpPr txBox="1"/>
          <p:nvPr/>
        </p:nvSpPr>
        <p:spPr>
          <a:xfrm>
            <a:off x="349098" y="850735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Presentación del Sitio Web</a:t>
            </a:r>
            <a:endParaRPr/>
          </a:p>
        </p:txBody>
      </p:sp>
      <p:pic>
        <p:nvPicPr>
          <p:cNvPr id="399" name="Google Shape;3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9" y="67733"/>
            <a:ext cx="1676612" cy="4126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10"/>
          <p:cNvGrpSpPr/>
          <p:nvPr/>
        </p:nvGrpSpPr>
        <p:grpSpPr>
          <a:xfrm>
            <a:off x="958006" y="1826307"/>
            <a:ext cx="6669614" cy="2456133"/>
            <a:chOff x="1057066" y="1887267"/>
            <a:chExt cx="6452443" cy="2414223"/>
          </a:xfrm>
        </p:grpSpPr>
        <p:sp>
          <p:nvSpPr>
            <p:cNvPr id="401" name="Google Shape;401;p10"/>
            <p:cNvSpPr/>
            <p:nvPr/>
          </p:nvSpPr>
          <p:spPr>
            <a:xfrm>
              <a:off x="1057066" y="1887267"/>
              <a:ext cx="6452443" cy="2414223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1F2B4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10"/>
            <p:cNvSpPr txBox="1"/>
            <p:nvPr/>
          </p:nvSpPr>
          <p:spPr>
            <a:xfrm>
              <a:off x="2890552" y="2683655"/>
              <a:ext cx="2952911" cy="695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4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Byte &amp; Beat</a:t>
              </a:r>
              <a:endPara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11"/>
          <p:cNvCxnSpPr/>
          <p:nvPr/>
        </p:nvCxnSpPr>
        <p:spPr>
          <a:xfrm>
            <a:off x="536917" y="267609"/>
            <a:ext cx="0" cy="4869656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08" name="Google Shape;408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0" name="Google Shape;410;p11"/>
          <p:cNvCxnSpPr/>
          <p:nvPr/>
        </p:nvCxnSpPr>
        <p:spPr>
          <a:xfrm>
            <a:off x="467716" y="279792"/>
            <a:ext cx="0" cy="4857049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11" name="Google Shape;411;p11"/>
          <p:cNvSpPr/>
          <p:nvPr/>
        </p:nvSpPr>
        <p:spPr>
          <a:xfrm>
            <a:off x="4292110" y="555237"/>
            <a:ext cx="104279" cy="10427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4561195" y="727208"/>
            <a:ext cx="68354" cy="68353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4280455" y="1113566"/>
            <a:ext cx="95786" cy="95785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11"/>
          <p:cNvSpPr txBox="1"/>
          <p:nvPr/>
        </p:nvSpPr>
        <p:spPr>
          <a:xfrm>
            <a:off x="432288" y="492573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  <p:pic>
        <p:nvPicPr>
          <p:cNvPr descr="Logotipo&#10;&#10;El contenido generado por IA puede ser incorrecto." id="415" name="Google Shape;4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853" y="0"/>
            <a:ext cx="1669147" cy="408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El contenido generado por IA puede ser incorrecto." id="416" name="Google Shape;4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5542" y="1433131"/>
            <a:ext cx="4019998" cy="338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"/>
          <p:cNvCxnSpPr/>
          <p:nvPr/>
        </p:nvCxnSpPr>
        <p:spPr>
          <a:xfrm>
            <a:off x="536917" y="835537"/>
            <a:ext cx="0" cy="4301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04" name="Google Shape;30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2"/>
          <p:cNvSpPr/>
          <p:nvPr/>
        </p:nvSpPr>
        <p:spPr>
          <a:xfrm>
            <a:off x="5113201" y="2058409"/>
            <a:ext cx="104279" cy="104279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2"/>
          <p:cNvSpPr/>
          <p:nvPr/>
        </p:nvSpPr>
        <p:spPr>
          <a:xfrm>
            <a:off x="5382285" y="2230380"/>
            <a:ext cx="68353" cy="68353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"/>
          <p:cNvSpPr/>
          <p:nvPr/>
        </p:nvSpPr>
        <p:spPr>
          <a:xfrm>
            <a:off x="5101546" y="2398698"/>
            <a:ext cx="95785" cy="95785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8" name="Google Shape;308;p2"/>
          <p:cNvCxnSpPr/>
          <p:nvPr/>
        </p:nvCxnSpPr>
        <p:spPr>
          <a:xfrm>
            <a:off x="975946" y="2622241"/>
            <a:ext cx="0" cy="25146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09" name="Google Shape;309;p2"/>
          <p:cNvSpPr txBox="1"/>
          <p:nvPr/>
        </p:nvSpPr>
        <p:spPr>
          <a:xfrm>
            <a:off x="1386673" y="67324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1046741" y="1673759"/>
            <a:ext cx="665703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empresa “Byte &amp; Beat” enfrenta dificultades en la gestión de ventas ya que actualmente toman pedidos a través de WhatsApp, lo que genera demoras, aumenta la carga operativa y limita el crecimiento del negocio. </a:t>
            </a:r>
            <a:b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Junto al cliente, hemos tenido varias reuniones en las cuales logramos identificar sus necesidades para mejorar el proceso de toma de pedidos, optimizar el control de ventas y generar reportes que faciliten la toma de decisiones estratégicas.</a:t>
            </a:r>
            <a:endParaRPr/>
          </a:p>
        </p:txBody>
      </p:sp>
      <p:sp>
        <p:nvSpPr>
          <p:cNvPr id="311" name="Google Shape;311;p2"/>
          <p:cNvSpPr txBox="1"/>
          <p:nvPr/>
        </p:nvSpPr>
        <p:spPr>
          <a:xfrm>
            <a:off x="463024" y="736013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 y Objetivo</a:t>
            </a:r>
            <a:endParaRPr/>
          </a:p>
        </p:txBody>
      </p:sp>
      <p:pic>
        <p:nvPicPr>
          <p:cNvPr descr="Logotipo&#10;&#10;El contenido generado por IA puede ser incorrecto." id="312" name="Google Shape;3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853" y="0"/>
            <a:ext cx="1669147" cy="40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"/>
          <p:cNvSpPr txBox="1"/>
          <p:nvPr/>
        </p:nvSpPr>
        <p:spPr>
          <a:xfrm>
            <a:off x="432288" y="492573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Avances alcanzados</a:t>
            </a:r>
            <a:endParaRPr/>
          </a:p>
        </p:txBody>
      </p:sp>
      <p:pic>
        <p:nvPicPr>
          <p:cNvPr descr="Logotipo&#10;&#10;El contenido generado por IA puede ser incorrecto." id="318" name="Google Shape;3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853" y="0"/>
            <a:ext cx="1669147" cy="40894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"/>
          <p:cNvSpPr txBox="1"/>
          <p:nvPr/>
        </p:nvSpPr>
        <p:spPr>
          <a:xfrm>
            <a:off x="236818" y="957739"/>
            <a:ext cx="4141632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5E5F3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E5E5F3"/>
                </a:solidFill>
                <a:latin typeface="Arial"/>
                <a:ea typeface="Arial"/>
                <a:cs typeface="Arial"/>
                <a:sym typeface="Arial"/>
              </a:rPr>
              <a:t>Sprint 0: Fase de planificación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Planificación y preparación del    proyecto</a:t>
            </a:r>
            <a:br>
              <a:rPr b="1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5E5F3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E5E5F3"/>
                </a:solidFill>
                <a:latin typeface="Arial"/>
                <a:ea typeface="Arial"/>
                <a:cs typeface="Arial"/>
                <a:sym typeface="Arial"/>
              </a:rPr>
              <a:t>Sprint 1: Fase de desarrollo básico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Configuración del entorno, base de datos e interfaces básicas</a:t>
            </a:r>
            <a:b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5E5F3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E5E5F3"/>
                </a:solidFill>
                <a:latin typeface="Arial"/>
                <a:ea typeface="Arial"/>
                <a:cs typeface="Arial"/>
                <a:sym typeface="Arial"/>
              </a:rPr>
              <a:t>Sprint 2: Fase de desarrollo básico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 de funcionalidades principales (productos, pagos, entregas)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5E5F3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E5E5F3"/>
                </a:solidFill>
                <a:latin typeface="Arial"/>
                <a:ea typeface="Arial"/>
                <a:cs typeface="Arial"/>
                <a:sym typeface="Arial"/>
              </a:rPr>
              <a:t>Sprint 3: Fase de desarrollo avanzado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avanzada de pedidos, filtros y mejoras de compatibilidad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290" y="938047"/>
            <a:ext cx="4529323" cy="397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"/>
          <p:cNvSpPr txBox="1"/>
          <p:nvPr/>
        </p:nvSpPr>
        <p:spPr>
          <a:xfrm>
            <a:off x="432288" y="492573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Próximos pasos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El contenido generado por IA puede ser incorrecto." id="326" name="Google Shape;3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853" y="0"/>
            <a:ext cx="1669147" cy="408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"/>
          <p:cNvSpPr txBox="1"/>
          <p:nvPr/>
        </p:nvSpPr>
        <p:spPr>
          <a:xfrm>
            <a:off x="160674" y="1867111"/>
            <a:ext cx="4141632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5E5F3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E5E5F3"/>
                </a:solidFill>
                <a:latin typeface="Arial"/>
                <a:ea typeface="Arial"/>
                <a:cs typeface="Arial"/>
                <a:sym typeface="Arial"/>
              </a:rPr>
              <a:t>Sprint 4: Fase de desarrollo avanzado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Seguridad, respaldo de datos, desarrollo inicial del ChatBot, dashboard de ventas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5E5F3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E5E5F3"/>
                </a:solidFill>
                <a:latin typeface="Arial"/>
                <a:ea typeface="Arial"/>
                <a:cs typeface="Arial"/>
                <a:sym typeface="Arial"/>
              </a:rPr>
              <a:t>Sprint 5: Fase de implementacion</a:t>
            </a:r>
            <a:endParaRPr b="1" sz="1600">
              <a:solidFill>
                <a:srgbClr val="E5E5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Despliegue en producción, pruebas finales y cierre del proyecto</a:t>
            </a:r>
            <a:endParaRPr/>
          </a:p>
        </p:txBody>
      </p:sp>
      <p:pic>
        <p:nvPicPr>
          <p:cNvPr id="328" name="Google Shape;3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4429" y="1110827"/>
            <a:ext cx="4609339" cy="35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5"/>
          <p:cNvCxnSpPr/>
          <p:nvPr/>
        </p:nvCxnSpPr>
        <p:spPr>
          <a:xfrm>
            <a:off x="536917" y="835537"/>
            <a:ext cx="0" cy="4301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34" name="Google Shape;334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5"/>
          <p:cNvSpPr/>
          <p:nvPr/>
        </p:nvSpPr>
        <p:spPr>
          <a:xfrm>
            <a:off x="8634025" y="950297"/>
            <a:ext cx="104278" cy="10427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6" name="Google Shape;336;p5"/>
          <p:cNvCxnSpPr/>
          <p:nvPr/>
        </p:nvCxnSpPr>
        <p:spPr>
          <a:xfrm>
            <a:off x="4085491" y="1192026"/>
            <a:ext cx="0" cy="394481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37" name="Google Shape;337;p5"/>
          <p:cNvSpPr/>
          <p:nvPr/>
        </p:nvSpPr>
        <p:spPr>
          <a:xfrm>
            <a:off x="8814600" y="1244487"/>
            <a:ext cx="95785" cy="95785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425938" y="543373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/>
          </a:p>
        </p:txBody>
      </p:sp>
      <p:pic>
        <p:nvPicPr>
          <p:cNvPr id="339" name="Google Shape;3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9" y="67733"/>
            <a:ext cx="1676612" cy="4126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p5"/>
          <p:cNvGraphicFramePr/>
          <p:nvPr/>
        </p:nvGraphicFramePr>
        <p:xfrm>
          <a:off x="1473200" y="13652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{6DB02F90-B24F-456A-885D-B3E9FD695B30}</a:tableStyleId>
              </a:tblPr>
              <a:tblGrid>
                <a:gridCol w="4173775"/>
                <a:gridCol w="13824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lang="es-ES" sz="1050" u="none" cap="none" strike="noStrike"/>
                        <a:t>Hito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lang="es-ES" sz="1050" u="none" cap="none" strike="noStrike"/>
                        <a:t>Fecha tope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2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b="1" lang="es-ES" sz="1050" u="none" cap="none" strike="noStrike"/>
                        <a:t>Fase de planificación </a:t>
                      </a:r>
                      <a:r>
                        <a:rPr lang="es-ES" sz="1050" u="none" cap="none" strike="noStrike"/>
                        <a:t>(definición del proyecto, levantamiento de requisitos, diseño de la arquitectura del software y aprobación del proyecto)</a:t>
                      </a:r>
                      <a:endParaRPr b="1" sz="1050" u="none" cap="none" strike="noStrike">
                        <a:solidFill>
                          <a:srgbClr val="365F9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lang="es-ES" sz="1050" u="none" cap="none" strike="noStrike"/>
                        <a:t>14/03/2025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9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b="1" lang="es-ES" sz="1050" u="none" cap="none" strike="noStrike"/>
                        <a:t>Fase de desarrollo funcional básico </a:t>
                      </a:r>
                      <a:r>
                        <a:rPr lang="es-ES" sz="1050" u="none" cap="none" strike="noStrike"/>
                        <a:t>(funcionalidades esenciales que permite que el sistema comience a operar)</a:t>
                      </a:r>
                      <a:endParaRPr b="1" sz="1050" u="none" cap="none" strike="noStrike">
                        <a:solidFill>
                          <a:srgbClr val="365F9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lang="es-ES" sz="1050" u="none" cap="none" strike="noStrike"/>
                        <a:t>25/04/2025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8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b="1" lang="es-ES" sz="1050" u="none" cap="none" strike="noStrike"/>
                        <a:t>Fase de desarrollo avanzado </a:t>
                      </a:r>
                      <a:r>
                        <a:rPr lang="es-ES" sz="1050" u="none" cap="none" strike="noStrike"/>
                        <a:t>(funcionalidades complementarias, que sin ser criticas optimizan la experiencia de usuario)</a:t>
                      </a:r>
                      <a:endParaRPr b="1" sz="1050" u="none" cap="none" strike="noStrike">
                        <a:solidFill>
                          <a:srgbClr val="365F9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lang="es-ES" sz="1050" u="none" cap="none" strike="noStrike"/>
                        <a:t>06/06/2025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9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b="1" lang="es-ES" sz="1050" u="none" cap="none" strike="noStrike"/>
                        <a:t>Fase de pruebas </a:t>
                      </a:r>
                      <a:r>
                        <a:rPr lang="es-ES" sz="1050" u="none" cap="none" strike="noStrike"/>
                        <a:t>(verificación de todo el sistema, incluyendo pruebas funcionales y no funcionales)</a:t>
                      </a:r>
                      <a:endParaRPr b="1" sz="1050" u="none" cap="none" strike="noStrike">
                        <a:solidFill>
                          <a:srgbClr val="365F9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lang="es-ES" sz="1050" u="none" cap="none" strike="noStrike"/>
                        <a:t>13/06/2025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9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b="1" lang="es-ES" sz="1050" u="none" cap="none" strike="noStrike"/>
                        <a:t>Fase de implementación </a:t>
                      </a:r>
                      <a:r>
                        <a:rPr lang="es-ES" sz="1050" u="none" cap="none" strike="noStrike"/>
                        <a:t>(despliegue del software en el entorno de producción y entrega final al cliente)</a:t>
                      </a:r>
                      <a:endParaRPr b="1" sz="1050" u="none" cap="none" strike="noStrike">
                        <a:solidFill>
                          <a:srgbClr val="365F9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Open Sans"/>
                        <a:buNone/>
                      </a:pPr>
                      <a:r>
                        <a:rPr lang="es-ES" sz="1050" u="none" cap="none" strike="noStrike"/>
                        <a:t>20/06/2025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6"/>
          <p:cNvCxnSpPr/>
          <p:nvPr/>
        </p:nvCxnSpPr>
        <p:spPr>
          <a:xfrm>
            <a:off x="536917" y="835537"/>
            <a:ext cx="0" cy="4301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6" name="Google Shape;346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8634025" y="950297"/>
            <a:ext cx="104278" cy="10427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8" name="Google Shape;348;p6"/>
          <p:cNvCxnSpPr/>
          <p:nvPr/>
        </p:nvCxnSpPr>
        <p:spPr>
          <a:xfrm>
            <a:off x="4085491" y="1192026"/>
            <a:ext cx="0" cy="394481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9" name="Google Shape;349;p6"/>
          <p:cNvSpPr/>
          <p:nvPr/>
        </p:nvSpPr>
        <p:spPr>
          <a:xfrm>
            <a:off x="8814600" y="1244487"/>
            <a:ext cx="95785" cy="95785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6"/>
          <p:cNvSpPr txBox="1"/>
          <p:nvPr/>
        </p:nvSpPr>
        <p:spPr>
          <a:xfrm>
            <a:off x="425938" y="543373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Caso de Uso</a:t>
            </a:r>
            <a:endParaRPr/>
          </a:p>
        </p:txBody>
      </p:sp>
      <p:pic>
        <p:nvPicPr>
          <p:cNvPr id="351" name="Google Shape;3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9" y="67733"/>
            <a:ext cx="1676612" cy="412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El contenido generado por IA puede ser incorrecto." id="352" name="Google Shape;3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086" y="1043093"/>
            <a:ext cx="4538126" cy="3948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p7"/>
          <p:cNvCxnSpPr/>
          <p:nvPr/>
        </p:nvCxnSpPr>
        <p:spPr>
          <a:xfrm>
            <a:off x="536917" y="835537"/>
            <a:ext cx="0" cy="4301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58" name="Google Shape;358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8634025" y="950297"/>
            <a:ext cx="104278" cy="10427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0" name="Google Shape;360;p7"/>
          <p:cNvCxnSpPr/>
          <p:nvPr/>
        </p:nvCxnSpPr>
        <p:spPr>
          <a:xfrm>
            <a:off x="4085491" y="1192026"/>
            <a:ext cx="0" cy="394481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61" name="Google Shape;361;p7"/>
          <p:cNvSpPr/>
          <p:nvPr/>
        </p:nvSpPr>
        <p:spPr>
          <a:xfrm>
            <a:off x="8814600" y="1244487"/>
            <a:ext cx="95785" cy="95785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7"/>
          <p:cNvSpPr txBox="1"/>
          <p:nvPr/>
        </p:nvSpPr>
        <p:spPr>
          <a:xfrm>
            <a:off x="425938" y="509506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ERD</a:t>
            </a:r>
            <a:endParaRPr/>
          </a:p>
        </p:txBody>
      </p:sp>
      <p:pic>
        <p:nvPicPr>
          <p:cNvPr id="363" name="Google Shape;3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9" y="67733"/>
            <a:ext cx="1676612" cy="412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Esquemático" id="364" name="Google Shape;3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338" y="975360"/>
            <a:ext cx="6687756" cy="416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8"/>
          <p:cNvCxnSpPr/>
          <p:nvPr/>
        </p:nvCxnSpPr>
        <p:spPr>
          <a:xfrm>
            <a:off x="536917" y="835537"/>
            <a:ext cx="0" cy="4301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70" name="Google Shape;37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8"/>
          <p:cNvSpPr/>
          <p:nvPr/>
        </p:nvSpPr>
        <p:spPr>
          <a:xfrm>
            <a:off x="8634025" y="950297"/>
            <a:ext cx="104278" cy="10427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2" name="Google Shape;372;p8"/>
          <p:cNvCxnSpPr/>
          <p:nvPr/>
        </p:nvCxnSpPr>
        <p:spPr>
          <a:xfrm>
            <a:off x="4085491" y="1192026"/>
            <a:ext cx="0" cy="394481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73" name="Google Shape;373;p8"/>
          <p:cNvSpPr/>
          <p:nvPr/>
        </p:nvSpPr>
        <p:spPr>
          <a:xfrm>
            <a:off x="8814600" y="1244487"/>
            <a:ext cx="95785" cy="95785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8"/>
          <p:cNvSpPr txBox="1"/>
          <p:nvPr/>
        </p:nvSpPr>
        <p:spPr>
          <a:xfrm>
            <a:off x="425938" y="543373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Requerimientos funcionales</a:t>
            </a:r>
            <a:endParaRPr/>
          </a:p>
        </p:txBody>
      </p:sp>
      <p:pic>
        <p:nvPicPr>
          <p:cNvPr id="375" name="Google Shape;3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9" y="67733"/>
            <a:ext cx="1676612" cy="41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436" y="1095876"/>
            <a:ext cx="7185213" cy="388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9"/>
          <p:cNvCxnSpPr/>
          <p:nvPr/>
        </p:nvCxnSpPr>
        <p:spPr>
          <a:xfrm>
            <a:off x="536917" y="835537"/>
            <a:ext cx="0" cy="4301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2" name="Google Shape;382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8634025" y="950297"/>
            <a:ext cx="104278" cy="104279"/>
          </a:xfrm>
          <a:custGeom>
            <a:rect b="b" l="l" r="r" t="t"/>
            <a:pathLst>
              <a:path extrusionOk="0" h="139039" w="139037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4" name="Google Shape;384;p9"/>
          <p:cNvCxnSpPr/>
          <p:nvPr/>
        </p:nvCxnSpPr>
        <p:spPr>
          <a:xfrm>
            <a:off x="4085491" y="1192026"/>
            <a:ext cx="0" cy="3944815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5" name="Google Shape;385;p9"/>
          <p:cNvSpPr/>
          <p:nvPr/>
        </p:nvSpPr>
        <p:spPr>
          <a:xfrm>
            <a:off x="8814600" y="1244487"/>
            <a:ext cx="95785" cy="95785"/>
          </a:xfrm>
          <a:custGeom>
            <a:rect b="b" l="l" r="r" t="t"/>
            <a:pathLst>
              <a:path extrusionOk="0" h="127714" w="127713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9"/>
          <p:cNvSpPr txBox="1"/>
          <p:nvPr/>
        </p:nvSpPr>
        <p:spPr>
          <a:xfrm>
            <a:off x="425938" y="543373"/>
            <a:ext cx="7551229" cy="40011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Requerimientos No funcionales</a:t>
            </a:r>
            <a:endParaRPr/>
          </a:p>
        </p:txBody>
      </p:sp>
      <p:pic>
        <p:nvPicPr>
          <p:cNvPr id="387" name="Google Shape;3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9" y="67733"/>
            <a:ext cx="1676612" cy="41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400" y="1340272"/>
            <a:ext cx="8458200" cy="214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GradientVTI">
  <a:themeElements>
    <a:clrScheme name="Azul cáli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VTI">
  <a:themeElements>
    <a:clrScheme name="Violeta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Ruben</dc:creator>
</cp:coreProperties>
</file>