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f64b8a6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f64b8a6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f64b8a6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f64b8a6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64b8a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f64b8a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64b8a6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64b8a6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f64b8a6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f64b8a6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64b8a69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64b8a69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ecb584a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ecb584a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cb584a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cb584a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cb584a6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cb584a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141120e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141120e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141120e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141120e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f141120e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f141120e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64b8a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64b8a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64b8a6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64b8a6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epe.es/SiteSepe/contenidos/empresas/contratos_trabajo/asistente/pdf/indefinido/Indefinido.pdf" TargetMode="External"/><Relationship Id="rId4" Type="http://schemas.openxmlformats.org/officeDocument/2006/relationships/hyperlink" Target="https://sede.agenciatributaria.gob.e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4750" y="15919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422">
                <a:solidFill>
                  <a:schemeClr val="lt1"/>
                </a:solidFill>
              </a:rPr>
              <a:t>Plan de empresa </a:t>
            </a:r>
            <a:endParaRPr sz="4422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622">
                <a:solidFill>
                  <a:schemeClr val="lt1"/>
                </a:solidFill>
              </a:rPr>
              <a:t>2º Trimestre </a:t>
            </a:r>
            <a:endParaRPr b="0" sz="3622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7950" y="3347275"/>
            <a:ext cx="7688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Rubén Agra Casal								                   20/03/2025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2ºDAM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800" y="564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Trámites jurídicos: Tipo de empresa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7800" y="1524500"/>
            <a:ext cx="3844200" cy="34341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rmAutofit/>
          </a:bodyPr>
          <a:lstStyle/>
          <a:p>
            <a:pPr indent="-374350" lvl="0" marL="4967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Sociedad Limitada</a:t>
            </a:r>
            <a:endParaRPr b="1" sz="1700">
              <a:solidFill>
                <a:srgbClr val="1A1A1A"/>
              </a:solidFill>
            </a:endParaRPr>
          </a:p>
          <a:p>
            <a:pPr indent="-374350" lvl="0" marL="4967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Responsabilidad limitada</a:t>
            </a:r>
            <a:endParaRPr b="1" sz="1700">
              <a:solidFill>
                <a:srgbClr val="1A1A1A"/>
              </a:solidFill>
            </a:endParaRPr>
          </a:p>
          <a:p>
            <a:pPr indent="-374350" lvl="0" marL="4967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Capital mínimo de 3.000€</a:t>
            </a:r>
            <a:endParaRPr b="1" sz="1700">
              <a:solidFill>
                <a:srgbClr val="1A1A1A"/>
              </a:solidFill>
            </a:endParaRPr>
          </a:p>
          <a:p>
            <a:pPr indent="-374350" lvl="0" marL="4967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Menores impuestos con beneficios altos </a:t>
            </a:r>
            <a:endParaRPr b="1" sz="1700">
              <a:solidFill>
                <a:srgbClr val="1A1A1A"/>
              </a:solidFill>
            </a:endParaRPr>
          </a:p>
          <a:p>
            <a:pPr indent="-374350" lvl="0" marL="4967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Trámites complejos en general</a:t>
            </a:r>
            <a:endParaRPr b="1" sz="1700">
              <a:solidFill>
                <a:srgbClr val="1A1A1A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975" y="1159275"/>
            <a:ext cx="3233862" cy="37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67950" y="5948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Trámites jurídicos: Certificado bancario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00" y="1021650"/>
            <a:ext cx="3432275" cy="4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7800" y="610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Trámites jurídicos: Escritura y estatutos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37" y="1145475"/>
            <a:ext cx="3666726" cy="39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7800" y="571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Trámites jurídicos: Documentación restante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7800" y="1393600"/>
            <a:ext cx="76884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s" sz="1800">
                <a:solidFill>
                  <a:srgbClr val="1A1A1A"/>
                </a:solidFill>
              </a:rPr>
              <a:t>Modelo 036 (Se presenta a la agencia tributaria)</a:t>
            </a:r>
            <a:endParaRPr sz="1800">
              <a:solidFill>
                <a:srgbClr val="1A1A1A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s" sz="1800">
                <a:solidFill>
                  <a:srgbClr val="1A1A1A"/>
                </a:solidFill>
              </a:rPr>
              <a:t>Solicitud del CIF</a:t>
            </a:r>
            <a:endParaRPr sz="1800">
              <a:solidFill>
                <a:srgbClr val="1A1A1A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s" sz="1800">
                <a:solidFill>
                  <a:srgbClr val="1A1A1A"/>
                </a:solidFill>
              </a:rPr>
              <a:t>Registro mercantil de la provincia</a:t>
            </a:r>
            <a:endParaRPr sz="1800">
              <a:solidFill>
                <a:srgbClr val="1A1A1A"/>
              </a:solidFill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269" y="1971000"/>
            <a:ext cx="3009912" cy="3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7800" y="617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7800" y="1516800"/>
            <a:ext cx="7557300" cy="3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1A1A"/>
                </a:solidFill>
              </a:rPr>
              <a:t>Modelo contrato indefinido: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https://www.sepe.es/SiteSepe/contenidos/empresas/contratos_trabajo/asistente/pdf/indefinido/Indefinido.pdf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1A1A"/>
                </a:solidFill>
              </a:rPr>
              <a:t>Agencia tributaria (AEAT, modelo 036, herramientas para tramitación online):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https://sede.agenciatributaria.gob.es/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1A1A"/>
                </a:solidFill>
              </a:rPr>
              <a:t>IPYME (Pasos para la creación de una pequeña empresa):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1A1A1A"/>
                </a:solidFill>
              </a:rPr>
              <a:t>https://ipyme.org/es-es/Paginas/default.aspx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7800" y="20616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vuestra atención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8063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s" sz="1700">
                <a:solidFill>
                  <a:srgbClr val="1A1A1A"/>
                </a:solidFill>
              </a:rPr>
              <a:t>Idea de negoci</a:t>
            </a:r>
            <a:r>
              <a:rPr lang="es" sz="1700">
                <a:solidFill>
                  <a:srgbClr val="1A1A1A"/>
                </a:solidFill>
              </a:rPr>
              <a:t>o</a:t>
            </a:r>
            <a:endParaRPr sz="1700">
              <a:solidFill>
                <a:srgbClr val="1A1A1A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s" sz="1700">
                <a:solidFill>
                  <a:srgbClr val="1A1A1A"/>
                </a:solidFill>
              </a:rPr>
              <a:t>Organigrama</a:t>
            </a:r>
            <a:endParaRPr sz="1700">
              <a:solidFill>
                <a:srgbClr val="1A1A1A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s" sz="1700">
                <a:solidFill>
                  <a:srgbClr val="1A1A1A"/>
                </a:solidFill>
              </a:rPr>
              <a:t>Análisis de puestos</a:t>
            </a:r>
            <a:endParaRPr sz="1700">
              <a:solidFill>
                <a:srgbClr val="1A1A1A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s" sz="1700">
                <a:solidFill>
                  <a:srgbClr val="1A1A1A"/>
                </a:solidFill>
              </a:rPr>
              <a:t>Obligaciones y costes laborales</a:t>
            </a:r>
            <a:endParaRPr sz="1700">
              <a:solidFill>
                <a:srgbClr val="1A1A1A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s" sz="1700">
                <a:solidFill>
                  <a:srgbClr val="1A1A1A"/>
                </a:solidFill>
              </a:rPr>
              <a:t>Trámites para la constitución de SL</a:t>
            </a:r>
            <a:endParaRPr sz="17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IdentiFy SL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71075"/>
            <a:ext cx="78867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Char char="●"/>
            </a:pPr>
            <a:r>
              <a:rPr lang="es" sz="1700">
                <a:solidFill>
                  <a:srgbClr val="1A1A1A"/>
                </a:solidFill>
              </a:rPr>
              <a:t>Empresa de rebranding orientada a PYMES.</a:t>
            </a:r>
            <a:endParaRPr sz="1700">
              <a:solidFill>
                <a:srgbClr val="1A1A1A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700">
                <a:solidFill>
                  <a:srgbClr val="1A1A1A"/>
                </a:solidFill>
              </a:rPr>
              <a:t>Diseño Web</a:t>
            </a:r>
            <a:endParaRPr sz="17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Char char="●"/>
            </a:pPr>
            <a:r>
              <a:rPr lang="es" sz="1700">
                <a:solidFill>
                  <a:srgbClr val="1A1A1A"/>
                </a:solidFill>
              </a:rPr>
              <a:t>Desarrollo de app móvil</a:t>
            </a:r>
            <a:endParaRPr sz="17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Char char="●"/>
            </a:pPr>
            <a:r>
              <a:rPr lang="es" sz="1700">
                <a:solidFill>
                  <a:srgbClr val="1A1A1A"/>
                </a:solidFill>
              </a:rPr>
              <a:t>Marketing digital</a:t>
            </a:r>
            <a:endParaRPr sz="1700">
              <a:solidFill>
                <a:srgbClr val="1A1A1A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000"/>
              <a:buChar char="●"/>
            </a:pPr>
            <a:r>
              <a:rPr lang="es" sz="1700">
                <a:solidFill>
                  <a:srgbClr val="1A1A1A"/>
                </a:solidFill>
              </a:rPr>
              <a:t>Gestión de redes sociales</a:t>
            </a:r>
            <a:endParaRPr sz="1700">
              <a:solidFill>
                <a:srgbClr val="1A1A1A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900" y="950463"/>
            <a:ext cx="19240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44750" y="61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 Humanos: Organigrama (funcional)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388" y="1297850"/>
            <a:ext cx="7065423" cy="374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375" y="610275"/>
            <a:ext cx="929550" cy="9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83250" y="57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puestos de trabajo: Descripción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52450" y="1578400"/>
            <a:ext cx="81330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rgbClr val="1A1A1A"/>
                </a:solidFill>
              </a:rPr>
              <a:t>Diseñador/a gráfico</a:t>
            </a:r>
            <a:endParaRPr b="1" sz="1700" u="sng">
              <a:solidFill>
                <a:srgbClr val="1A1A1A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Formación 			-&gt; 	</a:t>
            </a:r>
            <a:r>
              <a:rPr lang="es" sz="1700">
                <a:solidFill>
                  <a:srgbClr val="1A1A1A"/>
                </a:solidFill>
              </a:rPr>
              <a:t>Técnico o licenciatura en diseño gráfico, conocimientos en branding.</a:t>
            </a:r>
            <a:endParaRPr sz="1700">
              <a:solidFill>
                <a:srgbClr val="1A1A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Área 				-&gt; 	</a:t>
            </a:r>
            <a:r>
              <a:rPr lang="es" sz="1700">
                <a:solidFill>
                  <a:srgbClr val="1A1A1A"/>
                </a:solidFill>
              </a:rPr>
              <a:t>Departamento creativo</a:t>
            </a:r>
            <a:endParaRPr sz="1700">
              <a:solidFill>
                <a:srgbClr val="1A1A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Responsabilidades 	-&gt; 	</a:t>
            </a:r>
            <a:r>
              <a:rPr lang="es" sz="1700">
                <a:solidFill>
                  <a:srgbClr val="1A1A1A"/>
                </a:solidFill>
              </a:rPr>
              <a:t>Creación de identidad visual, decisiones clave   en temas de diseño</a:t>
            </a:r>
            <a:endParaRPr sz="1700">
              <a:solidFill>
                <a:srgbClr val="1A1A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Lugar de trabajo </a:t>
            </a:r>
            <a:r>
              <a:rPr lang="es" sz="1700">
                <a:solidFill>
                  <a:srgbClr val="1A1A1A"/>
                </a:solidFill>
              </a:rPr>
              <a:t>		-&gt; 	Híbrido</a:t>
            </a:r>
            <a:endParaRPr sz="1700">
              <a:solidFill>
                <a:srgbClr val="1A1A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Jornada </a:t>
            </a:r>
            <a:r>
              <a:rPr lang="es" sz="1700">
                <a:solidFill>
                  <a:srgbClr val="1A1A1A"/>
                </a:solidFill>
              </a:rPr>
              <a:t>				-&gt; 	Jornada laboral de 8 horas diarias. Horas flexibles</a:t>
            </a:r>
            <a:endParaRPr sz="1700">
              <a:solidFill>
                <a:srgbClr val="1A1A1A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700"/>
              <a:buChar char="●"/>
            </a:pPr>
            <a:r>
              <a:rPr b="1" lang="es" sz="1700">
                <a:solidFill>
                  <a:srgbClr val="1A1A1A"/>
                </a:solidFill>
              </a:rPr>
              <a:t>Retribución</a:t>
            </a:r>
            <a:r>
              <a:rPr lang="es" sz="1700">
                <a:solidFill>
                  <a:srgbClr val="1A1A1A"/>
                </a:solidFill>
              </a:rPr>
              <a:t>			-&gt; 	Sueldo fijo mensual. Bonos adicionales.</a:t>
            </a:r>
            <a:endParaRPr sz="1700">
              <a:solidFill>
                <a:srgbClr val="1A1A1A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900" y="494775"/>
            <a:ext cx="1267550" cy="1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71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puestos de trabajo: Profesiograma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625" y="571775"/>
            <a:ext cx="1062550" cy="10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376" y="1016400"/>
            <a:ext cx="4655226" cy="45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617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costes laborales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501400"/>
            <a:ext cx="78501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s" sz="1900">
                <a:solidFill>
                  <a:srgbClr val="000000"/>
                </a:solidFill>
              </a:rPr>
              <a:t>Convenio colectivo	-&gt;   	</a:t>
            </a:r>
            <a:r>
              <a:rPr lang="es" sz="1900">
                <a:solidFill>
                  <a:srgbClr val="000000"/>
                </a:solidFill>
              </a:rPr>
              <a:t>Convenio Colectivo Estatal de Empresas de Publicidad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s" sz="1900">
                <a:solidFill>
                  <a:srgbClr val="000000"/>
                </a:solidFill>
              </a:rPr>
              <a:t>Grupo Prof.</a:t>
            </a:r>
            <a:r>
              <a:rPr lang="es" sz="1900">
                <a:solidFill>
                  <a:srgbClr val="000000"/>
                </a:solidFill>
              </a:rPr>
              <a:t>			-&gt; 	Grupo 2 (Técnicos cualificados)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s" sz="1900">
                <a:solidFill>
                  <a:srgbClr val="000000"/>
                </a:solidFill>
              </a:rPr>
              <a:t>Categoría</a:t>
            </a:r>
            <a:r>
              <a:rPr lang="es" sz="1900">
                <a:solidFill>
                  <a:srgbClr val="000000"/>
                </a:solidFill>
              </a:rPr>
              <a:t> 			-&gt; 	Diseñador gráfico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s" sz="1900">
                <a:solidFill>
                  <a:srgbClr val="000000"/>
                </a:solidFill>
              </a:rPr>
              <a:t>Jornada 	</a:t>
            </a:r>
            <a:r>
              <a:rPr lang="es" sz="1900">
                <a:solidFill>
                  <a:srgbClr val="000000"/>
                </a:solidFill>
              </a:rPr>
              <a:t>		-&gt; 	40 Horas semanales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s" sz="1900">
                <a:solidFill>
                  <a:srgbClr val="000000"/>
                </a:solidFill>
              </a:rPr>
              <a:t>Tipo de contrato</a:t>
            </a:r>
            <a:r>
              <a:rPr lang="es" sz="1900">
                <a:solidFill>
                  <a:srgbClr val="000000"/>
                </a:solidFill>
              </a:rPr>
              <a:t> 		-&gt; 	Indefinido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350" y="533275"/>
            <a:ext cx="1072401" cy="10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604450" y="57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costes laborales: Nómina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950" y="1114675"/>
            <a:ext cx="3934143" cy="4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7650" y="579475"/>
            <a:ext cx="644200" cy="6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598550" y="571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costes laborales: Tipo de contrato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98550" y="1486000"/>
            <a:ext cx="43677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8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b="1" lang="es" sz="2218">
                <a:solidFill>
                  <a:srgbClr val="1A1A1A"/>
                </a:solidFill>
              </a:rPr>
              <a:t>Tipo de contrato indefinido</a:t>
            </a:r>
            <a:endParaRPr b="1" sz="2218">
              <a:solidFill>
                <a:srgbClr val="1A1A1A"/>
              </a:solidFill>
            </a:endParaRPr>
          </a:p>
          <a:p>
            <a:pPr indent="-348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b="1" lang="es" sz="2218">
                <a:solidFill>
                  <a:srgbClr val="1A1A1A"/>
                </a:solidFill>
              </a:rPr>
              <a:t>Jornada completa</a:t>
            </a:r>
            <a:endParaRPr b="1" sz="2218">
              <a:solidFill>
                <a:srgbClr val="1A1A1A"/>
              </a:solidFill>
            </a:endParaRPr>
          </a:p>
          <a:p>
            <a:pPr indent="-34834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b="1" lang="es" sz="2218">
                <a:solidFill>
                  <a:srgbClr val="1A1A1A"/>
                </a:solidFill>
              </a:rPr>
              <a:t>Con conceptos salariales (Objetivos, teletrabajo y horas extra)</a:t>
            </a:r>
            <a:endParaRPr b="1" sz="2218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425" y="1301200"/>
            <a:ext cx="3711325" cy="36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E3C4F"/>
      </a:dk1>
      <a:lt1>
        <a:srgbClr val="FFFFFF"/>
      </a:lt1>
      <a:dk2>
        <a:srgbClr val="1A1A1A"/>
      </a:dk2>
      <a:lt2>
        <a:srgbClr val="153447"/>
      </a:lt2>
      <a:accent1>
        <a:srgbClr val="595959"/>
      </a:accent1>
      <a:accent2>
        <a:srgbClr val="6AA4C8"/>
      </a:accent2>
      <a:accent3>
        <a:srgbClr val="ED0A6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