
<file path=[Content_Types].xml><?xml version="1.0" encoding="utf-8"?>
<Types xmlns="http://schemas.openxmlformats.org/package/2006/content-types"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strictFirstAndLastChars="0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10.xml" Type="http://schemas.openxmlformats.org/officeDocument/2006/relationships/slide" Id="rId15"/><Relationship Target="slides/slide9.xml" Type="http://schemas.openxmlformats.org/officeDocument/2006/relationships/slide" Id="rId14"/><Relationship Target="presProps.xml" Type="http://schemas.openxmlformats.org/officeDocument/2006/relationships/presProps" Id="rId2"/><Relationship Target="slides/slide7.xml" Type="http://schemas.openxmlformats.org/officeDocument/2006/relationships/slide" Id="rId12"/><Relationship Target="slides/slide8.xml" Type="http://schemas.openxmlformats.org/officeDocument/2006/relationships/slide" Id="rId13"/><Relationship Target="theme/theme3.xml" Type="http://schemas.openxmlformats.org/officeDocument/2006/relationships/theme" Id="rId1"/><Relationship Target="slideMasters/slideMaster1.xml" Type="http://schemas.openxmlformats.org/officeDocument/2006/relationships/slideMaster" Id="rId4"/><Relationship Target="slides/slide5.xml" Type="http://schemas.openxmlformats.org/officeDocument/2006/relationships/slide" Id="rId10"/><Relationship Target="tableStyles.xml" Type="http://schemas.openxmlformats.org/officeDocument/2006/relationships/tableStyles" Id="rId3"/><Relationship Target="slides/slide6.xml" Type="http://schemas.openxmlformats.org/officeDocument/2006/relationships/slide" Id="rId11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2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3" name="Shape 3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4" name="Shape 3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7" name="Shape 8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9" name="Shape 3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0" name="Shape 4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5" name="Shape 4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6" name="Shape 4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1" name="Shape 5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2" name="Shape 5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7" name="Shape 5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3" name="Shape 6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9" name="Shape 6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5" name="Shape 7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1" name="Shape 8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Geração de documentos de transferência de armazém.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No caso do stock real do artigo não corresponder ao stock registado no ERP, é gerado um documento de saída de stock para acerto dos stocks.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" name="Shape 9"/>
          <p:cNvSpPr txBox="1"/>
          <p:nvPr>
            <p:ph idx="1" type="subTitle"/>
          </p:nvPr>
        </p:nvSpPr>
        <p:spPr>
          <a:xfrm>
            <a:off y="2840053" x="685800"/>
            <a:ext cy="784799" cx="77724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" name="Shape 10"/>
          <p:cNvSpPr txBox="1"/>
          <p:nvPr>
            <p:ph type="ctrTitle"/>
          </p:nvPr>
        </p:nvSpPr>
        <p:spPr>
          <a:xfrm>
            <a:off y="1583342" x="685800"/>
            <a:ext cy="1159799" cx="77724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1" name="Shape 11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2" name="Shape 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" name="Shape 13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4" name="Shape 14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6" name="Shape 1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y="1200150" x="457200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2" type="body"/>
          </p:nvPr>
        </p:nvSpPr>
        <p:spPr>
          <a:xfrm>
            <a:off y="1200150" x="4692273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1" name="Shape 2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4" name="Shape 2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" name="Shape 25"/>
          <p:cNvSpPr txBox="1"/>
          <p:nvPr>
            <p:ph idx="1" type="body"/>
          </p:nvPr>
        </p:nvSpPr>
        <p:spPr>
          <a:xfrm>
            <a:off y="4406309" x="457200"/>
            <a:ext cy="5195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1800">
                <a:solidFill>
                  <a:schemeClr val="dk1"/>
                </a:solidFill>
              </a:defRPr>
            </a:lvl1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7" name="Shape 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" name="Shape 28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1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chemeClr val="lt1"/>
            </a:gs>
            <a:gs pos="30000">
              <a:schemeClr val="lt1"/>
            </a:gs>
            <a:gs pos="100000">
              <a:schemeClr val="lt2"/>
            </a:gs>
          </a:gsLst>
          <a:path path="circle">
            <a:fillToRect t="50%" b="50%" r="50%" l="50%"/>
          </a:path>
          <a:tileRect/>
        </a:gra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600"/>
              </a:spcBef>
              <a:buSzPct val="100000"/>
              <a:defRPr sz="3000"/>
            </a:lvl1pPr>
            <a:lvl2pPr>
              <a:spcBef>
                <a:spcPts val="480"/>
              </a:spcBef>
              <a:buSzPct val="100000"/>
              <a:defRPr sz="2400"/>
            </a:lvl2pPr>
            <a:lvl3pPr>
              <a:spcBef>
                <a:spcPts val="480"/>
              </a:spcBef>
              <a:buSzPct val="100000"/>
              <a:defRPr sz="2400"/>
            </a:lvl3pPr>
            <a:lvl4pPr>
              <a:spcBef>
                <a:spcPts val="360"/>
              </a:spcBef>
              <a:buSzPct val="100000"/>
              <a:defRPr sz="1800"/>
            </a:lvl4pPr>
            <a:lvl5pPr>
              <a:spcBef>
                <a:spcPts val="360"/>
              </a:spcBef>
              <a:buSzPct val="100000"/>
              <a:defRPr sz="1800"/>
            </a:lvl5pPr>
            <a:lvl6pPr>
              <a:spcBef>
                <a:spcPts val="360"/>
              </a:spcBef>
              <a:buSzPct val="100000"/>
              <a:defRPr sz="1800"/>
            </a:lvl6pPr>
            <a:lvl7pPr>
              <a:spcBef>
                <a:spcPts val="360"/>
              </a:spcBef>
              <a:buSzPct val="100000"/>
              <a:defRPr sz="1800"/>
            </a:lvl7pPr>
            <a:lvl8pPr>
              <a:spcBef>
                <a:spcPts val="360"/>
              </a:spcBef>
              <a:buSzPct val="100000"/>
              <a:defRPr sz="1800"/>
            </a:lvl8pPr>
            <a:lvl9pPr>
              <a:spcBef>
                <a:spcPts val="360"/>
              </a:spcBef>
              <a:buSzPct val="100000"/>
              <a:defRPr sz="1800"/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sldNum="0" hdr="0"/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0.png" Type="http://schemas.openxmlformats.org/officeDocument/2006/relationships/image" Id="rId3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2.png" Type="http://schemas.openxmlformats.org/officeDocument/2006/relationships/image" Id="rId3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1.png" Type="http://schemas.openxmlformats.org/officeDocument/2006/relationships/image" Id="rId3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" name="Shape 2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0" name="Shape 30"/>
          <p:cNvSpPr txBox="1"/>
          <p:nvPr>
            <p:ph type="ctrTitle"/>
          </p:nvPr>
        </p:nvSpPr>
        <p:spPr>
          <a:xfrm>
            <a:off y="1583342" x="685800"/>
            <a:ext cy="1159799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i="1"/>
              <a:t>Picking </a:t>
            </a:r>
            <a:r>
              <a:rPr lang="en"/>
              <a:t>e </a:t>
            </a:r>
            <a:r>
              <a:rPr lang="en" i="1"/>
              <a:t>putaway </a:t>
            </a:r>
            <a:r>
              <a:rPr lang="en"/>
              <a:t>de encomendas</a:t>
            </a:r>
          </a:p>
        </p:txBody>
      </p:sp>
      <p:sp>
        <p:nvSpPr>
          <p:cNvPr id="31" name="Shape 31"/>
          <p:cNvSpPr txBox="1"/>
          <p:nvPr>
            <p:ph idx="1" type="subTitle"/>
          </p:nvPr>
        </p:nvSpPr>
        <p:spPr>
          <a:xfrm>
            <a:off y="2840053" x="685800"/>
            <a:ext cy="784799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r" rtl="0">
              <a:spcBef>
                <a:spcPts val="0"/>
              </a:spcBef>
              <a:buNone/>
            </a:pPr>
            <a:r>
              <a:rPr sz="1800" lang="en">
                <a:solidFill>
                  <a:srgbClr val="000000"/>
                </a:solidFill>
              </a:rPr>
              <a:t>Grupo:</a:t>
            </a:r>
          </a:p>
          <a:p>
            <a:pPr algn="r" rtl="0">
              <a:spcBef>
                <a:spcPts val="0"/>
              </a:spcBef>
              <a:buNone/>
            </a:pPr>
            <a:r>
              <a:rPr sz="1800" lang="en">
                <a:solidFill>
                  <a:srgbClr val="000000"/>
                </a:solidFill>
              </a:rPr>
              <a:t>Duarte Nuno Pereira Duarte</a:t>
            </a:r>
          </a:p>
          <a:p>
            <a:pPr algn="r" rtl="0">
              <a:spcBef>
                <a:spcPts val="0"/>
              </a:spcBef>
              <a:buNone/>
            </a:pPr>
            <a:r>
              <a:rPr sz="1800" lang="en">
                <a:solidFill>
                  <a:srgbClr val="000000"/>
                </a:solidFill>
              </a:rPr>
              <a:t>Luís Filipe Correia Cleto</a:t>
            </a:r>
          </a:p>
          <a:p>
            <a:pPr algn="r" rtl="0">
              <a:spcBef>
                <a:spcPts val="0"/>
              </a:spcBef>
              <a:buNone/>
            </a:pPr>
            <a:r>
              <a:rPr sz="1800" lang="en">
                <a:solidFill>
                  <a:srgbClr val="000000"/>
                </a:solidFill>
              </a:rPr>
              <a:t>Miguel Rui Pereira Marques</a:t>
            </a:r>
          </a:p>
          <a:p>
            <a:pPr algn="r">
              <a:spcBef>
                <a:spcPts val="0"/>
              </a:spcBef>
              <a:buNone/>
            </a:pPr>
            <a:r>
              <a:rPr sz="1800" lang="en">
                <a:solidFill>
                  <a:srgbClr val="000000"/>
                </a:solidFill>
              </a:rPr>
              <a:t>Ruben Fernando Pinto Cordeiro</a:t>
            </a:r>
          </a:p>
        </p:txBody>
      </p:sp>
      <p:sp>
        <p:nvSpPr>
          <p:cNvPr id="32" name="Shape 32"/>
          <p:cNvSpPr txBox="1"/>
          <p:nvPr/>
        </p:nvSpPr>
        <p:spPr>
          <a:xfrm>
            <a:off y="4826300" x="941825"/>
            <a:ext cy="501599" cx="67550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Faculdade de Engenharia da Universidade do Porto - Sistemas de Informação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i="1"/>
              <a:t>Putaway</a:t>
            </a:r>
            <a:r>
              <a:rPr lang="en"/>
              <a:t>: cenário de utilização</a:t>
            </a:r>
          </a:p>
        </p:txBody>
      </p:sp>
      <p:pic>
        <p:nvPicPr>
          <p:cNvPr id="86" name="Shape 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819275" x="1647825"/>
            <a:ext cy="1504950" cx="584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" name="Shape 3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7" name="Shape 37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Os armazéns são espaços idealizados para armazenar produtos em quantidade.</a:t>
            </a:r>
          </a:p>
          <a:p>
            <a:pPr rtl="0" lvl="0" indent="-4191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Uma parte significativa destes serve como plataformas de escoamento.</a:t>
            </a:r>
          </a:p>
          <a:p>
            <a:pPr lvl="0" indent="-4191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A gestão do armazenamento e expedição de encomendas é determinante para o nível de sucesso das empresas.</a:t>
            </a:r>
          </a:p>
        </p:txBody>
      </p:sp>
      <p:sp>
        <p:nvSpPr>
          <p:cNvPr id="38" name="Shape 38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Armazéns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2" name="Shape 4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i="1"/>
              <a:t>Picking </a:t>
            </a:r>
            <a:r>
              <a:rPr lang="en"/>
              <a:t>de encomendas</a:t>
            </a:r>
          </a:p>
        </p:txBody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O picking de encomendas é uma atividade crucial na gestão da logística de um armazém.</a:t>
            </a:r>
          </a:p>
          <a:p>
            <a:pPr rtl="0" lvl="0" indent="-4191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Consiste na recolha dos itens necessários para a satisfação de uma encomenda antes desta ser expedida para o cliente.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8" name="Shape 4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9" name="Shape 4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i="1"/>
              <a:t>Picking </a:t>
            </a:r>
            <a:r>
              <a:rPr lang="en"/>
              <a:t>de encomendas</a:t>
            </a:r>
          </a:p>
        </p:txBody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O aumento da eficiência deste processo tem </a:t>
            </a:r>
          </a:p>
          <a:p>
            <a:pPr rtl="0" indent="-228600" marL="457200">
              <a:spcBef>
                <a:spcPts val="0"/>
              </a:spcBef>
              <a:buNone/>
            </a:pPr>
            <a:r>
              <a:rPr lang="en"/>
              <a:t>um efeito direto sobre:</a:t>
            </a:r>
          </a:p>
          <a:p>
            <a:pPr rtl="0" lvl="0" indent="-419100" marL="9144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O custo de mão-de-obra envolvido no mesmo.</a:t>
            </a:r>
          </a:p>
          <a:p>
            <a:pPr rtl="0" lvl="0" indent="-419100" marL="9144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O tempo de ciclo de vida da encomenda.</a:t>
            </a:r>
          </a:p>
          <a:p>
            <a:pPr rtl="0" lvl="0" indent="-228600" marL="91440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4" name="Shape 5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i="1"/>
              <a:t>Putaway </a:t>
            </a:r>
            <a:r>
              <a:rPr lang="en"/>
              <a:t>de encomendas</a:t>
            </a:r>
          </a:p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Processo logístico que compreende a arrumação de encomendas de fornecedores no armazém.</a:t>
            </a:r>
          </a:p>
          <a:p>
            <a:pPr rtl="0" lvl="0" indent="-4191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Uma boa estratégia de arrumação é crucial para a eficiência das operações dos armazéns.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0" name="Shape 6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Objetivos</a:t>
            </a:r>
          </a:p>
        </p:txBody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Pretende-se criar um sistema de suporte à decisão que defina estratégias de </a:t>
            </a:r>
            <a:r>
              <a:rPr lang="en" i="1"/>
              <a:t>picking </a:t>
            </a:r>
            <a:r>
              <a:rPr lang="en"/>
              <a:t>e </a:t>
            </a:r>
            <a:r>
              <a:rPr lang="en" i="1"/>
              <a:t>putaway</a:t>
            </a:r>
            <a:r>
              <a:rPr lang="en"/>
              <a:t> para os itens das encomendas a arrumar/entregar.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Empresa PrimaDELL</a:t>
            </a:r>
          </a:p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Empresa fornecedora de material   informático.</a:t>
            </a:r>
          </a:p>
          <a:p>
            <a:pPr lvl="0" indent="-4191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Possui um armazém de grandes dimensões.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Armazém: layout</a:t>
            </a:r>
          </a:p>
        </p:txBody>
      </p:sp>
      <p:pic>
        <p:nvPicPr>
          <p:cNvPr id="74" name="Shape 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063362" x="2597400"/>
            <a:ext cy="3940776" cx="2980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i="1"/>
              <a:t>Picking</a:t>
            </a:r>
            <a:r>
              <a:rPr lang="en"/>
              <a:t>: Cenário de utilização</a:t>
            </a:r>
          </a:p>
        </p:txBody>
      </p:sp>
      <p:pic>
        <p:nvPicPr>
          <p:cNvPr id="80" name="Shape 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790700" x="2452687"/>
            <a:ext cy="1562100" cx="423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light-gradien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