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E7BDD5-1DBD-4840-A626-3AAC9EF51837}">
  <a:tblStyle styleId="{43E7BDD5-1DBD-4840-A626-3AAC9EF5183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825038" y="3341715"/>
            <a:ext cx="7543800" cy="857250"/>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2"/>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3086100" y="-878839"/>
            <a:ext cx="3017520" cy="75438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86" name="Google Shape;86;p11"/>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5370480" y="1484280"/>
            <a:ext cx="4318066"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369979" y="-430246"/>
            <a:ext cx="4318067"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4" name="Google Shape;94;p12"/>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06" name="Google Shape;106;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2" name="Google Shape;112;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8" name="Google Shape;118;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4" name="Google Shape;124;p1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31" name="Google Shape;131;p1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33" name="Google Shape;133;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4" name="Google Shape;134;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49" name="Google Shape;149;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0" name="Google Shape;150;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6" name="Google Shape;26;p3"/>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2"/>
          <p:cNvSpPr/>
          <p:nvPr>
            <p:ph idx="2" type="pic"/>
          </p:nvPr>
        </p:nvSpPr>
        <p:spPr>
          <a:xfrm>
            <a:off x="3887391" y="740569"/>
            <a:ext cx="4629150" cy="3655219"/>
          </a:xfrm>
          <a:prstGeom prst="rect">
            <a:avLst/>
          </a:prstGeom>
          <a:noFill/>
          <a:ln>
            <a:noFill/>
          </a:ln>
        </p:spPr>
      </p:sp>
      <p:sp>
        <p:nvSpPr>
          <p:cNvPr id="156" name="Google Shape;156;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7" name="Google Shape;15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0" name="Shape 160"/>
        <p:cNvGrpSpPr/>
        <p:nvPr/>
      </p:nvGrpSpPr>
      <p:grpSpPr>
        <a:xfrm>
          <a:off x="0" y="0"/>
          <a:ext cx="0" cy="0"/>
          <a:chOff x="0" y="0"/>
          <a:chExt cx="0" cy="0"/>
        </a:xfrm>
      </p:grpSpPr>
      <p:sp>
        <p:nvSpPr>
          <p:cNvPr id="161" name="Google Shape;161;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3" name="Google Shape;163;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6" name="Shape 166"/>
        <p:cNvGrpSpPr/>
        <p:nvPr/>
      </p:nvGrpSpPr>
      <p:grpSpPr>
        <a:xfrm>
          <a:off x="0" y="0"/>
          <a:ext cx="0" cy="0"/>
          <a:chOff x="0" y="0"/>
          <a:chExt cx="0" cy="0"/>
        </a:xfrm>
      </p:grpSpPr>
      <p:sp>
        <p:nvSpPr>
          <p:cNvPr id="167" name="Google Shape;167;p2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9" name="Google Shape;169;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822960" y="569214"/>
            <a:ext cx="7543800" cy="267462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22960" y="3339846"/>
            <a:ext cx="7543800" cy="8572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34" name="Google Shape;34;p4"/>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4"/>
          <p:cNvCxnSpPr/>
          <p:nvPr/>
        </p:nvCxnSpPr>
        <p:spPr>
          <a:xfrm>
            <a:off x="905744" y="325755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822959"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1" name="Google Shape;41;p5"/>
          <p:cNvSpPr txBox="1"/>
          <p:nvPr>
            <p:ph idx="2" type="body"/>
          </p:nvPr>
        </p:nvSpPr>
        <p:spPr>
          <a:xfrm>
            <a:off x="4663440" y="1384301"/>
            <a:ext cx="3703320" cy="301752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2" name="Google Shape;42;p5"/>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2296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48" name="Google Shape;48;p6"/>
          <p:cNvSpPr txBox="1"/>
          <p:nvPr>
            <p:ph idx="2" type="body"/>
          </p:nvPr>
        </p:nvSpPr>
        <p:spPr>
          <a:xfrm>
            <a:off x="82296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9" name="Google Shape;49;p6"/>
          <p:cNvSpPr txBox="1"/>
          <p:nvPr>
            <p:ph idx="3" type="body"/>
          </p:nvPr>
        </p:nvSpPr>
        <p:spPr>
          <a:xfrm>
            <a:off x="4663440" y="1384539"/>
            <a:ext cx="3703320" cy="55221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0" name="Google Shape;50;p6"/>
          <p:cNvSpPr txBox="1"/>
          <p:nvPr>
            <p:ph idx="4" type="body"/>
          </p:nvPr>
        </p:nvSpPr>
        <p:spPr>
          <a:xfrm>
            <a:off x="4663440" y="1936751"/>
            <a:ext cx="3703320" cy="25336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1" name="Google Shape;51;p6"/>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2382" y="4800600"/>
            <a:ext cx="9141619"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2" y="475073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3" y="0"/>
            <a:ext cx="3038093"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030053" y="0"/>
            <a:ext cx="48006"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342900" y="445769"/>
            <a:ext cx="2400300" cy="17145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3600450" y="548640"/>
            <a:ext cx="4869180" cy="394335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70" name="Google Shape;70;p9"/>
          <p:cNvSpPr txBox="1"/>
          <p:nvPr>
            <p:ph idx="2" type="body"/>
          </p:nvPr>
        </p:nvSpPr>
        <p:spPr>
          <a:xfrm>
            <a:off x="342900" y="2194560"/>
            <a:ext cx="2400300" cy="25343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125"/>
              <a:buNone/>
              <a:defRPr sz="1125">
                <a:solidFill>
                  <a:srgbClr val="FFFFFF"/>
                </a:solidFill>
              </a:defRPr>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71" name="Google Shape;71;p9"/>
          <p:cNvSpPr txBox="1"/>
          <p:nvPr>
            <p:ph idx="10" type="dt"/>
          </p:nvPr>
        </p:nvSpPr>
        <p:spPr>
          <a:xfrm>
            <a:off x="349134" y="4844839"/>
            <a:ext cx="196388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3600450" y="4844839"/>
            <a:ext cx="34861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1pPr>
            <a:lvl2pPr indent="0" lvl="1"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2pPr>
            <a:lvl3pPr indent="0" lvl="2"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3pPr>
            <a:lvl4pPr indent="0" lvl="3"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4pPr>
            <a:lvl5pPr indent="0" lvl="4"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5pPr>
            <a:lvl6pPr indent="0" lvl="5"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6pPr>
            <a:lvl7pPr indent="0" lvl="6"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7pPr>
            <a:lvl8pPr indent="0" lvl="7"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8pPr>
            <a:lvl9pPr indent="0" lvl="8" marL="0" marR="0" algn="r">
              <a:spcBef>
                <a:spcPts val="0"/>
              </a:spcBef>
              <a:spcAft>
                <a:spcPts val="0"/>
              </a:spcAft>
              <a:buClr>
                <a:schemeClr val="dk2"/>
              </a:buClr>
              <a:buSzPts val="788"/>
              <a:buFont typeface="Calibri"/>
              <a:buNone/>
              <a:defRPr sz="788">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3714750"/>
            <a:ext cx="9141619" cy="142875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2" y="3686307"/>
            <a:ext cx="9141619" cy="4800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822960" y="3806190"/>
            <a:ext cx="7584948" cy="61722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10"/>
          <p:cNvPicPr preferRelativeResize="0"/>
          <p:nvPr>
            <p:ph idx="2" type="pic"/>
          </p:nvPr>
        </p:nvPicPr>
        <p:blipFill/>
        <p:spPr>
          <a:xfrm>
            <a:off x="12" y="0"/>
            <a:ext cx="9143989" cy="3686307"/>
          </a:xfrm>
          <a:prstGeom prst="rect">
            <a:avLst/>
          </a:prstGeom>
          <a:blipFill rotWithShape="1">
            <a:blip r:embed="rId2">
              <a:alphaModFix/>
            </a:blip>
            <a:stretch>
              <a:fillRect b="0" l="0" r="0" t="0"/>
            </a:stretch>
          </a:blipFill>
          <a:ln>
            <a:noFill/>
          </a:ln>
        </p:spPr>
      </p:pic>
      <p:sp>
        <p:nvSpPr>
          <p:cNvPr id="79" name="Google Shape;79;p10"/>
          <p:cNvSpPr txBox="1"/>
          <p:nvPr>
            <p:ph idx="1" type="body"/>
          </p:nvPr>
        </p:nvSpPr>
        <p:spPr>
          <a:xfrm>
            <a:off x="822960" y="4430267"/>
            <a:ext cx="7584948" cy="44577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125"/>
              <a:buNone/>
              <a:defRPr sz="1125">
                <a:solidFill>
                  <a:srgbClr val="FFFFFF"/>
                </a:solidFill>
              </a:defRPr>
            </a:lvl1pPr>
            <a:lvl2pPr indent="-228600" lvl="1" marL="914400" algn="l">
              <a:lnSpc>
                <a:spcPct val="90000"/>
              </a:lnSpc>
              <a:spcBef>
                <a:spcPts val="4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80" name="Google Shape;80;p10"/>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700"/>
              <a:buFont typeface="Calibri"/>
              <a:buNone/>
              <a:defRPr/>
            </a:lvl1pPr>
            <a:lvl2pPr indent="0" lvl="1" marL="0" algn="r">
              <a:spcBef>
                <a:spcPts val="0"/>
              </a:spcBef>
              <a:spcAft>
                <a:spcPts val="0"/>
              </a:spcAft>
              <a:buClr>
                <a:srgbClr val="FFFFFF"/>
              </a:buClr>
              <a:buSzPts val="700"/>
              <a:buFont typeface="Calibri"/>
              <a:buNone/>
              <a:defRPr/>
            </a:lvl2pPr>
            <a:lvl3pPr indent="0" lvl="2" marL="0" algn="r">
              <a:spcBef>
                <a:spcPts val="0"/>
              </a:spcBef>
              <a:spcAft>
                <a:spcPts val="0"/>
              </a:spcAft>
              <a:buClr>
                <a:srgbClr val="FFFFFF"/>
              </a:buClr>
              <a:buSzPts val="700"/>
              <a:buFont typeface="Calibri"/>
              <a:buNone/>
              <a:defRPr/>
            </a:lvl3pPr>
            <a:lvl4pPr indent="0" lvl="3" marL="0" algn="r">
              <a:spcBef>
                <a:spcPts val="0"/>
              </a:spcBef>
              <a:spcAft>
                <a:spcPts val="0"/>
              </a:spcAft>
              <a:buClr>
                <a:srgbClr val="FFFFFF"/>
              </a:buClr>
              <a:buSzPts val="700"/>
              <a:buFont typeface="Calibri"/>
              <a:buNone/>
              <a:defRPr/>
            </a:lvl4pPr>
            <a:lvl5pPr indent="0" lvl="4" marL="0" algn="r">
              <a:spcBef>
                <a:spcPts val="0"/>
              </a:spcBef>
              <a:spcAft>
                <a:spcPts val="0"/>
              </a:spcAft>
              <a:buClr>
                <a:srgbClr val="FFFFFF"/>
              </a:buClr>
              <a:buSzPts val="700"/>
              <a:buFont typeface="Calibri"/>
              <a:buNone/>
              <a:defRPr/>
            </a:lvl5pPr>
            <a:lvl6pPr indent="0" lvl="5" marL="0" algn="r">
              <a:spcBef>
                <a:spcPts val="0"/>
              </a:spcBef>
              <a:spcAft>
                <a:spcPts val="0"/>
              </a:spcAft>
              <a:buClr>
                <a:srgbClr val="FFFFFF"/>
              </a:buClr>
              <a:buSzPts val="700"/>
              <a:buFont typeface="Calibri"/>
              <a:buNone/>
              <a:defRPr/>
            </a:lvl6pPr>
            <a:lvl7pPr indent="0" lvl="6" marL="0" algn="r">
              <a:spcBef>
                <a:spcPts val="0"/>
              </a:spcBef>
              <a:spcAft>
                <a:spcPts val="0"/>
              </a:spcAft>
              <a:buClr>
                <a:srgbClr val="FFFFFF"/>
              </a:buClr>
              <a:buSzPts val="700"/>
              <a:buFont typeface="Calibri"/>
              <a:buNone/>
              <a:defRPr/>
            </a:lvl7pPr>
            <a:lvl8pPr indent="0" lvl="7" marL="0" algn="r">
              <a:spcBef>
                <a:spcPts val="0"/>
              </a:spcBef>
              <a:spcAft>
                <a:spcPts val="0"/>
              </a:spcAft>
              <a:buClr>
                <a:srgbClr val="FFFFFF"/>
              </a:buClr>
              <a:buSzPts val="700"/>
              <a:buFont typeface="Calibri"/>
              <a:buNone/>
              <a:defRPr/>
            </a:lvl8pPr>
            <a:lvl9pPr indent="0" lvl="8" marL="0" algn="r">
              <a:spcBef>
                <a:spcPts val="0"/>
              </a:spcBef>
              <a:spcAft>
                <a:spcPts val="0"/>
              </a:spcAft>
              <a:buClr>
                <a:srgbClr val="FFFFFF"/>
              </a:buClr>
              <a:buSzPts val="7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4800600"/>
            <a:ext cx="91440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4750737"/>
            <a:ext cx="9144001" cy="494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822960" y="214953"/>
            <a:ext cx="7543800" cy="1088068"/>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822960" y="1384301"/>
            <a:ext cx="7543800" cy="3017520"/>
          </a:xfrm>
          <a:prstGeom prst="rect">
            <a:avLst/>
          </a:prstGeom>
          <a:noFill/>
          <a:ln>
            <a:noFill/>
          </a:ln>
        </p:spPr>
        <p:txBody>
          <a:bodyPr anchorCtr="0" anchor="t" bIns="45700" lIns="0" spcFirstLastPara="1" rIns="0" wrap="square" tIns="45700">
            <a:norm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4325" lvl="1" marL="914400" marR="0" rtl="0" algn="l">
              <a:lnSpc>
                <a:spcPct val="90000"/>
              </a:lnSpc>
              <a:spcBef>
                <a:spcPts val="150"/>
              </a:spcBef>
              <a:spcAft>
                <a:spcPts val="0"/>
              </a:spcAft>
              <a:buClr>
                <a:schemeClr val="accent1"/>
              </a:buClr>
              <a:buSzPts val="1350"/>
              <a:buFont typeface="Calibri"/>
              <a:buChar char="◦"/>
              <a:defRPr b="0" i="0" sz="1350" u="none" cap="none" strike="noStrike">
                <a:solidFill>
                  <a:srgbClr val="3F3F3F"/>
                </a:solidFill>
                <a:latin typeface="Calibri"/>
                <a:ea typeface="Calibri"/>
                <a:cs typeface="Calibri"/>
                <a:sym typeface="Calibri"/>
              </a:defRPr>
            </a:lvl2pPr>
            <a:lvl3pPr indent="-295275" lvl="2" marL="1371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3pPr>
            <a:lvl4pPr indent="-295275" lvl="3" marL="18288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4pPr>
            <a:lvl5pPr indent="-295275" lvl="4" marL="22860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5pPr>
            <a:lvl6pPr indent="-295275" lvl="5" marL="27432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6pPr>
            <a:lvl7pPr indent="-295275" lvl="6" marL="32004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7pPr>
            <a:lvl8pPr indent="-295275" lvl="7" marL="3657600" marR="0" rtl="0" algn="l">
              <a:lnSpc>
                <a:spcPct val="90000"/>
              </a:lnSpc>
              <a:spcBef>
                <a:spcPts val="300"/>
              </a:spcBef>
              <a:spcAft>
                <a:spcPts val="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8pPr>
            <a:lvl9pPr indent="-295275" lvl="8" marL="4114800" marR="0" rtl="0" algn="l">
              <a:lnSpc>
                <a:spcPct val="90000"/>
              </a:lnSpc>
              <a:spcBef>
                <a:spcPts val="300"/>
              </a:spcBef>
              <a:spcAft>
                <a:spcPts val="300"/>
              </a:spcAft>
              <a:buClr>
                <a:schemeClr val="accent1"/>
              </a:buClr>
              <a:buSzPts val="1050"/>
              <a:buFont typeface="Calibri"/>
              <a:buChar char="◦"/>
              <a:defRPr b="0" i="0" sz="105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822961" y="4844839"/>
            <a:ext cx="1854203"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2764639" y="4844839"/>
            <a:ext cx="3617103"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75"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7425344" y="4844839"/>
            <a:ext cx="984019"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1pPr>
            <a:lvl2pPr indent="0" lvl="1"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2pPr>
            <a:lvl3pPr indent="0" lvl="2"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3pPr>
            <a:lvl4pPr indent="0" lvl="3"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4pPr>
            <a:lvl5pPr indent="0" lvl="4"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5pPr>
            <a:lvl6pPr indent="0" lvl="5"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6pPr>
            <a:lvl7pPr indent="0" lvl="6"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7pPr>
            <a:lvl8pPr indent="0" lvl="7"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8pPr>
            <a:lvl9pPr indent="0" lvl="8" marL="0" marR="0" rtl="0" algn="r">
              <a:spcBef>
                <a:spcPts val="0"/>
              </a:spcBef>
              <a:spcAft>
                <a:spcPts val="0"/>
              </a:spcAft>
              <a:buClr>
                <a:srgbClr val="FFFFFF"/>
              </a:buClr>
              <a:buSzPts val="788"/>
              <a:buFont typeface="Calibri"/>
              <a:buNone/>
              <a:defRPr b="0" i="0" sz="788"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895149" y="1303384"/>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0" name="Google Shape;100;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10" Type="http://schemas.openxmlformats.org/officeDocument/2006/relationships/image" Target="../media/image10.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dockerchat.github.io/DockerChat/" TargetMode="External"/><Relationship Id="rId5" Type="http://schemas.openxmlformats.org/officeDocument/2006/relationships/hyperlink" Target="https://genuine-sector-443820-b5.uc.r.appspo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5"/>
          <p:cNvSpPr/>
          <p:nvPr/>
        </p:nvSpPr>
        <p:spPr>
          <a:xfrm>
            <a:off x="113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5"/>
          <p:cNvSpPr txBox="1"/>
          <p:nvPr>
            <p:ph type="ctrTitle"/>
          </p:nvPr>
        </p:nvSpPr>
        <p:spPr>
          <a:xfrm>
            <a:off x="822960" y="569214"/>
            <a:ext cx="7543800" cy="2919126"/>
          </a:xfrm>
          <a:prstGeom prst="rect">
            <a:avLst/>
          </a:prstGeom>
          <a:noFill/>
          <a:ln>
            <a:noFill/>
          </a:ln>
        </p:spPr>
        <p:txBody>
          <a:bodyPr anchorCtr="0" anchor="b" bIns="91425" lIns="91425" spcFirstLastPara="1" rIns="91425" wrap="square" tIns="91425">
            <a:normAutofit/>
          </a:bodyPr>
          <a:lstStyle/>
          <a:p>
            <a:pPr indent="0" lvl="0" marL="0" rtl="0" algn="l">
              <a:lnSpc>
                <a:spcPct val="85000"/>
              </a:lnSpc>
              <a:spcBef>
                <a:spcPts val="0"/>
              </a:spcBef>
              <a:spcAft>
                <a:spcPts val="0"/>
              </a:spcAft>
              <a:buClr>
                <a:srgbClr val="262626"/>
              </a:buClr>
              <a:buSzPts val="6000"/>
              <a:buFont typeface="Calibri"/>
              <a:buNone/>
            </a:pPr>
            <a:r>
              <a:rPr lang="en-US"/>
              <a:t>Improving Developer Support with a Scalable GCP-Powered Chatbot</a:t>
            </a:r>
            <a:endParaRPr/>
          </a:p>
        </p:txBody>
      </p:sp>
      <p:sp>
        <p:nvSpPr>
          <p:cNvPr id="178" name="Google Shape;178;p25"/>
          <p:cNvSpPr/>
          <p:nvPr/>
        </p:nvSpPr>
        <p:spPr>
          <a:xfrm>
            <a:off x="1130" y="3714750"/>
            <a:ext cx="9141714" cy="142875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5"/>
          <p:cNvSpPr/>
          <p:nvPr/>
        </p:nvSpPr>
        <p:spPr>
          <a:xfrm>
            <a:off x="1130" y="3679632"/>
            <a:ext cx="9141714" cy="4800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4"/>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34"/>
          <p:cNvSpPr/>
          <p:nvPr/>
        </p:nvSpPr>
        <p:spPr>
          <a:xfrm>
            <a:off x="0" y="4756452"/>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9" name="Google Shape;309;p34"/>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310" name="Google Shape;310;p34"/>
          <p:cNvSpPr/>
          <p:nvPr/>
        </p:nvSpPr>
        <p:spPr>
          <a:xfrm>
            <a:off x="0" y="0"/>
            <a:ext cx="9139736"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4"/>
          <p:cNvSpPr/>
          <p:nvPr/>
        </p:nvSpPr>
        <p:spPr>
          <a:xfrm>
            <a:off x="12" y="0"/>
            <a:ext cx="3038093" cy="51435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4"/>
          <p:cNvSpPr txBox="1"/>
          <p:nvPr>
            <p:ph type="ctrTitle"/>
          </p:nvPr>
        </p:nvSpPr>
        <p:spPr>
          <a:xfrm>
            <a:off x="369277" y="387626"/>
            <a:ext cx="2313633" cy="432963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2700"/>
              <a:buFont typeface="Calibri"/>
              <a:buNone/>
            </a:pPr>
            <a:r>
              <a:rPr lang="en-US" sz="2700">
                <a:solidFill>
                  <a:srgbClr val="FFFFFF"/>
                </a:solidFill>
              </a:rPr>
              <a:t>Results and Benefits</a:t>
            </a:r>
            <a:endParaRPr/>
          </a:p>
        </p:txBody>
      </p:sp>
      <p:sp>
        <p:nvSpPr>
          <p:cNvPr id="313" name="Google Shape;313;p34"/>
          <p:cNvSpPr/>
          <p:nvPr/>
        </p:nvSpPr>
        <p:spPr>
          <a:xfrm>
            <a:off x="3030053" y="0"/>
            <a:ext cx="48006"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4" name="Google Shape;314;p34"/>
          <p:cNvGrpSpPr/>
          <p:nvPr/>
        </p:nvGrpSpPr>
        <p:grpSpPr>
          <a:xfrm>
            <a:off x="3556397" y="532499"/>
            <a:ext cx="5098256" cy="4132080"/>
            <a:chOff x="0" y="52677"/>
            <a:chExt cx="5098256" cy="4132080"/>
          </a:xfrm>
        </p:grpSpPr>
        <p:sp>
          <p:nvSpPr>
            <p:cNvPr id="315" name="Google Shape;315;p34"/>
            <p:cNvSpPr/>
            <p:nvPr/>
          </p:nvSpPr>
          <p:spPr>
            <a:xfrm>
              <a:off x="0" y="288837"/>
              <a:ext cx="5098256" cy="1159200"/>
            </a:xfrm>
            <a:prstGeom prst="rect">
              <a:avLst/>
            </a:prstGeom>
            <a:solidFill>
              <a:schemeClr val="lt1">
                <a:alpha val="89803"/>
              </a:schemeClr>
            </a:solidFill>
            <a:ln cap="flat" cmpd="sng" w="15875">
              <a:solidFill>
                <a:srgbClr val="BB58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nvSpPr>
          <p:spPr>
            <a:xfrm>
              <a:off x="0" y="288837"/>
              <a:ext cx="5098256" cy="1159200"/>
            </a:xfrm>
            <a:prstGeom prst="rect">
              <a:avLst/>
            </a:prstGeom>
            <a:noFill/>
            <a:ln>
              <a:noFill/>
            </a:ln>
          </p:spPr>
          <p:txBody>
            <a:bodyPr anchorCtr="0" anchor="t" bIns="113775" lIns="395675" spcFirstLastPara="1" rIns="3956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Faster ticket resolution for common developer issues.</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24/7 availability reduces manual workload.</a:t>
              </a:r>
              <a:endParaRPr b="0" i="0" sz="1600" u="none" cap="none" strike="noStrike">
                <a:solidFill>
                  <a:schemeClr val="dk1"/>
                </a:solidFill>
                <a:latin typeface="Calibri"/>
                <a:ea typeface="Calibri"/>
                <a:cs typeface="Calibri"/>
                <a:sym typeface="Calibri"/>
              </a:endParaRPr>
            </a:p>
          </p:txBody>
        </p:sp>
        <p:sp>
          <p:nvSpPr>
            <p:cNvPr id="317" name="Google Shape;317;p34"/>
            <p:cNvSpPr/>
            <p:nvPr/>
          </p:nvSpPr>
          <p:spPr>
            <a:xfrm>
              <a:off x="254912" y="52677"/>
              <a:ext cx="3568779" cy="472320"/>
            </a:xfrm>
            <a:prstGeom prst="roundRect">
              <a:avLst>
                <a:gd fmla="val 16667" name="adj"/>
              </a:avLst>
            </a:prstGeom>
            <a:solidFill>
              <a:srgbClr val="BB582B"/>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
            <p:cNvSpPr txBox="1"/>
            <p:nvPr/>
          </p:nvSpPr>
          <p:spPr>
            <a:xfrm>
              <a:off x="277969" y="75734"/>
              <a:ext cx="3522665" cy="426206"/>
            </a:xfrm>
            <a:prstGeom prst="rect">
              <a:avLst/>
            </a:prstGeom>
            <a:noFill/>
            <a:ln>
              <a:noFill/>
            </a:ln>
          </p:spPr>
          <p:txBody>
            <a:bodyPr anchorCtr="0" anchor="ctr" bIns="0" lIns="134875" spcFirstLastPara="1" rIns="134875" wrap="square" tIns="0">
              <a:noAutofit/>
            </a:bodyPr>
            <a:lstStyle/>
            <a:p>
              <a:pPr indent="0" lvl="0" marL="0" marR="0" rtl="0" algn="l">
                <a:lnSpc>
                  <a:spcPct val="90000"/>
                </a:lnSpc>
                <a:spcBef>
                  <a:spcPts val="0"/>
                </a:spcBef>
                <a:spcAft>
                  <a:spcPts val="0"/>
                </a:spcAft>
                <a:buClr>
                  <a:schemeClr val="lt1"/>
                </a:buClr>
                <a:buSzPts val="1600"/>
                <a:buFont typeface="Calibri"/>
                <a:buNone/>
              </a:pPr>
              <a:r>
                <a:rPr b="1" lang="en-US" sz="1600">
                  <a:solidFill>
                    <a:schemeClr val="lt1"/>
                  </a:solidFill>
                  <a:latin typeface="Calibri"/>
                  <a:ea typeface="Calibri"/>
                  <a:cs typeface="Calibri"/>
                  <a:sym typeface="Calibri"/>
                </a:rPr>
                <a:t>Efficiency Gains</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sp>
          <p:nvSpPr>
            <p:cNvPr id="319" name="Google Shape;319;p34"/>
            <p:cNvSpPr/>
            <p:nvPr/>
          </p:nvSpPr>
          <p:spPr>
            <a:xfrm>
              <a:off x="0" y="1770597"/>
              <a:ext cx="5098256" cy="1159200"/>
            </a:xfrm>
            <a:prstGeom prst="rect">
              <a:avLst/>
            </a:prstGeom>
            <a:solidFill>
              <a:schemeClr val="lt1">
                <a:alpha val="89803"/>
              </a:schemeClr>
            </a:solidFill>
            <a:ln cap="flat" cmpd="sng" w="15875">
              <a:solidFill>
                <a:srgbClr val="9E56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4"/>
            <p:cNvSpPr txBox="1"/>
            <p:nvPr/>
          </p:nvSpPr>
          <p:spPr>
            <a:xfrm>
              <a:off x="0" y="1770597"/>
              <a:ext cx="5098256" cy="1159200"/>
            </a:xfrm>
            <a:prstGeom prst="rect">
              <a:avLst/>
            </a:prstGeom>
            <a:noFill/>
            <a:ln>
              <a:noFill/>
            </a:ln>
          </p:spPr>
          <p:txBody>
            <a:bodyPr anchorCtr="0" anchor="t" bIns="113775" lIns="395675" spcFirstLastPara="1" rIns="3956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Source-based responses improve trust and clarity.</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Low latency responses due to multiple people getting answers simultaneously</a:t>
              </a:r>
              <a:endParaRPr b="0" i="0" sz="1600" u="none" cap="none" strike="noStrike">
                <a:solidFill>
                  <a:schemeClr val="dk1"/>
                </a:solidFill>
                <a:latin typeface="Calibri"/>
                <a:ea typeface="Calibri"/>
                <a:cs typeface="Calibri"/>
                <a:sym typeface="Calibri"/>
              </a:endParaRPr>
            </a:p>
          </p:txBody>
        </p:sp>
        <p:sp>
          <p:nvSpPr>
            <p:cNvPr id="321" name="Google Shape;321;p34"/>
            <p:cNvSpPr/>
            <p:nvPr/>
          </p:nvSpPr>
          <p:spPr>
            <a:xfrm>
              <a:off x="254912" y="1534437"/>
              <a:ext cx="3568779" cy="472320"/>
            </a:xfrm>
            <a:prstGeom prst="roundRect">
              <a:avLst>
                <a:gd fmla="val 16667" name="adj"/>
              </a:avLst>
            </a:prstGeom>
            <a:solidFill>
              <a:srgbClr val="9E5636"/>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
            <p:cNvSpPr txBox="1"/>
            <p:nvPr/>
          </p:nvSpPr>
          <p:spPr>
            <a:xfrm>
              <a:off x="277969" y="1557494"/>
              <a:ext cx="3522665" cy="426206"/>
            </a:xfrm>
            <a:prstGeom prst="rect">
              <a:avLst/>
            </a:prstGeom>
            <a:noFill/>
            <a:ln>
              <a:noFill/>
            </a:ln>
          </p:spPr>
          <p:txBody>
            <a:bodyPr anchorCtr="0" anchor="ctr" bIns="0" lIns="134875" spcFirstLastPara="1" rIns="134875" wrap="square" tIns="0">
              <a:noAutofit/>
            </a:bodyPr>
            <a:lstStyle/>
            <a:p>
              <a:pPr indent="0" lvl="0" marL="0" marR="0" rtl="0" algn="l">
                <a:lnSpc>
                  <a:spcPct val="90000"/>
                </a:lnSpc>
                <a:spcBef>
                  <a:spcPts val="0"/>
                </a:spcBef>
                <a:spcAft>
                  <a:spcPts val="0"/>
                </a:spcAft>
                <a:buClr>
                  <a:schemeClr val="lt1"/>
                </a:buClr>
                <a:buSzPts val="1600"/>
                <a:buFont typeface="Calibri"/>
                <a:buNone/>
              </a:pPr>
              <a:r>
                <a:rPr b="1" lang="en-US" sz="1600">
                  <a:solidFill>
                    <a:schemeClr val="lt1"/>
                  </a:solidFill>
                  <a:latin typeface="Calibri"/>
                  <a:ea typeface="Calibri"/>
                  <a:cs typeface="Calibri"/>
                  <a:sym typeface="Calibri"/>
                </a:rPr>
                <a:t>Enhanced User Experience</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sp>
          <p:nvSpPr>
            <p:cNvPr id="323" name="Google Shape;323;p34"/>
            <p:cNvSpPr/>
            <p:nvPr/>
          </p:nvSpPr>
          <p:spPr>
            <a:xfrm>
              <a:off x="0" y="3252357"/>
              <a:ext cx="5098256" cy="932400"/>
            </a:xfrm>
            <a:prstGeom prst="rect">
              <a:avLst/>
            </a:prstGeom>
            <a:solidFill>
              <a:schemeClr val="lt1">
                <a:alpha val="89803"/>
              </a:schemeClr>
            </a:solidFill>
            <a:ln cap="flat" cmpd="sng" w="15875">
              <a:solidFill>
                <a:srgbClr val="8454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
            <p:cNvSpPr txBox="1"/>
            <p:nvPr/>
          </p:nvSpPr>
          <p:spPr>
            <a:xfrm>
              <a:off x="0" y="3252357"/>
              <a:ext cx="5098256" cy="932400"/>
            </a:xfrm>
            <a:prstGeom prst="rect">
              <a:avLst/>
            </a:prstGeom>
            <a:noFill/>
            <a:ln>
              <a:noFill/>
            </a:ln>
          </p:spPr>
          <p:txBody>
            <a:bodyPr anchorCtr="0" anchor="t" bIns="113775" lIns="395675" spcFirstLastPara="1" rIns="395675" wrap="square" tIns="333225">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Easy addition of new knowledge bases.</a:t>
              </a:r>
              <a:endParaRPr b="0" i="0" sz="1600" u="none" cap="none" strike="noStrike">
                <a:solidFill>
                  <a:schemeClr val="dk1"/>
                </a:solidFill>
                <a:latin typeface="Calibri"/>
                <a:ea typeface="Calibri"/>
                <a:cs typeface="Calibri"/>
                <a:sym typeface="Calibri"/>
              </a:endParaRPr>
            </a:p>
            <a:p>
              <a:pPr indent="-171450" lvl="1" marL="171450" marR="0" rtl="0" algn="l">
                <a:lnSpc>
                  <a:spcPct val="90000"/>
                </a:lnSpc>
                <a:spcBef>
                  <a:spcPts val="24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Fast implementation in multiple environments</a:t>
              </a:r>
              <a:endParaRPr b="0" i="0" sz="1600" u="none" cap="none" strike="noStrike">
                <a:solidFill>
                  <a:schemeClr val="dk1"/>
                </a:solidFill>
                <a:latin typeface="Calibri"/>
                <a:ea typeface="Calibri"/>
                <a:cs typeface="Calibri"/>
                <a:sym typeface="Calibri"/>
              </a:endParaRPr>
            </a:p>
          </p:txBody>
        </p:sp>
        <p:sp>
          <p:nvSpPr>
            <p:cNvPr id="325" name="Google Shape;325;p34"/>
            <p:cNvSpPr/>
            <p:nvPr/>
          </p:nvSpPr>
          <p:spPr>
            <a:xfrm>
              <a:off x="254912" y="3016197"/>
              <a:ext cx="3568779" cy="472320"/>
            </a:xfrm>
            <a:prstGeom prst="roundRect">
              <a:avLst>
                <a:gd fmla="val 16667" name="adj"/>
              </a:avLst>
            </a:prstGeom>
            <a:solidFill>
              <a:srgbClr val="84543F"/>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txBox="1"/>
            <p:nvPr/>
          </p:nvSpPr>
          <p:spPr>
            <a:xfrm>
              <a:off x="277969" y="3039254"/>
              <a:ext cx="3522665" cy="426206"/>
            </a:xfrm>
            <a:prstGeom prst="rect">
              <a:avLst/>
            </a:prstGeom>
            <a:noFill/>
            <a:ln>
              <a:noFill/>
            </a:ln>
          </p:spPr>
          <p:txBody>
            <a:bodyPr anchorCtr="0" anchor="ctr" bIns="0" lIns="134875" spcFirstLastPara="1" rIns="134875" wrap="square" tIns="0">
              <a:noAutofit/>
            </a:bodyPr>
            <a:lstStyle/>
            <a:p>
              <a:pPr indent="0" lvl="0" marL="0" marR="0" rtl="0" algn="l">
                <a:lnSpc>
                  <a:spcPct val="90000"/>
                </a:lnSpc>
                <a:spcBef>
                  <a:spcPts val="0"/>
                </a:spcBef>
                <a:spcAft>
                  <a:spcPts val="0"/>
                </a:spcAft>
                <a:buClr>
                  <a:schemeClr val="lt1"/>
                </a:buClr>
                <a:buSzPts val="1600"/>
                <a:buFont typeface="Calibri"/>
                <a:buNone/>
              </a:pPr>
              <a:r>
                <a:rPr b="1" lang="en-US" sz="1600">
                  <a:solidFill>
                    <a:schemeClr val="lt1"/>
                  </a:solidFill>
                  <a:latin typeface="Calibri"/>
                  <a:ea typeface="Calibri"/>
                  <a:cs typeface="Calibri"/>
                  <a:sym typeface="Calibri"/>
                </a:rPr>
                <a:t>Scalability</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ph type="ctrTitle"/>
          </p:nvPr>
        </p:nvSpPr>
        <p:spPr>
          <a:xfrm>
            <a:off x="223875" y="197550"/>
            <a:ext cx="8520600" cy="985800"/>
          </a:xfrm>
          <a:prstGeom prst="rect">
            <a:avLst/>
          </a:prstGeom>
          <a:noFill/>
          <a:ln>
            <a:noFill/>
          </a:ln>
        </p:spPr>
        <p:txBody>
          <a:bodyPr anchorCtr="0" anchor="b" bIns="91425" lIns="91425" spcFirstLastPara="1" rIns="91425" wrap="square" tIns="91425">
            <a:normAutofit/>
          </a:bodyPr>
          <a:lstStyle/>
          <a:p>
            <a:pPr indent="0" lvl="0" marL="0" rtl="0" algn="ctr">
              <a:lnSpc>
                <a:spcPct val="85000"/>
              </a:lnSpc>
              <a:spcBef>
                <a:spcPts val="0"/>
              </a:spcBef>
              <a:spcAft>
                <a:spcPts val="0"/>
              </a:spcAft>
              <a:buClr>
                <a:srgbClr val="262626"/>
              </a:buClr>
              <a:buSzPts val="6000"/>
              <a:buFont typeface="Calibri"/>
              <a:buNone/>
            </a:pPr>
            <a:r>
              <a:rPr lang="en-US"/>
              <a:t>Costs</a:t>
            </a:r>
            <a:endParaRPr/>
          </a:p>
        </p:txBody>
      </p:sp>
      <p:graphicFrame>
        <p:nvGraphicFramePr>
          <p:cNvPr id="332" name="Google Shape;332;p35"/>
          <p:cNvGraphicFramePr/>
          <p:nvPr/>
        </p:nvGraphicFramePr>
        <p:xfrm>
          <a:off x="396000" y="1183358"/>
          <a:ext cx="3000000" cy="3000000"/>
        </p:xfrm>
        <a:graphic>
          <a:graphicData uri="http://schemas.openxmlformats.org/drawingml/2006/table">
            <a:tbl>
              <a:tblPr>
                <a:noFill/>
                <a:tableStyleId>{43E7BDD5-1DBD-4840-A626-3AAC9EF51837}</a:tableStyleId>
              </a:tblPr>
              <a:tblGrid>
                <a:gridCol w="2803250"/>
                <a:gridCol w="2792200"/>
                <a:gridCol w="2792200"/>
              </a:tblGrid>
              <a:tr h="626325">
                <a:tc>
                  <a:txBody>
                    <a:bodyPr/>
                    <a:lstStyle/>
                    <a:p>
                      <a:pPr indent="0" lvl="1" marL="615950" marR="0" rtl="0" algn="l">
                        <a:lnSpc>
                          <a:spcPct val="115000"/>
                        </a:lnSpc>
                        <a:spcBef>
                          <a:spcPts val="0"/>
                        </a:spcBef>
                        <a:spcAft>
                          <a:spcPts val="0"/>
                        </a:spcAft>
                        <a:buClr>
                          <a:schemeClr val="dk1"/>
                        </a:buClr>
                        <a:buSzPts val="1100"/>
                        <a:buFont typeface="Calibri"/>
                        <a:buNone/>
                      </a:pPr>
                      <a:r>
                        <a:rPr b="1" lang="en-US" sz="1400" u="none" cap="none" strike="noStrike">
                          <a:solidFill>
                            <a:schemeClr val="dk1"/>
                          </a:solidFill>
                        </a:rPr>
                        <a:t>Dialogflow CX</a:t>
                      </a:r>
                      <a:endParaRPr/>
                    </a:p>
                    <a:p>
                      <a:pPr indent="-228600" lvl="1" marL="914400" marR="0" rtl="0" algn="l">
                        <a:lnSpc>
                          <a:spcPct val="115000"/>
                        </a:lnSpc>
                        <a:spcBef>
                          <a:spcPts val="0"/>
                        </a:spcBef>
                        <a:spcAft>
                          <a:spcPts val="0"/>
                        </a:spcAft>
                        <a:buClr>
                          <a:schemeClr val="dk1"/>
                        </a:buClr>
                        <a:buSzPts val="1100"/>
                        <a:buFont typeface="Calibri"/>
                        <a:buNone/>
                      </a:pPr>
                      <a:r>
                        <a:t/>
                      </a:r>
                      <a:endParaRPr sz="135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E6CC"/>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solidFill>
                            <a:schemeClr val="dk1"/>
                          </a:solidFill>
                        </a:rPr>
                        <a:t>Google Cloud Storage</a:t>
                      </a:r>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E6CC"/>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cap="none" strike="noStrike">
                          <a:solidFill>
                            <a:schemeClr val="dk1"/>
                          </a:solidFill>
                        </a:rPr>
                        <a:t>Google App Engine (Optional for Hosting the Frontend)</a:t>
                      </a:r>
                      <a:endParaRPr/>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E6CC"/>
                    </a:solidFill>
                  </a:tcPr>
                </a:tc>
              </a:tr>
              <a:tr h="2603925">
                <a:tc>
                  <a:txBody>
                    <a:bodyPr/>
                    <a:lstStyle/>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1,000 sessions per month are free for Standard Edition.</a:t>
                      </a:r>
                      <a:endParaRPr/>
                    </a:p>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Costs Beyond 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$20 per 100 sessions for Standard Edition.</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A "session" is defined as a single interaction between the user and the agent (e.g., user query and chatbot response)</a:t>
                      </a:r>
                      <a:endParaRPr sz="1350" u="none" cap="none" strike="noStrike"/>
                    </a:p>
                  </a:txBody>
                  <a:tcPr marT="91425" marB="91425" marR="91425" marL="91425">
                    <a:lnT cap="flat" cmpd="sng" w="12700">
                      <a:solidFill>
                        <a:schemeClr val="dk1"/>
                      </a:solidFill>
                      <a:prstDash val="solid"/>
                      <a:round/>
                      <a:headEnd len="sm" w="sm" type="none"/>
                      <a:tailEnd len="sm" w="sm" type="none"/>
                    </a:lnT>
                    <a:solidFill>
                      <a:srgbClr val="FFFFFF"/>
                    </a:solidFill>
                  </a:tcPr>
                </a:tc>
                <a:tc>
                  <a:txBody>
                    <a:bodyPr/>
                    <a:lstStyle/>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5 GB of standard storage per month.</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50,000 Class A operations (e.g., uploads) per month.</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1,000,000 Class B operations (e.g., reads) per month.</a:t>
                      </a:r>
                      <a:endParaRPr/>
                    </a:p>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Costs Beyond 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$0.026 per GB per month for storage.</a:t>
                      </a:r>
                      <a:endParaRPr/>
                    </a:p>
                  </a:txBody>
                  <a:tcPr marT="91425" marB="91425" marR="91425" marL="91425">
                    <a:lnT cap="flat" cmpd="sng" w="12700">
                      <a:solidFill>
                        <a:schemeClr val="dk1"/>
                      </a:solidFill>
                      <a:prstDash val="solid"/>
                      <a:round/>
                      <a:headEnd len="sm" w="sm" type="none"/>
                      <a:tailEnd len="sm" w="sm" type="none"/>
                    </a:lnT>
                    <a:solidFill>
                      <a:schemeClr val="lt1"/>
                    </a:solidFill>
                  </a:tcPr>
                </a:tc>
                <a:tc>
                  <a:txBody>
                    <a:bodyPr/>
                    <a:lstStyle/>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28 instance hours per day for the standard environment.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1 GB of egress traffic per day.</a:t>
                      </a:r>
                      <a:endParaRPr/>
                    </a:p>
                    <a:p>
                      <a:pPr indent="-298450" lvl="0" marL="457200" marR="0" rtl="0" algn="l">
                        <a:lnSpc>
                          <a:spcPct val="115000"/>
                        </a:lnSpc>
                        <a:spcBef>
                          <a:spcPts val="0"/>
                        </a:spcBef>
                        <a:spcAft>
                          <a:spcPts val="0"/>
                        </a:spcAft>
                        <a:buClr>
                          <a:schemeClr val="dk1"/>
                        </a:buClr>
                        <a:buSzPts val="1100"/>
                        <a:buFont typeface="Calibri"/>
                        <a:buChar char="●"/>
                      </a:pPr>
                      <a:r>
                        <a:rPr b="1" lang="en-US" sz="1100" u="none" cap="none" strike="noStrike">
                          <a:solidFill>
                            <a:schemeClr val="dk1"/>
                          </a:solidFill>
                        </a:rPr>
                        <a:t>Costs Beyond Free Tier</a:t>
                      </a:r>
                      <a:r>
                        <a:rPr lang="en-US" sz="1100" u="none" cap="none" strike="noStrike">
                          <a:solidFill>
                            <a:schemeClr val="dk1"/>
                          </a:solidFill>
                        </a:rPr>
                        <a:t>:</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$0.05 per instance hour.</a:t>
                      </a:r>
                      <a:endParaRPr/>
                    </a:p>
                    <a:p>
                      <a:pPr indent="-298450" lvl="1" marL="914400" marR="0" rtl="0" algn="l">
                        <a:lnSpc>
                          <a:spcPct val="115000"/>
                        </a:lnSpc>
                        <a:spcBef>
                          <a:spcPts val="0"/>
                        </a:spcBef>
                        <a:spcAft>
                          <a:spcPts val="0"/>
                        </a:spcAft>
                        <a:buClr>
                          <a:schemeClr val="dk1"/>
                        </a:buClr>
                        <a:buSzPts val="1100"/>
                        <a:buFont typeface="Calibri"/>
                        <a:buChar char="○"/>
                      </a:pPr>
                      <a:r>
                        <a:rPr lang="en-US" sz="1100" u="none" cap="none" strike="noStrike">
                          <a:solidFill>
                            <a:schemeClr val="dk1"/>
                          </a:solidFill>
                        </a:rPr>
                        <a:t>$0.12 per GB for outgoing traffic.</a:t>
                      </a:r>
                      <a:endParaRPr/>
                    </a:p>
                  </a:txBody>
                  <a:tcPr marT="91425" marB="91425" marR="91425" marL="91425">
                    <a:lnT cap="flat" cmpd="sng" w="12700">
                      <a:solidFill>
                        <a:schemeClr val="dk1"/>
                      </a:solidFill>
                      <a:prstDash val="solid"/>
                      <a:round/>
                      <a:headEnd len="sm" w="sm" type="none"/>
                      <a:tailEnd len="sm" w="sm" type="none"/>
                    </a:lnT>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36"/>
          <p:cNvSpPr/>
          <p:nvPr/>
        </p:nvSpPr>
        <p:spPr>
          <a:xfrm>
            <a:off x="0" y="0"/>
            <a:ext cx="9141714"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36"/>
          <p:cNvSpPr/>
          <p:nvPr/>
        </p:nvSpPr>
        <p:spPr>
          <a:xfrm flipH="1">
            <a:off x="0" y="0"/>
            <a:ext cx="4472088"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6"/>
          <p:cNvSpPr txBox="1"/>
          <p:nvPr>
            <p:ph type="ctrTitle"/>
          </p:nvPr>
        </p:nvSpPr>
        <p:spPr>
          <a:xfrm>
            <a:off x="628650" y="482600"/>
            <a:ext cx="2916395" cy="13503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Costs Estimation</a:t>
            </a:r>
            <a:endParaRPr/>
          </a:p>
        </p:txBody>
      </p:sp>
      <p:sp>
        <p:nvSpPr>
          <p:cNvPr id="340" name="Google Shape;340;p36"/>
          <p:cNvSpPr txBox="1"/>
          <p:nvPr/>
        </p:nvSpPr>
        <p:spPr>
          <a:xfrm>
            <a:off x="628650" y="1967535"/>
            <a:ext cx="2916396" cy="266518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Dialogflow CX</a:t>
            </a:r>
            <a:r>
              <a:rPr lang="en-US" sz="1500">
                <a:solidFill>
                  <a:schemeClr val="dk1"/>
                </a:solidFill>
                <a:latin typeface="Calibri"/>
                <a:ea typeface="Calibri"/>
                <a:cs typeface="Calibri"/>
                <a:sym typeface="Calibri"/>
              </a:rPr>
              <a:t>: 3,000 sessions per month (2,000 free).</a:t>
            </a:r>
            <a:endParaRPr/>
          </a:p>
          <a:p>
            <a:pPr indent="0" lvl="0" marL="0" marR="0" rtl="0" algn="l">
              <a:lnSpc>
                <a:spcPct val="90000"/>
              </a:lnSpc>
              <a:spcBef>
                <a:spcPts val="600"/>
              </a:spcBef>
              <a:spcAft>
                <a:spcPts val="0"/>
              </a:spcAft>
              <a:buClr>
                <a:schemeClr val="dk1"/>
              </a:buClr>
              <a:buSzPts val="1500"/>
              <a:buFont typeface="Arial"/>
              <a:buChar char="•"/>
            </a:pPr>
            <a:r>
              <a:rPr b="1" lang="en-US" sz="1500">
                <a:solidFill>
                  <a:schemeClr val="dk1"/>
                </a:solidFill>
                <a:latin typeface="Calibri"/>
                <a:ea typeface="Calibri"/>
                <a:cs typeface="Calibri"/>
                <a:sym typeface="Calibri"/>
              </a:rPr>
              <a:t>Cloud Storage</a:t>
            </a:r>
            <a:r>
              <a:rPr lang="en-US" sz="1500">
                <a:solidFill>
                  <a:schemeClr val="dk1"/>
                </a:solidFill>
                <a:latin typeface="Calibri"/>
                <a:ea typeface="Calibri"/>
                <a:cs typeface="Calibri"/>
                <a:sym typeface="Calibri"/>
              </a:rPr>
              <a:t>: 10 GB of stored data and 100,000 operations.</a:t>
            </a:r>
            <a:endParaRPr/>
          </a:p>
          <a:p>
            <a:pPr indent="0" lvl="0" marL="0" marR="0" rtl="0" algn="l">
              <a:lnSpc>
                <a:spcPct val="90000"/>
              </a:lnSpc>
              <a:spcBef>
                <a:spcPts val="600"/>
              </a:spcBef>
              <a:spcAft>
                <a:spcPts val="600"/>
              </a:spcAft>
              <a:buClr>
                <a:schemeClr val="dk1"/>
              </a:buClr>
              <a:buSzPts val="1500"/>
              <a:buFont typeface="Arial"/>
              <a:buChar char="•"/>
            </a:pPr>
            <a:r>
              <a:rPr b="1" lang="en-US" sz="1500">
                <a:solidFill>
                  <a:schemeClr val="dk1"/>
                </a:solidFill>
                <a:latin typeface="Calibri"/>
                <a:ea typeface="Calibri"/>
                <a:cs typeface="Calibri"/>
                <a:sym typeface="Calibri"/>
              </a:rPr>
              <a:t>App Engine</a:t>
            </a:r>
            <a:r>
              <a:rPr lang="en-US" sz="1500">
                <a:solidFill>
                  <a:schemeClr val="dk1"/>
                </a:solidFill>
                <a:latin typeface="Calibri"/>
                <a:ea typeface="Calibri"/>
                <a:cs typeface="Calibri"/>
                <a:sym typeface="Calibri"/>
              </a:rPr>
              <a:t>: 50 </a:t>
            </a:r>
            <a:r>
              <a:rPr lang="en-US" sz="1500">
                <a:solidFill>
                  <a:schemeClr val="dk1"/>
                </a:solidFill>
                <a:latin typeface="Calibri"/>
                <a:ea typeface="Calibri"/>
                <a:cs typeface="Calibri"/>
                <a:sym typeface="Calibri"/>
              </a:rPr>
              <a:t>instance </a:t>
            </a:r>
            <a:r>
              <a:rPr lang="en-US" sz="1500">
                <a:solidFill>
                  <a:schemeClr val="dk1"/>
                </a:solidFill>
                <a:latin typeface="Calibri"/>
                <a:ea typeface="Calibri"/>
                <a:cs typeface="Calibri"/>
                <a:sym typeface="Calibri"/>
              </a:rPr>
              <a:t>hours and 2 GB of outgoing traffic.</a:t>
            </a:r>
            <a:endParaRPr/>
          </a:p>
        </p:txBody>
      </p:sp>
      <p:graphicFrame>
        <p:nvGraphicFramePr>
          <p:cNvPr id="341" name="Google Shape;341;p36"/>
          <p:cNvGraphicFramePr/>
          <p:nvPr/>
        </p:nvGraphicFramePr>
        <p:xfrm>
          <a:off x="4060746" y="1085347"/>
          <a:ext cx="3000000" cy="3000000"/>
        </p:xfrm>
        <a:graphic>
          <a:graphicData uri="http://schemas.openxmlformats.org/drawingml/2006/table">
            <a:tbl>
              <a:tblPr bandRow="1" firstRow="1">
                <a:solidFill>
                  <a:schemeClr val="lt1"/>
                </a:solidFill>
                <a:tableStyleId>{43E7BDD5-1DBD-4840-A626-3AAC9EF51837}</a:tableStyleId>
              </a:tblPr>
              <a:tblGrid>
                <a:gridCol w="1779000"/>
                <a:gridCol w="2897850"/>
              </a:tblGrid>
              <a:tr h="401100">
                <a:tc>
                  <a:txBody>
                    <a:bodyPr/>
                    <a:lstStyle/>
                    <a:p>
                      <a:pPr indent="0" lvl="0" marL="0" marR="0" rtl="0" algn="l">
                        <a:spcBef>
                          <a:spcPts val="0"/>
                        </a:spcBef>
                        <a:spcAft>
                          <a:spcPts val="0"/>
                        </a:spcAft>
                        <a:buClr>
                          <a:schemeClr val="lt1"/>
                        </a:buClr>
                        <a:buSzPts val="1300"/>
                        <a:buFont typeface="Calibri"/>
                        <a:buNone/>
                      </a:pPr>
                      <a:r>
                        <a:rPr b="0" lang="en-US" sz="1300" u="none" cap="none" strike="noStrike">
                          <a:solidFill>
                            <a:schemeClr val="lt1"/>
                          </a:solidFill>
                        </a:rPr>
                        <a:t>Service</a:t>
                      </a:r>
                      <a:endParaRPr b="0" sz="1300" u="none" cap="none" strike="noStrike">
                        <a:solidFill>
                          <a:schemeClr val="lt1"/>
                        </a:solidFill>
                      </a:endParaRPr>
                    </a:p>
                  </a:txBody>
                  <a:tcPr marT="84750" marB="84750" marR="84725" marL="1101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Clr>
                          <a:schemeClr val="lt1"/>
                        </a:buClr>
                        <a:buSzPts val="1300"/>
                        <a:buFont typeface="Calibri"/>
                        <a:buNone/>
                      </a:pPr>
                      <a:r>
                        <a:rPr b="0" lang="en-US" sz="1300" u="none" cap="none" strike="noStrike">
                          <a:solidFill>
                            <a:schemeClr val="lt1"/>
                          </a:solidFill>
                        </a:rPr>
                        <a:t>Estimated Cost</a:t>
                      </a:r>
                      <a:endParaRPr b="0" sz="1300" u="none" cap="none" strike="noStrike">
                        <a:solidFill>
                          <a:schemeClr val="lt1"/>
                        </a:solidFill>
                      </a:endParaRPr>
                    </a:p>
                  </a:txBody>
                  <a:tcPr marT="84750" marB="84750" marR="84725" marL="110150" anchor="ctr">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598825">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Dialogflow CX</a:t>
                      </a:r>
                      <a:endParaRPr sz="1300" u="none" cap="none" strike="noStrike">
                        <a:solidFill>
                          <a:schemeClr val="dk1"/>
                        </a:solidFill>
                      </a:endParaRPr>
                    </a:p>
                  </a:txBody>
                  <a:tcPr marT="84750" marB="84750" marR="84725" marL="11015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$40 (2,000 sessions at $20 per 100 sessions).</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796525">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Cloud Storage</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$0.52 (5 GB free, 5 GB at $0.026/GB) + $0.50 (extra operations) = $1.02.</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796525">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App Engine</a:t>
                      </a:r>
                      <a:endParaRPr sz="1300" u="none" cap="none" strike="noStrike">
                        <a:solidFill>
                          <a:schemeClr val="dk1"/>
                        </a:solidFill>
                      </a:endParaRPr>
                    </a:p>
                  </a:txBody>
                  <a:tcPr marT="84750" marB="84750" marR="84725" marL="110150">
                    <a:lnL cap="flat" cmpd="sng" w="19050">
                      <a:solidFill>
                        <a:schemeClr val="dk1"/>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$1.10 (22 extra instance hours) + $0.12 (1 GB outgoing traffic) = $1.22.</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r>
              <a:tr h="401100">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Total</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Clr>
                          <a:schemeClr val="dk1"/>
                        </a:buClr>
                        <a:buSzPts val="1300"/>
                        <a:buFont typeface="Calibri"/>
                        <a:buNone/>
                      </a:pPr>
                      <a:r>
                        <a:rPr lang="en-US" sz="1300" u="none" cap="none" strike="noStrike">
                          <a:solidFill>
                            <a:schemeClr val="dk1"/>
                          </a:solidFill>
                        </a:rPr>
                        <a:t>$42.24 per month</a:t>
                      </a:r>
                      <a:endParaRPr sz="1300" u="none" cap="none" strike="noStrike">
                        <a:solidFill>
                          <a:schemeClr val="dk1"/>
                        </a:solidFill>
                      </a:endParaRPr>
                    </a:p>
                  </a:txBody>
                  <a:tcPr marT="84750" marB="84750" marR="84725" marL="110150">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6"/>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6"/>
          <p:cNvSpPr/>
          <p:nvPr/>
        </p:nvSpPr>
        <p:spPr>
          <a:xfrm>
            <a:off x="0" y="4750737"/>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6" name="Google Shape;186;p26"/>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187" name="Google Shape;187;p26"/>
          <p:cNvSpPr/>
          <p:nvPr/>
        </p:nvSpPr>
        <p:spPr>
          <a:xfrm>
            <a:off x="0" y="0"/>
            <a:ext cx="9144000" cy="4750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6"/>
          <p:cNvSpPr txBox="1"/>
          <p:nvPr>
            <p:ph type="ctrTitle"/>
          </p:nvPr>
        </p:nvSpPr>
        <p:spPr>
          <a:xfrm>
            <a:off x="3731078" y="476209"/>
            <a:ext cx="4931229" cy="10880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rPr>
              <a:t>Current issues</a:t>
            </a:r>
            <a:endParaRPr/>
          </a:p>
        </p:txBody>
      </p:sp>
      <p:pic>
        <p:nvPicPr>
          <p:cNvPr descr="Call center" id="189" name="Google Shape;189;p26"/>
          <p:cNvPicPr preferRelativeResize="0"/>
          <p:nvPr/>
        </p:nvPicPr>
        <p:blipFill rotWithShape="1">
          <a:blip r:embed="rId3">
            <a:alphaModFix/>
          </a:blip>
          <a:srcRect b="0" l="0" r="0" t="0"/>
          <a:stretch/>
        </p:blipFill>
        <p:spPr>
          <a:xfrm>
            <a:off x="475499" y="972469"/>
            <a:ext cx="3000986" cy="3000986"/>
          </a:xfrm>
          <a:prstGeom prst="rect">
            <a:avLst/>
          </a:prstGeom>
          <a:noFill/>
          <a:ln>
            <a:noFill/>
          </a:ln>
        </p:spPr>
      </p:pic>
      <p:cxnSp>
        <p:nvCxnSpPr>
          <p:cNvPr id="190" name="Google Shape;190;p26"/>
          <p:cNvCxnSpPr/>
          <p:nvPr/>
        </p:nvCxnSpPr>
        <p:spPr>
          <a:xfrm>
            <a:off x="3731077" y="1564641"/>
            <a:ext cx="4567326"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191" name="Google Shape;191;p26"/>
          <p:cNvSpPr txBox="1"/>
          <p:nvPr/>
        </p:nvSpPr>
        <p:spPr>
          <a:xfrm>
            <a:off x="3731076" y="1649185"/>
            <a:ext cx="4931230" cy="2752635"/>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1200"/>
              </a:spcBef>
              <a:spcAft>
                <a:spcPts val="0"/>
              </a:spcAft>
              <a:buClr>
                <a:schemeClr val="accent1"/>
              </a:buClr>
              <a:buSzPts val="1800"/>
              <a:buFont typeface="Calibri"/>
              <a:buNone/>
            </a:pPr>
            <a:r>
              <a:rPr lang="en-US" sz="1800">
                <a:solidFill>
                  <a:srgbClr val="3F3F3F"/>
                </a:solidFill>
                <a:latin typeface="Calibri"/>
                <a:ea typeface="Calibri"/>
                <a:cs typeface="Calibri"/>
                <a:sym typeface="Calibri"/>
              </a:rPr>
              <a:t>Current approach uses a manual ticket for resolving issues. This method works but incurs in high costs and inefficiencies due to:</a:t>
            </a:r>
            <a:endParaRPr/>
          </a:p>
          <a:p>
            <a:pPr indent="-298450" lvl="1" marL="914400" marR="0" rtl="0" algn="l">
              <a:lnSpc>
                <a:spcPct val="90000"/>
              </a:lnSpc>
              <a:spcBef>
                <a:spcPts val="1200"/>
              </a:spcBef>
              <a:spcAft>
                <a:spcPts val="0"/>
              </a:spcAft>
              <a:buClr>
                <a:schemeClr val="accent1"/>
              </a:buClr>
              <a:buSzPts val="1100"/>
              <a:buFont typeface="Calibri"/>
              <a:buChar char="○"/>
            </a:pPr>
            <a:r>
              <a:rPr b="0" i="0" lang="en-US" sz="1800" u="none" cap="none" strike="noStrike">
                <a:solidFill>
                  <a:srgbClr val="3F3F3F"/>
                </a:solidFill>
                <a:latin typeface="Calibri"/>
                <a:ea typeface="Calibri"/>
                <a:cs typeface="Calibri"/>
                <a:sym typeface="Calibri"/>
              </a:rPr>
              <a:t>Requiring 24/7 availability</a:t>
            </a:r>
            <a:endParaRPr/>
          </a:p>
          <a:p>
            <a:pPr indent="-298450" lvl="1" marL="914400" marR="0" rtl="0" algn="l">
              <a:lnSpc>
                <a:spcPct val="90000"/>
              </a:lnSpc>
              <a:spcBef>
                <a:spcPts val="0"/>
              </a:spcBef>
              <a:spcAft>
                <a:spcPts val="0"/>
              </a:spcAft>
              <a:buClr>
                <a:schemeClr val="accent1"/>
              </a:buClr>
              <a:buSzPts val="1100"/>
              <a:buFont typeface="Calibri"/>
              <a:buChar char="○"/>
            </a:pPr>
            <a:r>
              <a:rPr b="0" i="0" lang="en-US" sz="1800" u="none" cap="none" strike="noStrike">
                <a:solidFill>
                  <a:srgbClr val="3F3F3F"/>
                </a:solidFill>
                <a:latin typeface="Calibri"/>
                <a:ea typeface="Calibri"/>
                <a:cs typeface="Calibri"/>
                <a:sym typeface="Calibri"/>
              </a:rPr>
              <a:t>Need for accurate, source-specific answers.</a:t>
            </a:r>
            <a:endParaRPr/>
          </a:p>
          <a:p>
            <a:pPr indent="-298450" lvl="1" marL="914400" marR="0" rtl="0" algn="l">
              <a:lnSpc>
                <a:spcPct val="90000"/>
              </a:lnSpc>
              <a:spcBef>
                <a:spcPts val="0"/>
              </a:spcBef>
              <a:spcAft>
                <a:spcPts val="0"/>
              </a:spcAft>
              <a:buClr>
                <a:schemeClr val="accent1"/>
              </a:buClr>
              <a:buSzPts val="1100"/>
              <a:buFont typeface="Calibri"/>
              <a:buChar char="○"/>
            </a:pPr>
            <a:r>
              <a:rPr b="0" i="0" lang="en-US" sz="1800" u="none" cap="none" strike="noStrike">
                <a:solidFill>
                  <a:srgbClr val="3F3F3F"/>
                </a:solidFill>
                <a:latin typeface="Calibri"/>
                <a:ea typeface="Calibri"/>
                <a:cs typeface="Calibri"/>
                <a:sym typeface="Calibri"/>
              </a:rPr>
              <a:t>Requires flexible workforce during peak hours</a:t>
            </a:r>
            <a:endParaRPr/>
          </a:p>
          <a:p>
            <a:pPr indent="0" lvl="0" marL="0" marR="0" rtl="0" algn="l">
              <a:lnSpc>
                <a:spcPct val="90000"/>
              </a:lnSpc>
              <a:spcBef>
                <a:spcPts val="1200"/>
              </a:spcBef>
              <a:spcAft>
                <a:spcPts val="1200"/>
              </a:spcAft>
              <a:buClr>
                <a:schemeClr val="accent1"/>
              </a:buClr>
              <a:buSzPts val="1800"/>
              <a:buFont typeface="Calibri"/>
              <a:buNone/>
            </a:pPr>
            <a:r>
              <a:t/>
            </a:r>
            <a:endParaRPr sz="1800">
              <a:solidFill>
                <a:srgbClr val="3F3F3F"/>
              </a:solidFill>
              <a:latin typeface="Calibri"/>
              <a:ea typeface="Calibri"/>
              <a:cs typeface="Calibri"/>
              <a:sym typeface="Calibri"/>
            </a:endParaRPr>
          </a:p>
        </p:txBody>
      </p:sp>
      <p:sp>
        <p:nvSpPr>
          <p:cNvPr id="192" name="Google Shape;192;p26"/>
          <p:cNvSpPr/>
          <p:nvPr/>
        </p:nvSpPr>
        <p:spPr>
          <a:xfrm>
            <a:off x="11" y="4750737"/>
            <a:ext cx="9143989" cy="4986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6"/>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27"/>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7"/>
          <p:cNvSpPr/>
          <p:nvPr/>
        </p:nvSpPr>
        <p:spPr>
          <a:xfrm>
            <a:off x="0" y="4750737"/>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0" name="Google Shape;200;p27"/>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201" name="Google Shape;201;p27"/>
          <p:cNvSpPr/>
          <p:nvPr/>
        </p:nvSpPr>
        <p:spPr>
          <a:xfrm>
            <a:off x="0" y="0"/>
            <a:ext cx="9144000" cy="47507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7"/>
          <p:cNvSpPr txBox="1"/>
          <p:nvPr>
            <p:ph type="ctrTitle"/>
          </p:nvPr>
        </p:nvSpPr>
        <p:spPr>
          <a:xfrm>
            <a:off x="3731078" y="476209"/>
            <a:ext cx="4931229" cy="10880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rPr>
              <a:t>Proposed Solution</a:t>
            </a:r>
            <a:endParaRPr/>
          </a:p>
        </p:txBody>
      </p:sp>
      <p:cxnSp>
        <p:nvCxnSpPr>
          <p:cNvPr id="203" name="Google Shape;203;p27"/>
          <p:cNvCxnSpPr/>
          <p:nvPr/>
        </p:nvCxnSpPr>
        <p:spPr>
          <a:xfrm>
            <a:off x="3731077" y="1564641"/>
            <a:ext cx="4567326"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04" name="Google Shape;204;p27"/>
          <p:cNvSpPr txBox="1"/>
          <p:nvPr/>
        </p:nvSpPr>
        <p:spPr>
          <a:xfrm>
            <a:off x="3731076" y="1649185"/>
            <a:ext cx="4931230" cy="2752635"/>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1800"/>
              <a:buFont typeface="Calibri"/>
              <a:buNone/>
            </a:pPr>
            <a:r>
              <a:rPr lang="en-US" sz="1800">
                <a:solidFill>
                  <a:srgbClr val="3F3F3F"/>
                </a:solidFill>
                <a:latin typeface="Calibri"/>
                <a:ea typeface="Calibri"/>
                <a:cs typeface="Calibri"/>
                <a:sym typeface="Calibri"/>
              </a:rPr>
              <a:t>As a solution, we propose Dockie, a generative AI chatbot that is capable of automating responses to common developer queries.</a:t>
            </a:r>
            <a:endParaRPr/>
          </a:p>
          <a:p>
            <a:pPr indent="0" lvl="0" marL="0" marR="0" rtl="0" algn="l">
              <a:lnSpc>
                <a:spcPct val="90000"/>
              </a:lnSpc>
              <a:spcBef>
                <a:spcPts val="600"/>
              </a:spcBef>
              <a:spcAft>
                <a:spcPts val="0"/>
              </a:spcAft>
              <a:buClr>
                <a:schemeClr val="accent1"/>
              </a:buClr>
              <a:buSzPts val="1800"/>
              <a:buFont typeface="Calibri"/>
              <a:buNone/>
            </a:pPr>
            <a:r>
              <a:t/>
            </a:r>
            <a:endParaRPr sz="1800">
              <a:solidFill>
                <a:srgbClr val="3F3F3F"/>
              </a:solidFill>
              <a:latin typeface="Calibri"/>
              <a:ea typeface="Calibri"/>
              <a:cs typeface="Calibri"/>
              <a:sym typeface="Calibri"/>
            </a:endParaRPr>
          </a:p>
          <a:p>
            <a:pPr indent="-317500" lvl="0" marL="457200" marR="0" rtl="0" algn="l">
              <a:lnSpc>
                <a:spcPct val="90000"/>
              </a:lnSpc>
              <a:spcBef>
                <a:spcPts val="600"/>
              </a:spcBef>
              <a:spcAft>
                <a:spcPts val="0"/>
              </a:spcAft>
              <a:buClr>
                <a:schemeClr val="accent1"/>
              </a:buClr>
              <a:buSzPts val="1400"/>
              <a:buFont typeface="Calibri"/>
              <a:buChar char="●"/>
            </a:pPr>
            <a:r>
              <a:rPr lang="en-US" sz="1800">
                <a:solidFill>
                  <a:srgbClr val="3F3F3F"/>
                </a:solidFill>
                <a:latin typeface="Calibri"/>
                <a:ea typeface="Calibri"/>
                <a:cs typeface="Calibri"/>
                <a:sym typeface="Calibri"/>
              </a:rPr>
              <a:t>Available 24/7</a:t>
            </a:r>
            <a:endParaRPr/>
          </a:p>
          <a:p>
            <a:pPr indent="-317500" lvl="0" marL="457200" marR="0" rtl="0" algn="l">
              <a:lnSpc>
                <a:spcPct val="90000"/>
              </a:lnSpc>
              <a:spcBef>
                <a:spcPts val="600"/>
              </a:spcBef>
              <a:spcAft>
                <a:spcPts val="0"/>
              </a:spcAft>
              <a:buClr>
                <a:schemeClr val="accent1"/>
              </a:buClr>
              <a:buSzPts val="1400"/>
              <a:buFont typeface="Calibri"/>
              <a:buChar char="●"/>
            </a:pPr>
            <a:r>
              <a:rPr lang="en-US" sz="1800">
                <a:solidFill>
                  <a:srgbClr val="3F3F3F"/>
                </a:solidFill>
                <a:latin typeface="Calibri"/>
                <a:ea typeface="Calibri"/>
                <a:cs typeface="Calibri"/>
                <a:sym typeface="Calibri"/>
              </a:rPr>
              <a:t>Utilizes Dialogflow CX for conversational AI.</a:t>
            </a:r>
            <a:endParaRPr/>
          </a:p>
          <a:p>
            <a:pPr indent="-317500" lvl="0" marL="457200" marR="0" rtl="0" algn="l">
              <a:lnSpc>
                <a:spcPct val="90000"/>
              </a:lnSpc>
              <a:spcBef>
                <a:spcPts val="600"/>
              </a:spcBef>
              <a:spcAft>
                <a:spcPts val="600"/>
              </a:spcAft>
              <a:buClr>
                <a:schemeClr val="accent1"/>
              </a:buClr>
              <a:buSzPts val="1400"/>
              <a:buFont typeface="Calibri"/>
              <a:buChar char="●"/>
            </a:pPr>
            <a:r>
              <a:rPr lang="en-US" sz="1800">
                <a:solidFill>
                  <a:srgbClr val="3F3F3F"/>
                </a:solidFill>
                <a:latin typeface="Calibri"/>
                <a:ea typeface="Calibri"/>
                <a:cs typeface="Calibri"/>
                <a:sym typeface="Calibri"/>
              </a:rPr>
              <a:t>Provides source-based answers by linking to internal documentation.</a:t>
            </a:r>
            <a:endParaRPr/>
          </a:p>
        </p:txBody>
      </p:sp>
      <p:sp>
        <p:nvSpPr>
          <p:cNvPr id="205" name="Google Shape;205;p27"/>
          <p:cNvSpPr/>
          <p:nvPr/>
        </p:nvSpPr>
        <p:spPr>
          <a:xfrm>
            <a:off x="11" y="4750737"/>
            <a:ext cx="9143989" cy="4986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7"/>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Whale outline" id="207" name="Google Shape;207;p27"/>
          <p:cNvPicPr preferRelativeResize="0"/>
          <p:nvPr/>
        </p:nvPicPr>
        <p:blipFill rotWithShape="1">
          <a:blip r:embed="rId3">
            <a:alphaModFix/>
          </a:blip>
          <a:srcRect b="0" l="0" r="0" t="0"/>
          <a:stretch/>
        </p:blipFill>
        <p:spPr>
          <a:xfrm>
            <a:off x="845597" y="1114396"/>
            <a:ext cx="2521943" cy="2521943"/>
          </a:xfrm>
          <a:prstGeom prst="rect">
            <a:avLst/>
          </a:prstGeom>
          <a:noFill/>
          <a:ln>
            <a:noFill/>
          </a:ln>
        </p:spPr>
      </p:pic>
      <p:sp>
        <p:nvSpPr>
          <p:cNvPr id="208" name="Google Shape;208;p27"/>
          <p:cNvSpPr/>
          <p:nvPr/>
        </p:nvSpPr>
        <p:spPr>
          <a:xfrm>
            <a:off x="1021175" y="3270208"/>
            <a:ext cx="217078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7EA9CA"/>
                </a:solidFill>
                <a:latin typeface="Calibri"/>
                <a:ea typeface="Calibri"/>
                <a:cs typeface="Calibri"/>
                <a:sym typeface="Calibri"/>
              </a:rPr>
              <a:t>Dockie</a:t>
            </a:r>
            <a:endParaRPr b="1" sz="5400" cap="none">
              <a:solidFill>
                <a:srgbClr val="7EA9CA"/>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28"/>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8"/>
          <p:cNvSpPr/>
          <p:nvPr/>
        </p:nvSpPr>
        <p:spPr>
          <a:xfrm>
            <a:off x="0" y="4756452"/>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5" name="Google Shape;215;p28"/>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216" name="Google Shape;216;p28"/>
          <p:cNvSpPr/>
          <p:nvPr/>
        </p:nvSpPr>
        <p:spPr>
          <a:xfrm>
            <a:off x="0" y="0"/>
            <a:ext cx="9139736"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8"/>
          <p:cNvSpPr/>
          <p:nvPr/>
        </p:nvSpPr>
        <p:spPr>
          <a:xfrm>
            <a:off x="12" y="0"/>
            <a:ext cx="3038093" cy="51435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28"/>
          <p:cNvSpPr txBox="1"/>
          <p:nvPr/>
        </p:nvSpPr>
        <p:spPr>
          <a:xfrm>
            <a:off x="369277" y="387626"/>
            <a:ext cx="2313633" cy="432963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600"/>
              </a:spcAft>
              <a:buNone/>
            </a:pPr>
            <a:r>
              <a:rPr b="1" lang="en-US" sz="2700">
                <a:solidFill>
                  <a:srgbClr val="FFFFFF"/>
                </a:solidFill>
                <a:latin typeface="Calibri"/>
                <a:ea typeface="Calibri"/>
                <a:cs typeface="Calibri"/>
                <a:sym typeface="Calibri"/>
              </a:rPr>
              <a:t>Choosing the Correct Approach</a:t>
            </a:r>
            <a:endParaRPr sz="2700">
              <a:solidFill>
                <a:srgbClr val="FFFFFF"/>
              </a:solidFill>
              <a:latin typeface="Calibri"/>
              <a:ea typeface="Calibri"/>
              <a:cs typeface="Calibri"/>
              <a:sym typeface="Calibri"/>
            </a:endParaRPr>
          </a:p>
        </p:txBody>
      </p:sp>
      <p:sp>
        <p:nvSpPr>
          <p:cNvPr id="219" name="Google Shape;219;p28"/>
          <p:cNvSpPr/>
          <p:nvPr/>
        </p:nvSpPr>
        <p:spPr>
          <a:xfrm>
            <a:off x="3030053" y="0"/>
            <a:ext cx="48006"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0" name="Google Shape;220;p28"/>
          <p:cNvGrpSpPr/>
          <p:nvPr/>
        </p:nvGrpSpPr>
        <p:grpSpPr>
          <a:xfrm>
            <a:off x="3190405" y="361941"/>
            <a:ext cx="5836985" cy="4188651"/>
            <a:chOff x="0" y="24391"/>
            <a:chExt cx="5836985" cy="4188651"/>
          </a:xfrm>
        </p:grpSpPr>
        <p:sp>
          <p:nvSpPr>
            <p:cNvPr id="221" name="Google Shape;221;p28"/>
            <p:cNvSpPr/>
            <p:nvPr/>
          </p:nvSpPr>
          <p:spPr>
            <a:xfrm>
              <a:off x="0" y="24391"/>
              <a:ext cx="5836985" cy="835379"/>
            </a:xfrm>
            <a:prstGeom prst="roundRect">
              <a:avLst>
                <a:gd fmla="val 16667" name="adj"/>
              </a:avLst>
            </a:prstGeom>
            <a:solidFill>
              <a:schemeClr val="accent5"/>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40780" y="65171"/>
              <a:ext cx="5755425" cy="753819"/>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Evaluated other possible approaches for implementing the chatbot, such as:</a:t>
              </a:r>
              <a:endParaRPr sz="1900">
                <a:solidFill>
                  <a:schemeClr val="lt1"/>
                </a:solidFill>
                <a:latin typeface="Calibri"/>
                <a:ea typeface="Calibri"/>
                <a:cs typeface="Calibri"/>
                <a:sym typeface="Calibri"/>
              </a:endParaRPr>
            </a:p>
          </p:txBody>
        </p:sp>
        <p:sp>
          <p:nvSpPr>
            <p:cNvPr id="223" name="Google Shape;223;p28"/>
            <p:cNvSpPr/>
            <p:nvPr/>
          </p:nvSpPr>
          <p:spPr>
            <a:xfrm>
              <a:off x="8288" y="859771"/>
              <a:ext cx="5820407" cy="17822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nvSpPr>
          <p:spPr>
            <a:xfrm>
              <a:off x="8288" y="859771"/>
              <a:ext cx="5820407" cy="1782269"/>
            </a:xfrm>
            <a:prstGeom prst="rect">
              <a:avLst/>
            </a:prstGeom>
            <a:noFill/>
            <a:ln>
              <a:noFill/>
            </a:ln>
          </p:spPr>
          <p:txBody>
            <a:bodyPr anchorCtr="0" anchor="t" bIns="24125" lIns="185300" spcFirstLastPara="1" rIns="135125" wrap="square" tIns="24125">
              <a:noAutofit/>
            </a:bodyPr>
            <a:lstStyle/>
            <a:p>
              <a:pPr indent="-19050" lvl="1" marL="114300" marR="0" rtl="0" algn="l">
                <a:lnSpc>
                  <a:spcPct val="90000"/>
                </a:lnSpc>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300"/>
                </a:spcBef>
                <a:spcAft>
                  <a:spcPts val="0"/>
                </a:spcAft>
                <a:buClr>
                  <a:schemeClr val="dk1"/>
                </a:buClr>
                <a:buSzPts val="1500"/>
                <a:buFont typeface="Calibri"/>
                <a:buChar char="•"/>
              </a:pPr>
              <a:r>
                <a:rPr b="1" i="0" lang="en-US" sz="1500" u="none" cap="none" strike="noStrike">
                  <a:solidFill>
                    <a:schemeClr val="dk1"/>
                  </a:solidFill>
                  <a:latin typeface="Calibri"/>
                  <a:ea typeface="Calibri"/>
                  <a:cs typeface="Calibri"/>
                  <a:sym typeface="Calibri"/>
                </a:rPr>
                <a:t>Custom Chatbot with Pinecone</a:t>
              </a:r>
              <a:r>
                <a:rPr b="0" i="0" lang="en-US" sz="1500" u="none" cap="none" strike="noStrike">
                  <a:solidFill>
                    <a:schemeClr val="dk1"/>
                  </a:solidFill>
                  <a:latin typeface="Calibri"/>
                  <a:ea typeface="Calibri"/>
                  <a:cs typeface="Calibri"/>
                  <a:sym typeface="Calibri"/>
                </a:rPr>
                <a:t>:</a:t>
              </a:r>
              <a:endParaRPr b="0" i="0" sz="1500" u="none" cap="none" strike="noStrike">
                <a:solidFill>
                  <a:schemeClr val="dk1"/>
                </a:solidFill>
                <a:latin typeface="Calibri"/>
                <a:ea typeface="Calibri"/>
                <a:cs typeface="Calibri"/>
                <a:sym typeface="Calibri"/>
              </a:endParaRPr>
            </a:p>
            <a:p>
              <a:pPr indent="-114300" lvl="2" marL="228600" marR="0" rtl="0" algn="l">
                <a:lnSpc>
                  <a:spcPct val="90000"/>
                </a:lnSpc>
                <a:spcBef>
                  <a:spcPts val="30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Use a vector database (using Pinecone) to build a conversational AI model from scratch.</a:t>
              </a:r>
              <a:endParaRPr b="0" i="0" sz="1500" u="none" cap="none" strike="noStrike">
                <a:solidFill>
                  <a:schemeClr val="dk1"/>
                </a:solidFill>
                <a:latin typeface="Calibri"/>
                <a:ea typeface="Calibri"/>
                <a:cs typeface="Calibri"/>
                <a:sym typeface="Calibri"/>
              </a:endParaRPr>
            </a:p>
            <a:p>
              <a:pPr indent="-114300" lvl="2" marL="228600" marR="0" rtl="0" algn="l">
                <a:lnSpc>
                  <a:spcPct val="90000"/>
                </a:lnSpc>
                <a:spcBef>
                  <a:spcPts val="30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Would require to do embedding of documents into vector space and using a large language model (e.g., OpenAI, Cohere) for generating responses.</a:t>
              </a:r>
              <a:endParaRPr b="0" i="0" sz="1500" u="none" cap="none" strike="noStrike">
                <a:solidFill>
                  <a:schemeClr val="dk1"/>
                </a:solidFill>
                <a:latin typeface="Calibri"/>
                <a:ea typeface="Calibri"/>
                <a:cs typeface="Calibri"/>
                <a:sym typeface="Calibri"/>
              </a:endParaRPr>
            </a:p>
          </p:txBody>
        </p:sp>
        <p:sp>
          <p:nvSpPr>
            <p:cNvPr id="225" name="Google Shape;225;p28"/>
            <p:cNvSpPr/>
            <p:nvPr/>
          </p:nvSpPr>
          <p:spPr>
            <a:xfrm>
              <a:off x="0" y="2785623"/>
              <a:ext cx="5836985" cy="462516"/>
            </a:xfrm>
            <a:prstGeom prst="roundRect">
              <a:avLst>
                <a:gd fmla="val 16667" name="adj"/>
              </a:avLst>
            </a:prstGeom>
            <a:solidFill>
              <a:srgbClr val="949F87"/>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txBox="1"/>
            <p:nvPr/>
          </p:nvSpPr>
          <p:spPr>
            <a:xfrm>
              <a:off x="22578" y="2808201"/>
              <a:ext cx="5791829" cy="417360"/>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Key considerations:</a:t>
              </a:r>
              <a:endParaRPr sz="1900">
                <a:solidFill>
                  <a:schemeClr val="lt1"/>
                </a:solidFill>
                <a:latin typeface="Calibri"/>
                <a:ea typeface="Calibri"/>
                <a:cs typeface="Calibri"/>
                <a:sym typeface="Calibri"/>
              </a:endParaRPr>
            </a:p>
          </p:txBody>
        </p:sp>
        <p:sp>
          <p:nvSpPr>
            <p:cNvPr id="227" name="Google Shape;227;p28"/>
            <p:cNvSpPr/>
            <p:nvPr/>
          </p:nvSpPr>
          <p:spPr>
            <a:xfrm>
              <a:off x="0" y="3104557"/>
              <a:ext cx="5836985" cy="11084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nvSpPr>
          <p:spPr>
            <a:xfrm>
              <a:off x="0" y="3104557"/>
              <a:ext cx="5836985" cy="1108485"/>
            </a:xfrm>
            <a:prstGeom prst="rect">
              <a:avLst/>
            </a:prstGeom>
            <a:noFill/>
            <a:ln>
              <a:noFill/>
            </a:ln>
          </p:spPr>
          <p:txBody>
            <a:bodyPr anchorCtr="0" anchor="t" bIns="24125" lIns="185300" spcFirstLastPara="1" rIns="135125" wrap="square" tIns="24125">
              <a:noAutofit/>
            </a:bodyPr>
            <a:lstStyle/>
            <a:p>
              <a:pPr indent="-19050" lvl="1" marL="114300" marR="0" rtl="0" algn="l">
                <a:lnSpc>
                  <a:spcPct val="90000"/>
                </a:lnSpc>
                <a:spcBef>
                  <a:spcPts val="0"/>
                </a:spcBef>
                <a:spcAft>
                  <a:spcPts val="0"/>
                </a:spcAft>
                <a:buClr>
                  <a:schemeClr val="dk1"/>
                </a:buClr>
                <a:buSzPts val="1500"/>
                <a:buFont typeface="Calibri"/>
                <a:buNone/>
              </a:pPr>
              <a:r>
                <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30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Cost (Pinecone pricing versus GCP free-tier).</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30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Complexity of building versus leveraging existing tools.</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30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Time constraints for project delivery.</a:t>
              </a:r>
              <a:endParaRPr b="0" i="0" sz="15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9"/>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9"/>
          <p:cNvSpPr/>
          <p:nvPr/>
        </p:nvSpPr>
        <p:spPr>
          <a:xfrm>
            <a:off x="0" y="4750737"/>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5" name="Google Shape;235;p29"/>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236" name="Google Shape;236;p29"/>
          <p:cNvSpPr/>
          <p:nvPr/>
        </p:nvSpPr>
        <p:spPr>
          <a:xfrm>
            <a:off x="0" y="0"/>
            <a:ext cx="9139736"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9"/>
          <p:cNvSpPr/>
          <p:nvPr/>
        </p:nvSpPr>
        <p:spPr>
          <a:xfrm>
            <a:off x="12" y="0"/>
            <a:ext cx="3038093" cy="51435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9"/>
          <p:cNvSpPr txBox="1"/>
          <p:nvPr/>
        </p:nvSpPr>
        <p:spPr>
          <a:xfrm>
            <a:off x="369277" y="454422"/>
            <a:ext cx="2313633" cy="423465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600"/>
              </a:spcAft>
              <a:buNone/>
            </a:pPr>
            <a:r>
              <a:rPr b="1" lang="en-US" sz="2700">
                <a:solidFill>
                  <a:srgbClr val="FFFFFF"/>
                </a:solidFill>
                <a:latin typeface="Calibri"/>
                <a:ea typeface="Calibri"/>
                <a:cs typeface="Calibri"/>
                <a:sym typeface="Calibri"/>
              </a:rPr>
              <a:t>Choosing the Correct Approach</a:t>
            </a:r>
            <a:endParaRPr sz="2700">
              <a:solidFill>
                <a:srgbClr val="FFFFFF"/>
              </a:solidFill>
              <a:latin typeface="Calibri"/>
              <a:ea typeface="Calibri"/>
              <a:cs typeface="Calibri"/>
              <a:sym typeface="Calibri"/>
            </a:endParaRPr>
          </a:p>
        </p:txBody>
      </p:sp>
      <p:sp>
        <p:nvSpPr>
          <p:cNvPr id="239" name="Google Shape;239;p29"/>
          <p:cNvSpPr/>
          <p:nvPr/>
        </p:nvSpPr>
        <p:spPr>
          <a:xfrm>
            <a:off x="3030053" y="0"/>
            <a:ext cx="48006"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9"/>
          <p:cNvSpPr txBox="1"/>
          <p:nvPr>
            <p:ph idx="1" type="subTitle"/>
          </p:nvPr>
        </p:nvSpPr>
        <p:spPr>
          <a:xfrm>
            <a:off x="3556512" y="454422"/>
            <a:ext cx="5161000" cy="4234656"/>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1200"/>
              </a:spcBef>
              <a:spcAft>
                <a:spcPts val="0"/>
              </a:spcAft>
              <a:buSzPts val="1800"/>
              <a:buFont typeface="Calibri"/>
              <a:buNone/>
            </a:pPr>
            <a:r>
              <a:rPr lang="en-US">
                <a:solidFill>
                  <a:srgbClr val="3F3F3F"/>
                </a:solidFill>
                <a:latin typeface="Calibri"/>
                <a:ea typeface="Calibri"/>
                <a:cs typeface="Calibri"/>
                <a:sym typeface="Calibri"/>
              </a:rPr>
              <a:t>CHOSE </a:t>
            </a:r>
            <a:r>
              <a:rPr b="1" lang="en-US">
                <a:solidFill>
                  <a:srgbClr val="3F3F3F"/>
                </a:solidFill>
                <a:latin typeface="Calibri"/>
                <a:ea typeface="Calibri"/>
                <a:cs typeface="Calibri"/>
                <a:sym typeface="Calibri"/>
              </a:rPr>
              <a:t>GCP DIALOGFLOW CX</a:t>
            </a:r>
            <a:r>
              <a:rPr lang="en-US">
                <a:solidFill>
                  <a:srgbClr val="3F3F3F"/>
                </a:solidFill>
                <a:latin typeface="Calibri"/>
                <a:ea typeface="Calibri"/>
                <a:cs typeface="Calibri"/>
                <a:sym typeface="Calibri"/>
              </a:rPr>
              <a:t> BECAUSE:</a:t>
            </a:r>
            <a:endParaRPr/>
          </a:p>
          <a:p>
            <a:pPr indent="-311150" lvl="1" marL="1028700" rtl="0" algn="l">
              <a:lnSpc>
                <a:spcPct val="90000"/>
              </a:lnSpc>
              <a:spcBef>
                <a:spcPts val="1200"/>
              </a:spcBef>
              <a:spcAft>
                <a:spcPts val="0"/>
              </a:spcAft>
              <a:buSzPts val="1300"/>
              <a:buFont typeface="Calibri"/>
              <a:buChar char="■"/>
            </a:pPr>
            <a:r>
              <a:rPr lang="en-US"/>
              <a:t>It provided a frictionless integration with the existing GCP ecosystem.</a:t>
            </a:r>
            <a:endParaRPr/>
          </a:p>
          <a:p>
            <a:pPr indent="-311150" lvl="1" marL="1028700" rtl="0" algn="l">
              <a:lnSpc>
                <a:spcPct val="90000"/>
              </a:lnSpc>
              <a:spcBef>
                <a:spcPts val="0"/>
              </a:spcBef>
              <a:spcAft>
                <a:spcPts val="0"/>
              </a:spcAft>
              <a:buSzPts val="1300"/>
              <a:buFont typeface="Calibri"/>
              <a:buChar char="■"/>
            </a:pPr>
            <a:r>
              <a:rPr lang="en-US"/>
              <a:t>Knowledge bases were natively supported without needing vector embedding or additional APIs.</a:t>
            </a:r>
            <a:endParaRPr/>
          </a:p>
          <a:p>
            <a:pPr indent="-311150" lvl="1" marL="1028700" rtl="0" algn="l">
              <a:lnSpc>
                <a:spcPct val="90000"/>
              </a:lnSpc>
              <a:spcBef>
                <a:spcPts val="0"/>
              </a:spcBef>
              <a:spcAft>
                <a:spcPts val="0"/>
              </a:spcAft>
              <a:buSzPts val="1300"/>
              <a:buFont typeface="Calibri"/>
              <a:buChar char="■"/>
            </a:pPr>
            <a:r>
              <a:rPr lang="en-US"/>
              <a:t>Offered built-in conversational flow management, reducing development complexity.</a:t>
            </a:r>
            <a:endParaRPr/>
          </a:p>
          <a:p>
            <a:pPr indent="-311150" lvl="1" marL="1028700" rtl="0" algn="l">
              <a:lnSpc>
                <a:spcPct val="90000"/>
              </a:lnSpc>
              <a:spcBef>
                <a:spcPts val="0"/>
              </a:spcBef>
              <a:spcAft>
                <a:spcPts val="0"/>
              </a:spcAft>
              <a:buSzPts val="1300"/>
              <a:buFont typeface="Calibri"/>
              <a:buChar char="■"/>
            </a:pPr>
            <a:r>
              <a:rPr lang="en-US"/>
              <a:t>Allowed for easy integration of the chatbot within the Docker Webpage.</a:t>
            </a:r>
            <a:endParaRPr/>
          </a:p>
          <a:p>
            <a:pPr indent="0" lvl="0" marL="457200" rtl="0" algn="l">
              <a:lnSpc>
                <a:spcPct val="90000"/>
              </a:lnSpc>
              <a:spcBef>
                <a:spcPts val="1200"/>
              </a:spcBef>
              <a:spcAft>
                <a:spcPts val="1200"/>
              </a:spcAft>
              <a:buSzPts val="1800"/>
              <a:buFont typeface="Calibri"/>
              <a:buNone/>
            </a:pPr>
            <a:r>
              <a:t/>
            </a:r>
            <a:endParaRPr>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p:nvPr/>
        </p:nvSpPr>
        <p:spPr>
          <a:xfrm>
            <a:off x="6614550" y="1187450"/>
            <a:ext cx="2165700" cy="37443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6" name="Google Shape;246;p30"/>
          <p:cNvSpPr/>
          <p:nvPr/>
        </p:nvSpPr>
        <p:spPr>
          <a:xfrm>
            <a:off x="3509162" y="1222100"/>
            <a:ext cx="2414700" cy="37443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7" name="Google Shape;247;p30"/>
          <p:cNvSpPr/>
          <p:nvPr/>
        </p:nvSpPr>
        <p:spPr>
          <a:xfrm>
            <a:off x="1945250" y="1187450"/>
            <a:ext cx="1221900" cy="3744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8" name="Google Shape;248;p30"/>
          <p:cNvSpPr/>
          <p:nvPr/>
        </p:nvSpPr>
        <p:spPr>
          <a:xfrm>
            <a:off x="381350" y="1222100"/>
            <a:ext cx="1221900" cy="3744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9" name="Google Shape;249;p30"/>
          <p:cNvSpPr txBox="1"/>
          <p:nvPr>
            <p:ph type="ctrTitle"/>
          </p:nvPr>
        </p:nvSpPr>
        <p:spPr>
          <a:xfrm>
            <a:off x="311700" y="406550"/>
            <a:ext cx="8520600" cy="7809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Architecture Overview</a:t>
            </a:r>
            <a:endParaRPr/>
          </a:p>
        </p:txBody>
      </p:sp>
      <p:pic>
        <p:nvPicPr>
          <p:cNvPr id="250" name="Google Shape;250;p30"/>
          <p:cNvPicPr preferRelativeResize="0"/>
          <p:nvPr/>
        </p:nvPicPr>
        <p:blipFill rotWithShape="1">
          <a:blip r:embed="rId3">
            <a:alphaModFix/>
          </a:blip>
          <a:srcRect b="0" l="0" r="0" t="0"/>
          <a:stretch/>
        </p:blipFill>
        <p:spPr>
          <a:xfrm>
            <a:off x="3630175" y="2587798"/>
            <a:ext cx="938808" cy="735125"/>
          </a:xfrm>
          <a:prstGeom prst="rect">
            <a:avLst/>
          </a:prstGeom>
          <a:noFill/>
          <a:ln>
            <a:noFill/>
          </a:ln>
        </p:spPr>
      </p:pic>
      <p:pic>
        <p:nvPicPr>
          <p:cNvPr id="251" name="Google Shape;251;p30"/>
          <p:cNvPicPr preferRelativeResize="0"/>
          <p:nvPr/>
        </p:nvPicPr>
        <p:blipFill rotWithShape="1">
          <a:blip r:embed="rId4">
            <a:alphaModFix/>
          </a:blip>
          <a:srcRect b="0" l="0" r="0" t="0"/>
          <a:stretch/>
        </p:blipFill>
        <p:spPr>
          <a:xfrm>
            <a:off x="2208350" y="2627975"/>
            <a:ext cx="695700" cy="654772"/>
          </a:xfrm>
          <a:prstGeom prst="rect">
            <a:avLst/>
          </a:prstGeom>
          <a:noFill/>
          <a:ln>
            <a:noFill/>
          </a:ln>
        </p:spPr>
      </p:pic>
      <p:pic>
        <p:nvPicPr>
          <p:cNvPr id="252" name="Google Shape;252;p30"/>
          <p:cNvPicPr preferRelativeResize="0"/>
          <p:nvPr/>
        </p:nvPicPr>
        <p:blipFill rotWithShape="1">
          <a:blip r:embed="rId5">
            <a:alphaModFix/>
          </a:blip>
          <a:srcRect b="0" l="0" r="0" t="0"/>
          <a:stretch/>
        </p:blipFill>
        <p:spPr>
          <a:xfrm>
            <a:off x="5112275" y="2601734"/>
            <a:ext cx="735144" cy="735125"/>
          </a:xfrm>
          <a:prstGeom prst="rect">
            <a:avLst/>
          </a:prstGeom>
          <a:noFill/>
          <a:ln>
            <a:noFill/>
          </a:ln>
        </p:spPr>
      </p:pic>
      <p:pic>
        <p:nvPicPr>
          <p:cNvPr id="253" name="Google Shape;253;p30"/>
          <p:cNvPicPr preferRelativeResize="0"/>
          <p:nvPr/>
        </p:nvPicPr>
        <p:blipFill rotWithShape="1">
          <a:blip r:embed="rId6">
            <a:alphaModFix/>
          </a:blip>
          <a:srcRect b="0" l="0" r="0" t="0"/>
          <a:stretch/>
        </p:blipFill>
        <p:spPr>
          <a:xfrm>
            <a:off x="661949" y="2594388"/>
            <a:ext cx="651900" cy="651900"/>
          </a:xfrm>
          <a:prstGeom prst="rect">
            <a:avLst/>
          </a:prstGeom>
          <a:noFill/>
          <a:ln>
            <a:noFill/>
          </a:ln>
        </p:spPr>
      </p:pic>
      <p:pic>
        <p:nvPicPr>
          <p:cNvPr id="254" name="Google Shape;254;p30"/>
          <p:cNvPicPr preferRelativeResize="0"/>
          <p:nvPr/>
        </p:nvPicPr>
        <p:blipFill rotWithShape="1">
          <a:blip r:embed="rId7">
            <a:alphaModFix/>
          </a:blip>
          <a:srcRect b="0" l="0" r="0" t="16351"/>
          <a:stretch/>
        </p:blipFill>
        <p:spPr>
          <a:xfrm>
            <a:off x="7238950" y="3547375"/>
            <a:ext cx="811500" cy="678800"/>
          </a:xfrm>
          <a:prstGeom prst="rect">
            <a:avLst/>
          </a:prstGeom>
          <a:noFill/>
          <a:ln>
            <a:noFill/>
          </a:ln>
        </p:spPr>
      </p:pic>
      <p:pic>
        <p:nvPicPr>
          <p:cNvPr id="255" name="Google Shape;255;p30"/>
          <p:cNvPicPr preferRelativeResize="0"/>
          <p:nvPr/>
        </p:nvPicPr>
        <p:blipFill rotWithShape="1">
          <a:blip r:embed="rId8">
            <a:alphaModFix/>
          </a:blip>
          <a:srcRect b="0" l="0" r="0" t="0"/>
          <a:stretch/>
        </p:blipFill>
        <p:spPr>
          <a:xfrm>
            <a:off x="7239050" y="1633702"/>
            <a:ext cx="1080802" cy="735125"/>
          </a:xfrm>
          <a:prstGeom prst="rect">
            <a:avLst/>
          </a:prstGeom>
          <a:noFill/>
          <a:ln>
            <a:noFill/>
          </a:ln>
        </p:spPr>
      </p:pic>
      <p:pic>
        <p:nvPicPr>
          <p:cNvPr id="256" name="Google Shape;256;p30"/>
          <p:cNvPicPr preferRelativeResize="0"/>
          <p:nvPr/>
        </p:nvPicPr>
        <p:blipFill rotWithShape="1">
          <a:blip r:embed="rId9">
            <a:alphaModFix/>
          </a:blip>
          <a:srcRect b="0" l="0" r="0" t="0"/>
          <a:stretch/>
        </p:blipFill>
        <p:spPr>
          <a:xfrm>
            <a:off x="648512" y="1475324"/>
            <a:ext cx="678780" cy="678800"/>
          </a:xfrm>
          <a:prstGeom prst="rect">
            <a:avLst/>
          </a:prstGeom>
          <a:noFill/>
          <a:ln>
            <a:noFill/>
          </a:ln>
        </p:spPr>
      </p:pic>
      <p:cxnSp>
        <p:nvCxnSpPr>
          <p:cNvPr id="257" name="Google Shape;257;p30"/>
          <p:cNvCxnSpPr>
            <a:stCxn id="256" idx="2"/>
            <a:endCxn id="253" idx="0"/>
          </p:cNvCxnSpPr>
          <p:nvPr/>
        </p:nvCxnSpPr>
        <p:spPr>
          <a:xfrm>
            <a:off x="987902" y="2154124"/>
            <a:ext cx="0" cy="440400"/>
          </a:xfrm>
          <a:prstGeom prst="straightConnector1">
            <a:avLst/>
          </a:prstGeom>
          <a:noFill/>
          <a:ln cap="flat" cmpd="sng" w="9525">
            <a:solidFill>
              <a:schemeClr val="dk2"/>
            </a:solidFill>
            <a:prstDash val="solid"/>
            <a:round/>
            <a:headEnd len="sm" w="sm" type="none"/>
            <a:tailEnd len="med" w="med" type="triangle"/>
          </a:ln>
        </p:spPr>
      </p:cxnSp>
      <p:cxnSp>
        <p:nvCxnSpPr>
          <p:cNvPr id="258" name="Google Shape;258;p30"/>
          <p:cNvCxnSpPr>
            <a:stCxn id="253" idx="2"/>
            <a:endCxn id="259" idx="0"/>
          </p:cNvCxnSpPr>
          <p:nvPr/>
        </p:nvCxnSpPr>
        <p:spPr>
          <a:xfrm>
            <a:off x="987899" y="3246288"/>
            <a:ext cx="0" cy="389400"/>
          </a:xfrm>
          <a:prstGeom prst="straightConnector1">
            <a:avLst/>
          </a:prstGeom>
          <a:noFill/>
          <a:ln cap="flat" cmpd="sng" w="9525">
            <a:solidFill>
              <a:schemeClr val="dk2"/>
            </a:solidFill>
            <a:prstDash val="solid"/>
            <a:round/>
            <a:headEnd len="sm" w="sm" type="none"/>
            <a:tailEnd len="med" w="med" type="triangle"/>
          </a:ln>
        </p:spPr>
      </p:cxnSp>
      <p:cxnSp>
        <p:nvCxnSpPr>
          <p:cNvPr id="260" name="Google Shape;260;p30"/>
          <p:cNvCxnSpPr>
            <a:stCxn id="251" idx="3"/>
            <a:endCxn id="250" idx="1"/>
          </p:cNvCxnSpPr>
          <p:nvPr/>
        </p:nvCxnSpPr>
        <p:spPr>
          <a:xfrm>
            <a:off x="2904050" y="2955361"/>
            <a:ext cx="726000" cy="0"/>
          </a:xfrm>
          <a:prstGeom prst="straightConnector1">
            <a:avLst/>
          </a:prstGeom>
          <a:noFill/>
          <a:ln cap="flat" cmpd="sng" w="9525">
            <a:solidFill>
              <a:schemeClr val="dk2"/>
            </a:solidFill>
            <a:prstDash val="solid"/>
            <a:round/>
            <a:headEnd len="sm" w="sm" type="none"/>
            <a:tailEnd len="med" w="med" type="triangle"/>
          </a:ln>
        </p:spPr>
      </p:cxnSp>
      <p:cxnSp>
        <p:nvCxnSpPr>
          <p:cNvPr id="261" name="Google Shape;261;p30"/>
          <p:cNvCxnSpPr>
            <a:stCxn id="250" idx="3"/>
            <a:endCxn id="252" idx="1"/>
          </p:cNvCxnSpPr>
          <p:nvPr/>
        </p:nvCxnSpPr>
        <p:spPr>
          <a:xfrm>
            <a:off x="4568983" y="2955361"/>
            <a:ext cx="543300" cy="1380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p30"/>
          <p:cNvCxnSpPr>
            <a:stCxn id="252" idx="3"/>
            <a:endCxn id="255" idx="1"/>
          </p:cNvCxnSpPr>
          <p:nvPr/>
        </p:nvCxnSpPr>
        <p:spPr>
          <a:xfrm flipH="1" rot="10800000">
            <a:off x="5847419" y="2001197"/>
            <a:ext cx="1391700" cy="96810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p30"/>
          <p:cNvCxnSpPr>
            <a:stCxn id="252" idx="3"/>
            <a:endCxn id="254" idx="1"/>
          </p:cNvCxnSpPr>
          <p:nvPr/>
        </p:nvCxnSpPr>
        <p:spPr>
          <a:xfrm>
            <a:off x="5847419" y="2969296"/>
            <a:ext cx="1391400" cy="91740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p30"/>
          <p:cNvSpPr txBox="1"/>
          <p:nvPr/>
        </p:nvSpPr>
        <p:spPr>
          <a:xfrm>
            <a:off x="381300" y="4428950"/>
            <a:ext cx="1221900" cy="571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2"/>
              </a:buClr>
              <a:buSzPts val="1600"/>
              <a:buFont typeface="Calibri"/>
              <a:buNone/>
            </a:pPr>
            <a:r>
              <a:rPr lang="en-US" sz="1600">
                <a:solidFill>
                  <a:schemeClr val="dk2"/>
                </a:solidFill>
                <a:latin typeface="Calibri"/>
                <a:ea typeface="Calibri"/>
                <a:cs typeface="Calibri"/>
                <a:sym typeface="Calibri"/>
              </a:rPr>
              <a:t>Processing</a:t>
            </a:r>
            <a:endParaRPr sz="1600">
              <a:solidFill>
                <a:schemeClr val="dk2"/>
              </a:solidFill>
              <a:latin typeface="Calibri"/>
              <a:ea typeface="Calibri"/>
              <a:cs typeface="Calibri"/>
              <a:sym typeface="Calibri"/>
            </a:endParaRPr>
          </a:p>
        </p:txBody>
      </p:sp>
      <p:sp>
        <p:nvSpPr>
          <p:cNvPr id="265" name="Google Shape;265;p30"/>
          <p:cNvSpPr txBox="1"/>
          <p:nvPr/>
        </p:nvSpPr>
        <p:spPr>
          <a:xfrm>
            <a:off x="1963025" y="4428950"/>
            <a:ext cx="1221900" cy="50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2"/>
              </a:buClr>
              <a:buSzPts val="1800"/>
              <a:buFont typeface="Calibri"/>
              <a:buNone/>
            </a:pPr>
            <a:r>
              <a:rPr lang="en-US" sz="1800">
                <a:solidFill>
                  <a:schemeClr val="dk2"/>
                </a:solidFill>
                <a:latin typeface="Calibri"/>
                <a:ea typeface="Calibri"/>
                <a:cs typeface="Calibri"/>
                <a:sym typeface="Calibri"/>
              </a:rPr>
              <a:t>Storage</a:t>
            </a:r>
            <a:endParaRPr sz="1800">
              <a:solidFill>
                <a:schemeClr val="dk2"/>
              </a:solidFill>
              <a:latin typeface="Calibri"/>
              <a:ea typeface="Calibri"/>
              <a:cs typeface="Calibri"/>
              <a:sym typeface="Calibri"/>
            </a:endParaRPr>
          </a:p>
        </p:txBody>
      </p:sp>
      <p:sp>
        <p:nvSpPr>
          <p:cNvPr id="266" name="Google Shape;266;p30"/>
          <p:cNvSpPr txBox="1"/>
          <p:nvPr/>
        </p:nvSpPr>
        <p:spPr>
          <a:xfrm>
            <a:off x="3508925" y="4428950"/>
            <a:ext cx="2414700" cy="50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2"/>
              </a:buClr>
              <a:buSzPts val="1800"/>
              <a:buFont typeface="Calibri"/>
              <a:buNone/>
            </a:pPr>
            <a:r>
              <a:rPr lang="en-US" sz="1800">
                <a:solidFill>
                  <a:schemeClr val="dk2"/>
                </a:solidFill>
                <a:latin typeface="Calibri"/>
                <a:ea typeface="Calibri"/>
                <a:cs typeface="Calibri"/>
                <a:sym typeface="Calibri"/>
              </a:rPr>
              <a:t>Chatbot Creation</a:t>
            </a:r>
            <a:endParaRPr sz="1800">
              <a:solidFill>
                <a:schemeClr val="dk2"/>
              </a:solidFill>
              <a:latin typeface="Calibri"/>
              <a:ea typeface="Calibri"/>
              <a:cs typeface="Calibri"/>
              <a:sym typeface="Calibri"/>
            </a:endParaRPr>
          </a:p>
        </p:txBody>
      </p:sp>
      <p:sp>
        <p:nvSpPr>
          <p:cNvPr id="267" name="Google Shape;267;p30"/>
          <p:cNvSpPr txBox="1"/>
          <p:nvPr/>
        </p:nvSpPr>
        <p:spPr>
          <a:xfrm>
            <a:off x="6614550" y="4428950"/>
            <a:ext cx="2165700" cy="5028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Clr>
                <a:schemeClr val="dk2"/>
              </a:buClr>
              <a:buSzPts val="1800"/>
              <a:buFont typeface="Calibri"/>
              <a:buNone/>
            </a:pPr>
            <a:r>
              <a:rPr lang="en-US" sz="1800">
                <a:solidFill>
                  <a:schemeClr val="dk2"/>
                </a:solidFill>
                <a:latin typeface="Calibri"/>
                <a:ea typeface="Calibri"/>
                <a:cs typeface="Calibri"/>
                <a:sym typeface="Calibri"/>
              </a:rPr>
              <a:t>Webpage Hosting</a:t>
            </a:r>
            <a:endParaRPr sz="1800">
              <a:solidFill>
                <a:schemeClr val="dk2"/>
              </a:solidFill>
              <a:latin typeface="Calibri"/>
              <a:ea typeface="Calibri"/>
              <a:cs typeface="Calibri"/>
              <a:sym typeface="Calibri"/>
            </a:endParaRPr>
          </a:p>
        </p:txBody>
      </p:sp>
      <p:pic>
        <p:nvPicPr>
          <p:cNvPr id="259" name="Google Shape;259;p30"/>
          <p:cNvPicPr preferRelativeResize="0"/>
          <p:nvPr/>
        </p:nvPicPr>
        <p:blipFill rotWithShape="1">
          <a:blip r:embed="rId10">
            <a:alphaModFix/>
          </a:blip>
          <a:srcRect b="0" l="0" r="0" t="0"/>
          <a:stretch/>
        </p:blipFill>
        <p:spPr>
          <a:xfrm>
            <a:off x="661938" y="3635775"/>
            <a:ext cx="651900" cy="651900"/>
          </a:xfrm>
          <a:prstGeom prst="rect">
            <a:avLst/>
          </a:prstGeom>
          <a:noFill/>
          <a:ln>
            <a:noFill/>
          </a:ln>
        </p:spPr>
      </p:pic>
      <p:cxnSp>
        <p:nvCxnSpPr>
          <p:cNvPr id="268" name="Google Shape;268;p30"/>
          <p:cNvCxnSpPr>
            <a:stCxn id="259" idx="3"/>
            <a:endCxn id="251" idx="1"/>
          </p:cNvCxnSpPr>
          <p:nvPr/>
        </p:nvCxnSpPr>
        <p:spPr>
          <a:xfrm flipH="1" rot="10800000">
            <a:off x="1313838" y="2955225"/>
            <a:ext cx="894600" cy="1006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p31"/>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31"/>
          <p:cNvSpPr/>
          <p:nvPr/>
        </p:nvSpPr>
        <p:spPr>
          <a:xfrm>
            <a:off x="0" y="4750737"/>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5" name="Google Shape;275;p31"/>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276" name="Google Shape;276;p31"/>
          <p:cNvSpPr/>
          <p:nvPr/>
        </p:nvSpPr>
        <p:spPr>
          <a:xfrm>
            <a:off x="0" y="0"/>
            <a:ext cx="9139736"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31"/>
          <p:cNvSpPr/>
          <p:nvPr/>
        </p:nvSpPr>
        <p:spPr>
          <a:xfrm>
            <a:off x="12" y="0"/>
            <a:ext cx="3038093" cy="51435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1"/>
          <p:cNvSpPr txBox="1"/>
          <p:nvPr/>
        </p:nvSpPr>
        <p:spPr>
          <a:xfrm>
            <a:off x="369277" y="454422"/>
            <a:ext cx="2313633" cy="423465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600"/>
              </a:spcAft>
              <a:buNone/>
            </a:pPr>
            <a:r>
              <a:rPr b="1" lang="en-US" sz="2700">
                <a:solidFill>
                  <a:srgbClr val="FFFFFF"/>
                </a:solidFill>
                <a:latin typeface="Calibri"/>
                <a:ea typeface="Calibri"/>
                <a:cs typeface="Calibri"/>
                <a:sym typeface="Calibri"/>
              </a:rPr>
              <a:t>Challenges Faced - Parsing and Formatting Data</a:t>
            </a:r>
            <a:endParaRPr sz="2700">
              <a:solidFill>
                <a:srgbClr val="FFFFFF"/>
              </a:solidFill>
              <a:latin typeface="Calibri"/>
              <a:ea typeface="Calibri"/>
              <a:cs typeface="Calibri"/>
              <a:sym typeface="Calibri"/>
            </a:endParaRPr>
          </a:p>
        </p:txBody>
      </p:sp>
      <p:sp>
        <p:nvSpPr>
          <p:cNvPr id="279" name="Google Shape;279;p31"/>
          <p:cNvSpPr/>
          <p:nvPr/>
        </p:nvSpPr>
        <p:spPr>
          <a:xfrm>
            <a:off x="3030053" y="0"/>
            <a:ext cx="48006"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1"/>
          <p:cNvSpPr txBox="1"/>
          <p:nvPr/>
        </p:nvSpPr>
        <p:spPr>
          <a:xfrm>
            <a:off x="3556512" y="454422"/>
            <a:ext cx="4810247" cy="4234656"/>
          </a:xfrm>
          <a:prstGeom prst="rect">
            <a:avLst/>
          </a:prstGeom>
          <a:noFill/>
          <a:ln>
            <a:noFill/>
          </a:ln>
        </p:spPr>
        <p:txBody>
          <a:bodyPr anchorCtr="0" anchor="ctr" bIns="45700" lIns="0" spcFirstLastPara="1" rIns="0" wrap="square" tIns="45700">
            <a:normAutofit/>
          </a:bodyPr>
          <a:lstStyle/>
          <a:p>
            <a:pPr indent="0" lvl="0" marL="0" marR="0" rtl="0" algn="l">
              <a:lnSpc>
                <a:spcPct val="90000"/>
              </a:lnSpc>
              <a:spcBef>
                <a:spcPts val="0"/>
              </a:spcBef>
              <a:spcAft>
                <a:spcPts val="0"/>
              </a:spcAft>
              <a:buClr>
                <a:schemeClr val="accent1"/>
              </a:buClr>
              <a:buSzPts val="1800"/>
              <a:buFont typeface="Calibri"/>
              <a:buNone/>
            </a:pPr>
            <a:r>
              <a:rPr b="1" lang="en-US" sz="1800">
                <a:solidFill>
                  <a:srgbClr val="3F3F3F"/>
                </a:solidFill>
                <a:latin typeface="Calibri"/>
                <a:ea typeface="Calibri"/>
                <a:cs typeface="Calibri"/>
                <a:sym typeface="Calibri"/>
              </a:rPr>
              <a:t>Challenge</a:t>
            </a:r>
            <a:r>
              <a:rPr lang="en-US" sz="1800">
                <a:solidFill>
                  <a:srgbClr val="3F3F3F"/>
                </a:solidFill>
                <a:latin typeface="Calibri"/>
                <a:ea typeface="Calibri"/>
                <a:cs typeface="Calibri"/>
                <a:sym typeface="Calibri"/>
              </a:rPr>
              <a:t>: The documentation provided was in markdown (.md) format, and it had to be converted into structured data (JSONL) for use in the Dialogflow knowledge base.</a:t>
            </a:r>
            <a:endParaRPr b="1" sz="18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1800"/>
              <a:buFont typeface="Calibri"/>
              <a:buNone/>
            </a:pPr>
            <a:r>
              <a:t/>
            </a:r>
            <a:endParaRPr b="1" sz="18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1800"/>
              <a:buFont typeface="Calibri"/>
              <a:buNone/>
            </a:pPr>
            <a:r>
              <a:rPr b="1" lang="en-US" sz="1800">
                <a:solidFill>
                  <a:srgbClr val="3F3F3F"/>
                </a:solidFill>
                <a:latin typeface="Calibri"/>
                <a:ea typeface="Calibri"/>
                <a:cs typeface="Calibri"/>
                <a:sym typeface="Calibri"/>
              </a:rPr>
              <a:t>Solution</a:t>
            </a:r>
            <a:r>
              <a:rPr lang="en-US" sz="1800">
                <a:solidFill>
                  <a:srgbClr val="3F3F3F"/>
                </a:solidFill>
                <a:latin typeface="Calibri"/>
                <a:ea typeface="Calibri"/>
                <a:cs typeface="Calibri"/>
                <a:sym typeface="Calibri"/>
              </a:rPr>
              <a:t>:</a:t>
            </a:r>
            <a:endParaRPr/>
          </a:p>
          <a:p>
            <a:pPr indent="-304800" lvl="0" marL="457200" marR="0" rtl="0" algn="l">
              <a:lnSpc>
                <a:spcPct val="90000"/>
              </a:lnSpc>
              <a:spcBef>
                <a:spcPts val="120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Wrote a Python script to process the .md files, extracting metadata and converting them into the required metadata.jsonl format.</a:t>
            </a:r>
            <a:endParaRPr/>
          </a:p>
          <a:p>
            <a:pPr indent="-304800" lvl="0" marL="457200" marR="0" rtl="0" algn="l">
              <a:lnSpc>
                <a:spcPct val="90000"/>
              </a:lnSpc>
              <a:spcBef>
                <a:spcPts val="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The metadata contains information about the document title, and location within the GCP storage</a:t>
            </a:r>
            <a:endParaRPr/>
          </a:p>
          <a:p>
            <a:pPr indent="-304800" lvl="0" marL="457200" marR="0" rtl="0" algn="l">
              <a:lnSpc>
                <a:spcPct val="90000"/>
              </a:lnSpc>
              <a:spcBef>
                <a:spcPts val="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Debugged edge cases like incomplete metadata and JSONL structure inconsistencies.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32"/>
          <p:cNvSpPr/>
          <p:nvPr/>
        </p:nvSpPr>
        <p:spPr>
          <a:xfrm>
            <a:off x="0" y="4800600"/>
            <a:ext cx="9144000" cy="3429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2"/>
          <p:cNvSpPr/>
          <p:nvPr/>
        </p:nvSpPr>
        <p:spPr>
          <a:xfrm>
            <a:off x="0" y="4750737"/>
            <a:ext cx="9144000" cy="4949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7" name="Google Shape;287;p32"/>
          <p:cNvCxnSpPr/>
          <p:nvPr/>
        </p:nvCxnSpPr>
        <p:spPr>
          <a:xfrm>
            <a:off x="895149" y="1303383"/>
            <a:ext cx="7475220" cy="0"/>
          </a:xfrm>
          <a:prstGeom prst="straightConnector1">
            <a:avLst/>
          </a:prstGeom>
          <a:noFill/>
          <a:ln cap="flat" cmpd="sng" w="9525">
            <a:solidFill>
              <a:srgbClr val="7F7F7F"/>
            </a:solidFill>
            <a:prstDash val="solid"/>
            <a:round/>
            <a:headEnd len="sm" w="sm" type="none"/>
            <a:tailEnd len="sm" w="sm" type="none"/>
          </a:ln>
        </p:spPr>
      </p:cxnSp>
      <p:sp>
        <p:nvSpPr>
          <p:cNvPr id="288" name="Google Shape;288;p32"/>
          <p:cNvSpPr/>
          <p:nvPr/>
        </p:nvSpPr>
        <p:spPr>
          <a:xfrm>
            <a:off x="0" y="0"/>
            <a:ext cx="9139736"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2"/>
          <p:cNvSpPr/>
          <p:nvPr/>
        </p:nvSpPr>
        <p:spPr>
          <a:xfrm>
            <a:off x="12" y="0"/>
            <a:ext cx="3038093" cy="51435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32"/>
          <p:cNvSpPr txBox="1"/>
          <p:nvPr>
            <p:ph type="ctrTitle"/>
          </p:nvPr>
        </p:nvSpPr>
        <p:spPr>
          <a:xfrm>
            <a:off x="369277" y="454422"/>
            <a:ext cx="2313633" cy="4234656"/>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990"/>
              <a:buFont typeface="Calibri"/>
              <a:buNone/>
            </a:pPr>
            <a:r>
              <a:rPr lang="en-US" sz="2700">
                <a:solidFill>
                  <a:srgbClr val="FFFFFF"/>
                </a:solidFill>
              </a:rPr>
              <a:t>Challenges Faced - Handling GCP Integration</a:t>
            </a:r>
            <a:endParaRPr/>
          </a:p>
        </p:txBody>
      </p:sp>
      <p:sp>
        <p:nvSpPr>
          <p:cNvPr id="291" name="Google Shape;291;p32"/>
          <p:cNvSpPr/>
          <p:nvPr/>
        </p:nvSpPr>
        <p:spPr>
          <a:xfrm>
            <a:off x="3030053" y="0"/>
            <a:ext cx="48006" cy="514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2"/>
          <p:cNvSpPr txBox="1"/>
          <p:nvPr/>
        </p:nvSpPr>
        <p:spPr>
          <a:xfrm>
            <a:off x="3556512" y="454422"/>
            <a:ext cx="4810247" cy="4234656"/>
          </a:xfrm>
          <a:prstGeom prst="rect">
            <a:avLst/>
          </a:prstGeom>
          <a:noFill/>
          <a:ln>
            <a:noFill/>
          </a:ln>
        </p:spPr>
        <p:txBody>
          <a:bodyPr anchorCtr="0" anchor="ctr" bIns="45700" lIns="0" spcFirstLastPara="1" rIns="0" wrap="square" tIns="45700">
            <a:normAutofit/>
          </a:bodyPr>
          <a:lstStyle/>
          <a:p>
            <a:pPr indent="0" lvl="0" marL="0" marR="0" rtl="0" algn="l">
              <a:lnSpc>
                <a:spcPct val="90000"/>
              </a:lnSpc>
              <a:spcBef>
                <a:spcPts val="0"/>
              </a:spcBef>
              <a:spcAft>
                <a:spcPts val="0"/>
              </a:spcAft>
              <a:buClr>
                <a:schemeClr val="accent1"/>
              </a:buClr>
              <a:buSzPts val="1800"/>
              <a:buFont typeface="Calibri"/>
              <a:buNone/>
            </a:pPr>
            <a:r>
              <a:rPr b="1" lang="en-US" sz="1800">
                <a:solidFill>
                  <a:srgbClr val="3F3F3F"/>
                </a:solidFill>
                <a:latin typeface="Calibri"/>
                <a:ea typeface="Calibri"/>
                <a:cs typeface="Calibri"/>
                <a:sym typeface="Calibri"/>
              </a:rPr>
              <a:t>Challenge</a:t>
            </a:r>
            <a:r>
              <a:rPr lang="en-US" sz="1800">
                <a:solidFill>
                  <a:srgbClr val="3F3F3F"/>
                </a:solidFill>
                <a:latin typeface="Calibri"/>
                <a:ea typeface="Calibri"/>
                <a:cs typeface="Calibri"/>
                <a:sym typeface="Calibri"/>
              </a:rPr>
              <a:t>: Uploading the files to the Vertex AI data store proved troublesome until the correct .JSONL format was found. Setting up and managing various Google Cloud services (Cloud Storage, Dialogflow CX, App Engine) as well as their IAM requirements.</a:t>
            </a:r>
            <a:endParaRPr b="1" sz="18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1800"/>
              <a:buFont typeface="Calibri"/>
              <a:buNone/>
            </a:pPr>
            <a:r>
              <a:t/>
            </a:r>
            <a:endParaRPr b="1" sz="1800">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chemeClr val="accent1"/>
              </a:buClr>
              <a:buSzPts val="1800"/>
              <a:buFont typeface="Calibri"/>
              <a:buNone/>
            </a:pPr>
            <a:r>
              <a:rPr b="1" lang="en-US" sz="1800">
                <a:solidFill>
                  <a:srgbClr val="3F3F3F"/>
                </a:solidFill>
                <a:latin typeface="Calibri"/>
                <a:ea typeface="Calibri"/>
                <a:cs typeface="Calibri"/>
                <a:sym typeface="Calibri"/>
              </a:rPr>
              <a:t>Solution</a:t>
            </a:r>
            <a:r>
              <a:rPr lang="en-US" sz="1800">
                <a:solidFill>
                  <a:srgbClr val="3F3F3F"/>
                </a:solidFill>
                <a:latin typeface="Calibri"/>
                <a:ea typeface="Calibri"/>
                <a:cs typeface="Calibri"/>
                <a:sym typeface="Calibri"/>
              </a:rPr>
              <a:t>:</a:t>
            </a:r>
            <a:endParaRPr/>
          </a:p>
          <a:p>
            <a:pPr indent="-304800" lvl="0" marL="457200" marR="0" rtl="0" algn="l">
              <a:lnSpc>
                <a:spcPct val="90000"/>
              </a:lnSpc>
              <a:spcBef>
                <a:spcPts val="120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Used gcloud CLI to create the necessary resources (App Engine).</a:t>
            </a:r>
            <a:endParaRPr/>
          </a:p>
          <a:p>
            <a:pPr indent="-304800" lvl="0" marL="457200" marR="0" rtl="0" algn="l">
              <a:lnSpc>
                <a:spcPct val="90000"/>
              </a:lnSpc>
              <a:spcBef>
                <a:spcPts val="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Researched and implemented the correct IAM permissions for accessing knowledge bases and exporting configurations.</a:t>
            </a:r>
            <a:endParaRPr/>
          </a:p>
          <a:p>
            <a:pPr indent="-304800" lvl="0" marL="457200" marR="0" rtl="0" algn="l">
              <a:lnSpc>
                <a:spcPct val="90000"/>
              </a:lnSpc>
              <a:spcBef>
                <a:spcPts val="0"/>
              </a:spcBef>
              <a:spcAft>
                <a:spcPts val="0"/>
              </a:spcAft>
              <a:buClr>
                <a:schemeClr val="accent1"/>
              </a:buClr>
              <a:buSzPts val="1200"/>
              <a:buFont typeface="Calibri"/>
              <a:buChar char="●"/>
            </a:pPr>
            <a:r>
              <a:rPr lang="en-US" sz="1800">
                <a:solidFill>
                  <a:srgbClr val="3F3F3F"/>
                </a:solidFill>
                <a:latin typeface="Calibri"/>
                <a:ea typeface="Calibri"/>
                <a:cs typeface="Calibri"/>
                <a:sym typeface="Calibri"/>
              </a:rPr>
              <a:t>Used documentation examples as base cases for the necessary JSONL format and adapted the Python 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ctrTitle"/>
          </p:nvPr>
        </p:nvSpPr>
        <p:spPr>
          <a:xfrm>
            <a:off x="0" y="211175"/>
            <a:ext cx="8520600" cy="784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85000"/>
              </a:lnSpc>
              <a:spcBef>
                <a:spcPts val="0"/>
              </a:spcBef>
              <a:spcAft>
                <a:spcPts val="0"/>
              </a:spcAft>
              <a:buClr>
                <a:srgbClr val="262626"/>
              </a:buClr>
              <a:buSzPct val="100000"/>
              <a:buFont typeface="Calibri"/>
              <a:buNone/>
            </a:pPr>
            <a:r>
              <a:rPr lang="en-US"/>
              <a:t>	Demo</a:t>
            </a:r>
            <a:endParaRPr/>
          </a:p>
        </p:txBody>
      </p:sp>
      <p:grpSp>
        <p:nvGrpSpPr>
          <p:cNvPr id="298" name="Google Shape;298;p33"/>
          <p:cNvGrpSpPr/>
          <p:nvPr/>
        </p:nvGrpSpPr>
        <p:grpSpPr>
          <a:xfrm>
            <a:off x="1554800" y="1201369"/>
            <a:ext cx="2077324" cy="2740744"/>
            <a:chOff x="5054860" y="420183"/>
            <a:chExt cx="2521943" cy="3079142"/>
          </a:xfrm>
        </p:grpSpPr>
        <p:pic>
          <p:nvPicPr>
            <p:cNvPr descr="Whale outline" id="299" name="Google Shape;299;p33"/>
            <p:cNvPicPr preferRelativeResize="0"/>
            <p:nvPr/>
          </p:nvPicPr>
          <p:blipFill rotWithShape="1">
            <a:blip r:embed="rId3">
              <a:alphaModFix/>
            </a:blip>
            <a:srcRect b="0" l="0" r="0" t="0"/>
            <a:stretch/>
          </p:blipFill>
          <p:spPr>
            <a:xfrm>
              <a:off x="5054860" y="420183"/>
              <a:ext cx="2521943" cy="2521943"/>
            </a:xfrm>
            <a:prstGeom prst="rect">
              <a:avLst/>
            </a:prstGeom>
            <a:noFill/>
            <a:ln>
              <a:noFill/>
            </a:ln>
          </p:spPr>
        </p:pic>
        <p:sp>
          <p:nvSpPr>
            <p:cNvPr id="300" name="Google Shape;300;p33"/>
            <p:cNvSpPr/>
            <p:nvPr/>
          </p:nvSpPr>
          <p:spPr>
            <a:xfrm>
              <a:off x="5230438" y="2575995"/>
              <a:ext cx="217078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300" cap="none">
                  <a:solidFill>
                    <a:srgbClr val="7EA9CA"/>
                  </a:solidFill>
                  <a:latin typeface="Calibri"/>
                  <a:ea typeface="Calibri"/>
                  <a:cs typeface="Calibri"/>
                  <a:sym typeface="Calibri"/>
                </a:rPr>
                <a:t>Dockie</a:t>
              </a:r>
              <a:endParaRPr b="1" sz="4300" cap="none">
                <a:solidFill>
                  <a:srgbClr val="7EA9CA"/>
                </a:solidFill>
                <a:latin typeface="Calibri"/>
                <a:ea typeface="Calibri"/>
                <a:cs typeface="Calibri"/>
                <a:sym typeface="Calibri"/>
              </a:endParaRPr>
            </a:p>
          </p:txBody>
        </p:sp>
      </p:grpSp>
      <p:sp>
        <p:nvSpPr>
          <p:cNvPr id="301" name="Google Shape;301;p33"/>
          <p:cNvSpPr txBox="1"/>
          <p:nvPr/>
        </p:nvSpPr>
        <p:spPr>
          <a:xfrm>
            <a:off x="3793525" y="1591300"/>
            <a:ext cx="396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GitHub Pages: </a:t>
            </a:r>
            <a:r>
              <a:rPr lang="en-US" u="sng">
                <a:solidFill>
                  <a:schemeClr val="hlink"/>
                </a:solidFill>
                <a:hlinkClick r:id="rId4"/>
              </a:rPr>
              <a:t>https://dockerchat.github.io/DockerChat/</a:t>
            </a:r>
            <a:endParaRPr/>
          </a:p>
        </p:txBody>
      </p:sp>
      <p:sp>
        <p:nvSpPr>
          <p:cNvPr id="302" name="Google Shape;302;p33"/>
          <p:cNvSpPr txBox="1"/>
          <p:nvPr/>
        </p:nvSpPr>
        <p:spPr>
          <a:xfrm>
            <a:off x="3793525" y="2443550"/>
            <a:ext cx="444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Google App Engine: </a:t>
            </a:r>
            <a:r>
              <a:rPr lang="en-US" u="sng">
                <a:solidFill>
                  <a:schemeClr val="hlink"/>
                </a:solidFill>
                <a:hlinkClick r:id="rId5"/>
              </a:rPr>
              <a:t>https://genuine-sector-443820-b5.uc.r.appspot.com/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