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6" r:id="rId9"/>
    <p:sldId id="262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63" r:id="rId18"/>
    <p:sldId id="276" r:id="rId19"/>
    <p:sldId id="264" r:id="rId20"/>
    <p:sldId id="26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39274-B413-42F3-B8CA-9B27534AB445}" v="1" dt="2019-03-18T22:02:58.470"/>
    <p1510:client id="{F3973241-F040-40AD-B70F-83AC09E5A130}" v="102" dt="2019-03-18T17:12:10.498"/>
    <p1510:client id="{0FFE2C7A-D3E2-4644-ACB3-791C3591B206}" v="362" dt="2019-03-18T17:19:32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63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2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01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3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5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5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1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5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18/03/2019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70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RgG-dRS42EHlG7QdJOTg2ZO587KutTTPeUfyxVKoIn8/edit#gid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600">
                <a:solidFill>
                  <a:schemeClr val="bg1"/>
                </a:solidFill>
                <a:cs typeface="Calibri Light"/>
              </a:rPr>
              <a:t>TG1</a:t>
            </a:r>
            <a:br>
              <a:rPr lang="es-ES" sz="4600">
                <a:solidFill>
                  <a:schemeClr val="bg1"/>
                </a:solidFill>
                <a:cs typeface="Calibri Light"/>
              </a:rPr>
            </a:br>
            <a:r>
              <a:rPr lang="es-ES" sz="4600">
                <a:solidFill>
                  <a:schemeClr val="bg1"/>
                </a:solidFill>
                <a:cs typeface="Calibri Light"/>
              </a:rPr>
              <a:t>CHATBOT PLATFORMS</a:t>
            </a:r>
            <a:endParaRPr lang="es-ES" sz="460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Rubén de Luz Calvete, Javier Herrero Mateos de la Higuera, Javier del Castillo González, Javier Rivas y Raúl García.</a:t>
            </a:r>
          </a:p>
          <a:p>
            <a:r>
              <a:rPr lang="es-ES">
                <a:solidFill>
                  <a:schemeClr val="bg1"/>
                </a:solidFill>
              </a:rPr>
              <a:t>DESARROLLO CON TECNOLOGÍAS EMERGENTES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6775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ES"/>
              <a:t>5.1 Fuentes de información (cursos gratuitos).</a:t>
            </a:r>
            <a:br>
              <a:rPr lang="es-ES"/>
            </a:br>
            <a:r>
              <a:rPr lang="es-ES"/>
              <a:t>Tecnología de </a:t>
            </a:r>
            <a:r>
              <a:rPr lang="es-ES" err="1"/>
              <a:t>Chatbots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E052447-3F0D-487B-8570-B94ED69C8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09" y="2664544"/>
            <a:ext cx="3028950" cy="1809750"/>
          </a:xfrm>
          <a:prstGeom prst="rect">
            <a:avLst/>
          </a:prstGeom>
        </p:spPr>
      </p:pic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405BB9A-B051-4533-AD0C-583152C5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17" y="2515539"/>
            <a:ext cx="2527540" cy="36672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2B9C84-3680-47D2-9915-7BD49AFAB82B}"/>
              </a:ext>
            </a:extLst>
          </p:cNvPr>
          <p:cNvSpPr txBox="1"/>
          <p:nvPr/>
        </p:nvSpPr>
        <p:spPr>
          <a:xfrm>
            <a:off x="1230702" y="4609381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Watson </a:t>
            </a:r>
            <a:r>
              <a:rPr lang="es-ES" sz="2400" err="1"/>
              <a:t>chatbot</a:t>
            </a:r>
            <a:endParaRPr lang="es-ES" sz="2400"/>
          </a:p>
          <a:p>
            <a:r>
              <a:rPr lang="es-ES" sz="2400" err="1"/>
              <a:t>Tone</a:t>
            </a:r>
            <a:r>
              <a:rPr lang="es-ES" sz="2400"/>
              <a:t> </a:t>
            </a:r>
            <a:r>
              <a:rPr lang="es-ES" sz="2400" err="1"/>
              <a:t>analyzer</a:t>
            </a:r>
            <a:r>
              <a:rPr lang="es-ES" sz="2400"/>
              <a:t> </a:t>
            </a:r>
          </a:p>
        </p:txBody>
      </p:sp>
      <p:pic>
        <p:nvPicPr>
          <p:cNvPr id="9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9056F23-4E5A-4890-804F-43474D0D2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781" y="2061713"/>
            <a:ext cx="2463421" cy="411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2CDE299-970E-49B2-85DF-FDA8BB9ED609}"/>
              </a:ext>
            </a:extLst>
          </p:cNvPr>
          <p:cNvSpPr txBox="1"/>
          <p:nvPr/>
        </p:nvSpPr>
        <p:spPr>
          <a:xfrm>
            <a:off x="7038256" y="3487049"/>
            <a:ext cx="186618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err="1"/>
              <a:t>DialogFlow</a:t>
            </a:r>
          </a:p>
        </p:txBody>
      </p:sp>
    </p:spTree>
    <p:extLst>
      <p:ext uri="{BB962C8B-B14F-4D97-AF65-F5344CB8AC3E}">
        <p14:creationId xmlns:p14="http://schemas.microsoft.com/office/powerpoint/2010/main" val="144688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5.2 Fuentes de información (cursos gratuitos).</a:t>
            </a:r>
            <a:br>
              <a:rPr lang="es-ES"/>
            </a:br>
            <a:r>
              <a:rPr lang="es-ES" err="1"/>
              <a:t>Clustaar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8F83A3F-313F-43CC-9CC2-CB5022DAE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103" y="2542554"/>
            <a:ext cx="6857223" cy="35777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C37E49-228F-4DA2-BC75-C74BC3F61C1F}"/>
              </a:ext>
            </a:extLst>
          </p:cNvPr>
          <p:cNvSpPr txBox="1"/>
          <p:nvPr/>
        </p:nvSpPr>
        <p:spPr>
          <a:xfrm>
            <a:off x="1503872" y="282658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10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01C1-9734-4DF7-A8C9-83BE0A4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5.2 Fuentes de información (cursos gratuitos).</a:t>
            </a:r>
            <a:br>
              <a:rPr lang="es-ES"/>
            </a:br>
            <a:r>
              <a:rPr lang="es-ES" err="1"/>
              <a:t>Clustaar</a:t>
            </a:r>
          </a:p>
        </p:txBody>
      </p:sp>
      <p:pic>
        <p:nvPicPr>
          <p:cNvPr id="3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0D30189-355A-4F17-B805-BCF163DD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3416186"/>
            <a:ext cx="4353463" cy="1635891"/>
          </a:xfrm>
          <a:prstGeom prst="rect">
            <a:avLst/>
          </a:prstGeom>
        </p:spPr>
      </p:pic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7249D16-D342-4635-B506-BDA3B041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5" y="2503172"/>
            <a:ext cx="3807124" cy="35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46F17-9B6E-47A9-B6B3-C0C27F10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5.2 Fuentes de información (cursos gratuitos).</a:t>
            </a:r>
            <a:br>
              <a:rPr lang="es-ES"/>
            </a:br>
            <a:r>
              <a:rPr lang="es-ES" err="1"/>
              <a:t>Clustaar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5D77D57E-B32C-4604-B76C-7450EFA6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0" y="3892033"/>
            <a:ext cx="4856671" cy="2078804"/>
          </a:xfrm>
          <a:prstGeom prst="rect">
            <a:avLst/>
          </a:prstGeom>
        </p:spPr>
      </p:pic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8F23B1A-1861-4DC5-A6FE-B7E34690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2637309"/>
            <a:ext cx="5000445" cy="22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E209-2179-489C-A219-58D4A4F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5.3 Fuentes de información (cursos gratuitos).</a:t>
            </a:r>
            <a:br>
              <a:rPr lang="es-ES"/>
            </a:br>
            <a:r>
              <a:rPr lang="es-ES" err="1"/>
              <a:t>VirtualSpirits</a:t>
            </a:r>
          </a:p>
        </p:txBody>
      </p:sp>
      <p:pic>
        <p:nvPicPr>
          <p:cNvPr id="5" name="Imagen 5" descr="Imagen que contiene pose, foto, juguete, de pie&#10;&#10;Descripción generada con confianza alta">
            <a:extLst>
              <a:ext uri="{FF2B5EF4-FFF2-40B4-BE49-F238E27FC236}">
                <a16:creationId xmlns:a16="http://schemas.microsoft.com/office/drawing/2014/main" id="{DBEEA732-0E2E-4ED5-BFA8-AFB48075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77" y="3470138"/>
            <a:ext cx="3620945" cy="261848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69B45753-C2EE-462B-8948-9956C54E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96" y="2467091"/>
            <a:ext cx="4807351" cy="9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E209-2179-489C-A219-58D4A4F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5.3 Fuentes de información (cursos gratuitos).</a:t>
            </a:r>
            <a:br>
              <a:rPr lang="es-ES"/>
            </a:br>
            <a:r>
              <a:rPr lang="es-ES" err="1"/>
              <a:t>VirtualSpirits</a:t>
            </a:r>
          </a:p>
        </p:txBody>
      </p:sp>
      <p:pic>
        <p:nvPicPr>
          <p:cNvPr id="3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DCDEE54-FAA6-4D29-8153-EF6E0ECD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7" y="2465085"/>
            <a:ext cx="5723681" cy="36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0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E209-2179-489C-A219-58D4A4F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5.3 Fuentes de información (cursos gratuitos).</a:t>
            </a:r>
            <a:br>
              <a:rPr lang="es-ES"/>
            </a:br>
            <a:r>
              <a:rPr lang="es-ES" err="1"/>
              <a:t>VirtualSpirits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40ADAFC-3AF7-4FE5-9B77-EEA7BE5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03" y="2740628"/>
            <a:ext cx="8164009" cy="28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CCD4-2967-4617-B49C-D994DC9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6. Ayudas económicas para estudiar las tecnologías.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ABBAA1-8350-4562-813F-B1D79C00D7C7}"/>
              </a:ext>
            </a:extLst>
          </p:cNvPr>
          <p:cNvSpPr txBox="1"/>
          <p:nvPr/>
        </p:nvSpPr>
        <p:spPr>
          <a:xfrm>
            <a:off x="4734046" y="3644095"/>
            <a:ext cx="274319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/>
              <a:t>Clustaar</a:t>
            </a:r>
          </a:p>
          <a:p>
            <a:pPr algn="l"/>
            <a:endParaRPr lang="es-ES"/>
          </a:p>
        </p:txBody>
      </p:sp>
      <p:pic>
        <p:nvPicPr>
          <p:cNvPr id="7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68D9E42-48B8-4286-88AB-42E2A2E2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81" y="2461550"/>
            <a:ext cx="1843542" cy="3661459"/>
          </a:xfrm>
          <a:prstGeom prst="rect">
            <a:avLst/>
          </a:prstGeom>
        </p:spPr>
      </p:pic>
      <p:pic>
        <p:nvPicPr>
          <p:cNvPr id="9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D462779-EF88-4694-ABC1-3B205661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01" y="2471193"/>
            <a:ext cx="1787360" cy="37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CCD4-2967-4617-B49C-D994DC9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6. Ayudas económicas para estudiar las tecnologías.</a:t>
            </a:r>
          </a:p>
        </p:txBody>
      </p:sp>
      <p:pic>
        <p:nvPicPr>
          <p:cNvPr id="4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41974F4D-CB7D-42E0-8E30-5397F037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27" y="3168262"/>
            <a:ext cx="6128794" cy="26434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ABBAA1-8350-4562-813F-B1D79C00D7C7}"/>
              </a:ext>
            </a:extLst>
          </p:cNvPr>
          <p:cNvSpPr txBox="1"/>
          <p:nvPr/>
        </p:nvSpPr>
        <p:spPr>
          <a:xfrm>
            <a:off x="4589362" y="2621665"/>
            <a:ext cx="274319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/>
              <a:t>VirtualSpirits</a:t>
            </a:r>
          </a:p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47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C3EBA-6F55-4D33-A9F5-D7F8068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7. Recursos para implementar las tecnologías.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EB6CDA-0777-455A-A700-EADFECAB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879651"/>
              </p:ext>
            </p:extLst>
          </p:nvPr>
        </p:nvGraphicFramePr>
        <p:xfrm>
          <a:off x="1313761" y="3200114"/>
          <a:ext cx="9601200" cy="236862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162794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81649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4107357"/>
                    </a:ext>
                  </a:extLst>
                </a:gridCol>
              </a:tblGrid>
              <a:tr h="789542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Recurso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Gratuita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De pago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81806"/>
                  </a:ext>
                </a:extLst>
              </a:tr>
              <a:tr h="789542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Clustaar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Python; Api.ai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Motion.ai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01313"/>
                  </a:ext>
                </a:extLst>
              </a:tr>
              <a:tr h="78954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virtualspirits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Java; Wit.ai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Smooch.io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97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8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6DA0-565C-43AB-BE1F-0A5FA840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BA899-9072-4CAE-A1CA-1AE5CF5F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1233"/>
            <a:ext cx="9601196" cy="3454635"/>
          </a:xfrm>
        </p:spPr>
        <p:txBody>
          <a:bodyPr>
            <a:normAutofit fontScale="92500" lnSpcReduction="20000"/>
          </a:bodyPr>
          <a:lstStyle/>
          <a:p>
            <a:r>
              <a:rPr lang="es-ES"/>
              <a:t>1. Autores del trabajo, planificación y entrega.</a:t>
            </a:r>
          </a:p>
          <a:p>
            <a:r>
              <a:rPr lang="es-ES"/>
              <a:t>2. Descripción del tipo de tecnología.</a:t>
            </a:r>
          </a:p>
          <a:p>
            <a:r>
              <a:rPr lang="es-ES"/>
              <a:t>3. Fuentes de información (documentos).</a:t>
            </a:r>
          </a:p>
          <a:p>
            <a:r>
              <a:rPr lang="es-ES"/>
              <a:t>4. Fuentes de información (cursos no gratuitos).</a:t>
            </a:r>
          </a:p>
          <a:p>
            <a:r>
              <a:rPr lang="es-ES"/>
              <a:t>5. Fuentes de información (cursos gratuitos).</a:t>
            </a:r>
          </a:p>
          <a:p>
            <a:r>
              <a:rPr lang="es-ES"/>
              <a:t>6. Ayudas económicas para estudiar las tecnologías.</a:t>
            </a:r>
          </a:p>
          <a:p>
            <a:r>
              <a:rPr lang="es-ES"/>
              <a:t>7. Recursos para implementar las tecnologías.</a:t>
            </a:r>
          </a:p>
          <a:p>
            <a:r>
              <a:rPr lang="es-ES"/>
              <a:t>8. Conclusiones.</a:t>
            </a:r>
          </a:p>
        </p:txBody>
      </p:sp>
    </p:spTree>
    <p:extLst>
      <p:ext uri="{BB962C8B-B14F-4D97-AF65-F5344CB8AC3E}">
        <p14:creationId xmlns:p14="http://schemas.microsoft.com/office/powerpoint/2010/main" val="45632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2AD4-751B-4A71-AF4C-D10E317C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8. Conclusiones.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3C110-C878-4386-A9AB-CCA1164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No es determinante</a:t>
            </a:r>
          </a:p>
          <a:p>
            <a:r>
              <a:rPr lang="es-ES"/>
              <a:t>Disponible 24/7</a:t>
            </a:r>
          </a:p>
          <a:p>
            <a:r>
              <a:rPr lang="es-ES"/>
              <a:t>Conversaciones ilimitadas</a:t>
            </a:r>
          </a:p>
          <a:p>
            <a:r>
              <a:rPr lang="es-ES"/>
              <a:t>Respuesta inmediata</a:t>
            </a:r>
          </a:p>
          <a:p>
            <a:r>
              <a:rPr lang="es-ES"/>
              <a:t>Nuevo canal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50194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7DE7-B826-45D6-ACCA-B5B943C7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1. Autores del trabajo, planificación y entrega.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48A93-856E-495D-9C67-F73B508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GRUPO: T2</a:t>
            </a:r>
          </a:p>
          <a:p>
            <a:r>
              <a:rPr lang="es-ES"/>
              <a:t>Autores: Rubén de Luz Calvete, Javier Herrero Mateos de la Higuera, Javier del Castillo González, Javier Rivas y Raúl García.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8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0435-E185-4049-9E8B-3224A3DA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Descripción del tipo de tecnología.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368FD-FA6B-492B-81C8-34DF6F4C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CHATBOT, es un programa informático que utiliza técnicas de inteligencia artificial, más o menos avanzadas, que le permiten interactuar con seres humanos y especialmente ejecutar tareas y responder preguntas planteadas.</a:t>
            </a:r>
          </a:p>
          <a:p>
            <a:r>
              <a:rPr lang="es-ES"/>
              <a:t>CHATBOT PLATFORM, es un programa para llevar a cabo esta tarea.</a:t>
            </a:r>
          </a:p>
        </p:txBody>
      </p:sp>
    </p:spTree>
    <p:extLst>
      <p:ext uri="{BB962C8B-B14F-4D97-AF65-F5344CB8AC3E}">
        <p14:creationId xmlns:p14="http://schemas.microsoft.com/office/powerpoint/2010/main" val="42898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03B0-3F02-47FE-BDDD-4C53A5B0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/>
              <a:t>3. Fuentes de información (documentos).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ABCA6-F624-4FFC-8AC7-85F62CA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''Muchos expertos llamaron a 2016 “el año de los </a:t>
            </a:r>
            <a:r>
              <a:rPr lang="es-ES" err="1"/>
              <a:t>chatbots</a:t>
            </a:r>
            <a:r>
              <a:rPr lang="es-ES"/>
              <a:t>.''</a:t>
            </a:r>
          </a:p>
          <a:p>
            <a:r>
              <a:rPr lang="es-ES"/>
              <a:t>''Según el Gartner Summit del 2011, se proyectaba que más del 85% de las interacciones con los clientes se gestionarán sin un ser humano para el año 2020.''</a:t>
            </a:r>
          </a:p>
          <a:p>
            <a:r>
              <a:rPr lang="es-ES"/>
              <a:t>Tabla de comparación de </a:t>
            </a:r>
            <a:r>
              <a:rPr lang="es-ES" err="1"/>
              <a:t>chatbots</a:t>
            </a:r>
            <a:r>
              <a:rPr lang="es-ES"/>
              <a:t>: </a:t>
            </a:r>
            <a:r>
              <a:rPr lang="es-ES">
                <a:hlinkClick r:id="rId2"/>
              </a:rPr>
              <a:t>https://docs.google.com/spreadsheets/d/1RgG-dRS42EHlG7QdJOTg2ZO587KutTTPeUfyxVKoIn8/edit#gid=0</a:t>
            </a:r>
            <a:r>
              <a:rPr lang="es-E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81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62B5C-9DBB-4F62-B934-B224423B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/>
              <a:t>3.1  Fuentes sobre el tipo de tecnología en general.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D765A-9E39-46F7-A17A-E352EE48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1. Api.ai= Esta herramienta crea un Agente (</a:t>
            </a:r>
            <a:r>
              <a:rPr lang="es-ES" err="1"/>
              <a:t>bot</a:t>
            </a:r>
            <a:r>
              <a:rPr lang="es-ES"/>
              <a:t>) que está compuesto por </a:t>
            </a:r>
            <a:r>
              <a:rPr lang="es-ES" b="1" err="1"/>
              <a:t>intents</a:t>
            </a:r>
            <a:r>
              <a:rPr lang="es-ES"/>
              <a:t>. Los </a:t>
            </a:r>
            <a:r>
              <a:rPr lang="es-ES" b="1" err="1"/>
              <a:t>intents</a:t>
            </a:r>
            <a:r>
              <a:rPr lang="es-ES" b="1"/>
              <a:t> </a:t>
            </a:r>
            <a:r>
              <a:rPr lang="es-ES"/>
              <a:t>son las diferentes respuestas que se desea obtener. Emplea el Machine </a:t>
            </a:r>
            <a:r>
              <a:rPr lang="es-ES" err="1"/>
              <a:t>Learning</a:t>
            </a:r>
            <a:r>
              <a:rPr lang="es-ES"/>
              <a:t>. Página Web: </a:t>
            </a:r>
            <a:r>
              <a:rPr lang="es-ES">
                <a:hlinkClick r:id="rId2"/>
              </a:rPr>
              <a:t>https://dialogflow.com/</a:t>
            </a:r>
            <a:r>
              <a:rPr lang="es-ES"/>
              <a:t> </a:t>
            </a:r>
            <a:endParaRPr lang="es-ES" err="1"/>
          </a:p>
          <a:p>
            <a:r>
              <a:rPr lang="es-ES"/>
              <a:t>2. </a:t>
            </a:r>
            <a:r>
              <a:rPr lang="es-ES" err="1"/>
              <a:t>Botsify</a:t>
            </a:r>
            <a:r>
              <a:rPr lang="es-ES"/>
              <a:t>= Presenta una interfaz con dos grandes bloques: </a:t>
            </a:r>
            <a:r>
              <a:rPr lang="es-ES" b="1"/>
              <a:t>diseño y</a:t>
            </a:r>
            <a:r>
              <a:rPr lang="es-ES"/>
              <a:t> </a:t>
            </a:r>
            <a:r>
              <a:rPr lang="es-ES" b="1"/>
              <a:t>desarrollo</a:t>
            </a:r>
            <a:r>
              <a:rPr lang="es-ES"/>
              <a:t>. Se emplea para crear </a:t>
            </a:r>
            <a:r>
              <a:rPr lang="es-ES" err="1"/>
              <a:t>chatbots</a:t>
            </a:r>
            <a:r>
              <a:rPr lang="es-ES"/>
              <a:t> en Facebook.</a:t>
            </a:r>
          </a:p>
          <a:p>
            <a:r>
              <a:rPr lang="es-ES"/>
              <a:t>Plataforma Facebook Messenger= la propia plataforma te proporciona una multitud de recursos para ayudarte a crear tus </a:t>
            </a:r>
            <a:r>
              <a:rPr lang="es-ES" err="1"/>
              <a:t>chabots</a:t>
            </a:r>
            <a:r>
              <a:rPr lang="es-ES"/>
              <a:t>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3711-634B-4518-8354-043523CD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3.2  Fuentes sobre la tecnología específica 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83D00-1175-4FD6-B889-0991806D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err="1"/>
              <a:t>Clustaar</a:t>
            </a:r>
            <a:r>
              <a:rPr lang="es-ES"/>
              <a:t> es una plataforma que permite crear un </a:t>
            </a:r>
            <a:r>
              <a:rPr lang="es-ES" b="1" err="1"/>
              <a:t>chatbot</a:t>
            </a:r>
            <a:r>
              <a:rPr lang="es-ES"/>
              <a:t> para automatizar el servicio al cliente </a:t>
            </a:r>
            <a:r>
              <a:rPr lang="es-ES" b="1"/>
              <a:t>SaaS</a:t>
            </a:r>
            <a:r>
              <a:rPr lang="es-ES"/>
              <a:t> a través de diferentes canales (</a:t>
            </a:r>
            <a:r>
              <a:rPr lang="es-ES" err="1"/>
              <a:t>Clustaar</a:t>
            </a:r>
            <a:r>
              <a:rPr lang="es-ES"/>
              <a:t> </a:t>
            </a:r>
            <a:r>
              <a:rPr lang="es-ES" err="1"/>
              <a:t>Webchat</a:t>
            </a:r>
            <a:r>
              <a:rPr lang="es-ES"/>
              <a:t>, Facebook Messenger, </a:t>
            </a:r>
            <a:r>
              <a:rPr lang="es-ES" err="1"/>
              <a:t>Intercom</a:t>
            </a:r>
            <a:r>
              <a:rPr lang="es-ES"/>
              <a:t>, </a:t>
            </a:r>
            <a:r>
              <a:rPr lang="es-ES" err="1"/>
              <a:t>etc</a:t>
            </a:r>
            <a:r>
              <a:rPr lang="es-ES"/>
              <a:t>).</a:t>
            </a:r>
          </a:p>
          <a:p>
            <a:r>
              <a:rPr lang="es-ES"/>
              <a:t>Página web: </a:t>
            </a:r>
            <a:r>
              <a:rPr lang="es-ES" u="sng"/>
              <a:t>https://clustaar.com/features/#easy-to-use</a:t>
            </a:r>
            <a:r>
              <a:rPr lang="es-ES"/>
              <a:t>  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3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946252" cy="1303867"/>
          </a:xfrm>
        </p:spPr>
        <p:txBody>
          <a:bodyPr>
            <a:normAutofit fontScale="90000"/>
          </a:bodyPr>
          <a:lstStyle/>
          <a:p>
            <a:r>
              <a:rPr lang="es-ES"/>
              <a:t>4.3 Fuentes de información (cursos no gratuitos).</a:t>
            </a:r>
            <a:br>
              <a:rPr lang="es-ES"/>
            </a:br>
            <a:r>
              <a:rPr lang="es-ES" err="1"/>
              <a:t>VisualSpirits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DD067-FF6F-4AB3-86E9-FD509749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/>
          </a:p>
          <a:p>
            <a:r>
              <a:rPr lang="es-ES" sz="3200"/>
              <a:t>En este apartado no hemos encontrado ningún curso ni información de pago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23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5.1 Fuentes de información (cursos gratuitos).</a:t>
            </a:r>
            <a:br>
              <a:rPr lang="es-ES"/>
            </a:br>
            <a:r>
              <a:rPr lang="es-ES"/>
              <a:t>Tecnología de </a:t>
            </a:r>
            <a:r>
              <a:rPr lang="es-ES" err="1"/>
              <a:t>Chatbots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DB411A7-5A21-4EAD-9250-B988F107D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932" y="2571309"/>
            <a:ext cx="2456963" cy="3318936"/>
          </a:xfrm>
          <a:prstGeom prst="rect">
            <a:avLst/>
          </a:prstGeom>
        </p:spPr>
      </p:pic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503D0B2-D9CB-4785-BBF7-D627750C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640" y="1889185"/>
            <a:ext cx="2345436" cy="4114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275791-1307-4C56-B7E9-738EB791B30D}"/>
              </a:ext>
            </a:extLst>
          </p:cNvPr>
          <p:cNvSpPr txBox="1"/>
          <p:nvPr/>
        </p:nvSpPr>
        <p:spPr>
          <a:xfrm>
            <a:off x="3746740" y="2654060"/>
            <a:ext cx="366335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/>
              <a:t>Curso </a:t>
            </a:r>
            <a:r>
              <a:rPr lang="es-ES" sz="2800" err="1"/>
              <a:t>Manychat</a:t>
            </a:r>
            <a:r>
              <a:rPr lang="es-ES" sz="2800"/>
              <a:t> </a:t>
            </a:r>
            <a:r>
              <a:rPr lang="es-ES" sz="2800" err="1"/>
              <a:t>chatbot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404118-D773-439D-8621-C79BE9289766}"/>
              </a:ext>
            </a:extLst>
          </p:cNvPr>
          <p:cNvSpPr txBox="1"/>
          <p:nvPr/>
        </p:nvSpPr>
        <p:spPr>
          <a:xfrm>
            <a:off x="5385758" y="4666892"/>
            <a:ext cx="36777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Watson </a:t>
            </a:r>
            <a:r>
              <a:rPr lang="es-ES" sz="2400" err="1"/>
              <a:t>Chatbot</a:t>
            </a:r>
            <a:r>
              <a:rPr lang="es-ES" sz="2400"/>
              <a:t> software</a:t>
            </a:r>
            <a:endParaRPr lang="es-ES" sz="2400" err="1"/>
          </a:p>
        </p:txBody>
      </p:sp>
    </p:spTree>
    <p:extLst>
      <p:ext uri="{BB962C8B-B14F-4D97-AF65-F5344CB8AC3E}">
        <p14:creationId xmlns:p14="http://schemas.microsoft.com/office/powerpoint/2010/main" val="122133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Panorámica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Orgánico</vt:lpstr>
      <vt:lpstr>TG1 CHATBOT PLATFORMS</vt:lpstr>
      <vt:lpstr>ÍNDICE</vt:lpstr>
      <vt:lpstr>1. Autores del trabajo, planificación y entrega.</vt:lpstr>
      <vt:lpstr>2. Descripción del tipo de tecnología.</vt:lpstr>
      <vt:lpstr>3. Fuentes de información (documentos).</vt:lpstr>
      <vt:lpstr>3.1  Fuentes sobre el tipo de tecnología en general.</vt:lpstr>
      <vt:lpstr>3.2  Fuentes sobre la tecnología específica A.</vt:lpstr>
      <vt:lpstr>4.3 Fuentes de información (cursos no gratuitos). VisualSpirits</vt:lpstr>
      <vt:lpstr>5.1 Fuentes de información (cursos gratuitos). Tecnología de Chatbots</vt:lpstr>
      <vt:lpstr>5.1 Fuentes de información (cursos gratuitos). Tecnología de Chatbots</vt:lpstr>
      <vt:lpstr>5.2 Fuentes de información (cursos gratuitos). Clustaar</vt:lpstr>
      <vt:lpstr>5.2 Fuentes de información (cursos gratuitos). Clustaar</vt:lpstr>
      <vt:lpstr>5.2 Fuentes de información (cursos gratuitos). Clustaar</vt:lpstr>
      <vt:lpstr>5.3 Fuentes de información (cursos gratuitos). VirtualSpirits</vt:lpstr>
      <vt:lpstr>5.3 Fuentes de información (cursos gratuitos). VirtualSpirits</vt:lpstr>
      <vt:lpstr>5.3 Fuentes de información (cursos gratuitos). VirtualSpirits</vt:lpstr>
      <vt:lpstr>6. Ayudas económicas para estudiar las tecnologías.</vt:lpstr>
      <vt:lpstr>6. Ayudas económicas para estudiar las tecnologías.</vt:lpstr>
      <vt:lpstr>7. Recursos para implementar las tecnologías.</vt:lpstr>
      <vt:lpstr>8. 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2012-07-30T22:48:03Z</dcterms:created>
  <dcterms:modified xsi:type="dcterms:W3CDTF">2019-03-18T22:23:21Z</dcterms:modified>
</cp:coreProperties>
</file>