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59" r:id="rId6"/>
    <p:sldId id="265" r:id="rId7"/>
    <p:sldId id="266" r:id="rId8"/>
    <p:sldId id="260" r:id="rId9"/>
    <p:sldId id="274" r:id="rId10"/>
    <p:sldId id="278" r:id="rId11"/>
    <p:sldId id="275" r:id="rId12"/>
    <p:sldId id="277" r:id="rId13"/>
    <p:sldId id="279" r:id="rId14"/>
    <p:sldId id="280" r:id="rId15"/>
    <p:sldId id="261" r:id="rId16"/>
    <p:sldId id="281" r:id="rId17"/>
    <p:sldId id="285" r:id="rId18"/>
    <p:sldId id="286" r:id="rId19"/>
    <p:sldId id="287" r:id="rId20"/>
    <p:sldId id="288" r:id="rId21"/>
    <p:sldId id="289" r:id="rId22"/>
    <p:sldId id="299" r:id="rId23"/>
    <p:sldId id="298" r:id="rId24"/>
    <p:sldId id="297" r:id="rId25"/>
    <p:sldId id="296" r:id="rId26"/>
    <p:sldId id="295" r:id="rId27"/>
    <p:sldId id="294" r:id="rId28"/>
    <p:sldId id="293" r:id="rId29"/>
    <p:sldId id="268" r:id="rId30"/>
    <p:sldId id="269" r:id="rId31"/>
    <p:sldId id="272" r:id="rId32"/>
    <p:sldId id="273" r:id="rId33"/>
    <p:sldId id="263" r:id="rId34"/>
    <p:sldId id="284" r:id="rId35"/>
    <p:sldId id="290" r:id="rId36"/>
    <p:sldId id="292" r:id="rId37"/>
    <p:sldId id="291" r:id="rId3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34EF00-50D7-43EC-B33D-8D1B1FF83EEA}" v="1243" dt="2019-04-08T14:24:34.476"/>
    <p1510:client id="{710AD0EC-34A9-EB6A-990C-86EC52FC3824}" v="276" dt="2019-04-08T15:03:38.313"/>
    <p1510:client id="{E3FCC815-1FF1-F849-350D-31CB140D4B22}" v="1327" dt="2019-04-08T14:57:49.868"/>
    <p1510:client id="{ED4A12AB-84EA-4859-89D4-E52D4E28023A}" v="846" dt="2019-04-08T15:32:42.308"/>
    <p1510:client id="{97627CE3-7E5D-EE55-1233-1CECCE280014}" v="72" dt="2019-04-08T15:27:55.271"/>
    <p1510:client id="{C6B204D3-19A0-FC0E-72DF-A8DB1CFDE405}" v="9" dt="2019-04-08T15:50:16.086"/>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Date Placeholder 3"/>
          <p:cNvSpPr>
            <a:spLocks noGrp="1"/>
          </p:cNvSpPr>
          <p:nvPr>
            <p:ph type="dt" sz="half" idx="10"/>
          </p:nvPr>
        </p:nvSpPr>
        <p:spPr>
          <a:xfrm>
            <a:off x="7983232" y="5037663"/>
            <a:ext cx="897467" cy="279400"/>
          </a:xfrm>
        </p:spPr>
        <p:txBody>
          <a:bodyPr/>
          <a:lstStyle/>
          <a:p>
            <a:fld id="{40771E8B-6CA5-40B2-8038-0E112F3DAC1C}" type="datetimeFigureOut">
              <a:rPr lang="es-ES" smtClean="0"/>
              <a:t>08/04/2019</a:t>
            </a:fld>
            <a:endParaRPr lang="es-ES"/>
          </a:p>
        </p:txBody>
      </p:sp>
      <p:sp>
        <p:nvSpPr>
          <p:cNvPr id="5" name="Footer Placeholder 4"/>
          <p:cNvSpPr>
            <a:spLocks noGrp="1"/>
          </p:cNvSpPr>
          <p:nvPr>
            <p:ph type="ftr" sz="quarter" idx="11"/>
          </p:nvPr>
        </p:nvSpPr>
        <p:spPr>
          <a:xfrm>
            <a:off x="2692397" y="5037663"/>
            <a:ext cx="5214635" cy="279400"/>
          </a:xfrm>
        </p:spPr>
        <p:txBody>
          <a:bodyPr/>
          <a:lstStyle/>
          <a:p>
            <a:endParaRPr lang="es-ES"/>
          </a:p>
        </p:txBody>
      </p:sp>
      <p:sp>
        <p:nvSpPr>
          <p:cNvPr id="6" name="Slide Number Placeholder 5"/>
          <p:cNvSpPr>
            <a:spLocks noGrp="1"/>
          </p:cNvSpPr>
          <p:nvPr>
            <p:ph type="sldNum" sz="quarter" idx="12"/>
          </p:nvPr>
        </p:nvSpPr>
        <p:spPr>
          <a:xfrm>
            <a:off x="8956900" y="5037663"/>
            <a:ext cx="551167" cy="279400"/>
          </a:xfrm>
        </p:spPr>
        <p:txBody>
          <a:bodyPr/>
          <a:lstStyle/>
          <a:p>
            <a:fld id="{0F1556C4-DFC3-4611-A7CC-780699185E26}" type="slidenum">
              <a:rPr lang="es-ES" smtClean="0"/>
              <a:t>‹Nº›</a:t>
            </a:fld>
            <a:endParaRPr lang="es-E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9701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0771E8B-6CA5-40B2-8038-0E112F3DAC1C}" type="datetimeFigureOut">
              <a:rPr lang="es-ES" smtClean="0"/>
              <a:t>08/04/2019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167480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0771E8B-6CA5-40B2-8038-0E112F3DAC1C}" type="datetimeFigureOut">
              <a:rPr lang="es-ES" smtClean="0"/>
              <a:t>08/04/2019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9674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0771E8B-6CA5-40B2-8038-0E112F3DAC1C}" type="datetimeFigureOut">
              <a:rPr lang="es-ES" smtClean="0"/>
              <a:t>08/04/2019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220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0771E8B-6CA5-40B2-8038-0E112F3DAC1C}" type="datetimeFigureOut">
              <a:rPr lang="es-ES" smtClean="0"/>
              <a:t>08/04/2019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425097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0771E8B-6CA5-40B2-8038-0E112F3DAC1C}" type="datetimeFigureOut">
              <a:rPr lang="es-ES" smtClean="0"/>
              <a:t>08/04/2019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5948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0771E8B-6CA5-40B2-8038-0E112F3DAC1C}" type="datetimeFigureOut">
              <a:rPr lang="es-ES" smtClean="0"/>
              <a:t>08/04/2019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4355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0771E8B-6CA5-40B2-8038-0E112F3DAC1C}" type="datetimeFigureOut">
              <a:rPr lang="es-ES" smtClean="0"/>
              <a:t>08/04/2019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35270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0771E8B-6CA5-40B2-8038-0E112F3DAC1C}" type="datetimeFigureOut">
              <a:rPr lang="es-ES" smtClean="0"/>
              <a:t>08/04/2019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2720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0771E8B-6CA5-40B2-8038-0E112F3DAC1C}" type="datetimeFigureOut">
              <a:rPr lang="es-ES" smtClean="0"/>
              <a:t>08/04/2019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092954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0771E8B-6CA5-40B2-8038-0E112F3DAC1C}" type="datetimeFigureOut">
              <a:rPr lang="es-ES" smtClean="0"/>
              <a:t>08/04/2019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F1556C4-DFC3-4611-A7CC-780699185E26}" type="slidenum">
              <a:rPr lang="es-ES" smtClean="0"/>
              <a:t>‹Nº›</a:t>
            </a:fld>
            <a:endParaRPr lang="es-E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5508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40771E8B-6CA5-40B2-8038-0E112F3DAC1C}" type="datetimeFigureOut">
              <a:rPr lang="es-ES" smtClean="0"/>
              <a:t>08/04/2019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5770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40771E8B-6CA5-40B2-8038-0E112F3DAC1C}" type="datetimeFigureOut">
              <a:rPr lang="es-ES" smtClean="0"/>
              <a:t>08/04/2019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F1556C4-DFC3-4611-A7CC-780699185E26}" type="slidenum">
              <a:rPr lang="es-ES" smtClean="0"/>
              <a:t>‹Nº›</a:t>
            </a:fld>
            <a:endParaRPr lang="es-E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2574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40771E8B-6CA5-40B2-8038-0E112F3DAC1C}" type="datetimeFigureOut">
              <a:rPr lang="es-ES" smtClean="0"/>
              <a:t>08/04/2019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F1556C4-DFC3-4611-A7CC-780699185E26}" type="slidenum">
              <a:rPr lang="es-ES" smtClean="0"/>
              <a:t>‹Nº›</a:t>
            </a:fld>
            <a:endParaRPr lang="es-E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2000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771E8B-6CA5-40B2-8038-0E112F3DAC1C}" type="datetimeFigureOut">
              <a:rPr lang="es-ES" smtClean="0"/>
              <a:t>08/04/2019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55709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0771E8B-6CA5-40B2-8038-0E112F3DAC1C}" type="datetimeFigureOut">
              <a:rPr lang="es-ES" smtClean="0"/>
              <a:t>08/04/2019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F1556C4-DFC3-4611-A7CC-780699185E26}" type="slidenum">
              <a:rPr lang="es-ES" smtClean="0"/>
              <a:t>‹Nº›</a:t>
            </a:fld>
            <a:endParaRPr lang="es-E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5831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0771E8B-6CA5-40B2-8038-0E112F3DAC1C}" type="datetimeFigureOut">
              <a:rPr lang="es-ES" smtClean="0"/>
              <a:t>08/04/2019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720881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0771E8B-6CA5-40B2-8038-0E112F3DAC1C}" type="datetimeFigureOut">
              <a:rPr lang="es-ES" smtClean="0"/>
              <a:t>08/04/2019</a:t>
            </a:fld>
            <a:endParaRPr lang="es-E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E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1104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a:t>TG2 - EVALUACIÓN Y COMPARACIÓN</a:t>
            </a:r>
          </a:p>
        </p:txBody>
      </p:sp>
      <p:sp>
        <p:nvSpPr>
          <p:cNvPr id="3" name="Subtítulo 2"/>
          <p:cNvSpPr>
            <a:spLocks noGrp="1"/>
          </p:cNvSpPr>
          <p:nvPr>
            <p:ph type="subTitle" idx="1"/>
          </p:nvPr>
        </p:nvSpPr>
        <p:spPr>
          <a:xfrm>
            <a:off x="2692398" y="3761981"/>
            <a:ext cx="6815669" cy="1320802"/>
          </a:xfrm>
        </p:spPr>
        <p:txBody>
          <a:bodyPr/>
          <a:lstStyle/>
          <a:p>
            <a:pPr algn="l"/>
            <a:r>
              <a:rPr lang="es-ES"/>
              <a:t>Rubén de Luz Calvete, Javier Herrero Mateos de la Higuera, Javier del Castillo González, Javier Rivas y Raúl García.</a:t>
            </a:r>
            <a:endParaRPr lang="en-US"/>
          </a:p>
          <a:p>
            <a:pPr algn="l"/>
            <a:r>
              <a:rPr lang="es-ES"/>
              <a:t>DESARROLLO CON TECNOLOGÍAS EMERGENTES</a:t>
            </a:r>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72CF5D-8281-4F7E-94C2-4066D25D640B}"/>
              </a:ext>
            </a:extLst>
          </p:cNvPr>
          <p:cNvSpPr>
            <a:spLocks noGrp="1"/>
          </p:cNvSpPr>
          <p:nvPr>
            <p:ph type="title"/>
          </p:nvPr>
        </p:nvSpPr>
        <p:spPr>
          <a:xfrm>
            <a:off x="1295402" y="752095"/>
            <a:ext cx="9601196" cy="1303867"/>
          </a:xfrm>
        </p:spPr>
        <p:txBody>
          <a:bodyPr>
            <a:normAutofit/>
          </a:bodyPr>
          <a:lstStyle/>
          <a:p>
            <a:pPr algn="l"/>
            <a:r>
              <a:rPr lang="es-ES" sz="4000"/>
              <a:t>3.2 Categoría B: General.</a:t>
            </a:r>
          </a:p>
        </p:txBody>
      </p:sp>
      <p:graphicFrame>
        <p:nvGraphicFramePr>
          <p:cNvPr id="5" name="Tabla 2">
            <a:extLst>
              <a:ext uri="{FF2B5EF4-FFF2-40B4-BE49-F238E27FC236}">
                <a16:creationId xmlns:a16="http://schemas.microsoft.com/office/drawing/2014/main" id="{C7B9E536-4D34-4502-A136-84A087114C5B}"/>
              </a:ext>
            </a:extLst>
          </p:cNvPr>
          <p:cNvGraphicFramePr>
            <a:graphicFrameLocks noGrp="1"/>
          </p:cNvGraphicFramePr>
          <p:nvPr>
            <p:extLst>
              <p:ext uri="{D42A27DB-BD31-4B8C-83A1-F6EECF244321}">
                <p14:modId xmlns:p14="http://schemas.microsoft.com/office/powerpoint/2010/main" val="3630163361"/>
              </p:ext>
            </p:extLst>
          </p:nvPr>
        </p:nvGraphicFramePr>
        <p:xfrm>
          <a:off x="1408981" y="2415396"/>
          <a:ext cx="9399495" cy="3249959"/>
        </p:xfrm>
        <a:graphic>
          <a:graphicData uri="http://schemas.openxmlformats.org/drawingml/2006/table">
            <a:tbl>
              <a:tblPr firstRow="1" bandRow="1">
                <a:tableStyleId>{5C22544A-7EE6-4342-B048-85BDC9FD1C3A}</a:tableStyleId>
              </a:tblPr>
              <a:tblGrid>
                <a:gridCol w="2349874">
                  <a:extLst>
                    <a:ext uri="{9D8B030D-6E8A-4147-A177-3AD203B41FA5}">
                      <a16:colId xmlns:a16="http://schemas.microsoft.com/office/drawing/2014/main" val="692179078"/>
                    </a:ext>
                  </a:extLst>
                </a:gridCol>
                <a:gridCol w="2036883">
                  <a:extLst>
                    <a:ext uri="{9D8B030D-6E8A-4147-A177-3AD203B41FA5}">
                      <a16:colId xmlns:a16="http://schemas.microsoft.com/office/drawing/2014/main" val="1729533981"/>
                    </a:ext>
                  </a:extLst>
                </a:gridCol>
                <a:gridCol w="3487615">
                  <a:extLst>
                    <a:ext uri="{9D8B030D-6E8A-4147-A177-3AD203B41FA5}">
                      <a16:colId xmlns:a16="http://schemas.microsoft.com/office/drawing/2014/main" val="4233795968"/>
                    </a:ext>
                  </a:extLst>
                </a:gridCol>
                <a:gridCol w="1525123">
                  <a:extLst>
                    <a:ext uri="{9D8B030D-6E8A-4147-A177-3AD203B41FA5}">
                      <a16:colId xmlns:a16="http://schemas.microsoft.com/office/drawing/2014/main" val="235213001"/>
                    </a:ext>
                  </a:extLst>
                </a:gridCol>
              </a:tblGrid>
              <a:tr h="872519">
                <a:tc>
                  <a:txBody>
                    <a:bodyPr/>
                    <a:lstStyle/>
                    <a:p>
                      <a:pPr algn="ctr"/>
                      <a:r>
                        <a:rPr lang="es-ES" sz="2800"/>
                        <a:t>Criterio</a:t>
                      </a:r>
                    </a:p>
                  </a:txBody>
                  <a:tcPr anchor="ctr"/>
                </a:tc>
                <a:tc>
                  <a:txBody>
                    <a:bodyPr/>
                    <a:lstStyle/>
                    <a:p>
                      <a:pPr algn="ctr"/>
                      <a:r>
                        <a:rPr lang="es-ES" sz="2800"/>
                        <a:t>Nombre</a:t>
                      </a:r>
                    </a:p>
                  </a:txBody>
                  <a:tcPr anchor="ctr"/>
                </a:tc>
                <a:tc>
                  <a:txBody>
                    <a:bodyPr/>
                    <a:lstStyle/>
                    <a:p>
                      <a:pPr algn="ctr"/>
                      <a:r>
                        <a:rPr lang="es-ES" sz="2800"/>
                        <a:t>Descripción</a:t>
                      </a:r>
                    </a:p>
                  </a:txBody>
                  <a:tcPr anchor="ctr"/>
                </a:tc>
                <a:tc>
                  <a:txBody>
                    <a:bodyPr/>
                    <a:lstStyle/>
                    <a:p>
                      <a:pPr lvl="0" algn="ctr">
                        <a:buNone/>
                      </a:pPr>
                      <a:r>
                        <a:rPr lang="es-ES" sz="2800"/>
                        <a:t>Tipo</a:t>
                      </a:r>
                    </a:p>
                  </a:txBody>
                  <a:tcPr anchor="ctr"/>
                </a:tc>
                <a:extLst>
                  <a:ext uri="{0D108BD9-81ED-4DB2-BD59-A6C34878D82A}">
                    <a16:rowId xmlns:a16="http://schemas.microsoft.com/office/drawing/2014/main" val="2302341128"/>
                  </a:ext>
                </a:extLst>
              </a:tr>
              <a:tr h="889297">
                <a:tc>
                  <a:txBody>
                    <a:bodyPr/>
                    <a:lstStyle/>
                    <a:p>
                      <a:pPr lvl="0" algn="ctr">
                        <a:buNone/>
                      </a:pPr>
                      <a:r>
                        <a:rPr lang="es-ES" sz="2000" b="0" i="0" u="none" strike="noStrike" noProof="0">
                          <a:latin typeface="Garamond"/>
                        </a:rPr>
                        <a:t>B.4: Formación.</a:t>
                      </a:r>
                    </a:p>
                  </a:txBody>
                  <a:tcPr anchor="ctr"/>
                </a:tc>
                <a:tc>
                  <a:txBody>
                    <a:bodyPr/>
                    <a:lstStyle/>
                    <a:p>
                      <a:pPr lvl="0" algn="ctr">
                        <a:buNone/>
                      </a:pPr>
                      <a:r>
                        <a:rPr lang="es-ES" sz="1800" b="0" i="0" u="none" strike="noStrike" noProof="0">
                          <a:latin typeface="Garamond"/>
                        </a:rPr>
                        <a:t>Formación.</a:t>
                      </a:r>
                      <a:endParaRPr lang="es-ES"/>
                    </a:p>
                  </a:txBody>
                  <a:tcPr anchor="ctr"/>
                </a:tc>
                <a:tc>
                  <a:txBody>
                    <a:bodyPr/>
                    <a:lstStyle/>
                    <a:p>
                      <a:pPr lvl="0" algn="ctr">
                        <a:buNone/>
                      </a:pPr>
                      <a:r>
                        <a:rPr lang="es-ES" sz="1800" b="0" i="0" u="none" strike="noStrike" noProof="0">
                          <a:latin typeface="Garamond"/>
                        </a:rPr>
                        <a:t>Métodos en los que es posible impartirse cursos de formación para cada herramienta.</a:t>
                      </a:r>
                      <a:endParaRPr lang="es-ES"/>
                    </a:p>
                  </a:txBody>
                  <a:tcPr anchor="ctr"/>
                </a:tc>
                <a:tc>
                  <a:txBody>
                    <a:bodyPr/>
                    <a:lstStyle/>
                    <a:p>
                      <a:pPr lvl="0" algn="ctr">
                        <a:buNone/>
                      </a:pPr>
                      <a:r>
                        <a:rPr lang="es-ES" sz="1800" b="0" i="0" u="none" strike="noStrike" noProof="0">
                          <a:latin typeface="Garamond"/>
                        </a:rPr>
                        <a:t>Numérico.</a:t>
                      </a:r>
                      <a:endParaRPr lang="es-ES"/>
                    </a:p>
                  </a:txBody>
                  <a:tcPr anchor="ctr"/>
                </a:tc>
                <a:extLst>
                  <a:ext uri="{0D108BD9-81ED-4DB2-BD59-A6C34878D82A}">
                    <a16:rowId xmlns:a16="http://schemas.microsoft.com/office/drawing/2014/main" val="3236513192"/>
                  </a:ext>
                </a:extLst>
              </a:tr>
              <a:tr h="889297">
                <a:tc>
                  <a:txBody>
                    <a:bodyPr/>
                    <a:lstStyle/>
                    <a:p>
                      <a:pPr lvl="0" algn="ctr">
                        <a:buNone/>
                      </a:pPr>
                      <a:r>
                        <a:rPr lang="es-ES" sz="2000" b="0" i="0" u="none" strike="noStrike" noProof="0">
                          <a:latin typeface="Garamond"/>
                        </a:rPr>
                        <a:t>B.5: FAQ Autoaprendizaje.</a:t>
                      </a:r>
                      <a:endParaRPr lang="es-ES"/>
                    </a:p>
                  </a:txBody>
                  <a:tcPr anchor="ctr"/>
                </a:tc>
                <a:tc>
                  <a:txBody>
                    <a:bodyPr/>
                    <a:lstStyle/>
                    <a:p>
                      <a:pPr lvl="0" algn="ctr">
                        <a:buNone/>
                      </a:pPr>
                      <a:r>
                        <a:rPr lang="es-ES" sz="1800" b="0" i="0" u="none" strike="noStrike" noProof="0">
                          <a:latin typeface="Garamond"/>
                        </a:rPr>
                        <a:t>FAQ.</a:t>
                      </a:r>
                      <a:endParaRPr lang="es-ES"/>
                    </a:p>
                  </a:txBody>
                  <a:tcPr anchor="ctr"/>
                </a:tc>
                <a:tc>
                  <a:txBody>
                    <a:bodyPr/>
                    <a:lstStyle/>
                    <a:p>
                      <a:pPr lvl="0" algn="ctr">
                        <a:buNone/>
                      </a:pPr>
                      <a:r>
                        <a:rPr lang="es-ES" sz="1800" b="0" i="0" u="none" strike="noStrike" noProof="0">
                          <a:latin typeface="Garamond"/>
                        </a:rPr>
                        <a:t>Indica la capacidad de aprender sobre las preguntas que más se repiten en las diferentes situaciones posibles de la página web o preguntas más comunes</a:t>
                      </a:r>
                      <a:endParaRPr lang="es-ES"/>
                    </a:p>
                  </a:txBody>
                  <a:tcPr anchor="ctr"/>
                </a:tc>
                <a:tc>
                  <a:txBody>
                    <a:bodyPr/>
                    <a:lstStyle/>
                    <a:p>
                      <a:pPr lvl="0" algn="ctr">
                        <a:buNone/>
                      </a:pPr>
                      <a:r>
                        <a:rPr lang="es-ES" sz="1800" b="0" i="0" u="none" strike="noStrike" noProof="0">
                          <a:latin typeface="Garamond"/>
                        </a:rPr>
                        <a:t>Booleano.</a:t>
                      </a:r>
                      <a:endParaRPr lang="es-ES"/>
                    </a:p>
                  </a:txBody>
                  <a:tcPr anchor="ctr"/>
                </a:tc>
                <a:extLst>
                  <a:ext uri="{0D108BD9-81ED-4DB2-BD59-A6C34878D82A}">
                    <a16:rowId xmlns:a16="http://schemas.microsoft.com/office/drawing/2014/main" val="4269824219"/>
                  </a:ext>
                </a:extLst>
              </a:tr>
            </a:tbl>
          </a:graphicData>
        </a:graphic>
      </p:graphicFrame>
    </p:spTree>
    <p:extLst>
      <p:ext uri="{BB962C8B-B14F-4D97-AF65-F5344CB8AC3E}">
        <p14:creationId xmlns:p14="http://schemas.microsoft.com/office/powerpoint/2010/main" val="1913433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72CF5D-8281-4F7E-94C2-4066D25D640B}"/>
              </a:ext>
            </a:extLst>
          </p:cNvPr>
          <p:cNvSpPr>
            <a:spLocks noGrp="1"/>
          </p:cNvSpPr>
          <p:nvPr>
            <p:ph type="title"/>
          </p:nvPr>
        </p:nvSpPr>
        <p:spPr>
          <a:xfrm>
            <a:off x="1295402" y="450169"/>
            <a:ext cx="9601196" cy="1303867"/>
          </a:xfrm>
        </p:spPr>
        <p:txBody>
          <a:bodyPr>
            <a:normAutofit/>
          </a:bodyPr>
          <a:lstStyle/>
          <a:p>
            <a:pPr algn="l"/>
            <a:r>
              <a:rPr lang="es-ES" sz="4000"/>
              <a:t>3.3 Categoría C: Utilidades.</a:t>
            </a:r>
          </a:p>
        </p:txBody>
      </p:sp>
      <p:graphicFrame>
        <p:nvGraphicFramePr>
          <p:cNvPr id="4" name="Tabla 2">
            <a:extLst>
              <a:ext uri="{FF2B5EF4-FFF2-40B4-BE49-F238E27FC236}">
                <a16:creationId xmlns:a16="http://schemas.microsoft.com/office/drawing/2014/main" id="{372FA1C9-2DDE-4B01-B4DE-8E23BB5F468D}"/>
              </a:ext>
            </a:extLst>
          </p:cNvPr>
          <p:cNvGraphicFramePr>
            <a:graphicFrameLocks noGrp="1"/>
          </p:cNvGraphicFramePr>
          <p:nvPr>
            <p:extLst>
              <p:ext uri="{D42A27DB-BD31-4B8C-83A1-F6EECF244321}">
                <p14:modId xmlns:p14="http://schemas.microsoft.com/office/powerpoint/2010/main" val="1740395917"/>
              </p:ext>
            </p:extLst>
          </p:nvPr>
        </p:nvGraphicFramePr>
        <p:xfrm>
          <a:off x="1301872" y="1995587"/>
          <a:ext cx="9556256" cy="3760518"/>
        </p:xfrm>
        <a:graphic>
          <a:graphicData uri="http://schemas.openxmlformats.org/drawingml/2006/table">
            <a:tbl>
              <a:tblPr firstRow="1" bandRow="1">
                <a:tableStyleId>{5C22544A-7EE6-4342-B048-85BDC9FD1C3A}</a:tableStyleId>
              </a:tblPr>
              <a:tblGrid>
                <a:gridCol w="2389065">
                  <a:extLst>
                    <a:ext uri="{9D8B030D-6E8A-4147-A177-3AD203B41FA5}">
                      <a16:colId xmlns:a16="http://schemas.microsoft.com/office/drawing/2014/main" val="692179078"/>
                    </a:ext>
                  </a:extLst>
                </a:gridCol>
                <a:gridCol w="1877523">
                  <a:extLst>
                    <a:ext uri="{9D8B030D-6E8A-4147-A177-3AD203B41FA5}">
                      <a16:colId xmlns:a16="http://schemas.microsoft.com/office/drawing/2014/main" val="1729533981"/>
                    </a:ext>
                  </a:extLst>
                </a:gridCol>
                <a:gridCol w="3808655">
                  <a:extLst>
                    <a:ext uri="{9D8B030D-6E8A-4147-A177-3AD203B41FA5}">
                      <a16:colId xmlns:a16="http://schemas.microsoft.com/office/drawing/2014/main" val="4233795968"/>
                    </a:ext>
                  </a:extLst>
                </a:gridCol>
                <a:gridCol w="1481013">
                  <a:extLst>
                    <a:ext uri="{9D8B030D-6E8A-4147-A177-3AD203B41FA5}">
                      <a16:colId xmlns:a16="http://schemas.microsoft.com/office/drawing/2014/main" val="235213001"/>
                    </a:ext>
                  </a:extLst>
                </a:gridCol>
              </a:tblGrid>
              <a:tr h="535732">
                <a:tc>
                  <a:txBody>
                    <a:bodyPr/>
                    <a:lstStyle/>
                    <a:p>
                      <a:pPr algn="ctr"/>
                      <a:r>
                        <a:rPr lang="es-ES" sz="2800"/>
                        <a:t>Criterio</a:t>
                      </a:r>
                    </a:p>
                  </a:txBody>
                  <a:tcPr anchor="ctr"/>
                </a:tc>
                <a:tc>
                  <a:txBody>
                    <a:bodyPr/>
                    <a:lstStyle/>
                    <a:p>
                      <a:pPr algn="ctr"/>
                      <a:r>
                        <a:rPr lang="es-ES" sz="2800"/>
                        <a:t>Nombre</a:t>
                      </a:r>
                    </a:p>
                  </a:txBody>
                  <a:tcPr anchor="ctr"/>
                </a:tc>
                <a:tc>
                  <a:txBody>
                    <a:bodyPr/>
                    <a:lstStyle/>
                    <a:p>
                      <a:pPr algn="ctr"/>
                      <a:r>
                        <a:rPr lang="es-ES" sz="2800"/>
                        <a:t>Descripción</a:t>
                      </a:r>
                    </a:p>
                  </a:txBody>
                  <a:tcPr anchor="ctr"/>
                </a:tc>
                <a:tc>
                  <a:txBody>
                    <a:bodyPr/>
                    <a:lstStyle/>
                    <a:p>
                      <a:pPr lvl="0" algn="ctr">
                        <a:buNone/>
                      </a:pPr>
                      <a:r>
                        <a:rPr lang="es-ES" sz="2800"/>
                        <a:t>Tipo</a:t>
                      </a:r>
                    </a:p>
                  </a:txBody>
                  <a:tcPr anchor="ctr"/>
                </a:tc>
                <a:extLst>
                  <a:ext uri="{0D108BD9-81ED-4DB2-BD59-A6C34878D82A}">
                    <a16:rowId xmlns:a16="http://schemas.microsoft.com/office/drawing/2014/main" val="2302341128"/>
                  </a:ext>
                </a:extLst>
              </a:tr>
              <a:tr h="1517906">
                <a:tc>
                  <a:txBody>
                    <a:bodyPr/>
                    <a:lstStyle/>
                    <a:p>
                      <a:pPr lvl="0" algn="ctr">
                        <a:buNone/>
                      </a:pPr>
                      <a:r>
                        <a:rPr lang="es-ES" sz="2000" b="1" i="0" u="none" strike="noStrike" noProof="0">
                          <a:latin typeface="Garamond"/>
                        </a:rPr>
                        <a:t>C.1: Plantillas de </a:t>
                      </a:r>
                      <a:r>
                        <a:rPr lang="es-ES" sz="2000" b="1" i="0" u="none" strike="noStrike" noProof="0" err="1">
                          <a:latin typeface="Garamond"/>
                        </a:rPr>
                        <a:t>chatbot</a:t>
                      </a:r>
                    </a:p>
                  </a:txBody>
                  <a:tcPr anchor="ctr"/>
                </a:tc>
                <a:tc>
                  <a:txBody>
                    <a:bodyPr/>
                    <a:lstStyle/>
                    <a:p>
                      <a:pPr algn="ctr"/>
                      <a:r>
                        <a:rPr lang="es-ES"/>
                        <a:t>Plantillas Predeterminadas</a:t>
                      </a:r>
                    </a:p>
                  </a:txBody>
                  <a:tcPr anchor="ctr"/>
                </a:tc>
                <a:tc>
                  <a:txBody>
                    <a:bodyPr/>
                    <a:lstStyle/>
                    <a:p>
                      <a:pPr lvl="0" algn="ctr">
                        <a:buNone/>
                      </a:pPr>
                      <a:r>
                        <a:rPr lang="es-ES" sz="1800" b="0" i="0" u="none" strike="noStrike" noProof="0">
                          <a:latin typeface="Garamond"/>
                        </a:rPr>
                        <a:t>Dependiendo de para qué tipo de empresa se desee utilizar el </a:t>
                      </a:r>
                      <a:r>
                        <a:rPr lang="es-ES" sz="1800" b="0" i="0" u="none" strike="noStrike" noProof="0" err="1">
                          <a:latin typeface="Garamond"/>
                        </a:rPr>
                        <a:t>chatbot</a:t>
                      </a:r>
                      <a:r>
                        <a:rPr lang="es-ES" sz="1800" b="0" i="0" u="none" strike="noStrike" noProof="0">
                          <a:latin typeface="Garamond"/>
                        </a:rPr>
                        <a:t> hay plantillas para llevarlo a cabo.</a:t>
                      </a:r>
                      <a:endParaRPr lang="es-ES"/>
                    </a:p>
                  </a:txBody>
                  <a:tcPr anchor="ctr"/>
                </a:tc>
                <a:tc>
                  <a:txBody>
                    <a:bodyPr/>
                    <a:lstStyle/>
                    <a:p>
                      <a:pPr lvl="0" algn="ctr">
                        <a:buNone/>
                      </a:pPr>
                      <a:r>
                        <a:rPr lang="es-ES"/>
                        <a:t>Booleano</a:t>
                      </a:r>
                    </a:p>
                  </a:txBody>
                  <a:tcPr anchor="ctr"/>
                </a:tc>
                <a:extLst>
                  <a:ext uri="{0D108BD9-81ED-4DB2-BD59-A6C34878D82A}">
                    <a16:rowId xmlns:a16="http://schemas.microsoft.com/office/drawing/2014/main" val="3236513192"/>
                  </a:ext>
                </a:extLst>
              </a:tr>
              <a:tr h="535732">
                <a:tc>
                  <a:txBody>
                    <a:bodyPr/>
                    <a:lstStyle/>
                    <a:p>
                      <a:pPr lvl="0" algn="ctr">
                        <a:buNone/>
                      </a:pPr>
                      <a:r>
                        <a:rPr lang="es-ES" sz="2000" b="1" i="0" u="none" strike="noStrike" noProof="0">
                          <a:latin typeface="Garamond"/>
                        </a:rPr>
                        <a:t>C.2: chats personalizables</a:t>
                      </a:r>
                    </a:p>
                  </a:txBody>
                  <a:tcPr anchor="ctr"/>
                </a:tc>
                <a:tc>
                  <a:txBody>
                    <a:bodyPr/>
                    <a:lstStyle/>
                    <a:p>
                      <a:pPr algn="ctr"/>
                      <a:r>
                        <a:rPr lang="es-ES"/>
                        <a:t>Personalización del chat</a:t>
                      </a:r>
                    </a:p>
                  </a:txBody>
                  <a:tcPr anchor="ctr"/>
                </a:tc>
                <a:tc>
                  <a:txBody>
                    <a:bodyPr/>
                    <a:lstStyle/>
                    <a:p>
                      <a:pPr lvl="0" algn="ctr">
                        <a:buNone/>
                      </a:pPr>
                      <a:r>
                        <a:rPr lang="es-ES" sz="1800" b="0" i="0" u="none" strike="noStrike" noProof="0">
                          <a:latin typeface="Garamond"/>
                        </a:rPr>
                        <a:t> Indica si podemos modificar los aspectos del chat a nuestro gusto.</a:t>
                      </a:r>
                    </a:p>
                  </a:txBody>
                  <a:tcPr anchor="ctr"/>
                </a:tc>
                <a:tc>
                  <a:txBody>
                    <a:bodyPr/>
                    <a:lstStyle/>
                    <a:p>
                      <a:pPr lvl="0" algn="ctr">
                        <a:buNone/>
                      </a:pPr>
                      <a:r>
                        <a:rPr lang="es-ES"/>
                        <a:t>Booleano</a:t>
                      </a:r>
                    </a:p>
                  </a:txBody>
                  <a:tcPr anchor="ctr"/>
                </a:tc>
                <a:extLst>
                  <a:ext uri="{0D108BD9-81ED-4DB2-BD59-A6C34878D82A}">
                    <a16:rowId xmlns:a16="http://schemas.microsoft.com/office/drawing/2014/main" val="4269824219"/>
                  </a:ext>
                </a:extLst>
              </a:tr>
              <a:tr h="743732">
                <a:tc>
                  <a:txBody>
                    <a:bodyPr/>
                    <a:lstStyle/>
                    <a:p>
                      <a:pPr lvl="0" algn="ctr">
                        <a:buNone/>
                      </a:pPr>
                      <a:r>
                        <a:rPr lang="es-ES" sz="2000" b="1" i="0" u="none" strike="noStrike" noProof="0">
                          <a:latin typeface="Garamond"/>
                        </a:rPr>
                        <a:t>C.3: Inteligencia artificial en el </a:t>
                      </a:r>
                      <a:r>
                        <a:rPr lang="es-ES" sz="2000" b="1" i="0" u="none" strike="noStrike" noProof="0" err="1">
                          <a:latin typeface="Garamond"/>
                        </a:rPr>
                        <a:t>chatbot</a:t>
                      </a:r>
                      <a:r>
                        <a:rPr lang="es-ES" sz="2000" b="1" i="0" u="none" strike="noStrike" noProof="0">
                          <a:latin typeface="Garamond"/>
                        </a:rPr>
                        <a:t>.</a:t>
                      </a:r>
                      <a:endParaRPr lang="es-ES" sz="2000" b="1"/>
                    </a:p>
                  </a:txBody>
                  <a:tcPr anchor="ctr"/>
                </a:tc>
                <a:tc>
                  <a:txBody>
                    <a:bodyPr/>
                    <a:lstStyle/>
                    <a:p>
                      <a:pPr algn="ctr"/>
                      <a:r>
                        <a:rPr lang="es-ES"/>
                        <a:t>Inteligencia Artificial</a:t>
                      </a:r>
                    </a:p>
                  </a:txBody>
                  <a:tcPr anchor="ctr"/>
                </a:tc>
                <a:tc>
                  <a:txBody>
                    <a:bodyPr/>
                    <a:lstStyle/>
                    <a:p>
                      <a:pPr lvl="0" algn="ctr">
                        <a:buNone/>
                      </a:pPr>
                      <a:r>
                        <a:rPr lang="es-ES" sz="1800" b="0" i="0" u="none" strike="noStrike" noProof="0">
                          <a:latin typeface="Garamond"/>
                        </a:rPr>
                        <a:t>Indica si el </a:t>
                      </a:r>
                      <a:r>
                        <a:rPr lang="es-ES" sz="1800" b="0" i="0" u="none" strike="noStrike" noProof="0" err="1">
                          <a:latin typeface="Garamond"/>
                        </a:rPr>
                        <a:t>chatbot</a:t>
                      </a:r>
                      <a:r>
                        <a:rPr lang="es-ES" sz="1800" b="0" i="0" u="none" strike="noStrike" noProof="0">
                          <a:latin typeface="Garamond"/>
                        </a:rPr>
                        <a:t> que tenemos está dotado con inteligencia artificial.</a:t>
                      </a:r>
                    </a:p>
                  </a:txBody>
                  <a:tcPr anchor="ctr"/>
                </a:tc>
                <a:tc>
                  <a:txBody>
                    <a:bodyPr/>
                    <a:lstStyle/>
                    <a:p>
                      <a:pPr lvl="0" algn="ctr">
                        <a:buNone/>
                      </a:pPr>
                      <a:r>
                        <a:rPr lang="es-ES"/>
                        <a:t>Booleano</a:t>
                      </a:r>
                    </a:p>
                  </a:txBody>
                  <a:tcPr anchor="ctr"/>
                </a:tc>
                <a:extLst>
                  <a:ext uri="{0D108BD9-81ED-4DB2-BD59-A6C34878D82A}">
                    <a16:rowId xmlns:a16="http://schemas.microsoft.com/office/drawing/2014/main" val="2266178983"/>
                  </a:ext>
                </a:extLst>
              </a:tr>
            </a:tbl>
          </a:graphicData>
        </a:graphic>
      </p:graphicFrame>
    </p:spTree>
    <p:extLst>
      <p:ext uri="{BB962C8B-B14F-4D97-AF65-F5344CB8AC3E}">
        <p14:creationId xmlns:p14="http://schemas.microsoft.com/office/powerpoint/2010/main" val="1478286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a 2">
            <a:extLst>
              <a:ext uri="{FF2B5EF4-FFF2-40B4-BE49-F238E27FC236}">
                <a16:creationId xmlns:a16="http://schemas.microsoft.com/office/drawing/2014/main" id="{2C8A56AA-E970-4535-A8DE-4E37B68CB26E}"/>
              </a:ext>
            </a:extLst>
          </p:cNvPr>
          <p:cNvGraphicFramePr>
            <a:graphicFrameLocks noGrp="1"/>
          </p:cNvGraphicFramePr>
          <p:nvPr>
            <p:extLst>
              <p:ext uri="{D42A27DB-BD31-4B8C-83A1-F6EECF244321}">
                <p14:modId xmlns:p14="http://schemas.microsoft.com/office/powerpoint/2010/main" val="886329616"/>
              </p:ext>
            </p:extLst>
          </p:nvPr>
        </p:nvGraphicFramePr>
        <p:xfrm>
          <a:off x="1272100" y="1478111"/>
          <a:ext cx="9556256" cy="4514562"/>
        </p:xfrm>
        <a:graphic>
          <a:graphicData uri="http://schemas.openxmlformats.org/drawingml/2006/table">
            <a:tbl>
              <a:tblPr firstRow="1" bandRow="1">
                <a:tableStyleId>{5C22544A-7EE6-4342-B048-85BDC9FD1C3A}</a:tableStyleId>
              </a:tblPr>
              <a:tblGrid>
                <a:gridCol w="2389065">
                  <a:extLst>
                    <a:ext uri="{9D8B030D-6E8A-4147-A177-3AD203B41FA5}">
                      <a16:colId xmlns:a16="http://schemas.microsoft.com/office/drawing/2014/main" val="692179078"/>
                    </a:ext>
                  </a:extLst>
                </a:gridCol>
                <a:gridCol w="1877523">
                  <a:extLst>
                    <a:ext uri="{9D8B030D-6E8A-4147-A177-3AD203B41FA5}">
                      <a16:colId xmlns:a16="http://schemas.microsoft.com/office/drawing/2014/main" val="1729533981"/>
                    </a:ext>
                  </a:extLst>
                </a:gridCol>
                <a:gridCol w="3808655">
                  <a:extLst>
                    <a:ext uri="{9D8B030D-6E8A-4147-A177-3AD203B41FA5}">
                      <a16:colId xmlns:a16="http://schemas.microsoft.com/office/drawing/2014/main" val="4233795968"/>
                    </a:ext>
                  </a:extLst>
                </a:gridCol>
                <a:gridCol w="1481013">
                  <a:extLst>
                    <a:ext uri="{9D8B030D-6E8A-4147-A177-3AD203B41FA5}">
                      <a16:colId xmlns:a16="http://schemas.microsoft.com/office/drawing/2014/main" val="235213001"/>
                    </a:ext>
                  </a:extLst>
                </a:gridCol>
              </a:tblGrid>
              <a:tr h="475259">
                <a:tc>
                  <a:txBody>
                    <a:bodyPr/>
                    <a:lstStyle/>
                    <a:p>
                      <a:pPr algn="ctr"/>
                      <a:r>
                        <a:rPr lang="es-ES" sz="2800"/>
                        <a:t>Criterio</a:t>
                      </a:r>
                    </a:p>
                  </a:txBody>
                  <a:tcPr anchor="ctr"/>
                </a:tc>
                <a:tc>
                  <a:txBody>
                    <a:bodyPr/>
                    <a:lstStyle/>
                    <a:p>
                      <a:pPr algn="ctr"/>
                      <a:r>
                        <a:rPr lang="es-ES" sz="2800"/>
                        <a:t>Nombre</a:t>
                      </a:r>
                    </a:p>
                  </a:txBody>
                  <a:tcPr anchor="ctr"/>
                </a:tc>
                <a:tc>
                  <a:txBody>
                    <a:bodyPr/>
                    <a:lstStyle/>
                    <a:p>
                      <a:pPr algn="ctr"/>
                      <a:r>
                        <a:rPr lang="es-ES" sz="2800"/>
                        <a:t>Descripción</a:t>
                      </a:r>
                    </a:p>
                  </a:txBody>
                  <a:tcPr anchor="ctr"/>
                </a:tc>
                <a:tc>
                  <a:txBody>
                    <a:bodyPr/>
                    <a:lstStyle/>
                    <a:p>
                      <a:pPr lvl="0" algn="ctr">
                        <a:buNone/>
                      </a:pPr>
                      <a:r>
                        <a:rPr lang="es-ES" sz="2800"/>
                        <a:t>Tipo</a:t>
                      </a:r>
                    </a:p>
                  </a:txBody>
                  <a:tcPr anchor="ctr"/>
                </a:tc>
                <a:extLst>
                  <a:ext uri="{0D108BD9-81ED-4DB2-BD59-A6C34878D82A}">
                    <a16:rowId xmlns:a16="http://schemas.microsoft.com/office/drawing/2014/main" val="2302341128"/>
                  </a:ext>
                </a:extLst>
              </a:tr>
              <a:tr h="1344642">
                <a:tc>
                  <a:txBody>
                    <a:bodyPr/>
                    <a:lstStyle/>
                    <a:p>
                      <a:pPr lvl="0" algn="ctr">
                        <a:buNone/>
                      </a:pPr>
                      <a:r>
                        <a:rPr lang="es-ES" sz="2000" b="1" i="0" u="none" strike="noStrike" noProof="0">
                          <a:latin typeface="Garamond"/>
                        </a:rPr>
                        <a:t>C.4: </a:t>
                      </a:r>
                      <a:r>
                        <a:rPr lang="es-ES" sz="2000" b="1" i="0" u="none" strike="noStrike" noProof="0" err="1">
                          <a:latin typeface="Garamond"/>
                        </a:rPr>
                        <a:t>ChatBots</a:t>
                      </a:r>
                      <a:r>
                        <a:rPr lang="es-ES" sz="2000" b="1" i="0" u="none" strike="noStrike" noProof="0">
                          <a:latin typeface="Garamond"/>
                        </a:rPr>
                        <a:t> para varias industrias.</a:t>
                      </a:r>
                      <a:endParaRPr lang="es-ES" sz="2000" b="1" i="0" u="none" strike="noStrike" noProof="0" err="1">
                        <a:latin typeface="Garamond"/>
                      </a:endParaRPr>
                    </a:p>
                  </a:txBody>
                  <a:tcPr anchor="ctr"/>
                </a:tc>
                <a:tc>
                  <a:txBody>
                    <a:bodyPr/>
                    <a:lstStyle/>
                    <a:p>
                      <a:pPr lvl="0" algn="ctr">
                        <a:buNone/>
                      </a:pPr>
                      <a:r>
                        <a:rPr lang="es-ES" sz="1800" b="0" i="0" u="none" strike="noStrike" noProof="0" err="1">
                          <a:latin typeface="Garamond"/>
                        </a:rPr>
                        <a:t>Chatbots</a:t>
                      </a:r>
                      <a:r>
                        <a:rPr lang="es-ES" sz="1800" b="0" i="0" u="none" strike="noStrike" noProof="0">
                          <a:latin typeface="Garamond"/>
                        </a:rPr>
                        <a:t> para </a:t>
                      </a:r>
                      <a:endParaRPr lang="es-ES" sz="1800"/>
                    </a:p>
                    <a:p>
                      <a:pPr lvl="0" algn="ctr">
                        <a:buNone/>
                      </a:pPr>
                      <a:r>
                        <a:rPr lang="es-ES" sz="1800" b="0" i="0" u="none" strike="noStrike" noProof="0">
                          <a:latin typeface="Garamond"/>
                        </a:rPr>
                        <a:t>industrias.</a:t>
                      </a:r>
                      <a:endParaRPr lang="es-ES" sz="1800"/>
                    </a:p>
                  </a:txBody>
                  <a:tcPr anchor="ctr"/>
                </a:tc>
                <a:tc>
                  <a:txBody>
                    <a:bodyPr/>
                    <a:lstStyle/>
                    <a:p>
                      <a:pPr lvl="0" algn="ctr">
                        <a:buNone/>
                      </a:pPr>
                      <a:r>
                        <a:rPr lang="es-ES" sz="1800" b="0" i="0" u="none" strike="noStrike" noProof="0">
                          <a:latin typeface="Garamond"/>
                        </a:rPr>
                        <a:t>Industrias para las que los </a:t>
                      </a:r>
                      <a:r>
                        <a:rPr lang="es-ES" sz="1800" b="0" i="0" u="none" strike="noStrike" noProof="0" err="1">
                          <a:latin typeface="Garamond"/>
                        </a:rPr>
                        <a:t>ChatBots</a:t>
                      </a:r>
                      <a:r>
                        <a:rPr lang="es-ES" sz="1800" b="0" i="0" u="none" strike="noStrike" noProof="0">
                          <a:latin typeface="Garamond"/>
                        </a:rPr>
                        <a:t> pueden operar.</a:t>
                      </a:r>
                      <a:endParaRPr lang="es-ES"/>
                    </a:p>
                  </a:txBody>
                  <a:tcPr anchor="ctr"/>
                </a:tc>
                <a:tc>
                  <a:txBody>
                    <a:bodyPr/>
                    <a:lstStyle/>
                    <a:p>
                      <a:pPr lvl="0" algn="ctr">
                        <a:buNone/>
                      </a:pPr>
                      <a:r>
                        <a:rPr lang="es-ES"/>
                        <a:t>Numérico</a:t>
                      </a:r>
                    </a:p>
                  </a:txBody>
                  <a:tcPr anchor="ctr"/>
                </a:tc>
                <a:extLst>
                  <a:ext uri="{0D108BD9-81ED-4DB2-BD59-A6C34878D82A}">
                    <a16:rowId xmlns:a16="http://schemas.microsoft.com/office/drawing/2014/main" val="3236513192"/>
                  </a:ext>
                </a:extLst>
              </a:tr>
              <a:tr h="1286678">
                <a:tc>
                  <a:txBody>
                    <a:bodyPr/>
                    <a:lstStyle/>
                    <a:p>
                      <a:pPr lvl="0" algn="ctr">
                        <a:buNone/>
                      </a:pPr>
                      <a:r>
                        <a:rPr lang="es-ES" sz="2000" b="1" i="0" u="none" strike="noStrike" noProof="0">
                          <a:latin typeface="Garamond"/>
                        </a:rPr>
                        <a:t>C.5: Respuestas anticipadas.</a:t>
                      </a:r>
                    </a:p>
                  </a:txBody>
                  <a:tcPr anchor="ctr"/>
                </a:tc>
                <a:tc>
                  <a:txBody>
                    <a:bodyPr/>
                    <a:lstStyle/>
                    <a:p>
                      <a:pPr lvl="0" algn="ctr">
                        <a:buNone/>
                      </a:pPr>
                      <a:r>
                        <a:rPr lang="es-ES" sz="1800" b="0" i="0" u="none" strike="noStrike" noProof="0">
                          <a:latin typeface="Garamond"/>
                        </a:rPr>
                        <a:t>Respuestas anticipadas.</a:t>
                      </a:r>
                      <a:endParaRPr lang="es-ES"/>
                    </a:p>
                  </a:txBody>
                  <a:tcPr anchor="ctr"/>
                </a:tc>
                <a:tc>
                  <a:txBody>
                    <a:bodyPr/>
                    <a:lstStyle/>
                    <a:p>
                      <a:pPr lvl="0" algn="ctr">
                        <a:buNone/>
                      </a:pPr>
                      <a:r>
                        <a:rPr lang="es-ES" sz="1800" b="0" i="0" u="none" strike="noStrike" noProof="0">
                          <a:latin typeface="Garamond"/>
                        </a:rPr>
                        <a:t> Indica si el </a:t>
                      </a:r>
                      <a:r>
                        <a:rPr lang="es-ES" sz="1800" b="0" i="0" u="none" strike="noStrike" noProof="0" err="1">
                          <a:latin typeface="Garamond"/>
                        </a:rPr>
                        <a:t>chatbot</a:t>
                      </a:r>
                      <a:r>
                        <a:rPr lang="es-ES" sz="1800" b="0" i="0" u="none" strike="noStrike" noProof="0">
                          <a:latin typeface="Garamond"/>
                        </a:rPr>
                        <a:t> posee la característica de utilizar o responder con información útil al cliente antes de que pregunte </a:t>
                      </a:r>
                      <a:r>
                        <a:rPr lang="es-ES" sz="1800" b="0" i="0" u="none" strike="noStrike" noProof="0" err="1">
                          <a:latin typeface="Garamond"/>
                        </a:rPr>
                        <a:t>basandose</a:t>
                      </a:r>
                      <a:r>
                        <a:rPr lang="es-ES" sz="1800" b="0" i="0" u="none" strike="noStrike" noProof="0">
                          <a:latin typeface="Garamond"/>
                        </a:rPr>
                        <a:t> en la visita de páginas específicas por parte del cliente.</a:t>
                      </a:r>
                    </a:p>
                  </a:txBody>
                  <a:tcPr anchor="ctr"/>
                </a:tc>
                <a:tc>
                  <a:txBody>
                    <a:bodyPr/>
                    <a:lstStyle/>
                    <a:p>
                      <a:pPr lvl="0" algn="ctr">
                        <a:buNone/>
                      </a:pPr>
                      <a:r>
                        <a:rPr lang="es-ES"/>
                        <a:t>Booleano</a:t>
                      </a:r>
                    </a:p>
                  </a:txBody>
                  <a:tcPr anchor="ctr"/>
                </a:tc>
                <a:extLst>
                  <a:ext uri="{0D108BD9-81ED-4DB2-BD59-A6C34878D82A}">
                    <a16:rowId xmlns:a16="http://schemas.microsoft.com/office/drawing/2014/main" val="4269824219"/>
                  </a:ext>
                </a:extLst>
              </a:tr>
              <a:tr h="1043253">
                <a:tc>
                  <a:txBody>
                    <a:bodyPr/>
                    <a:lstStyle/>
                    <a:p>
                      <a:pPr lvl="0" algn="ctr">
                        <a:buNone/>
                      </a:pPr>
                      <a:r>
                        <a:rPr lang="es-ES" sz="2000" b="1" i="0" u="none" strike="noStrike" noProof="0">
                          <a:latin typeface="Garamond"/>
                        </a:rPr>
                        <a:t>C.6: Recuperación de contraseña.</a:t>
                      </a:r>
                    </a:p>
                  </a:txBody>
                  <a:tcPr anchor="ctr"/>
                </a:tc>
                <a:tc>
                  <a:txBody>
                    <a:bodyPr/>
                    <a:lstStyle/>
                    <a:p>
                      <a:pPr algn="ctr"/>
                      <a:r>
                        <a:rPr lang="es-ES"/>
                        <a:t>Contraseña</a:t>
                      </a:r>
                    </a:p>
                  </a:txBody>
                  <a:tcPr anchor="ctr"/>
                </a:tc>
                <a:tc>
                  <a:txBody>
                    <a:bodyPr/>
                    <a:lstStyle/>
                    <a:p>
                      <a:pPr lvl="0" algn="ctr">
                        <a:buNone/>
                      </a:pPr>
                      <a:r>
                        <a:rPr lang="es-ES" sz="1800" b="0" i="0" u="none" strike="noStrike" noProof="0">
                          <a:latin typeface="Garamond"/>
                        </a:rPr>
                        <a:t>Otorga de manera rápida y efectiva mediante el chat, una ruta por la que recuperar la contraseña o el nombre del usuario.</a:t>
                      </a:r>
                    </a:p>
                  </a:txBody>
                  <a:tcPr anchor="ctr"/>
                </a:tc>
                <a:tc>
                  <a:txBody>
                    <a:bodyPr/>
                    <a:lstStyle/>
                    <a:p>
                      <a:pPr lvl="0" algn="ctr">
                        <a:buNone/>
                      </a:pPr>
                      <a:r>
                        <a:rPr lang="es-ES"/>
                        <a:t>Tiempo</a:t>
                      </a:r>
                    </a:p>
                  </a:txBody>
                  <a:tcPr anchor="ctr"/>
                </a:tc>
                <a:extLst>
                  <a:ext uri="{0D108BD9-81ED-4DB2-BD59-A6C34878D82A}">
                    <a16:rowId xmlns:a16="http://schemas.microsoft.com/office/drawing/2014/main" val="2266178983"/>
                  </a:ext>
                </a:extLst>
              </a:tr>
            </a:tbl>
          </a:graphicData>
        </a:graphic>
      </p:graphicFrame>
      <p:sp>
        <p:nvSpPr>
          <p:cNvPr id="8" name="CuadroTexto 7">
            <a:extLst>
              <a:ext uri="{FF2B5EF4-FFF2-40B4-BE49-F238E27FC236}">
                <a16:creationId xmlns:a16="http://schemas.microsoft.com/office/drawing/2014/main" id="{8EB25695-CA4E-48E9-B03D-3EBCDC743662}"/>
              </a:ext>
            </a:extLst>
          </p:cNvPr>
          <p:cNvSpPr txBox="1"/>
          <p:nvPr/>
        </p:nvSpPr>
        <p:spPr>
          <a:xfrm>
            <a:off x="1297358" y="723247"/>
            <a:ext cx="58851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4000"/>
              <a:t>3.3 Categoría C: Utilidades.</a:t>
            </a:r>
          </a:p>
        </p:txBody>
      </p:sp>
    </p:spTree>
    <p:extLst>
      <p:ext uri="{BB962C8B-B14F-4D97-AF65-F5344CB8AC3E}">
        <p14:creationId xmlns:p14="http://schemas.microsoft.com/office/powerpoint/2010/main" val="2309891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87CAFB-FE13-495B-A226-B325C569E9FB}"/>
              </a:ext>
            </a:extLst>
          </p:cNvPr>
          <p:cNvSpPr>
            <a:spLocks noGrp="1"/>
          </p:cNvSpPr>
          <p:nvPr>
            <p:ph type="title"/>
          </p:nvPr>
        </p:nvSpPr>
        <p:spPr/>
        <p:txBody>
          <a:bodyPr/>
          <a:lstStyle/>
          <a:p>
            <a:pPr algn="l"/>
            <a:r>
              <a:rPr lang="es-ES"/>
              <a:t>3.4 Categoría D:  Especificaciones.</a:t>
            </a:r>
          </a:p>
        </p:txBody>
      </p:sp>
      <p:graphicFrame>
        <p:nvGraphicFramePr>
          <p:cNvPr id="7" name="Tabla 2">
            <a:extLst>
              <a:ext uri="{FF2B5EF4-FFF2-40B4-BE49-F238E27FC236}">
                <a16:creationId xmlns:a16="http://schemas.microsoft.com/office/drawing/2014/main" id="{A459A632-ADF9-4418-B9C6-CAC183403FCA}"/>
              </a:ext>
            </a:extLst>
          </p:cNvPr>
          <p:cNvGraphicFramePr>
            <a:graphicFrameLocks noGrp="1"/>
          </p:cNvGraphicFramePr>
          <p:nvPr>
            <p:extLst>
              <p:ext uri="{D42A27DB-BD31-4B8C-83A1-F6EECF244321}">
                <p14:modId xmlns:p14="http://schemas.microsoft.com/office/powerpoint/2010/main" val="3517127548"/>
              </p:ext>
            </p:extLst>
          </p:nvPr>
        </p:nvGraphicFramePr>
        <p:xfrm>
          <a:off x="1315232" y="2004164"/>
          <a:ext cx="9556256" cy="3894267"/>
        </p:xfrm>
        <a:graphic>
          <a:graphicData uri="http://schemas.openxmlformats.org/drawingml/2006/table">
            <a:tbl>
              <a:tblPr firstRow="1" bandRow="1">
                <a:tableStyleId>{5C22544A-7EE6-4342-B048-85BDC9FD1C3A}</a:tableStyleId>
              </a:tblPr>
              <a:tblGrid>
                <a:gridCol w="2389065">
                  <a:extLst>
                    <a:ext uri="{9D8B030D-6E8A-4147-A177-3AD203B41FA5}">
                      <a16:colId xmlns:a16="http://schemas.microsoft.com/office/drawing/2014/main" val="692179078"/>
                    </a:ext>
                  </a:extLst>
                </a:gridCol>
                <a:gridCol w="1877523">
                  <a:extLst>
                    <a:ext uri="{9D8B030D-6E8A-4147-A177-3AD203B41FA5}">
                      <a16:colId xmlns:a16="http://schemas.microsoft.com/office/drawing/2014/main" val="1729533981"/>
                    </a:ext>
                  </a:extLst>
                </a:gridCol>
                <a:gridCol w="3808655">
                  <a:extLst>
                    <a:ext uri="{9D8B030D-6E8A-4147-A177-3AD203B41FA5}">
                      <a16:colId xmlns:a16="http://schemas.microsoft.com/office/drawing/2014/main" val="4233795968"/>
                    </a:ext>
                  </a:extLst>
                </a:gridCol>
                <a:gridCol w="1481013">
                  <a:extLst>
                    <a:ext uri="{9D8B030D-6E8A-4147-A177-3AD203B41FA5}">
                      <a16:colId xmlns:a16="http://schemas.microsoft.com/office/drawing/2014/main" val="235213001"/>
                    </a:ext>
                  </a:extLst>
                </a:gridCol>
              </a:tblGrid>
              <a:tr h="460901">
                <a:tc>
                  <a:txBody>
                    <a:bodyPr/>
                    <a:lstStyle/>
                    <a:p>
                      <a:pPr algn="ctr"/>
                      <a:r>
                        <a:rPr lang="es-ES" sz="2800"/>
                        <a:t>Criterio</a:t>
                      </a:r>
                    </a:p>
                  </a:txBody>
                  <a:tcPr anchor="ctr"/>
                </a:tc>
                <a:tc>
                  <a:txBody>
                    <a:bodyPr/>
                    <a:lstStyle/>
                    <a:p>
                      <a:pPr algn="ctr"/>
                      <a:r>
                        <a:rPr lang="es-ES" sz="2800"/>
                        <a:t>Nombre</a:t>
                      </a:r>
                    </a:p>
                  </a:txBody>
                  <a:tcPr anchor="ctr"/>
                </a:tc>
                <a:tc>
                  <a:txBody>
                    <a:bodyPr/>
                    <a:lstStyle/>
                    <a:p>
                      <a:pPr algn="ctr"/>
                      <a:r>
                        <a:rPr lang="es-ES" sz="2800"/>
                        <a:t>Descripción</a:t>
                      </a:r>
                    </a:p>
                  </a:txBody>
                  <a:tcPr anchor="ctr"/>
                </a:tc>
                <a:tc>
                  <a:txBody>
                    <a:bodyPr/>
                    <a:lstStyle/>
                    <a:p>
                      <a:pPr lvl="0" algn="ctr">
                        <a:buNone/>
                      </a:pPr>
                      <a:r>
                        <a:rPr lang="es-ES" sz="2800"/>
                        <a:t>Tipo</a:t>
                      </a:r>
                    </a:p>
                  </a:txBody>
                  <a:tcPr anchor="ctr"/>
                </a:tc>
                <a:extLst>
                  <a:ext uri="{0D108BD9-81ED-4DB2-BD59-A6C34878D82A}">
                    <a16:rowId xmlns:a16="http://schemas.microsoft.com/office/drawing/2014/main" val="2302341128"/>
                  </a:ext>
                </a:extLst>
              </a:tr>
              <a:tr h="1060075">
                <a:tc>
                  <a:txBody>
                    <a:bodyPr/>
                    <a:lstStyle/>
                    <a:p>
                      <a:pPr lvl="0" algn="ctr">
                        <a:buNone/>
                      </a:pPr>
                      <a:r>
                        <a:rPr lang="es-ES" sz="2000" b="1" i="0" u="none" strike="noStrike" noProof="0">
                          <a:latin typeface="Garamond"/>
                        </a:rPr>
                        <a:t>D.1: Número de </a:t>
                      </a:r>
                      <a:r>
                        <a:rPr lang="es-ES" sz="2000" b="1" i="0" u="none" strike="noStrike" noProof="0" err="1">
                          <a:latin typeface="Garamond"/>
                        </a:rPr>
                        <a:t>chatbots</a:t>
                      </a:r>
                      <a:r>
                        <a:rPr lang="es-ES" sz="2000" b="1" i="0" u="none" strike="noStrike" noProof="0">
                          <a:latin typeface="Garamond"/>
                        </a:rPr>
                        <a:t>.</a:t>
                      </a:r>
                      <a:endParaRPr lang="es-ES" sz="2000" b="1" i="0" u="none" strike="noStrike" noProof="0" err="1">
                        <a:latin typeface="Garamond"/>
                      </a:endParaRPr>
                    </a:p>
                  </a:txBody>
                  <a:tcPr anchor="ctr"/>
                </a:tc>
                <a:tc>
                  <a:txBody>
                    <a:bodyPr/>
                    <a:lstStyle/>
                    <a:p>
                      <a:pPr lvl="0" algn="ctr">
                        <a:buNone/>
                      </a:pPr>
                      <a:r>
                        <a:rPr lang="es-ES" sz="2000" b="0" i="0" u="none" strike="noStrike" noProof="0">
                          <a:latin typeface="Garamond"/>
                        </a:rPr>
                        <a:t>Cantidad de </a:t>
                      </a:r>
                      <a:r>
                        <a:rPr lang="es-ES" sz="2000" b="0" i="0" u="none" strike="noStrike" noProof="0" err="1">
                          <a:latin typeface="Garamond"/>
                        </a:rPr>
                        <a:t>chatbots</a:t>
                      </a:r>
                    </a:p>
                  </a:txBody>
                  <a:tcPr anchor="ctr"/>
                </a:tc>
                <a:tc>
                  <a:txBody>
                    <a:bodyPr/>
                    <a:lstStyle/>
                    <a:p>
                      <a:pPr lvl="0" algn="ctr">
                        <a:buNone/>
                      </a:pPr>
                      <a:r>
                        <a:rPr lang="es-ES" sz="1800" b="0" i="0" u="none" strike="noStrike" noProof="0">
                          <a:latin typeface="Garamond"/>
                        </a:rPr>
                        <a:t>Número de usuarios a los que podemos atender al mismo tiempo.</a:t>
                      </a:r>
                    </a:p>
                  </a:txBody>
                  <a:tcPr anchor="ctr"/>
                </a:tc>
                <a:tc>
                  <a:txBody>
                    <a:bodyPr/>
                    <a:lstStyle/>
                    <a:p>
                      <a:pPr lvl="0" algn="ctr">
                        <a:buNone/>
                      </a:pPr>
                      <a:r>
                        <a:rPr lang="es-ES"/>
                        <a:t>Numérico</a:t>
                      </a:r>
                    </a:p>
                  </a:txBody>
                  <a:tcPr anchor="ctr"/>
                </a:tc>
                <a:extLst>
                  <a:ext uri="{0D108BD9-81ED-4DB2-BD59-A6C34878D82A}">
                    <a16:rowId xmlns:a16="http://schemas.microsoft.com/office/drawing/2014/main" val="3236513192"/>
                  </a:ext>
                </a:extLst>
              </a:tr>
              <a:tr h="1279003">
                <a:tc>
                  <a:txBody>
                    <a:bodyPr/>
                    <a:lstStyle/>
                    <a:p>
                      <a:pPr lvl="0" algn="ctr">
                        <a:buNone/>
                      </a:pPr>
                      <a:r>
                        <a:rPr lang="es-ES" sz="2000" b="1" i="0" u="none" strike="noStrike" noProof="0">
                          <a:latin typeface="Garamond"/>
                        </a:rPr>
                        <a:t>D.2: Interacciones de usuario.</a:t>
                      </a:r>
                    </a:p>
                  </a:txBody>
                  <a:tcPr anchor="ctr"/>
                </a:tc>
                <a:tc>
                  <a:txBody>
                    <a:bodyPr/>
                    <a:lstStyle/>
                    <a:p>
                      <a:pPr lvl="0" algn="ctr">
                        <a:buNone/>
                      </a:pPr>
                      <a:r>
                        <a:rPr lang="es-ES" sz="1800" b="0" i="0" u="none" strike="noStrike" noProof="0">
                          <a:latin typeface="Garamond"/>
                        </a:rPr>
                        <a:t>Interacciones</a:t>
                      </a:r>
                    </a:p>
                  </a:txBody>
                  <a:tcPr anchor="ctr"/>
                </a:tc>
                <a:tc>
                  <a:txBody>
                    <a:bodyPr/>
                    <a:lstStyle/>
                    <a:p>
                      <a:pPr lvl="0" algn="ctr">
                        <a:buNone/>
                      </a:pPr>
                      <a:r>
                        <a:rPr lang="es-ES" sz="1800" b="0" i="0" u="none" strike="noStrike" noProof="0">
                          <a:latin typeface="Garamond"/>
                        </a:rPr>
                        <a:t>Numero de interacciones que se pueden realizar en un determinado tiempo o número de usuarios con los que puede interactuar</a:t>
                      </a:r>
                    </a:p>
                  </a:txBody>
                  <a:tcPr anchor="ctr"/>
                </a:tc>
                <a:tc>
                  <a:txBody>
                    <a:bodyPr/>
                    <a:lstStyle/>
                    <a:p>
                      <a:pPr lvl="0" algn="ctr">
                        <a:buNone/>
                      </a:pPr>
                      <a:r>
                        <a:rPr lang="es-ES"/>
                        <a:t>Numérico</a:t>
                      </a:r>
                    </a:p>
                  </a:txBody>
                  <a:tcPr anchor="ctr"/>
                </a:tc>
                <a:extLst>
                  <a:ext uri="{0D108BD9-81ED-4DB2-BD59-A6C34878D82A}">
                    <a16:rowId xmlns:a16="http://schemas.microsoft.com/office/drawing/2014/main" val="4269824219"/>
                  </a:ext>
                </a:extLst>
              </a:tr>
              <a:tr h="1037029">
                <a:tc>
                  <a:txBody>
                    <a:bodyPr/>
                    <a:lstStyle/>
                    <a:p>
                      <a:pPr lvl="0" algn="ctr">
                        <a:buNone/>
                      </a:pPr>
                      <a:r>
                        <a:rPr lang="es-ES" sz="2000" b="1" i="0" u="none" strike="noStrike" noProof="0">
                          <a:latin typeface="Garamond"/>
                        </a:rPr>
                        <a:t>D.3: Número de administradores.</a:t>
                      </a:r>
                    </a:p>
                  </a:txBody>
                  <a:tcPr anchor="ctr"/>
                </a:tc>
                <a:tc>
                  <a:txBody>
                    <a:bodyPr/>
                    <a:lstStyle/>
                    <a:p>
                      <a:pPr algn="ctr"/>
                      <a:r>
                        <a:rPr lang="es-ES"/>
                        <a:t>Administradores</a:t>
                      </a:r>
                    </a:p>
                  </a:txBody>
                  <a:tcPr anchor="ctr"/>
                </a:tc>
                <a:tc>
                  <a:txBody>
                    <a:bodyPr/>
                    <a:lstStyle/>
                    <a:p>
                      <a:pPr lvl="0" algn="ctr">
                        <a:buNone/>
                      </a:pPr>
                      <a:r>
                        <a:rPr lang="es-ES" sz="1800" b="0" i="0" u="none" strike="noStrike" noProof="0">
                          <a:latin typeface="Garamond"/>
                        </a:rPr>
                        <a:t>Cantidad de usuarios que puede haber dados de alta como administradores que gestionen el </a:t>
                      </a:r>
                      <a:r>
                        <a:rPr lang="es-ES" sz="1800" b="0" i="0" u="none" strike="noStrike" noProof="0" err="1">
                          <a:latin typeface="Garamond"/>
                        </a:rPr>
                        <a:t>chatbot</a:t>
                      </a:r>
                      <a:endParaRPr lang="es-ES" err="1"/>
                    </a:p>
                  </a:txBody>
                  <a:tcPr anchor="ctr"/>
                </a:tc>
                <a:tc>
                  <a:txBody>
                    <a:bodyPr/>
                    <a:lstStyle/>
                    <a:p>
                      <a:pPr lvl="0" algn="ctr">
                        <a:buNone/>
                      </a:pPr>
                      <a:r>
                        <a:rPr lang="es-ES"/>
                        <a:t>Numérico</a:t>
                      </a:r>
                    </a:p>
                  </a:txBody>
                  <a:tcPr anchor="ctr"/>
                </a:tc>
                <a:extLst>
                  <a:ext uri="{0D108BD9-81ED-4DB2-BD59-A6C34878D82A}">
                    <a16:rowId xmlns:a16="http://schemas.microsoft.com/office/drawing/2014/main" val="2266178983"/>
                  </a:ext>
                </a:extLst>
              </a:tr>
            </a:tbl>
          </a:graphicData>
        </a:graphic>
      </p:graphicFrame>
    </p:spTree>
    <p:extLst>
      <p:ext uri="{BB962C8B-B14F-4D97-AF65-F5344CB8AC3E}">
        <p14:creationId xmlns:p14="http://schemas.microsoft.com/office/powerpoint/2010/main" val="4218745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2D956B-3CA2-40B7-88BD-70F33203E4CF}"/>
              </a:ext>
            </a:extLst>
          </p:cNvPr>
          <p:cNvSpPr>
            <a:spLocks noGrp="1"/>
          </p:cNvSpPr>
          <p:nvPr>
            <p:ph type="title"/>
          </p:nvPr>
        </p:nvSpPr>
        <p:spPr/>
        <p:txBody>
          <a:bodyPr/>
          <a:lstStyle/>
          <a:p>
            <a:pPr algn="l"/>
            <a:r>
              <a:rPr lang="es-ES"/>
              <a:t>3.4 Categoría D:  Especificaciones.</a:t>
            </a:r>
          </a:p>
        </p:txBody>
      </p:sp>
      <p:sp>
        <p:nvSpPr>
          <p:cNvPr id="3" name="Marcador de contenido 2">
            <a:extLst>
              <a:ext uri="{FF2B5EF4-FFF2-40B4-BE49-F238E27FC236}">
                <a16:creationId xmlns:a16="http://schemas.microsoft.com/office/drawing/2014/main" id="{36CC751D-73A9-4C0B-9E05-F1E2438DA1EF}"/>
              </a:ext>
            </a:extLst>
          </p:cNvPr>
          <p:cNvSpPr>
            <a:spLocks noGrp="1"/>
          </p:cNvSpPr>
          <p:nvPr>
            <p:ph idx="1"/>
          </p:nvPr>
        </p:nvSpPr>
        <p:spPr/>
        <p:txBody>
          <a:bodyPr/>
          <a:lstStyle/>
          <a:p>
            <a:endParaRPr lang="es-ES"/>
          </a:p>
        </p:txBody>
      </p:sp>
      <p:graphicFrame>
        <p:nvGraphicFramePr>
          <p:cNvPr id="5" name="Tabla 2">
            <a:extLst>
              <a:ext uri="{FF2B5EF4-FFF2-40B4-BE49-F238E27FC236}">
                <a16:creationId xmlns:a16="http://schemas.microsoft.com/office/drawing/2014/main" id="{86D6D038-92A9-41E2-9D44-2425CAFD93F7}"/>
              </a:ext>
            </a:extLst>
          </p:cNvPr>
          <p:cNvGraphicFramePr>
            <a:graphicFrameLocks noGrp="1"/>
          </p:cNvGraphicFramePr>
          <p:nvPr>
            <p:extLst>
              <p:ext uri="{D42A27DB-BD31-4B8C-83A1-F6EECF244321}">
                <p14:modId xmlns:p14="http://schemas.microsoft.com/office/powerpoint/2010/main" val="377698099"/>
              </p:ext>
            </p:extLst>
          </p:nvPr>
        </p:nvGraphicFramePr>
        <p:xfrm>
          <a:off x="1346547" y="2202493"/>
          <a:ext cx="9556256" cy="3894267"/>
        </p:xfrm>
        <a:graphic>
          <a:graphicData uri="http://schemas.openxmlformats.org/drawingml/2006/table">
            <a:tbl>
              <a:tblPr firstRow="1" bandRow="1">
                <a:tableStyleId>{5C22544A-7EE6-4342-B048-85BDC9FD1C3A}</a:tableStyleId>
              </a:tblPr>
              <a:tblGrid>
                <a:gridCol w="2389065">
                  <a:extLst>
                    <a:ext uri="{9D8B030D-6E8A-4147-A177-3AD203B41FA5}">
                      <a16:colId xmlns:a16="http://schemas.microsoft.com/office/drawing/2014/main" val="692179078"/>
                    </a:ext>
                  </a:extLst>
                </a:gridCol>
                <a:gridCol w="1877523">
                  <a:extLst>
                    <a:ext uri="{9D8B030D-6E8A-4147-A177-3AD203B41FA5}">
                      <a16:colId xmlns:a16="http://schemas.microsoft.com/office/drawing/2014/main" val="1729533981"/>
                    </a:ext>
                  </a:extLst>
                </a:gridCol>
                <a:gridCol w="3808655">
                  <a:extLst>
                    <a:ext uri="{9D8B030D-6E8A-4147-A177-3AD203B41FA5}">
                      <a16:colId xmlns:a16="http://schemas.microsoft.com/office/drawing/2014/main" val="4233795968"/>
                    </a:ext>
                  </a:extLst>
                </a:gridCol>
                <a:gridCol w="1481013">
                  <a:extLst>
                    <a:ext uri="{9D8B030D-6E8A-4147-A177-3AD203B41FA5}">
                      <a16:colId xmlns:a16="http://schemas.microsoft.com/office/drawing/2014/main" val="235213001"/>
                    </a:ext>
                  </a:extLst>
                </a:gridCol>
              </a:tblGrid>
              <a:tr h="460901">
                <a:tc>
                  <a:txBody>
                    <a:bodyPr/>
                    <a:lstStyle/>
                    <a:p>
                      <a:pPr algn="ctr"/>
                      <a:r>
                        <a:rPr lang="es-ES" sz="2800"/>
                        <a:t>Criterio</a:t>
                      </a:r>
                    </a:p>
                  </a:txBody>
                  <a:tcPr anchor="ctr"/>
                </a:tc>
                <a:tc>
                  <a:txBody>
                    <a:bodyPr/>
                    <a:lstStyle/>
                    <a:p>
                      <a:pPr algn="ctr"/>
                      <a:r>
                        <a:rPr lang="es-ES" sz="2800"/>
                        <a:t>Nombre</a:t>
                      </a:r>
                    </a:p>
                  </a:txBody>
                  <a:tcPr anchor="ctr"/>
                </a:tc>
                <a:tc>
                  <a:txBody>
                    <a:bodyPr/>
                    <a:lstStyle/>
                    <a:p>
                      <a:pPr algn="ctr"/>
                      <a:r>
                        <a:rPr lang="es-ES" sz="2800"/>
                        <a:t>Descripción</a:t>
                      </a:r>
                    </a:p>
                  </a:txBody>
                  <a:tcPr anchor="ctr"/>
                </a:tc>
                <a:tc>
                  <a:txBody>
                    <a:bodyPr/>
                    <a:lstStyle/>
                    <a:p>
                      <a:pPr lvl="0" algn="ctr">
                        <a:buNone/>
                      </a:pPr>
                      <a:r>
                        <a:rPr lang="es-ES" sz="2800"/>
                        <a:t>Tipo</a:t>
                      </a:r>
                    </a:p>
                  </a:txBody>
                  <a:tcPr anchor="ctr"/>
                </a:tc>
                <a:extLst>
                  <a:ext uri="{0D108BD9-81ED-4DB2-BD59-A6C34878D82A}">
                    <a16:rowId xmlns:a16="http://schemas.microsoft.com/office/drawing/2014/main" val="2302341128"/>
                  </a:ext>
                </a:extLst>
              </a:tr>
              <a:tr h="1060075">
                <a:tc>
                  <a:txBody>
                    <a:bodyPr/>
                    <a:lstStyle/>
                    <a:p>
                      <a:pPr lvl="0" algn="ctr">
                        <a:buNone/>
                      </a:pPr>
                      <a:r>
                        <a:rPr lang="es-ES" sz="2000" b="1" i="0" u="none" strike="noStrike" noProof="0">
                          <a:latin typeface="Garamond"/>
                        </a:rPr>
                        <a:t>D.4: Número de entornos software soportados.</a:t>
                      </a:r>
                      <a:endParaRPr lang="es-ES" sz="2000" b="1" i="0" u="none" strike="noStrike" noProof="0" err="1">
                        <a:latin typeface="Garamond"/>
                      </a:endParaRPr>
                    </a:p>
                  </a:txBody>
                  <a:tcPr anchor="ctr"/>
                </a:tc>
                <a:tc>
                  <a:txBody>
                    <a:bodyPr/>
                    <a:lstStyle/>
                    <a:p>
                      <a:pPr lvl="0" algn="ctr">
                        <a:buNone/>
                      </a:pPr>
                      <a:r>
                        <a:rPr lang="es-ES" sz="2000" b="0" i="0" u="none" strike="noStrike" noProof="0">
                          <a:latin typeface="Garamond"/>
                        </a:rPr>
                        <a:t>Entornos software</a:t>
                      </a:r>
                      <a:endParaRPr lang="es-ES" sz="2000" b="0" i="0" u="none" strike="noStrike" noProof="0" err="1">
                        <a:latin typeface="Garamond"/>
                      </a:endParaRPr>
                    </a:p>
                  </a:txBody>
                  <a:tcPr anchor="ctr"/>
                </a:tc>
                <a:tc>
                  <a:txBody>
                    <a:bodyPr/>
                    <a:lstStyle/>
                    <a:p>
                      <a:pPr lvl="0" algn="ctr">
                        <a:buNone/>
                      </a:pPr>
                      <a:r>
                        <a:rPr lang="es-ES" sz="1800" b="0" i="0" u="none" strike="noStrike" noProof="0">
                          <a:latin typeface="Garamond"/>
                        </a:rPr>
                        <a:t>Cantidad de entornos software en los que es capaz de ser implementada la aplicación.</a:t>
                      </a:r>
                    </a:p>
                  </a:txBody>
                  <a:tcPr anchor="ctr"/>
                </a:tc>
                <a:tc>
                  <a:txBody>
                    <a:bodyPr/>
                    <a:lstStyle/>
                    <a:p>
                      <a:pPr lvl="0" algn="ctr">
                        <a:buNone/>
                      </a:pPr>
                      <a:r>
                        <a:rPr lang="es-ES"/>
                        <a:t>Numérico</a:t>
                      </a:r>
                    </a:p>
                  </a:txBody>
                  <a:tcPr anchor="ctr"/>
                </a:tc>
                <a:extLst>
                  <a:ext uri="{0D108BD9-81ED-4DB2-BD59-A6C34878D82A}">
                    <a16:rowId xmlns:a16="http://schemas.microsoft.com/office/drawing/2014/main" val="3236513192"/>
                  </a:ext>
                </a:extLst>
              </a:tr>
              <a:tr h="1279003">
                <a:tc>
                  <a:txBody>
                    <a:bodyPr/>
                    <a:lstStyle/>
                    <a:p>
                      <a:pPr lvl="0" algn="ctr">
                        <a:buNone/>
                      </a:pPr>
                      <a:r>
                        <a:rPr lang="es-ES" sz="2000" b="1" i="0" u="none" strike="noStrike" noProof="0">
                          <a:latin typeface="Garamond"/>
                        </a:rPr>
                        <a:t>D.5: Número de lenguajes disponibles.</a:t>
                      </a:r>
                    </a:p>
                  </a:txBody>
                  <a:tcPr anchor="ctr"/>
                </a:tc>
                <a:tc>
                  <a:txBody>
                    <a:bodyPr/>
                    <a:lstStyle/>
                    <a:p>
                      <a:pPr lvl="0" algn="ctr">
                        <a:buNone/>
                      </a:pPr>
                      <a:r>
                        <a:rPr lang="es-ES" sz="1800" b="0" i="0" u="none" strike="noStrike" noProof="0">
                          <a:latin typeface="Garamond"/>
                        </a:rPr>
                        <a:t>Lenguajes</a:t>
                      </a:r>
                    </a:p>
                  </a:txBody>
                  <a:tcPr anchor="ctr"/>
                </a:tc>
                <a:tc>
                  <a:txBody>
                    <a:bodyPr/>
                    <a:lstStyle/>
                    <a:p>
                      <a:pPr lvl="0" algn="ctr">
                        <a:buNone/>
                      </a:pPr>
                      <a:r>
                        <a:rPr lang="es-ES" sz="1800" b="0" i="0" u="none" strike="noStrike" noProof="0">
                          <a:latin typeface="Garamond"/>
                        </a:rPr>
                        <a:t> Número de lenguajes en el que el </a:t>
                      </a:r>
                      <a:r>
                        <a:rPr lang="es-ES" sz="1800" b="0" i="0" u="none" strike="noStrike" noProof="0" err="1">
                          <a:latin typeface="Garamond"/>
                        </a:rPr>
                        <a:t>chatbot</a:t>
                      </a:r>
                      <a:r>
                        <a:rPr lang="es-ES" sz="1800" b="0" i="0" u="none" strike="noStrike" noProof="0">
                          <a:latin typeface="Garamond"/>
                        </a:rPr>
                        <a:t> desarrolla la conversación.</a:t>
                      </a:r>
                    </a:p>
                  </a:txBody>
                  <a:tcPr anchor="ctr"/>
                </a:tc>
                <a:tc>
                  <a:txBody>
                    <a:bodyPr/>
                    <a:lstStyle/>
                    <a:p>
                      <a:pPr lvl="0" algn="ctr">
                        <a:buNone/>
                      </a:pPr>
                      <a:r>
                        <a:rPr lang="es-ES"/>
                        <a:t>Numérico</a:t>
                      </a:r>
                    </a:p>
                  </a:txBody>
                  <a:tcPr anchor="ctr"/>
                </a:tc>
                <a:extLst>
                  <a:ext uri="{0D108BD9-81ED-4DB2-BD59-A6C34878D82A}">
                    <a16:rowId xmlns:a16="http://schemas.microsoft.com/office/drawing/2014/main" val="4269824219"/>
                  </a:ext>
                </a:extLst>
              </a:tr>
              <a:tr h="1037029">
                <a:tc>
                  <a:txBody>
                    <a:bodyPr/>
                    <a:lstStyle/>
                    <a:p>
                      <a:pPr lvl="0" algn="ctr">
                        <a:buNone/>
                      </a:pPr>
                      <a:r>
                        <a:rPr lang="es-ES" sz="2000" b="1" i="0" u="none" strike="noStrike" noProof="0">
                          <a:latin typeface="Garamond"/>
                        </a:rPr>
                        <a:t>D.6: Peso.</a:t>
                      </a:r>
                    </a:p>
                  </a:txBody>
                  <a:tcPr anchor="ctr"/>
                </a:tc>
                <a:tc>
                  <a:txBody>
                    <a:bodyPr/>
                    <a:lstStyle/>
                    <a:p>
                      <a:pPr algn="ctr"/>
                      <a:r>
                        <a:rPr lang="es-ES"/>
                        <a:t>Peso App</a:t>
                      </a:r>
                    </a:p>
                  </a:txBody>
                  <a:tcPr anchor="ctr"/>
                </a:tc>
                <a:tc>
                  <a:txBody>
                    <a:bodyPr/>
                    <a:lstStyle/>
                    <a:p>
                      <a:pPr lvl="0" algn="ctr">
                        <a:buNone/>
                      </a:pPr>
                      <a:r>
                        <a:rPr lang="es-ES" sz="1800" b="0" i="0" u="none" strike="noStrike" noProof="0">
                          <a:latin typeface="Garamond"/>
                        </a:rPr>
                        <a:t>Cuanto ocupa la aplicación.</a:t>
                      </a:r>
                    </a:p>
                  </a:txBody>
                  <a:tcPr anchor="ctr"/>
                </a:tc>
                <a:tc>
                  <a:txBody>
                    <a:bodyPr/>
                    <a:lstStyle/>
                    <a:p>
                      <a:pPr lvl="0" algn="ctr">
                        <a:buNone/>
                      </a:pPr>
                      <a:r>
                        <a:rPr lang="es-ES"/>
                        <a:t>Kilobytes</a:t>
                      </a:r>
                    </a:p>
                  </a:txBody>
                  <a:tcPr anchor="ctr"/>
                </a:tc>
                <a:extLst>
                  <a:ext uri="{0D108BD9-81ED-4DB2-BD59-A6C34878D82A}">
                    <a16:rowId xmlns:a16="http://schemas.microsoft.com/office/drawing/2014/main" val="2266178983"/>
                  </a:ext>
                </a:extLst>
              </a:tr>
            </a:tbl>
          </a:graphicData>
        </a:graphic>
      </p:graphicFrame>
    </p:spTree>
    <p:extLst>
      <p:ext uri="{BB962C8B-B14F-4D97-AF65-F5344CB8AC3E}">
        <p14:creationId xmlns:p14="http://schemas.microsoft.com/office/powerpoint/2010/main" val="4159987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DE95C6-29E8-402D-A897-FCC3AD43E5D5}"/>
              </a:ext>
            </a:extLst>
          </p:cNvPr>
          <p:cNvSpPr>
            <a:spLocks noGrp="1"/>
          </p:cNvSpPr>
          <p:nvPr>
            <p:ph type="title"/>
          </p:nvPr>
        </p:nvSpPr>
        <p:spPr>
          <a:xfrm>
            <a:off x="1295402" y="550811"/>
            <a:ext cx="9601196" cy="1303867"/>
          </a:xfrm>
        </p:spPr>
        <p:txBody>
          <a:bodyPr>
            <a:normAutofit fontScale="90000"/>
          </a:bodyPr>
          <a:lstStyle/>
          <a:p>
            <a:pPr algn="l"/>
            <a:r>
              <a:rPr lang="es-ES"/>
              <a:t>4. Evaluación de los criterios por tecnología.</a:t>
            </a:r>
            <a:br>
              <a:rPr lang="es-ES"/>
            </a:br>
            <a:r>
              <a:rPr lang="es-ES"/>
              <a:t>4.1 Evaluación de los criterios para </a:t>
            </a:r>
            <a:r>
              <a:rPr lang="es-ES" err="1"/>
              <a:t>Clustaar</a:t>
            </a:r>
            <a:r>
              <a:rPr lang="es-ES"/>
              <a:t>.</a:t>
            </a:r>
          </a:p>
        </p:txBody>
      </p:sp>
      <p:graphicFrame>
        <p:nvGraphicFramePr>
          <p:cNvPr id="5" name="Tabla 4">
            <a:extLst>
              <a:ext uri="{FF2B5EF4-FFF2-40B4-BE49-F238E27FC236}">
                <a16:creationId xmlns:a16="http://schemas.microsoft.com/office/drawing/2014/main" id="{DCD994E7-AEE0-4A98-9C61-74FC737759AE}"/>
              </a:ext>
            </a:extLst>
          </p:cNvPr>
          <p:cNvGraphicFramePr>
            <a:graphicFrameLocks noGrp="1"/>
          </p:cNvGraphicFramePr>
          <p:nvPr>
            <p:extLst>
              <p:ext uri="{D42A27DB-BD31-4B8C-83A1-F6EECF244321}">
                <p14:modId xmlns:p14="http://schemas.microsoft.com/office/powerpoint/2010/main" val="1776418887"/>
              </p:ext>
            </p:extLst>
          </p:nvPr>
        </p:nvGraphicFramePr>
        <p:xfrm>
          <a:off x="1408981" y="2142226"/>
          <a:ext cx="9379710" cy="3820767"/>
        </p:xfrm>
        <a:graphic>
          <a:graphicData uri="http://schemas.openxmlformats.org/drawingml/2006/table">
            <a:tbl>
              <a:tblPr firstRow="1" bandRow="1">
                <a:tableStyleId>{5C22544A-7EE6-4342-B048-85BDC9FD1C3A}</a:tableStyleId>
              </a:tblPr>
              <a:tblGrid>
                <a:gridCol w="3135923">
                  <a:extLst>
                    <a:ext uri="{9D8B030D-6E8A-4147-A177-3AD203B41FA5}">
                      <a16:colId xmlns:a16="http://schemas.microsoft.com/office/drawing/2014/main" val="4079158244"/>
                    </a:ext>
                  </a:extLst>
                </a:gridCol>
                <a:gridCol w="6243787">
                  <a:extLst>
                    <a:ext uri="{9D8B030D-6E8A-4147-A177-3AD203B41FA5}">
                      <a16:colId xmlns:a16="http://schemas.microsoft.com/office/drawing/2014/main" val="1937905797"/>
                    </a:ext>
                  </a:extLst>
                </a:gridCol>
              </a:tblGrid>
              <a:tr h="917989">
                <a:tc>
                  <a:txBody>
                    <a:bodyPr/>
                    <a:lstStyle/>
                    <a:p>
                      <a:pPr algn="ctr" rtl="0" fontAlgn="base"/>
                      <a:r>
                        <a:rPr lang="es-ES" sz="3200">
                          <a:effectLst/>
                        </a:rPr>
                        <a:t>Criterio Rendimiento</a:t>
                      </a:r>
                      <a:endParaRPr lang="es-ES" sz="3200" b="1" i="0">
                        <a:solidFill>
                          <a:srgbClr val="FFFFFF"/>
                        </a:solidFill>
                        <a:effectLst/>
                      </a:endParaRPr>
                    </a:p>
                  </a:txBody>
                  <a:tcPr anchor="ctr"/>
                </a:tc>
                <a:tc>
                  <a:txBody>
                    <a:bodyPr/>
                    <a:lstStyle/>
                    <a:p>
                      <a:pPr algn="ctr" rtl="0" fontAlgn="base"/>
                      <a:r>
                        <a:rPr lang="es-ES" sz="3200" err="1">
                          <a:effectLst/>
                        </a:rPr>
                        <a:t>Clustaar</a:t>
                      </a:r>
                      <a:r>
                        <a:rPr lang="es-ES" sz="3200">
                          <a:effectLst/>
                        </a:rPr>
                        <a:t>​</a:t>
                      </a:r>
                      <a:endParaRPr lang="es-ES" sz="2400" b="1" i="0">
                        <a:solidFill>
                          <a:srgbClr val="FFFFFF"/>
                        </a:solidFill>
                        <a:effectLst/>
                      </a:endParaRPr>
                    </a:p>
                  </a:txBody>
                  <a:tcPr anchor="ctr"/>
                </a:tc>
                <a:extLst>
                  <a:ext uri="{0D108BD9-81ED-4DB2-BD59-A6C34878D82A}">
                    <a16:rowId xmlns:a16="http://schemas.microsoft.com/office/drawing/2014/main" val="1698612674"/>
                  </a:ext>
                </a:extLst>
              </a:tr>
              <a:tr h="917989">
                <a:tc>
                  <a:txBody>
                    <a:bodyPr/>
                    <a:lstStyle/>
                    <a:p>
                      <a:pPr lvl="0" algn="ctr">
                        <a:buNone/>
                      </a:pPr>
                      <a:r>
                        <a:rPr lang="es-ES" sz="1800" b="0" i="0" u="none" strike="noStrike" noProof="0">
                          <a:effectLst/>
                          <a:latin typeface="Garamond"/>
                        </a:rPr>
                        <a:t>A.1: Agregar sitio web</a:t>
                      </a:r>
                      <a:endParaRPr lang="es-ES" sz="1800" b="0" i="0" noProof="0">
                        <a:latin typeface="Garamond"/>
                      </a:endParaRPr>
                    </a:p>
                  </a:txBody>
                  <a:tcPr anchor="ctr"/>
                </a:tc>
                <a:tc>
                  <a:txBody>
                    <a:bodyPr/>
                    <a:lstStyle/>
                    <a:p>
                      <a:pPr lvl="0" algn="ctr">
                        <a:buNone/>
                      </a:pPr>
                      <a:r>
                        <a:rPr lang="es-ES" sz="1800" b="0" i="0" u="none" strike="noStrike" noProof="0">
                          <a:effectLst/>
                          <a:latin typeface="Garamond"/>
                        </a:rPr>
                        <a:t>Se puede integrar a las plataformas más populares y a las apps.</a:t>
                      </a:r>
                      <a:endParaRPr lang="es-ES"/>
                    </a:p>
                  </a:txBody>
                  <a:tcPr anchor="ctr"/>
                </a:tc>
                <a:extLst>
                  <a:ext uri="{0D108BD9-81ED-4DB2-BD59-A6C34878D82A}">
                    <a16:rowId xmlns:a16="http://schemas.microsoft.com/office/drawing/2014/main" val="2490695749"/>
                  </a:ext>
                </a:extLst>
              </a:tr>
              <a:tr h="917989">
                <a:tc>
                  <a:txBody>
                    <a:bodyPr/>
                    <a:lstStyle/>
                    <a:p>
                      <a:pPr lvl="0" algn="ctr">
                        <a:buNone/>
                      </a:pPr>
                      <a:r>
                        <a:rPr lang="es-ES" sz="1800" b="0" i="0" u="none" strike="noStrike" noProof="0">
                          <a:effectLst/>
                          <a:latin typeface="Garamond"/>
                        </a:rPr>
                        <a:t>A.2: Disponibilidad 24/7</a:t>
                      </a:r>
                      <a:endParaRPr lang="es-ES" sz="1800" b="0" i="0" noProof="0">
                        <a:latin typeface="Garamond"/>
                      </a:endParaRPr>
                    </a:p>
                  </a:txBody>
                  <a:tcPr anchor="ctr"/>
                </a:tc>
                <a:tc>
                  <a:txBody>
                    <a:bodyPr/>
                    <a:lstStyle/>
                    <a:p>
                      <a:pPr lvl="0" algn="ctr">
                        <a:buNone/>
                      </a:pPr>
                      <a:r>
                        <a:rPr lang="es-ES" sz="1800" b="0" i="0" u="none" strike="noStrike" noProof="0">
                          <a:effectLst/>
                          <a:latin typeface="Garamond"/>
                        </a:rPr>
                        <a:t>Se encuentra disponible las 24 horas del día</a:t>
                      </a:r>
                      <a:endParaRPr lang="es-ES"/>
                    </a:p>
                  </a:txBody>
                  <a:tcPr anchor="ctr"/>
                </a:tc>
                <a:extLst>
                  <a:ext uri="{0D108BD9-81ED-4DB2-BD59-A6C34878D82A}">
                    <a16:rowId xmlns:a16="http://schemas.microsoft.com/office/drawing/2014/main" val="834011515"/>
                  </a:ext>
                </a:extLst>
              </a:tr>
              <a:tr h="917989">
                <a:tc>
                  <a:txBody>
                    <a:bodyPr/>
                    <a:lstStyle/>
                    <a:p>
                      <a:pPr lvl="0" algn="ctr">
                        <a:buNone/>
                      </a:pPr>
                      <a:r>
                        <a:rPr lang="es-ES" sz="1800" b="0" i="0" u="none" strike="noStrike" noProof="0">
                          <a:effectLst/>
                          <a:latin typeface="Garamond"/>
                        </a:rPr>
                        <a:t>A.3: Número de </a:t>
                      </a:r>
                      <a:r>
                        <a:rPr lang="es-ES" sz="1800" b="0" i="0" u="none" strike="noStrike" noProof="0" err="1">
                          <a:effectLst/>
                          <a:latin typeface="Garamond"/>
                        </a:rPr>
                        <a:t>chatbots</a:t>
                      </a:r>
                      <a:r>
                        <a:rPr lang="es-ES" sz="1800" b="0" i="0" u="none" strike="noStrike" noProof="0">
                          <a:effectLst/>
                          <a:latin typeface="Garamond"/>
                        </a:rPr>
                        <a:t> simultáneos</a:t>
                      </a:r>
                      <a:endParaRPr lang="es-ES"/>
                    </a:p>
                  </a:txBody>
                  <a:tcPr anchor="ctr"/>
                </a:tc>
                <a:tc>
                  <a:txBody>
                    <a:bodyPr/>
                    <a:lstStyle/>
                    <a:p>
                      <a:pPr lvl="0" algn="ctr">
                        <a:buNone/>
                      </a:pPr>
                      <a:r>
                        <a:rPr lang="es-ES" sz="1800" b="0" i="0" u="none" strike="noStrike" noProof="0">
                          <a:effectLst/>
                          <a:latin typeface="Garamond"/>
                        </a:rPr>
                        <a:t>Se puede tener 1 </a:t>
                      </a:r>
                      <a:r>
                        <a:rPr lang="es-ES" sz="1800" b="0" i="0" u="none" strike="noStrike" noProof="0" err="1">
                          <a:effectLst/>
                          <a:latin typeface="Garamond"/>
                        </a:rPr>
                        <a:t>chatbot</a:t>
                      </a:r>
                      <a:r>
                        <a:rPr lang="es-ES" sz="1800" b="0" i="0" u="none" strike="noStrike" noProof="0">
                          <a:effectLst/>
                          <a:latin typeface="Garamond"/>
                        </a:rPr>
                        <a:t> distinto en las versiones Pro y Enterprise, y en la </a:t>
                      </a:r>
                      <a:r>
                        <a:rPr lang="es-ES" sz="1800" b="0" i="0" u="none" strike="noStrike" noProof="0" err="1">
                          <a:effectLst/>
                          <a:latin typeface="Garamond"/>
                        </a:rPr>
                        <a:t>custom</a:t>
                      </a:r>
                      <a:r>
                        <a:rPr lang="es-ES" sz="1800" b="0" i="0" u="none" strike="noStrike" noProof="0">
                          <a:effectLst/>
                          <a:latin typeface="Garamond"/>
                        </a:rPr>
                        <a:t> ilimitados</a:t>
                      </a:r>
                      <a:endParaRPr lang="es-ES"/>
                    </a:p>
                  </a:txBody>
                  <a:tcPr anchor="ctr"/>
                </a:tc>
                <a:extLst>
                  <a:ext uri="{0D108BD9-81ED-4DB2-BD59-A6C34878D82A}">
                    <a16:rowId xmlns:a16="http://schemas.microsoft.com/office/drawing/2014/main" val="3827156757"/>
                  </a:ext>
                </a:extLst>
              </a:tr>
            </a:tbl>
          </a:graphicData>
        </a:graphic>
      </p:graphicFrame>
    </p:spTree>
    <p:extLst>
      <p:ext uri="{BB962C8B-B14F-4D97-AF65-F5344CB8AC3E}">
        <p14:creationId xmlns:p14="http://schemas.microsoft.com/office/powerpoint/2010/main" val="2793327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DE95C6-29E8-402D-A897-FCC3AD43E5D5}"/>
              </a:ext>
            </a:extLst>
          </p:cNvPr>
          <p:cNvSpPr>
            <a:spLocks noGrp="1"/>
          </p:cNvSpPr>
          <p:nvPr>
            <p:ph type="title"/>
          </p:nvPr>
        </p:nvSpPr>
        <p:spPr>
          <a:xfrm>
            <a:off x="1295402" y="550811"/>
            <a:ext cx="9601196" cy="1303867"/>
          </a:xfrm>
        </p:spPr>
        <p:txBody>
          <a:bodyPr>
            <a:normAutofit fontScale="90000"/>
          </a:bodyPr>
          <a:lstStyle/>
          <a:p>
            <a:pPr algn="l"/>
            <a:r>
              <a:rPr lang="es-ES"/>
              <a:t>4.1 Evaluación de los criterios para </a:t>
            </a:r>
            <a:r>
              <a:rPr lang="es-ES" err="1"/>
              <a:t>Clustaar</a:t>
            </a:r>
            <a:r>
              <a:rPr lang="es-ES"/>
              <a:t>.</a:t>
            </a:r>
          </a:p>
        </p:txBody>
      </p:sp>
      <p:graphicFrame>
        <p:nvGraphicFramePr>
          <p:cNvPr id="3" name="Tabla 2">
            <a:extLst>
              <a:ext uri="{FF2B5EF4-FFF2-40B4-BE49-F238E27FC236}">
                <a16:creationId xmlns:a16="http://schemas.microsoft.com/office/drawing/2014/main" id="{26106635-C2DB-458F-8C2D-13F81E49D461}"/>
              </a:ext>
            </a:extLst>
          </p:cNvPr>
          <p:cNvGraphicFramePr>
            <a:graphicFrameLocks noGrp="1"/>
          </p:cNvGraphicFramePr>
          <p:nvPr>
            <p:extLst>
              <p:ext uri="{D42A27DB-BD31-4B8C-83A1-F6EECF244321}">
                <p14:modId xmlns:p14="http://schemas.microsoft.com/office/powerpoint/2010/main" val="1804294120"/>
              </p:ext>
            </p:extLst>
          </p:nvPr>
        </p:nvGraphicFramePr>
        <p:xfrm>
          <a:off x="1408981" y="2142226"/>
          <a:ext cx="9379710" cy="3671956"/>
        </p:xfrm>
        <a:graphic>
          <a:graphicData uri="http://schemas.openxmlformats.org/drawingml/2006/table">
            <a:tbl>
              <a:tblPr firstRow="1" bandRow="1">
                <a:tableStyleId>{5C22544A-7EE6-4342-B048-85BDC9FD1C3A}</a:tableStyleId>
              </a:tblPr>
              <a:tblGrid>
                <a:gridCol w="3135923">
                  <a:extLst>
                    <a:ext uri="{9D8B030D-6E8A-4147-A177-3AD203B41FA5}">
                      <a16:colId xmlns:a16="http://schemas.microsoft.com/office/drawing/2014/main" val="4079158244"/>
                    </a:ext>
                  </a:extLst>
                </a:gridCol>
                <a:gridCol w="6243787">
                  <a:extLst>
                    <a:ext uri="{9D8B030D-6E8A-4147-A177-3AD203B41FA5}">
                      <a16:colId xmlns:a16="http://schemas.microsoft.com/office/drawing/2014/main" val="1937905797"/>
                    </a:ext>
                  </a:extLst>
                </a:gridCol>
              </a:tblGrid>
              <a:tr h="917989">
                <a:tc>
                  <a:txBody>
                    <a:bodyPr/>
                    <a:lstStyle/>
                    <a:p>
                      <a:pPr algn="ctr" rtl="0" fontAlgn="base"/>
                      <a:r>
                        <a:rPr lang="es-ES" sz="3200">
                          <a:effectLst/>
                        </a:rPr>
                        <a:t>Criterio General</a:t>
                      </a:r>
                      <a:endParaRPr lang="es-ES" sz="3200" b="1" i="0">
                        <a:solidFill>
                          <a:srgbClr val="FFFFFF"/>
                        </a:solidFill>
                        <a:effectLst/>
                      </a:endParaRPr>
                    </a:p>
                  </a:txBody>
                  <a:tcPr anchor="ctr"/>
                </a:tc>
                <a:tc>
                  <a:txBody>
                    <a:bodyPr/>
                    <a:lstStyle/>
                    <a:p>
                      <a:pPr algn="ctr" rtl="0" fontAlgn="base"/>
                      <a:r>
                        <a:rPr lang="es-ES" sz="3200" err="1">
                          <a:effectLst/>
                        </a:rPr>
                        <a:t>Clustaar</a:t>
                      </a:r>
                      <a:r>
                        <a:rPr lang="es-ES" sz="3200">
                          <a:effectLst/>
                        </a:rPr>
                        <a:t>​</a:t>
                      </a:r>
                      <a:endParaRPr lang="es-ES" sz="2400" b="1" i="0">
                        <a:solidFill>
                          <a:srgbClr val="FFFFFF"/>
                        </a:solidFill>
                        <a:effectLst/>
                      </a:endParaRPr>
                    </a:p>
                  </a:txBody>
                  <a:tcPr anchor="ctr"/>
                </a:tc>
                <a:extLst>
                  <a:ext uri="{0D108BD9-81ED-4DB2-BD59-A6C34878D82A}">
                    <a16:rowId xmlns:a16="http://schemas.microsoft.com/office/drawing/2014/main" val="1698612674"/>
                  </a:ext>
                </a:extLst>
              </a:tr>
              <a:tr h="917989">
                <a:tc>
                  <a:txBody>
                    <a:bodyPr/>
                    <a:lstStyle/>
                    <a:p>
                      <a:pPr lvl="0" algn="ctr">
                        <a:buNone/>
                      </a:pPr>
                      <a:r>
                        <a:rPr lang="es-ES" sz="1800" b="0" i="0" u="none" strike="noStrike" noProof="0">
                          <a:effectLst/>
                          <a:latin typeface="Garamond"/>
                        </a:rPr>
                        <a:t>B.1: Período de prueba gratis.</a:t>
                      </a:r>
                      <a:endParaRPr lang="es-ES"/>
                    </a:p>
                  </a:txBody>
                  <a:tcPr anchor="ctr"/>
                </a:tc>
                <a:tc>
                  <a:txBody>
                    <a:bodyPr/>
                    <a:lstStyle/>
                    <a:p>
                      <a:pPr lvl="0" algn="ctr">
                        <a:buNone/>
                      </a:pPr>
                      <a:r>
                        <a:rPr lang="es-ES" sz="1800" b="0" i="0" u="none" strike="noStrike" noProof="0">
                          <a:effectLst/>
                          <a:latin typeface="Garamond"/>
                        </a:rPr>
                        <a:t>Ofrece solamente 30 minutos de prueba gratis. Pero antes de empezarlo te ofrecen un demo de 15 minutos para explicártelo.</a:t>
                      </a:r>
                      <a:endParaRPr lang="es-ES"/>
                    </a:p>
                  </a:txBody>
                  <a:tcPr anchor="ctr"/>
                </a:tc>
                <a:extLst>
                  <a:ext uri="{0D108BD9-81ED-4DB2-BD59-A6C34878D82A}">
                    <a16:rowId xmlns:a16="http://schemas.microsoft.com/office/drawing/2014/main" val="2490695749"/>
                  </a:ext>
                </a:extLst>
              </a:tr>
              <a:tr h="917989">
                <a:tc>
                  <a:txBody>
                    <a:bodyPr/>
                    <a:lstStyle/>
                    <a:p>
                      <a:pPr lvl="0" algn="ctr">
                        <a:buNone/>
                      </a:pPr>
                      <a:r>
                        <a:rPr lang="es-ES" sz="1800" b="0" i="0" u="none" strike="noStrike" noProof="0">
                          <a:effectLst/>
                          <a:latin typeface="Garamond"/>
                        </a:rPr>
                        <a:t>B.2: Diferentes planes de pago.</a:t>
                      </a:r>
                      <a:endParaRPr lang="es-ES"/>
                    </a:p>
                  </a:txBody>
                  <a:tcPr anchor="ctr"/>
                </a:tc>
                <a:tc>
                  <a:txBody>
                    <a:bodyPr/>
                    <a:lstStyle/>
                    <a:p>
                      <a:pPr lvl="0" algn="ctr">
                        <a:buNone/>
                      </a:pPr>
                      <a:r>
                        <a:rPr lang="es-ES" sz="1800" b="0" i="0" u="none" strike="noStrike" noProof="0">
                          <a:effectLst/>
                          <a:latin typeface="Garamond"/>
                        </a:rPr>
                        <a:t>Ofrece 3 planes, Pro, Enterprise y </a:t>
                      </a:r>
                      <a:r>
                        <a:rPr lang="es-ES" sz="1800" b="0" i="0" u="none" strike="noStrike" noProof="0" err="1">
                          <a:effectLst/>
                          <a:latin typeface="Garamond"/>
                        </a:rPr>
                        <a:t>Custom</a:t>
                      </a:r>
                      <a:r>
                        <a:rPr lang="es-ES" sz="1800" b="0" i="0" u="none" strike="noStrike" noProof="0">
                          <a:effectLst/>
                          <a:latin typeface="Garamond"/>
                        </a:rPr>
                        <a:t> para grandes empresas. No especifica precio</a:t>
                      </a:r>
                      <a:endParaRPr lang="es-ES"/>
                    </a:p>
                  </a:txBody>
                  <a:tcPr anchor="ctr"/>
                </a:tc>
                <a:extLst>
                  <a:ext uri="{0D108BD9-81ED-4DB2-BD59-A6C34878D82A}">
                    <a16:rowId xmlns:a16="http://schemas.microsoft.com/office/drawing/2014/main" val="834011515"/>
                  </a:ext>
                </a:extLst>
              </a:tr>
              <a:tr h="917989">
                <a:tc>
                  <a:txBody>
                    <a:bodyPr/>
                    <a:lstStyle/>
                    <a:p>
                      <a:pPr lvl="0" algn="ctr">
                        <a:buNone/>
                      </a:pPr>
                      <a:r>
                        <a:rPr lang="es-ES" sz="1800" b="0" i="0" u="none" strike="noStrike" noProof="0">
                          <a:effectLst/>
                          <a:latin typeface="Garamond"/>
                        </a:rPr>
                        <a:t>B.3: Soporte técnico.</a:t>
                      </a:r>
                      <a:endParaRPr lang="es-ES"/>
                    </a:p>
                  </a:txBody>
                  <a:tcPr anchor="ctr"/>
                </a:tc>
                <a:tc>
                  <a:txBody>
                    <a:bodyPr/>
                    <a:lstStyle/>
                    <a:p>
                      <a:pPr lvl="0" algn="ctr">
                        <a:buNone/>
                      </a:pPr>
                      <a:r>
                        <a:rPr lang="es-ES" sz="1800" b="0" i="0" u="none" strike="noStrike" noProof="0">
                          <a:effectLst/>
                          <a:latin typeface="Garamond"/>
                        </a:rPr>
                        <a:t>Ofrecen en su página web asistencia vía chat en su web. En las versiones </a:t>
                      </a:r>
                      <a:r>
                        <a:rPr lang="es-ES" sz="1800" b="0" i="0" u="none" strike="noStrike" noProof="0" err="1">
                          <a:effectLst/>
                          <a:latin typeface="Garamond"/>
                        </a:rPr>
                        <a:t>Entreprise</a:t>
                      </a:r>
                      <a:r>
                        <a:rPr lang="es-ES" sz="1800" b="0" i="0" u="none" strike="noStrike" noProof="0">
                          <a:effectLst/>
                          <a:latin typeface="Garamond"/>
                        </a:rPr>
                        <a:t> y </a:t>
                      </a:r>
                      <a:r>
                        <a:rPr lang="es-ES" sz="1800" b="0" i="0" u="none" strike="noStrike" noProof="0" err="1">
                          <a:effectLst/>
                          <a:latin typeface="Garamond"/>
                        </a:rPr>
                        <a:t>Custom</a:t>
                      </a:r>
                      <a:r>
                        <a:rPr lang="es-ES" sz="1800" b="0" i="0" u="none" strike="noStrike" noProof="0">
                          <a:effectLst/>
                          <a:latin typeface="Garamond"/>
                        </a:rPr>
                        <a:t>, además la plataforma nos destina un manager como ayuda personalizada</a:t>
                      </a:r>
                      <a:endParaRPr lang="es-ES"/>
                    </a:p>
                  </a:txBody>
                  <a:tcPr anchor="ctr"/>
                </a:tc>
                <a:extLst>
                  <a:ext uri="{0D108BD9-81ED-4DB2-BD59-A6C34878D82A}">
                    <a16:rowId xmlns:a16="http://schemas.microsoft.com/office/drawing/2014/main" val="3827156757"/>
                  </a:ext>
                </a:extLst>
              </a:tr>
            </a:tbl>
          </a:graphicData>
        </a:graphic>
      </p:graphicFrame>
    </p:spTree>
    <p:extLst>
      <p:ext uri="{BB962C8B-B14F-4D97-AF65-F5344CB8AC3E}">
        <p14:creationId xmlns:p14="http://schemas.microsoft.com/office/powerpoint/2010/main" val="2396022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DE95C6-29E8-402D-A897-FCC3AD43E5D5}"/>
              </a:ext>
            </a:extLst>
          </p:cNvPr>
          <p:cNvSpPr>
            <a:spLocks noGrp="1"/>
          </p:cNvSpPr>
          <p:nvPr>
            <p:ph type="title"/>
          </p:nvPr>
        </p:nvSpPr>
        <p:spPr>
          <a:xfrm>
            <a:off x="1295402" y="550811"/>
            <a:ext cx="9601196" cy="1303867"/>
          </a:xfrm>
        </p:spPr>
        <p:txBody>
          <a:bodyPr>
            <a:normAutofit fontScale="90000"/>
          </a:bodyPr>
          <a:lstStyle/>
          <a:p>
            <a:pPr algn="l"/>
            <a:r>
              <a:rPr lang="es-ES"/>
              <a:t>4.1 Evaluación de los criterios para </a:t>
            </a:r>
            <a:r>
              <a:rPr lang="es-ES" err="1"/>
              <a:t>Clustaar</a:t>
            </a:r>
            <a:r>
              <a:rPr lang="es-ES"/>
              <a:t>.</a:t>
            </a:r>
          </a:p>
        </p:txBody>
      </p:sp>
      <p:graphicFrame>
        <p:nvGraphicFramePr>
          <p:cNvPr id="3" name="Tabla 2">
            <a:extLst>
              <a:ext uri="{FF2B5EF4-FFF2-40B4-BE49-F238E27FC236}">
                <a16:creationId xmlns:a16="http://schemas.microsoft.com/office/drawing/2014/main" id="{26106635-C2DB-458F-8C2D-13F81E49D461}"/>
              </a:ext>
            </a:extLst>
          </p:cNvPr>
          <p:cNvGraphicFramePr>
            <a:graphicFrameLocks noGrp="1"/>
          </p:cNvGraphicFramePr>
          <p:nvPr>
            <p:extLst>
              <p:ext uri="{D42A27DB-BD31-4B8C-83A1-F6EECF244321}">
                <p14:modId xmlns:p14="http://schemas.microsoft.com/office/powerpoint/2010/main" val="1145048464"/>
              </p:ext>
            </p:extLst>
          </p:nvPr>
        </p:nvGraphicFramePr>
        <p:xfrm>
          <a:off x="1408981" y="2142226"/>
          <a:ext cx="9379710" cy="2750378"/>
        </p:xfrm>
        <a:graphic>
          <a:graphicData uri="http://schemas.openxmlformats.org/drawingml/2006/table">
            <a:tbl>
              <a:tblPr firstRow="1" bandRow="1">
                <a:tableStyleId>{5C22544A-7EE6-4342-B048-85BDC9FD1C3A}</a:tableStyleId>
              </a:tblPr>
              <a:tblGrid>
                <a:gridCol w="3135923">
                  <a:extLst>
                    <a:ext uri="{9D8B030D-6E8A-4147-A177-3AD203B41FA5}">
                      <a16:colId xmlns:a16="http://schemas.microsoft.com/office/drawing/2014/main" val="4079158244"/>
                    </a:ext>
                  </a:extLst>
                </a:gridCol>
                <a:gridCol w="6243787">
                  <a:extLst>
                    <a:ext uri="{9D8B030D-6E8A-4147-A177-3AD203B41FA5}">
                      <a16:colId xmlns:a16="http://schemas.microsoft.com/office/drawing/2014/main" val="1937905797"/>
                    </a:ext>
                  </a:extLst>
                </a:gridCol>
              </a:tblGrid>
              <a:tr h="917989">
                <a:tc>
                  <a:txBody>
                    <a:bodyPr/>
                    <a:lstStyle/>
                    <a:p>
                      <a:pPr algn="ctr" rtl="0" fontAlgn="base"/>
                      <a:r>
                        <a:rPr lang="es-ES" sz="3200">
                          <a:effectLst/>
                        </a:rPr>
                        <a:t>Criterio General</a:t>
                      </a:r>
                      <a:endParaRPr lang="es-ES" sz="3200" b="1" i="0">
                        <a:solidFill>
                          <a:srgbClr val="FFFFFF"/>
                        </a:solidFill>
                        <a:effectLst/>
                      </a:endParaRPr>
                    </a:p>
                  </a:txBody>
                  <a:tcPr anchor="ctr"/>
                </a:tc>
                <a:tc>
                  <a:txBody>
                    <a:bodyPr/>
                    <a:lstStyle/>
                    <a:p>
                      <a:pPr algn="ctr" rtl="0" fontAlgn="base"/>
                      <a:r>
                        <a:rPr lang="es-ES" sz="3200" err="1">
                          <a:effectLst/>
                        </a:rPr>
                        <a:t>Clustaar</a:t>
                      </a:r>
                      <a:r>
                        <a:rPr lang="es-ES" sz="3200">
                          <a:effectLst/>
                        </a:rPr>
                        <a:t>​</a:t>
                      </a:r>
                      <a:endParaRPr lang="es-ES" sz="2400" b="1" i="0">
                        <a:solidFill>
                          <a:srgbClr val="FFFFFF"/>
                        </a:solidFill>
                        <a:effectLst/>
                      </a:endParaRPr>
                    </a:p>
                  </a:txBody>
                  <a:tcPr anchor="ctr"/>
                </a:tc>
                <a:extLst>
                  <a:ext uri="{0D108BD9-81ED-4DB2-BD59-A6C34878D82A}">
                    <a16:rowId xmlns:a16="http://schemas.microsoft.com/office/drawing/2014/main" val="1698612674"/>
                  </a:ext>
                </a:extLst>
              </a:tr>
              <a:tr h="917989">
                <a:tc>
                  <a:txBody>
                    <a:bodyPr/>
                    <a:lstStyle/>
                    <a:p>
                      <a:pPr lvl="0" algn="ctr">
                        <a:buNone/>
                      </a:pPr>
                      <a:r>
                        <a:rPr lang="es-ES" sz="1800" b="0" i="0" u="none" strike="noStrike" noProof="0">
                          <a:effectLst/>
                          <a:latin typeface="Garamond"/>
                        </a:rPr>
                        <a:t>B.4: Formación.</a:t>
                      </a:r>
                      <a:endParaRPr lang="es-ES"/>
                    </a:p>
                  </a:txBody>
                  <a:tcPr anchor="ctr"/>
                </a:tc>
                <a:tc>
                  <a:txBody>
                    <a:bodyPr/>
                    <a:lstStyle/>
                    <a:p>
                      <a:pPr lvl="0" algn="ctr">
                        <a:lnSpc>
                          <a:spcPct val="100000"/>
                        </a:lnSpc>
                        <a:spcBef>
                          <a:spcPts val="0"/>
                        </a:spcBef>
                        <a:spcAft>
                          <a:spcPts val="0"/>
                        </a:spcAft>
                        <a:buNone/>
                      </a:pPr>
                      <a:r>
                        <a:rPr lang="es-ES" sz="1800" b="0" i="0" u="none" strike="noStrike" noProof="0">
                          <a:effectLst/>
                          <a:latin typeface="Garamond"/>
                        </a:rPr>
                        <a:t>En persona, en directo en línea, seminarios web y documentación.</a:t>
                      </a:r>
                      <a:endParaRPr lang="es-ES"/>
                    </a:p>
                  </a:txBody>
                  <a:tcPr anchor="ctr"/>
                </a:tc>
                <a:extLst>
                  <a:ext uri="{0D108BD9-81ED-4DB2-BD59-A6C34878D82A}">
                    <a16:rowId xmlns:a16="http://schemas.microsoft.com/office/drawing/2014/main" val="2490695749"/>
                  </a:ext>
                </a:extLst>
              </a:tr>
              <a:tr h="908538">
                <a:tc>
                  <a:txBody>
                    <a:bodyPr/>
                    <a:lstStyle/>
                    <a:p>
                      <a:pPr lvl="0" algn="ctr">
                        <a:buNone/>
                      </a:pPr>
                      <a:r>
                        <a:rPr lang="es-ES" sz="1800" b="0" i="0" u="none" strike="noStrike" noProof="0">
                          <a:effectLst/>
                          <a:latin typeface="Garamond"/>
                        </a:rPr>
                        <a:t>B.5: FAQ autoaprendizaje.</a:t>
                      </a:r>
                      <a:endParaRPr lang="es-ES"/>
                    </a:p>
                  </a:txBody>
                  <a:tcPr anchor="ctr"/>
                </a:tc>
                <a:tc>
                  <a:txBody>
                    <a:bodyPr/>
                    <a:lstStyle/>
                    <a:p>
                      <a:pPr lvl="0" algn="ctr">
                        <a:lnSpc>
                          <a:spcPct val="100000"/>
                        </a:lnSpc>
                        <a:spcBef>
                          <a:spcPts val="0"/>
                        </a:spcBef>
                        <a:spcAft>
                          <a:spcPts val="0"/>
                        </a:spcAft>
                        <a:buNone/>
                      </a:pPr>
                      <a:r>
                        <a:rPr lang="es-ES" sz="1800" b="0" i="0" u="none" strike="noStrike" noProof="0">
                          <a:effectLst/>
                          <a:latin typeface="Garamond"/>
                        </a:rPr>
                        <a:t>Da la posibilidad de crear manualmente preguntas que creamos que serán formuladas para dar una respuesta concreta al cliente, a la vez que aprende sobre otras nuevas.</a:t>
                      </a:r>
                    </a:p>
                  </a:txBody>
                  <a:tcPr anchor="ctr"/>
                </a:tc>
                <a:extLst>
                  <a:ext uri="{0D108BD9-81ED-4DB2-BD59-A6C34878D82A}">
                    <a16:rowId xmlns:a16="http://schemas.microsoft.com/office/drawing/2014/main" val="834011515"/>
                  </a:ext>
                </a:extLst>
              </a:tr>
            </a:tbl>
          </a:graphicData>
        </a:graphic>
      </p:graphicFrame>
    </p:spTree>
    <p:extLst>
      <p:ext uri="{BB962C8B-B14F-4D97-AF65-F5344CB8AC3E}">
        <p14:creationId xmlns:p14="http://schemas.microsoft.com/office/powerpoint/2010/main" val="151184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DE95C6-29E8-402D-A897-FCC3AD43E5D5}"/>
              </a:ext>
            </a:extLst>
          </p:cNvPr>
          <p:cNvSpPr>
            <a:spLocks noGrp="1"/>
          </p:cNvSpPr>
          <p:nvPr>
            <p:ph type="title"/>
          </p:nvPr>
        </p:nvSpPr>
        <p:spPr>
          <a:xfrm>
            <a:off x="1295402" y="550811"/>
            <a:ext cx="9601196" cy="1303867"/>
          </a:xfrm>
        </p:spPr>
        <p:txBody>
          <a:bodyPr>
            <a:normAutofit fontScale="90000"/>
          </a:bodyPr>
          <a:lstStyle/>
          <a:p>
            <a:pPr algn="l"/>
            <a:r>
              <a:rPr lang="es-ES"/>
              <a:t>4.1 Evaluación de los criterios para </a:t>
            </a:r>
            <a:r>
              <a:rPr lang="es-ES" err="1"/>
              <a:t>Clustaar</a:t>
            </a:r>
            <a:r>
              <a:rPr lang="es-ES"/>
              <a:t>.</a:t>
            </a:r>
          </a:p>
        </p:txBody>
      </p:sp>
      <p:graphicFrame>
        <p:nvGraphicFramePr>
          <p:cNvPr id="3" name="Tabla 2">
            <a:extLst>
              <a:ext uri="{FF2B5EF4-FFF2-40B4-BE49-F238E27FC236}">
                <a16:creationId xmlns:a16="http://schemas.microsoft.com/office/drawing/2014/main" id="{26106635-C2DB-458F-8C2D-13F81E49D461}"/>
              </a:ext>
            </a:extLst>
          </p:cNvPr>
          <p:cNvGraphicFramePr>
            <a:graphicFrameLocks noGrp="1"/>
          </p:cNvGraphicFramePr>
          <p:nvPr>
            <p:extLst>
              <p:ext uri="{D42A27DB-BD31-4B8C-83A1-F6EECF244321}">
                <p14:modId xmlns:p14="http://schemas.microsoft.com/office/powerpoint/2010/main" val="1148392238"/>
              </p:ext>
            </p:extLst>
          </p:nvPr>
        </p:nvGraphicFramePr>
        <p:xfrm>
          <a:off x="1408981" y="2142226"/>
          <a:ext cx="9379710" cy="3820767"/>
        </p:xfrm>
        <a:graphic>
          <a:graphicData uri="http://schemas.openxmlformats.org/drawingml/2006/table">
            <a:tbl>
              <a:tblPr firstRow="1" bandRow="1">
                <a:tableStyleId>{5C22544A-7EE6-4342-B048-85BDC9FD1C3A}</a:tableStyleId>
              </a:tblPr>
              <a:tblGrid>
                <a:gridCol w="3135923">
                  <a:extLst>
                    <a:ext uri="{9D8B030D-6E8A-4147-A177-3AD203B41FA5}">
                      <a16:colId xmlns:a16="http://schemas.microsoft.com/office/drawing/2014/main" val="4079158244"/>
                    </a:ext>
                  </a:extLst>
                </a:gridCol>
                <a:gridCol w="6243787">
                  <a:extLst>
                    <a:ext uri="{9D8B030D-6E8A-4147-A177-3AD203B41FA5}">
                      <a16:colId xmlns:a16="http://schemas.microsoft.com/office/drawing/2014/main" val="1937905797"/>
                    </a:ext>
                  </a:extLst>
                </a:gridCol>
              </a:tblGrid>
              <a:tr h="917989">
                <a:tc>
                  <a:txBody>
                    <a:bodyPr/>
                    <a:lstStyle/>
                    <a:p>
                      <a:pPr algn="ctr" rtl="0" fontAlgn="base"/>
                      <a:r>
                        <a:rPr lang="es-ES" sz="3200">
                          <a:effectLst/>
                        </a:rPr>
                        <a:t>Criterio Utilidades</a:t>
                      </a:r>
                      <a:endParaRPr lang="es-ES" sz="3200" b="1" i="0">
                        <a:solidFill>
                          <a:srgbClr val="FFFFFF"/>
                        </a:solidFill>
                        <a:effectLst/>
                      </a:endParaRPr>
                    </a:p>
                  </a:txBody>
                  <a:tcPr anchor="ctr"/>
                </a:tc>
                <a:tc>
                  <a:txBody>
                    <a:bodyPr/>
                    <a:lstStyle/>
                    <a:p>
                      <a:pPr algn="ctr" rtl="0" fontAlgn="base"/>
                      <a:r>
                        <a:rPr lang="es-ES" sz="3200" err="1">
                          <a:effectLst/>
                        </a:rPr>
                        <a:t>Clustaar</a:t>
                      </a:r>
                      <a:r>
                        <a:rPr lang="es-ES" sz="3200">
                          <a:effectLst/>
                        </a:rPr>
                        <a:t>​</a:t>
                      </a:r>
                      <a:endParaRPr lang="es-ES" sz="2400" b="1" i="0">
                        <a:solidFill>
                          <a:srgbClr val="FFFFFF"/>
                        </a:solidFill>
                        <a:effectLst/>
                      </a:endParaRPr>
                    </a:p>
                  </a:txBody>
                  <a:tcPr anchor="ctr"/>
                </a:tc>
                <a:extLst>
                  <a:ext uri="{0D108BD9-81ED-4DB2-BD59-A6C34878D82A}">
                    <a16:rowId xmlns:a16="http://schemas.microsoft.com/office/drawing/2014/main" val="1698612674"/>
                  </a:ext>
                </a:extLst>
              </a:tr>
              <a:tr h="917989">
                <a:tc>
                  <a:txBody>
                    <a:bodyPr/>
                    <a:lstStyle/>
                    <a:p>
                      <a:pPr lvl="0" algn="ctr">
                        <a:buNone/>
                      </a:pPr>
                      <a:r>
                        <a:rPr lang="es-ES" sz="1800" b="0" i="0" u="none" strike="noStrike" noProof="0">
                          <a:effectLst/>
                          <a:latin typeface="Garamond"/>
                        </a:rPr>
                        <a:t>C.1: Plantillas de </a:t>
                      </a:r>
                      <a:r>
                        <a:rPr lang="es-ES" sz="1800" b="0" i="0" u="none" strike="noStrike" noProof="0" err="1">
                          <a:effectLst/>
                          <a:latin typeface="Garamond"/>
                        </a:rPr>
                        <a:t>chatbot</a:t>
                      </a:r>
                      <a:r>
                        <a:rPr lang="es-ES" sz="1800" b="0" i="0" u="none" strike="noStrike" noProof="0">
                          <a:effectLst/>
                          <a:latin typeface="Garamond"/>
                        </a:rPr>
                        <a:t>.</a:t>
                      </a:r>
                      <a:endParaRPr lang="es-ES"/>
                    </a:p>
                  </a:txBody>
                  <a:tcPr anchor="ctr"/>
                </a:tc>
                <a:tc>
                  <a:txBody>
                    <a:bodyPr/>
                    <a:lstStyle/>
                    <a:p>
                      <a:pPr lvl="0" algn="ctr">
                        <a:lnSpc>
                          <a:spcPct val="100000"/>
                        </a:lnSpc>
                        <a:spcBef>
                          <a:spcPts val="0"/>
                        </a:spcBef>
                        <a:spcAft>
                          <a:spcPts val="0"/>
                        </a:spcAft>
                        <a:buNone/>
                      </a:pPr>
                      <a:r>
                        <a:rPr lang="es-ES" sz="1800" b="0" i="0" u="none" strike="noStrike" noProof="0">
                          <a:effectLst/>
                          <a:latin typeface="Garamond"/>
                        </a:rPr>
                        <a:t>No posee plantillas, ya que este </a:t>
                      </a:r>
                      <a:r>
                        <a:rPr lang="es-ES" sz="1800" b="0" i="0" u="none" strike="noStrike" noProof="0" err="1">
                          <a:effectLst/>
                          <a:latin typeface="Garamond"/>
                        </a:rPr>
                        <a:t>chatbot</a:t>
                      </a:r>
                      <a:r>
                        <a:rPr lang="es-ES" sz="1800" b="0" i="0" u="none" strike="noStrike" noProof="0">
                          <a:effectLst/>
                          <a:latin typeface="Garamond"/>
                        </a:rPr>
                        <a:t> posee IA y aprendería de forma automatizada.</a:t>
                      </a:r>
                    </a:p>
                  </a:txBody>
                  <a:tcPr anchor="ctr"/>
                </a:tc>
                <a:extLst>
                  <a:ext uri="{0D108BD9-81ED-4DB2-BD59-A6C34878D82A}">
                    <a16:rowId xmlns:a16="http://schemas.microsoft.com/office/drawing/2014/main" val="2490695749"/>
                  </a:ext>
                </a:extLst>
              </a:tr>
              <a:tr h="917989">
                <a:tc>
                  <a:txBody>
                    <a:bodyPr/>
                    <a:lstStyle/>
                    <a:p>
                      <a:pPr lvl="0" algn="ctr">
                        <a:buNone/>
                      </a:pPr>
                      <a:r>
                        <a:rPr lang="es-ES" sz="1800" b="0" i="0" u="none" strike="noStrike" noProof="0">
                          <a:effectLst/>
                          <a:latin typeface="Garamond"/>
                        </a:rPr>
                        <a:t>C.2: Chats personalizables.</a:t>
                      </a:r>
                      <a:endParaRPr lang="es-ES"/>
                    </a:p>
                  </a:txBody>
                  <a:tcPr anchor="ctr"/>
                </a:tc>
                <a:tc>
                  <a:txBody>
                    <a:bodyPr/>
                    <a:lstStyle/>
                    <a:p>
                      <a:pPr lvl="0" algn="ctr">
                        <a:buNone/>
                      </a:pPr>
                      <a:r>
                        <a:rPr lang="es-ES" sz="1800" b="0" i="0" u="none" strike="noStrike" noProof="0">
                          <a:effectLst/>
                          <a:latin typeface="Garamond"/>
                        </a:rPr>
                        <a:t>Esta tecnología sí que nos permite personalizar la interfaz de chat</a:t>
                      </a:r>
                      <a:endParaRPr lang="es-ES"/>
                    </a:p>
                  </a:txBody>
                  <a:tcPr anchor="ctr"/>
                </a:tc>
                <a:extLst>
                  <a:ext uri="{0D108BD9-81ED-4DB2-BD59-A6C34878D82A}">
                    <a16:rowId xmlns:a16="http://schemas.microsoft.com/office/drawing/2014/main" val="834011515"/>
                  </a:ext>
                </a:extLst>
              </a:tr>
              <a:tr h="917989">
                <a:tc>
                  <a:txBody>
                    <a:bodyPr/>
                    <a:lstStyle/>
                    <a:p>
                      <a:pPr lvl="0" algn="ctr">
                        <a:buNone/>
                      </a:pPr>
                      <a:r>
                        <a:rPr lang="es-ES" sz="1800" b="0" i="0" u="none" strike="noStrike" noProof="0">
                          <a:effectLst/>
                          <a:latin typeface="Garamond"/>
                        </a:rPr>
                        <a:t>C.3: Inteligencia artificial del </a:t>
                      </a:r>
                      <a:r>
                        <a:rPr lang="es-ES" sz="1800" b="0" i="0" u="none" strike="noStrike" noProof="0" err="1">
                          <a:effectLst/>
                          <a:latin typeface="Garamond"/>
                        </a:rPr>
                        <a:t>chatbot</a:t>
                      </a:r>
                      <a:r>
                        <a:rPr lang="es-ES" sz="1800" b="0" i="0" u="none" strike="noStrike" noProof="0">
                          <a:effectLst/>
                          <a:latin typeface="Garamond"/>
                        </a:rPr>
                        <a:t>.</a:t>
                      </a:r>
                      <a:endParaRPr lang="es-ES"/>
                    </a:p>
                  </a:txBody>
                  <a:tcPr anchor="ctr"/>
                </a:tc>
                <a:tc>
                  <a:txBody>
                    <a:bodyPr/>
                    <a:lstStyle/>
                    <a:p>
                      <a:pPr lvl="0" algn="ctr">
                        <a:lnSpc>
                          <a:spcPct val="100000"/>
                        </a:lnSpc>
                        <a:spcBef>
                          <a:spcPts val="0"/>
                        </a:spcBef>
                        <a:spcAft>
                          <a:spcPts val="0"/>
                        </a:spcAft>
                        <a:buNone/>
                      </a:pPr>
                      <a:r>
                        <a:rPr lang="es-ES" sz="1800" b="0" i="0" u="none" strike="noStrike" noProof="0">
                          <a:effectLst/>
                          <a:latin typeface="Garamond"/>
                        </a:rPr>
                        <a:t>Puedes cargar en tu </a:t>
                      </a:r>
                      <a:r>
                        <a:rPr lang="es-ES" sz="1800" b="0" i="0" u="none" strike="noStrike" noProof="0" err="1">
                          <a:effectLst/>
                          <a:latin typeface="Garamond"/>
                        </a:rPr>
                        <a:t>chatbot</a:t>
                      </a:r>
                      <a:r>
                        <a:rPr lang="es-ES" sz="1800" b="0" i="0" u="none" strike="noStrike" noProof="0">
                          <a:effectLst/>
                          <a:latin typeface="Garamond"/>
                        </a:rPr>
                        <a:t> ejemplos de las conversaciones más habituales para que aprenda estos patrones.</a:t>
                      </a:r>
                    </a:p>
                  </a:txBody>
                  <a:tcPr anchor="ctr"/>
                </a:tc>
                <a:extLst>
                  <a:ext uri="{0D108BD9-81ED-4DB2-BD59-A6C34878D82A}">
                    <a16:rowId xmlns:a16="http://schemas.microsoft.com/office/drawing/2014/main" val="3827156757"/>
                  </a:ext>
                </a:extLst>
              </a:tr>
            </a:tbl>
          </a:graphicData>
        </a:graphic>
      </p:graphicFrame>
    </p:spTree>
    <p:extLst>
      <p:ext uri="{BB962C8B-B14F-4D97-AF65-F5344CB8AC3E}">
        <p14:creationId xmlns:p14="http://schemas.microsoft.com/office/powerpoint/2010/main" val="1306275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DE95C6-29E8-402D-A897-FCC3AD43E5D5}"/>
              </a:ext>
            </a:extLst>
          </p:cNvPr>
          <p:cNvSpPr>
            <a:spLocks noGrp="1"/>
          </p:cNvSpPr>
          <p:nvPr>
            <p:ph type="title"/>
          </p:nvPr>
        </p:nvSpPr>
        <p:spPr>
          <a:xfrm>
            <a:off x="1295402" y="550811"/>
            <a:ext cx="9601196" cy="1303867"/>
          </a:xfrm>
        </p:spPr>
        <p:txBody>
          <a:bodyPr>
            <a:normAutofit fontScale="90000"/>
          </a:bodyPr>
          <a:lstStyle/>
          <a:p>
            <a:pPr algn="l"/>
            <a:r>
              <a:rPr lang="es-ES"/>
              <a:t>4.1 Evaluación de los criterios para </a:t>
            </a:r>
            <a:r>
              <a:rPr lang="es-ES" err="1"/>
              <a:t>Clustaar</a:t>
            </a:r>
            <a:r>
              <a:rPr lang="es-ES"/>
              <a:t>.</a:t>
            </a:r>
          </a:p>
        </p:txBody>
      </p:sp>
      <p:graphicFrame>
        <p:nvGraphicFramePr>
          <p:cNvPr id="3" name="Tabla 2">
            <a:extLst>
              <a:ext uri="{FF2B5EF4-FFF2-40B4-BE49-F238E27FC236}">
                <a16:creationId xmlns:a16="http://schemas.microsoft.com/office/drawing/2014/main" id="{26106635-C2DB-458F-8C2D-13F81E49D461}"/>
              </a:ext>
            </a:extLst>
          </p:cNvPr>
          <p:cNvGraphicFramePr>
            <a:graphicFrameLocks noGrp="1"/>
          </p:cNvGraphicFramePr>
          <p:nvPr>
            <p:extLst>
              <p:ext uri="{D42A27DB-BD31-4B8C-83A1-F6EECF244321}">
                <p14:modId xmlns:p14="http://schemas.microsoft.com/office/powerpoint/2010/main" val="2732212501"/>
              </p:ext>
            </p:extLst>
          </p:nvPr>
        </p:nvGraphicFramePr>
        <p:xfrm>
          <a:off x="1408981" y="2142226"/>
          <a:ext cx="9379710" cy="3820767"/>
        </p:xfrm>
        <a:graphic>
          <a:graphicData uri="http://schemas.openxmlformats.org/drawingml/2006/table">
            <a:tbl>
              <a:tblPr firstRow="1" bandRow="1">
                <a:tableStyleId>{5C22544A-7EE6-4342-B048-85BDC9FD1C3A}</a:tableStyleId>
              </a:tblPr>
              <a:tblGrid>
                <a:gridCol w="3135923">
                  <a:extLst>
                    <a:ext uri="{9D8B030D-6E8A-4147-A177-3AD203B41FA5}">
                      <a16:colId xmlns:a16="http://schemas.microsoft.com/office/drawing/2014/main" val="4079158244"/>
                    </a:ext>
                  </a:extLst>
                </a:gridCol>
                <a:gridCol w="6243787">
                  <a:extLst>
                    <a:ext uri="{9D8B030D-6E8A-4147-A177-3AD203B41FA5}">
                      <a16:colId xmlns:a16="http://schemas.microsoft.com/office/drawing/2014/main" val="1937905797"/>
                    </a:ext>
                  </a:extLst>
                </a:gridCol>
              </a:tblGrid>
              <a:tr h="917989">
                <a:tc>
                  <a:txBody>
                    <a:bodyPr/>
                    <a:lstStyle/>
                    <a:p>
                      <a:pPr algn="ctr" rtl="0" fontAlgn="base"/>
                      <a:r>
                        <a:rPr lang="es-ES" sz="3200">
                          <a:effectLst/>
                        </a:rPr>
                        <a:t>Criterio Utilidades</a:t>
                      </a:r>
                      <a:endParaRPr lang="es-ES" sz="3200" b="1" i="0">
                        <a:solidFill>
                          <a:srgbClr val="FFFFFF"/>
                        </a:solidFill>
                        <a:effectLst/>
                      </a:endParaRPr>
                    </a:p>
                  </a:txBody>
                  <a:tcPr anchor="ctr"/>
                </a:tc>
                <a:tc>
                  <a:txBody>
                    <a:bodyPr/>
                    <a:lstStyle/>
                    <a:p>
                      <a:pPr algn="ctr" rtl="0" fontAlgn="base"/>
                      <a:r>
                        <a:rPr lang="es-ES" sz="3200" err="1">
                          <a:effectLst/>
                        </a:rPr>
                        <a:t>Clustaar</a:t>
                      </a:r>
                      <a:r>
                        <a:rPr lang="es-ES" sz="3200">
                          <a:effectLst/>
                        </a:rPr>
                        <a:t>​</a:t>
                      </a:r>
                      <a:endParaRPr lang="es-ES" sz="2400" b="1" i="0">
                        <a:solidFill>
                          <a:srgbClr val="FFFFFF"/>
                        </a:solidFill>
                        <a:effectLst/>
                      </a:endParaRPr>
                    </a:p>
                  </a:txBody>
                  <a:tcPr anchor="ctr"/>
                </a:tc>
                <a:extLst>
                  <a:ext uri="{0D108BD9-81ED-4DB2-BD59-A6C34878D82A}">
                    <a16:rowId xmlns:a16="http://schemas.microsoft.com/office/drawing/2014/main" val="1698612674"/>
                  </a:ext>
                </a:extLst>
              </a:tr>
              <a:tr h="917989">
                <a:tc>
                  <a:txBody>
                    <a:bodyPr/>
                    <a:lstStyle/>
                    <a:p>
                      <a:pPr lvl="0" algn="ctr">
                        <a:buNone/>
                      </a:pPr>
                      <a:r>
                        <a:rPr lang="es-ES" sz="1800" b="0" i="0" u="none" strike="noStrike" noProof="0">
                          <a:effectLst/>
                          <a:latin typeface="Garamond"/>
                        </a:rPr>
                        <a:t>C.4: </a:t>
                      </a:r>
                      <a:r>
                        <a:rPr lang="es-ES" sz="1800" b="0" i="0" u="none" strike="noStrike" noProof="0" err="1">
                          <a:effectLst/>
                          <a:latin typeface="Garamond"/>
                        </a:rPr>
                        <a:t>ChatBots</a:t>
                      </a:r>
                      <a:r>
                        <a:rPr lang="es-ES" sz="1800" b="0" i="0" u="none" strike="noStrike" noProof="0">
                          <a:effectLst/>
                          <a:latin typeface="Garamond"/>
                        </a:rPr>
                        <a:t> para varias industrias.</a:t>
                      </a:r>
                      <a:endParaRPr lang="es-ES"/>
                    </a:p>
                  </a:txBody>
                  <a:tcPr anchor="ctr"/>
                </a:tc>
                <a:tc>
                  <a:txBody>
                    <a:bodyPr/>
                    <a:lstStyle/>
                    <a:p>
                      <a:pPr lvl="0" algn="ctr">
                        <a:lnSpc>
                          <a:spcPct val="100000"/>
                        </a:lnSpc>
                        <a:spcBef>
                          <a:spcPts val="0"/>
                        </a:spcBef>
                        <a:spcAft>
                          <a:spcPts val="0"/>
                        </a:spcAft>
                        <a:buNone/>
                      </a:pPr>
                      <a:r>
                        <a:rPr lang="es-ES" sz="1800" b="0" i="0" u="none" strike="noStrike" noProof="0" err="1">
                          <a:effectLst/>
                          <a:latin typeface="Garamond"/>
                        </a:rPr>
                        <a:t>Customer</a:t>
                      </a:r>
                      <a:r>
                        <a:rPr lang="es-ES" sz="1800" b="0" i="0" u="none" strike="noStrike" noProof="0">
                          <a:effectLst/>
                          <a:latin typeface="Garamond"/>
                        </a:rPr>
                        <a:t> </a:t>
                      </a:r>
                      <a:r>
                        <a:rPr lang="es-ES" sz="1800" b="0" i="0" u="none" strike="noStrike" noProof="0" err="1">
                          <a:effectLst/>
                          <a:latin typeface="Garamond"/>
                        </a:rPr>
                        <a:t>Support</a:t>
                      </a:r>
                      <a:r>
                        <a:rPr lang="es-ES" sz="1800" b="0" i="0" u="none" strike="noStrike" noProof="0">
                          <a:effectLst/>
                          <a:latin typeface="Garamond"/>
                        </a:rPr>
                        <a:t>, </a:t>
                      </a:r>
                      <a:r>
                        <a:rPr lang="es-ES" sz="1800" b="0" i="0" u="none" strike="noStrike" noProof="0" err="1">
                          <a:effectLst/>
                          <a:latin typeface="Garamond"/>
                        </a:rPr>
                        <a:t>Bots</a:t>
                      </a:r>
                      <a:r>
                        <a:rPr lang="es-ES" sz="1800" b="0" i="0" u="none" strike="noStrike" noProof="0">
                          <a:effectLst/>
                          <a:latin typeface="Garamond"/>
                        </a:rPr>
                        <a:t> </a:t>
                      </a:r>
                      <a:r>
                        <a:rPr lang="es-ES" sz="1800" b="0" i="0" u="none" strike="noStrike" noProof="0" err="1">
                          <a:effectLst/>
                          <a:latin typeface="Garamond"/>
                        </a:rPr>
                        <a:t>for</a:t>
                      </a:r>
                      <a:r>
                        <a:rPr lang="es-ES" sz="1800" b="0" i="0" u="none" strike="noStrike" noProof="0">
                          <a:effectLst/>
                          <a:latin typeface="Garamond"/>
                        </a:rPr>
                        <a:t> FAQ, Lead </a:t>
                      </a:r>
                      <a:r>
                        <a:rPr lang="es-ES" sz="1800" b="0" i="0" u="none" strike="noStrike" noProof="0" err="1">
                          <a:effectLst/>
                          <a:latin typeface="Garamond"/>
                        </a:rPr>
                        <a:t>Generation</a:t>
                      </a:r>
                      <a:r>
                        <a:rPr lang="es-ES" sz="1800" b="0" i="0" u="none" strike="noStrike" noProof="0">
                          <a:effectLst/>
                          <a:latin typeface="Garamond"/>
                        </a:rPr>
                        <a:t>, </a:t>
                      </a:r>
                      <a:r>
                        <a:rPr lang="es-ES" sz="1800" b="0" i="0" u="none" strike="noStrike" noProof="0" err="1">
                          <a:effectLst/>
                          <a:latin typeface="Garamond"/>
                        </a:rPr>
                        <a:t>Bots</a:t>
                      </a:r>
                      <a:r>
                        <a:rPr lang="es-ES" sz="1800" b="0" i="0" u="none" strike="noStrike" noProof="0">
                          <a:effectLst/>
                          <a:latin typeface="Garamond"/>
                        </a:rPr>
                        <a:t> </a:t>
                      </a:r>
                      <a:r>
                        <a:rPr lang="es-ES" sz="1800" b="0" i="0" u="none" strike="noStrike" noProof="0" err="1">
                          <a:effectLst/>
                          <a:latin typeface="Garamond"/>
                        </a:rPr>
                        <a:t>for</a:t>
                      </a:r>
                      <a:r>
                        <a:rPr lang="es-ES" sz="1800" b="0" i="0" u="none" strike="noStrike" noProof="0">
                          <a:effectLst/>
                          <a:latin typeface="Garamond"/>
                        </a:rPr>
                        <a:t> </a:t>
                      </a:r>
                      <a:r>
                        <a:rPr lang="es-ES" sz="1800" b="0" i="0" u="none" strike="noStrike" noProof="0" err="1">
                          <a:effectLst/>
                          <a:latin typeface="Garamond"/>
                        </a:rPr>
                        <a:t>FinTech</a:t>
                      </a:r>
                      <a:r>
                        <a:rPr lang="es-ES" sz="1800" b="0" i="0" u="none" strike="noStrike" noProof="0">
                          <a:effectLst/>
                          <a:latin typeface="Garamond"/>
                        </a:rPr>
                        <a:t>, Enterprise, </a:t>
                      </a:r>
                      <a:r>
                        <a:rPr lang="es-ES" sz="1800" b="0" i="0" u="none" strike="noStrike" noProof="0" err="1">
                          <a:effectLst/>
                          <a:latin typeface="Garamond"/>
                        </a:rPr>
                        <a:t>Banking</a:t>
                      </a:r>
                      <a:r>
                        <a:rPr lang="es-ES" sz="1800" b="0" i="0" u="none" strike="noStrike" noProof="0">
                          <a:effectLst/>
                          <a:latin typeface="Garamond"/>
                        </a:rPr>
                        <a:t>, </a:t>
                      </a:r>
                      <a:r>
                        <a:rPr lang="es-ES" sz="1800" b="0" i="0" u="none" strike="noStrike" noProof="0" err="1">
                          <a:effectLst/>
                          <a:latin typeface="Garamond"/>
                        </a:rPr>
                        <a:t>Retail</a:t>
                      </a:r>
                      <a:r>
                        <a:rPr lang="es-ES" sz="1800" b="0" i="0" u="none" strike="noStrike" noProof="0">
                          <a:effectLst/>
                          <a:latin typeface="Garamond"/>
                        </a:rPr>
                        <a:t>, Media </a:t>
                      </a:r>
                      <a:r>
                        <a:rPr lang="es-ES" sz="1800" b="0" i="0" u="none" strike="noStrike" noProof="0" err="1">
                          <a:effectLst/>
                          <a:latin typeface="Garamond"/>
                        </a:rPr>
                        <a:t>Workplace</a:t>
                      </a:r>
                      <a:r>
                        <a:rPr lang="es-ES" sz="1800" b="0" i="0" u="none" strike="noStrike" noProof="0">
                          <a:effectLst/>
                          <a:latin typeface="Garamond"/>
                        </a:rPr>
                        <a:t>, </a:t>
                      </a:r>
                      <a:r>
                        <a:rPr lang="es-ES" sz="1800" b="0" i="0" u="none" strike="noStrike" noProof="0" err="1">
                          <a:effectLst/>
                          <a:latin typeface="Garamond"/>
                        </a:rPr>
                        <a:t>Education</a:t>
                      </a:r>
                      <a:r>
                        <a:rPr lang="es-ES" sz="1800" b="0" i="0" u="none" strike="noStrike" noProof="0">
                          <a:effectLst/>
                          <a:latin typeface="Garamond"/>
                        </a:rPr>
                        <a:t> </a:t>
                      </a:r>
                      <a:r>
                        <a:rPr lang="es-ES" sz="1800" b="0" i="0" u="none" strike="noStrike" noProof="0" err="1">
                          <a:effectLst/>
                          <a:latin typeface="Garamond"/>
                        </a:rPr>
                        <a:t>Gaming</a:t>
                      </a:r>
                      <a:r>
                        <a:rPr lang="es-ES" sz="1800" b="0" i="0" u="none" strike="noStrike" noProof="0">
                          <a:effectLst/>
                          <a:latin typeface="Garamond"/>
                        </a:rPr>
                        <a:t>.</a:t>
                      </a:r>
                      <a:endParaRPr lang="es-ES"/>
                    </a:p>
                  </a:txBody>
                  <a:tcPr anchor="ctr"/>
                </a:tc>
                <a:extLst>
                  <a:ext uri="{0D108BD9-81ED-4DB2-BD59-A6C34878D82A}">
                    <a16:rowId xmlns:a16="http://schemas.microsoft.com/office/drawing/2014/main" val="2490695749"/>
                  </a:ext>
                </a:extLst>
              </a:tr>
              <a:tr h="917989">
                <a:tc>
                  <a:txBody>
                    <a:bodyPr/>
                    <a:lstStyle/>
                    <a:p>
                      <a:pPr lvl="0" algn="ctr">
                        <a:buNone/>
                      </a:pPr>
                      <a:r>
                        <a:rPr lang="es-ES" sz="1800" b="0" i="0" u="none" strike="noStrike" noProof="0">
                          <a:effectLst/>
                          <a:latin typeface="Garamond"/>
                        </a:rPr>
                        <a:t>C.5: Respuestas anticipadas.</a:t>
                      </a:r>
                      <a:endParaRPr lang="es-ES"/>
                    </a:p>
                  </a:txBody>
                  <a:tcPr anchor="ctr"/>
                </a:tc>
                <a:tc>
                  <a:txBody>
                    <a:bodyPr/>
                    <a:lstStyle/>
                    <a:p>
                      <a:pPr lvl="0" algn="ctr">
                        <a:buNone/>
                      </a:pPr>
                      <a:r>
                        <a:rPr lang="es-ES" sz="1800" b="0" i="0" u="none" strike="noStrike" noProof="0">
                          <a:effectLst/>
                          <a:latin typeface="Garamond"/>
                        </a:rPr>
                        <a:t>Da información al usuario dependiendo del contexto en el que se encuentre dentro de la página o datos que esté mirando en ese momento.</a:t>
                      </a:r>
                      <a:endParaRPr lang="es-ES"/>
                    </a:p>
                  </a:txBody>
                  <a:tcPr anchor="ctr"/>
                </a:tc>
                <a:extLst>
                  <a:ext uri="{0D108BD9-81ED-4DB2-BD59-A6C34878D82A}">
                    <a16:rowId xmlns:a16="http://schemas.microsoft.com/office/drawing/2014/main" val="834011515"/>
                  </a:ext>
                </a:extLst>
              </a:tr>
              <a:tr h="917989">
                <a:tc>
                  <a:txBody>
                    <a:bodyPr/>
                    <a:lstStyle/>
                    <a:p>
                      <a:pPr lvl="0" algn="ctr">
                        <a:buNone/>
                      </a:pPr>
                      <a:r>
                        <a:rPr lang="es-ES" sz="1800" b="0" i="0" u="none" strike="noStrike" noProof="0">
                          <a:effectLst/>
                          <a:latin typeface="Garamond"/>
                        </a:rPr>
                        <a:t>C.6: Recuperación de contraseña</a:t>
                      </a:r>
                      <a:endParaRPr lang="es-ES"/>
                    </a:p>
                  </a:txBody>
                  <a:tcPr anchor="ctr"/>
                </a:tc>
                <a:tc>
                  <a:txBody>
                    <a:bodyPr/>
                    <a:lstStyle/>
                    <a:p>
                      <a:pPr lvl="0" algn="ctr">
                        <a:buNone/>
                      </a:pPr>
                      <a:r>
                        <a:rPr lang="es-ES" sz="1800" b="0" i="0" u="none" strike="noStrike" noProof="0">
                          <a:effectLst/>
                          <a:latin typeface="Garamond"/>
                        </a:rPr>
                        <a:t>Da opciones binarias al usuario por las cuales llega lo más rápido posible a la resolución de la </a:t>
                      </a:r>
                      <a:r>
                        <a:rPr lang="es-ES" sz="1800" b="0" i="0" u="none" strike="noStrike" noProof="0" err="1">
                          <a:effectLst/>
                          <a:latin typeface="Garamond"/>
                        </a:rPr>
                        <a:t>la</a:t>
                      </a:r>
                      <a:r>
                        <a:rPr lang="es-ES" sz="1800" b="0" i="0" u="none" strike="noStrike" noProof="0">
                          <a:effectLst/>
                          <a:latin typeface="Garamond"/>
                        </a:rPr>
                        <a:t> nueva contraseña.</a:t>
                      </a:r>
                      <a:endParaRPr lang="es-ES"/>
                    </a:p>
                  </a:txBody>
                  <a:tcPr anchor="ctr"/>
                </a:tc>
                <a:extLst>
                  <a:ext uri="{0D108BD9-81ED-4DB2-BD59-A6C34878D82A}">
                    <a16:rowId xmlns:a16="http://schemas.microsoft.com/office/drawing/2014/main" val="3827156757"/>
                  </a:ext>
                </a:extLst>
              </a:tr>
            </a:tbl>
          </a:graphicData>
        </a:graphic>
      </p:graphicFrame>
    </p:spTree>
    <p:extLst>
      <p:ext uri="{BB962C8B-B14F-4D97-AF65-F5344CB8AC3E}">
        <p14:creationId xmlns:p14="http://schemas.microsoft.com/office/powerpoint/2010/main" val="1785990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6B877D-40A4-48AC-8439-78F867EED811}"/>
              </a:ext>
            </a:extLst>
          </p:cNvPr>
          <p:cNvSpPr>
            <a:spLocks noGrp="1"/>
          </p:cNvSpPr>
          <p:nvPr>
            <p:ph type="title"/>
          </p:nvPr>
        </p:nvSpPr>
        <p:spPr/>
        <p:txBody>
          <a:bodyPr/>
          <a:lstStyle/>
          <a:p>
            <a:pPr algn="l"/>
            <a:r>
              <a:rPr lang="es-ES"/>
              <a:t>ÍNDICE</a:t>
            </a:r>
          </a:p>
        </p:txBody>
      </p:sp>
      <p:sp>
        <p:nvSpPr>
          <p:cNvPr id="3" name="Marcador de contenido 2">
            <a:extLst>
              <a:ext uri="{FF2B5EF4-FFF2-40B4-BE49-F238E27FC236}">
                <a16:creationId xmlns:a16="http://schemas.microsoft.com/office/drawing/2014/main" id="{8CAC0961-CF7B-4F3F-B1ED-7FDD627BDA79}"/>
              </a:ext>
            </a:extLst>
          </p:cNvPr>
          <p:cNvSpPr>
            <a:spLocks noGrp="1"/>
          </p:cNvSpPr>
          <p:nvPr>
            <p:ph idx="1"/>
          </p:nvPr>
        </p:nvSpPr>
        <p:spPr>
          <a:xfrm>
            <a:off x="1295401" y="2556932"/>
            <a:ext cx="9601196" cy="3318936"/>
          </a:xfrm>
        </p:spPr>
        <p:txBody>
          <a:bodyPr/>
          <a:lstStyle/>
          <a:p>
            <a:r>
              <a:rPr lang="es-ES"/>
              <a:t>1. Autores del trabajo y planificación.</a:t>
            </a:r>
          </a:p>
          <a:p>
            <a:r>
              <a:rPr lang="es-ES"/>
              <a:t>2. Descripción de las tecnologías.</a:t>
            </a:r>
          </a:p>
          <a:p>
            <a:r>
              <a:rPr lang="es-ES"/>
              <a:t>3. Criterios de comparación.</a:t>
            </a:r>
          </a:p>
          <a:p>
            <a:r>
              <a:rPr lang="es-ES"/>
              <a:t>4. Evaluación de los criterios por tecnología.</a:t>
            </a:r>
          </a:p>
          <a:p>
            <a:r>
              <a:rPr lang="es-ES"/>
              <a:t>5. Comparación de las tecnologías.</a:t>
            </a:r>
          </a:p>
          <a:p>
            <a:r>
              <a:rPr lang="es-ES"/>
              <a:t>6. Recomendaciones.</a:t>
            </a:r>
          </a:p>
        </p:txBody>
      </p:sp>
    </p:spTree>
    <p:extLst>
      <p:ext uri="{BB962C8B-B14F-4D97-AF65-F5344CB8AC3E}">
        <p14:creationId xmlns:p14="http://schemas.microsoft.com/office/powerpoint/2010/main" val="3919834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DE95C6-29E8-402D-A897-FCC3AD43E5D5}"/>
              </a:ext>
            </a:extLst>
          </p:cNvPr>
          <p:cNvSpPr>
            <a:spLocks noGrp="1"/>
          </p:cNvSpPr>
          <p:nvPr>
            <p:ph type="title"/>
          </p:nvPr>
        </p:nvSpPr>
        <p:spPr>
          <a:xfrm>
            <a:off x="1295402" y="550811"/>
            <a:ext cx="9601196" cy="1303867"/>
          </a:xfrm>
        </p:spPr>
        <p:txBody>
          <a:bodyPr>
            <a:normAutofit fontScale="90000"/>
          </a:bodyPr>
          <a:lstStyle/>
          <a:p>
            <a:pPr algn="l"/>
            <a:r>
              <a:rPr lang="es-ES"/>
              <a:t>4.1 Evaluación de los criterios para </a:t>
            </a:r>
            <a:r>
              <a:rPr lang="es-ES" err="1"/>
              <a:t>Clustaar</a:t>
            </a:r>
            <a:r>
              <a:rPr lang="es-ES"/>
              <a:t>.</a:t>
            </a:r>
          </a:p>
        </p:txBody>
      </p:sp>
      <p:graphicFrame>
        <p:nvGraphicFramePr>
          <p:cNvPr id="3" name="Tabla 2">
            <a:extLst>
              <a:ext uri="{FF2B5EF4-FFF2-40B4-BE49-F238E27FC236}">
                <a16:creationId xmlns:a16="http://schemas.microsoft.com/office/drawing/2014/main" id="{26106635-C2DB-458F-8C2D-13F81E49D461}"/>
              </a:ext>
            </a:extLst>
          </p:cNvPr>
          <p:cNvGraphicFramePr>
            <a:graphicFrameLocks noGrp="1"/>
          </p:cNvGraphicFramePr>
          <p:nvPr>
            <p:extLst>
              <p:ext uri="{D42A27DB-BD31-4B8C-83A1-F6EECF244321}">
                <p14:modId xmlns:p14="http://schemas.microsoft.com/office/powerpoint/2010/main" val="1965821918"/>
              </p:ext>
            </p:extLst>
          </p:nvPr>
        </p:nvGraphicFramePr>
        <p:xfrm>
          <a:off x="1408981" y="2142226"/>
          <a:ext cx="9379710" cy="3820767"/>
        </p:xfrm>
        <a:graphic>
          <a:graphicData uri="http://schemas.openxmlformats.org/drawingml/2006/table">
            <a:tbl>
              <a:tblPr firstRow="1" bandRow="1">
                <a:tableStyleId>{5C22544A-7EE6-4342-B048-85BDC9FD1C3A}</a:tableStyleId>
              </a:tblPr>
              <a:tblGrid>
                <a:gridCol w="3135923">
                  <a:extLst>
                    <a:ext uri="{9D8B030D-6E8A-4147-A177-3AD203B41FA5}">
                      <a16:colId xmlns:a16="http://schemas.microsoft.com/office/drawing/2014/main" val="4079158244"/>
                    </a:ext>
                  </a:extLst>
                </a:gridCol>
                <a:gridCol w="6243787">
                  <a:extLst>
                    <a:ext uri="{9D8B030D-6E8A-4147-A177-3AD203B41FA5}">
                      <a16:colId xmlns:a16="http://schemas.microsoft.com/office/drawing/2014/main" val="1937905797"/>
                    </a:ext>
                  </a:extLst>
                </a:gridCol>
              </a:tblGrid>
              <a:tr h="917989">
                <a:tc>
                  <a:txBody>
                    <a:bodyPr/>
                    <a:lstStyle/>
                    <a:p>
                      <a:pPr algn="ctr" rtl="0" fontAlgn="base"/>
                      <a:r>
                        <a:rPr lang="es-ES" sz="3200">
                          <a:effectLst/>
                        </a:rPr>
                        <a:t>Criterio Especificaciones</a:t>
                      </a:r>
                      <a:endParaRPr lang="es-ES" sz="3200" b="1" i="0">
                        <a:solidFill>
                          <a:srgbClr val="FFFFFF"/>
                        </a:solidFill>
                        <a:effectLst/>
                      </a:endParaRPr>
                    </a:p>
                  </a:txBody>
                  <a:tcPr anchor="ctr"/>
                </a:tc>
                <a:tc>
                  <a:txBody>
                    <a:bodyPr/>
                    <a:lstStyle/>
                    <a:p>
                      <a:pPr algn="ctr" rtl="0" fontAlgn="base"/>
                      <a:r>
                        <a:rPr lang="es-ES" sz="3200" err="1">
                          <a:effectLst/>
                        </a:rPr>
                        <a:t>Clustaar</a:t>
                      </a:r>
                      <a:r>
                        <a:rPr lang="es-ES" sz="3200">
                          <a:effectLst/>
                        </a:rPr>
                        <a:t>​</a:t>
                      </a:r>
                      <a:endParaRPr lang="es-ES" sz="2400" b="1" i="0">
                        <a:solidFill>
                          <a:srgbClr val="FFFFFF"/>
                        </a:solidFill>
                        <a:effectLst/>
                      </a:endParaRPr>
                    </a:p>
                  </a:txBody>
                  <a:tcPr anchor="ctr"/>
                </a:tc>
                <a:extLst>
                  <a:ext uri="{0D108BD9-81ED-4DB2-BD59-A6C34878D82A}">
                    <a16:rowId xmlns:a16="http://schemas.microsoft.com/office/drawing/2014/main" val="1698612674"/>
                  </a:ext>
                </a:extLst>
              </a:tr>
              <a:tr h="917989">
                <a:tc>
                  <a:txBody>
                    <a:bodyPr/>
                    <a:lstStyle/>
                    <a:p>
                      <a:pPr lvl="0" algn="ctr">
                        <a:buNone/>
                      </a:pPr>
                      <a:r>
                        <a:rPr lang="es-ES" sz="1800" b="0" i="0" u="none" strike="noStrike" noProof="0">
                          <a:effectLst/>
                          <a:latin typeface="Garamond"/>
                        </a:rPr>
                        <a:t>D.1: Numero de  </a:t>
                      </a:r>
                      <a:r>
                        <a:rPr lang="es-ES" sz="1800" b="0" i="0" u="none" strike="noStrike" noProof="0" err="1">
                          <a:effectLst/>
                          <a:latin typeface="Garamond"/>
                        </a:rPr>
                        <a:t>chatbots</a:t>
                      </a:r>
                      <a:r>
                        <a:rPr lang="es-ES" sz="1800" b="0" i="0" u="none" strike="noStrike" noProof="0">
                          <a:effectLst/>
                          <a:latin typeface="Garamond"/>
                        </a:rPr>
                        <a:t>.</a:t>
                      </a:r>
                      <a:endParaRPr lang="es-ES"/>
                    </a:p>
                  </a:txBody>
                  <a:tcPr anchor="ctr"/>
                </a:tc>
                <a:tc>
                  <a:txBody>
                    <a:bodyPr/>
                    <a:lstStyle/>
                    <a:p>
                      <a:pPr lvl="0" algn="ctr">
                        <a:buNone/>
                      </a:pPr>
                      <a:r>
                        <a:rPr lang="es-ES" sz="1800" b="0" i="0" u="none" strike="noStrike" noProof="0">
                          <a:effectLst/>
                          <a:latin typeface="Garamond"/>
                        </a:rPr>
                        <a:t>Ofrece 3 posibilidades en función del plan que se elija, en las dos primeras ofrece un solo </a:t>
                      </a:r>
                      <a:r>
                        <a:rPr lang="es-ES" sz="1800" b="0" i="0" u="none" strike="noStrike" noProof="0" err="1">
                          <a:effectLst/>
                          <a:latin typeface="Garamond"/>
                        </a:rPr>
                        <a:t>chatbot</a:t>
                      </a:r>
                      <a:r>
                        <a:rPr lang="es-ES" sz="1800" b="0" i="0" u="none" strike="noStrike" noProof="0">
                          <a:effectLst/>
                          <a:latin typeface="Garamond"/>
                        </a:rPr>
                        <a:t>, y en la última ilimitados </a:t>
                      </a:r>
                      <a:r>
                        <a:rPr lang="es-ES" sz="1800" b="0" i="0" u="none" strike="noStrike" noProof="0" err="1">
                          <a:effectLst/>
                          <a:latin typeface="Garamond"/>
                        </a:rPr>
                        <a:t>chatbots</a:t>
                      </a:r>
                      <a:r>
                        <a:rPr lang="es-ES" sz="1800" b="0" i="0" u="none" strike="noStrike" noProof="0">
                          <a:effectLst/>
                          <a:latin typeface="Garamond"/>
                        </a:rPr>
                        <a:t>.</a:t>
                      </a:r>
                      <a:endParaRPr lang="es-ES"/>
                    </a:p>
                  </a:txBody>
                  <a:tcPr anchor="ctr"/>
                </a:tc>
                <a:extLst>
                  <a:ext uri="{0D108BD9-81ED-4DB2-BD59-A6C34878D82A}">
                    <a16:rowId xmlns:a16="http://schemas.microsoft.com/office/drawing/2014/main" val="2490695749"/>
                  </a:ext>
                </a:extLst>
              </a:tr>
              <a:tr h="917989">
                <a:tc>
                  <a:txBody>
                    <a:bodyPr/>
                    <a:lstStyle/>
                    <a:p>
                      <a:pPr lvl="0" algn="ctr">
                        <a:buNone/>
                      </a:pPr>
                      <a:r>
                        <a:rPr lang="es-ES" sz="1800" b="0" i="0" u="none" strike="noStrike" noProof="0">
                          <a:effectLst/>
                          <a:latin typeface="Garamond"/>
                        </a:rPr>
                        <a:t>D.2: Interacciones de usuario.</a:t>
                      </a:r>
                      <a:endParaRPr lang="es-ES"/>
                    </a:p>
                  </a:txBody>
                  <a:tcPr anchor="ctr"/>
                </a:tc>
                <a:tc>
                  <a:txBody>
                    <a:bodyPr/>
                    <a:lstStyle/>
                    <a:p>
                      <a:pPr lvl="0" algn="ctr">
                        <a:buNone/>
                      </a:pPr>
                      <a:r>
                        <a:rPr lang="es-ES" sz="1800" b="0" i="0" u="none" strike="noStrike" noProof="0">
                          <a:effectLst/>
                          <a:latin typeface="Garamond"/>
                        </a:rPr>
                        <a:t>Ofrece 3 posibilidades en función del plan que se elija, una de 1000 interacciones por día, otra de 10000 y otra con interacciones ilimitadas.</a:t>
                      </a:r>
                      <a:endParaRPr lang="es-ES"/>
                    </a:p>
                  </a:txBody>
                  <a:tcPr anchor="ctr"/>
                </a:tc>
                <a:extLst>
                  <a:ext uri="{0D108BD9-81ED-4DB2-BD59-A6C34878D82A}">
                    <a16:rowId xmlns:a16="http://schemas.microsoft.com/office/drawing/2014/main" val="834011515"/>
                  </a:ext>
                </a:extLst>
              </a:tr>
              <a:tr h="917989">
                <a:tc>
                  <a:txBody>
                    <a:bodyPr/>
                    <a:lstStyle/>
                    <a:p>
                      <a:pPr lvl="0" algn="ctr">
                        <a:buNone/>
                      </a:pPr>
                      <a:r>
                        <a:rPr lang="es-ES" sz="1800" b="0" i="0" u="none" strike="noStrike" noProof="0">
                          <a:effectLst/>
                          <a:latin typeface="Garamond"/>
                        </a:rPr>
                        <a:t>D.3: Número de administradores.</a:t>
                      </a:r>
                      <a:endParaRPr lang="es-ES"/>
                    </a:p>
                  </a:txBody>
                  <a:tcPr anchor="ctr"/>
                </a:tc>
                <a:tc>
                  <a:txBody>
                    <a:bodyPr/>
                    <a:lstStyle/>
                    <a:p>
                      <a:pPr lvl="0" algn="ctr">
                        <a:buNone/>
                      </a:pPr>
                      <a:r>
                        <a:rPr lang="es-ES" sz="1800" b="0" i="0" u="none" strike="noStrike" noProof="0">
                          <a:effectLst/>
                          <a:latin typeface="Garamond"/>
                        </a:rPr>
                        <a:t>En la versión Pro tendremos 1 usuario administrador. En la versión Enterprise 5 administradores. En la versión </a:t>
                      </a:r>
                      <a:r>
                        <a:rPr lang="es-ES" sz="1800" b="0" i="0" u="none" strike="noStrike" noProof="0" err="1">
                          <a:effectLst/>
                          <a:latin typeface="Garamond"/>
                        </a:rPr>
                        <a:t>Custom</a:t>
                      </a:r>
                      <a:r>
                        <a:rPr lang="es-ES" sz="1800" b="0" i="0" u="none" strike="noStrike" noProof="0">
                          <a:effectLst/>
                          <a:latin typeface="Garamond"/>
                        </a:rPr>
                        <a:t> tenemos tantos como queramos.</a:t>
                      </a:r>
                      <a:endParaRPr lang="es-ES"/>
                    </a:p>
                  </a:txBody>
                  <a:tcPr anchor="ctr"/>
                </a:tc>
                <a:extLst>
                  <a:ext uri="{0D108BD9-81ED-4DB2-BD59-A6C34878D82A}">
                    <a16:rowId xmlns:a16="http://schemas.microsoft.com/office/drawing/2014/main" val="3827156757"/>
                  </a:ext>
                </a:extLst>
              </a:tr>
            </a:tbl>
          </a:graphicData>
        </a:graphic>
      </p:graphicFrame>
    </p:spTree>
    <p:extLst>
      <p:ext uri="{BB962C8B-B14F-4D97-AF65-F5344CB8AC3E}">
        <p14:creationId xmlns:p14="http://schemas.microsoft.com/office/powerpoint/2010/main" val="3725666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DE95C6-29E8-402D-A897-FCC3AD43E5D5}"/>
              </a:ext>
            </a:extLst>
          </p:cNvPr>
          <p:cNvSpPr>
            <a:spLocks noGrp="1"/>
          </p:cNvSpPr>
          <p:nvPr>
            <p:ph type="title"/>
          </p:nvPr>
        </p:nvSpPr>
        <p:spPr>
          <a:xfrm>
            <a:off x="1295402" y="550811"/>
            <a:ext cx="9601196" cy="1303867"/>
          </a:xfrm>
        </p:spPr>
        <p:txBody>
          <a:bodyPr>
            <a:normAutofit fontScale="90000"/>
          </a:bodyPr>
          <a:lstStyle/>
          <a:p>
            <a:pPr algn="l"/>
            <a:r>
              <a:rPr lang="es-ES"/>
              <a:t>4.1 Evaluación de los criterios para </a:t>
            </a:r>
            <a:r>
              <a:rPr lang="es-ES" err="1"/>
              <a:t>Clustaar</a:t>
            </a:r>
            <a:r>
              <a:rPr lang="es-ES"/>
              <a:t>.</a:t>
            </a:r>
          </a:p>
        </p:txBody>
      </p:sp>
      <p:graphicFrame>
        <p:nvGraphicFramePr>
          <p:cNvPr id="3" name="Tabla 2">
            <a:extLst>
              <a:ext uri="{FF2B5EF4-FFF2-40B4-BE49-F238E27FC236}">
                <a16:creationId xmlns:a16="http://schemas.microsoft.com/office/drawing/2014/main" id="{26106635-C2DB-458F-8C2D-13F81E49D461}"/>
              </a:ext>
            </a:extLst>
          </p:cNvPr>
          <p:cNvGraphicFramePr>
            <a:graphicFrameLocks noGrp="1"/>
          </p:cNvGraphicFramePr>
          <p:nvPr>
            <p:extLst>
              <p:ext uri="{D42A27DB-BD31-4B8C-83A1-F6EECF244321}">
                <p14:modId xmlns:p14="http://schemas.microsoft.com/office/powerpoint/2010/main" val="1337537212"/>
              </p:ext>
            </p:extLst>
          </p:nvPr>
        </p:nvGraphicFramePr>
        <p:xfrm>
          <a:off x="1408981" y="2142226"/>
          <a:ext cx="9379710" cy="3820767"/>
        </p:xfrm>
        <a:graphic>
          <a:graphicData uri="http://schemas.openxmlformats.org/drawingml/2006/table">
            <a:tbl>
              <a:tblPr firstRow="1" bandRow="1">
                <a:tableStyleId>{5C22544A-7EE6-4342-B048-85BDC9FD1C3A}</a:tableStyleId>
              </a:tblPr>
              <a:tblGrid>
                <a:gridCol w="3135923">
                  <a:extLst>
                    <a:ext uri="{9D8B030D-6E8A-4147-A177-3AD203B41FA5}">
                      <a16:colId xmlns:a16="http://schemas.microsoft.com/office/drawing/2014/main" val="4079158244"/>
                    </a:ext>
                  </a:extLst>
                </a:gridCol>
                <a:gridCol w="6243787">
                  <a:extLst>
                    <a:ext uri="{9D8B030D-6E8A-4147-A177-3AD203B41FA5}">
                      <a16:colId xmlns:a16="http://schemas.microsoft.com/office/drawing/2014/main" val="1937905797"/>
                    </a:ext>
                  </a:extLst>
                </a:gridCol>
              </a:tblGrid>
              <a:tr h="917989">
                <a:tc>
                  <a:txBody>
                    <a:bodyPr/>
                    <a:lstStyle/>
                    <a:p>
                      <a:pPr algn="ctr" rtl="0" fontAlgn="base"/>
                      <a:r>
                        <a:rPr lang="es-ES" sz="3200">
                          <a:effectLst/>
                        </a:rPr>
                        <a:t>Criterio Especificaciones</a:t>
                      </a:r>
                      <a:endParaRPr lang="es-ES" sz="3200" b="1" i="0">
                        <a:solidFill>
                          <a:srgbClr val="FFFFFF"/>
                        </a:solidFill>
                        <a:effectLst/>
                      </a:endParaRPr>
                    </a:p>
                  </a:txBody>
                  <a:tcPr anchor="ctr"/>
                </a:tc>
                <a:tc>
                  <a:txBody>
                    <a:bodyPr/>
                    <a:lstStyle/>
                    <a:p>
                      <a:pPr algn="ctr" rtl="0" fontAlgn="base"/>
                      <a:r>
                        <a:rPr lang="es-ES" sz="3200" err="1">
                          <a:effectLst/>
                        </a:rPr>
                        <a:t>Clustaar</a:t>
                      </a:r>
                      <a:r>
                        <a:rPr lang="es-ES" sz="3200">
                          <a:effectLst/>
                        </a:rPr>
                        <a:t>​</a:t>
                      </a:r>
                      <a:endParaRPr lang="es-ES" sz="2400" b="1" i="0">
                        <a:solidFill>
                          <a:srgbClr val="FFFFFF"/>
                        </a:solidFill>
                        <a:effectLst/>
                      </a:endParaRPr>
                    </a:p>
                  </a:txBody>
                  <a:tcPr anchor="ctr"/>
                </a:tc>
                <a:extLst>
                  <a:ext uri="{0D108BD9-81ED-4DB2-BD59-A6C34878D82A}">
                    <a16:rowId xmlns:a16="http://schemas.microsoft.com/office/drawing/2014/main" val="1698612674"/>
                  </a:ext>
                </a:extLst>
              </a:tr>
              <a:tr h="917989">
                <a:tc>
                  <a:txBody>
                    <a:bodyPr/>
                    <a:lstStyle/>
                    <a:p>
                      <a:pPr lvl="0" algn="ctr">
                        <a:buNone/>
                      </a:pPr>
                      <a:r>
                        <a:rPr lang="es-ES" sz="1800" b="0" i="0" u="none" strike="noStrike" noProof="0">
                          <a:effectLst/>
                          <a:latin typeface="Garamond"/>
                        </a:rPr>
                        <a:t>D.4: Número de entornos software soportados.</a:t>
                      </a:r>
                      <a:endParaRPr lang="es-ES"/>
                    </a:p>
                  </a:txBody>
                  <a:tcPr anchor="ctr"/>
                </a:tc>
                <a:tc>
                  <a:txBody>
                    <a:bodyPr/>
                    <a:lstStyle/>
                    <a:p>
                      <a:pPr lvl="0" algn="ctr">
                        <a:buNone/>
                      </a:pPr>
                      <a:r>
                        <a:rPr lang="es-ES" sz="1800" b="0" i="0" u="none" strike="noStrike" noProof="0">
                          <a:effectLst/>
                          <a:latin typeface="Garamond"/>
                        </a:rPr>
                        <a:t>Puede ser implementado tanto en Mac, Windows, la nube, IOS y Android.</a:t>
                      </a:r>
                      <a:endParaRPr lang="es-ES"/>
                    </a:p>
                  </a:txBody>
                  <a:tcPr anchor="ctr"/>
                </a:tc>
                <a:extLst>
                  <a:ext uri="{0D108BD9-81ED-4DB2-BD59-A6C34878D82A}">
                    <a16:rowId xmlns:a16="http://schemas.microsoft.com/office/drawing/2014/main" val="2490695749"/>
                  </a:ext>
                </a:extLst>
              </a:tr>
              <a:tr h="917989">
                <a:tc>
                  <a:txBody>
                    <a:bodyPr/>
                    <a:lstStyle/>
                    <a:p>
                      <a:pPr lvl="0" algn="ctr">
                        <a:buNone/>
                      </a:pPr>
                      <a:r>
                        <a:rPr lang="es-ES" sz="1800" b="0" i="0" u="none" strike="noStrike" noProof="0">
                          <a:effectLst/>
                          <a:latin typeface="Garamond"/>
                        </a:rPr>
                        <a:t>D.5: Número de lenguajes.</a:t>
                      </a:r>
                      <a:endParaRPr lang="es-ES"/>
                    </a:p>
                  </a:txBody>
                  <a:tcPr anchor="ctr"/>
                </a:tc>
                <a:tc>
                  <a:txBody>
                    <a:bodyPr/>
                    <a:lstStyle/>
                    <a:p>
                      <a:pPr lvl="0" algn="ctr">
                        <a:buNone/>
                      </a:pPr>
                      <a:r>
                        <a:rPr lang="es-ES" sz="1800" b="0" i="0" u="none" strike="noStrike" noProof="0">
                          <a:effectLst/>
                          <a:latin typeface="Garamond"/>
                        </a:rPr>
                        <a:t>Ofrece Inglés, Español, Francés, Portugués, Ruso, Holandés, Alemán, Italiano, Sueco y Turco.</a:t>
                      </a:r>
                      <a:endParaRPr lang="es-ES"/>
                    </a:p>
                  </a:txBody>
                  <a:tcPr anchor="ctr"/>
                </a:tc>
                <a:extLst>
                  <a:ext uri="{0D108BD9-81ED-4DB2-BD59-A6C34878D82A}">
                    <a16:rowId xmlns:a16="http://schemas.microsoft.com/office/drawing/2014/main" val="834011515"/>
                  </a:ext>
                </a:extLst>
              </a:tr>
              <a:tr h="917989">
                <a:tc>
                  <a:txBody>
                    <a:bodyPr/>
                    <a:lstStyle/>
                    <a:p>
                      <a:pPr lvl="0" algn="ctr">
                        <a:buNone/>
                      </a:pPr>
                      <a:r>
                        <a:rPr lang="es-ES" sz="1800" b="0" i="0" u="none" strike="noStrike" noProof="0">
                          <a:effectLst/>
                          <a:latin typeface="Garamond"/>
                        </a:rPr>
                        <a:t>D.6: Peso.</a:t>
                      </a:r>
                      <a:endParaRPr lang="es-ES"/>
                    </a:p>
                  </a:txBody>
                  <a:tcPr anchor="ctr"/>
                </a:tc>
                <a:tc>
                  <a:txBody>
                    <a:bodyPr/>
                    <a:lstStyle/>
                    <a:p>
                      <a:pPr lvl="0" algn="ctr">
                        <a:buNone/>
                      </a:pPr>
                      <a:r>
                        <a:rPr lang="es-ES" sz="1800" b="0" i="0" u="none" strike="noStrike" noProof="0">
                          <a:effectLst/>
                          <a:latin typeface="Garamond"/>
                        </a:rPr>
                        <a:t>La herramienta pesa 17.7 KB.</a:t>
                      </a:r>
                      <a:endParaRPr lang="es-ES"/>
                    </a:p>
                  </a:txBody>
                  <a:tcPr anchor="ctr"/>
                </a:tc>
                <a:extLst>
                  <a:ext uri="{0D108BD9-81ED-4DB2-BD59-A6C34878D82A}">
                    <a16:rowId xmlns:a16="http://schemas.microsoft.com/office/drawing/2014/main" val="3827156757"/>
                  </a:ext>
                </a:extLst>
              </a:tr>
            </a:tbl>
          </a:graphicData>
        </a:graphic>
      </p:graphicFrame>
    </p:spTree>
    <p:extLst>
      <p:ext uri="{BB962C8B-B14F-4D97-AF65-F5344CB8AC3E}">
        <p14:creationId xmlns:p14="http://schemas.microsoft.com/office/powerpoint/2010/main" val="3921409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DE95C6-29E8-402D-A897-FCC3AD43E5D5}"/>
              </a:ext>
            </a:extLst>
          </p:cNvPr>
          <p:cNvSpPr>
            <a:spLocks noGrp="1"/>
          </p:cNvSpPr>
          <p:nvPr>
            <p:ph type="title"/>
          </p:nvPr>
        </p:nvSpPr>
        <p:spPr>
          <a:xfrm>
            <a:off x="1194761" y="795226"/>
            <a:ext cx="10161912" cy="541867"/>
          </a:xfrm>
        </p:spPr>
        <p:txBody>
          <a:bodyPr>
            <a:normAutofit fontScale="90000"/>
          </a:bodyPr>
          <a:lstStyle/>
          <a:p>
            <a:pPr algn="l"/>
            <a:br>
              <a:rPr lang="es-ES"/>
            </a:br>
            <a:r>
              <a:rPr lang="es-ES"/>
              <a:t>4.2 Evaluación de los criterios para </a:t>
            </a:r>
            <a:r>
              <a:rPr lang="es-ES" err="1"/>
              <a:t>Virtualspirits</a:t>
            </a:r>
            <a:r>
              <a:rPr lang="es-ES"/>
              <a:t>.</a:t>
            </a:r>
          </a:p>
        </p:txBody>
      </p:sp>
      <p:graphicFrame>
        <p:nvGraphicFramePr>
          <p:cNvPr id="5" name="Tabla 4">
            <a:extLst>
              <a:ext uri="{FF2B5EF4-FFF2-40B4-BE49-F238E27FC236}">
                <a16:creationId xmlns:a16="http://schemas.microsoft.com/office/drawing/2014/main" id="{DCD994E7-AEE0-4A98-9C61-74FC737759AE}"/>
              </a:ext>
            </a:extLst>
          </p:cNvPr>
          <p:cNvGraphicFramePr>
            <a:graphicFrameLocks noGrp="1"/>
          </p:cNvGraphicFramePr>
          <p:nvPr>
            <p:extLst>
              <p:ext uri="{D42A27DB-BD31-4B8C-83A1-F6EECF244321}">
                <p14:modId xmlns:p14="http://schemas.microsoft.com/office/powerpoint/2010/main" val="2968393543"/>
              </p:ext>
            </p:extLst>
          </p:nvPr>
        </p:nvGraphicFramePr>
        <p:xfrm>
          <a:off x="1408981" y="2142226"/>
          <a:ext cx="9379710" cy="3820767"/>
        </p:xfrm>
        <a:graphic>
          <a:graphicData uri="http://schemas.openxmlformats.org/drawingml/2006/table">
            <a:tbl>
              <a:tblPr firstRow="1" bandRow="1">
                <a:tableStyleId>{5C22544A-7EE6-4342-B048-85BDC9FD1C3A}</a:tableStyleId>
              </a:tblPr>
              <a:tblGrid>
                <a:gridCol w="3135923">
                  <a:extLst>
                    <a:ext uri="{9D8B030D-6E8A-4147-A177-3AD203B41FA5}">
                      <a16:colId xmlns:a16="http://schemas.microsoft.com/office/drawing/2014/main" val="4079158244"/>
                    </a:ext>
                  </a:extLst>
                </a:gridCol>
                <a:gridCol w="6243787">
                  <a:extLst>
                    <a:ext uri="{9D8B030D-6E8A-4147-A177-3AD203B41FA5}">
                      <a16:colId xmlns:a16="http://schemas.microsoft.com/office/drawing/2014/main" val="1937905797"/>
                    </a:ext>
                  </a:extLst>
                </a:gridCol>
              </a:tblGrid>
              <a:tr h="917989">
                <a:tc>
                  <a:txBody>
                    <a:bodyPr/>
                    <a:lstStyle/>
                    <a:p>
                      <a:pPr algn="ctr" rtl="0" fontAlgn="base"/>
                      <a:r>
                        <a:rPr lang="es-ES" sz="3200">
                          <a:effectLst/>
                        </a:rPr>
                        <a:t>Criterio Rendimiento</a:t>
                      </a:r>
                      <a:endParaRPr lang="es-ES" sz="3200" b="1" i="0">
                        <a:solidFill>
                          <a:srgbClr val="FFFFFF"/>
                        </a:solidFill>
                        <a:effectLst/>
                      </a:endParaRPr>
                    </a:p>
                  </a:txBody>
                  <a:tcPr anchor="ctr"/>
                </a:tc>
                <a:tc>
                  <a:txBody>
                    <a:bodyPr/>
                    <a:lstStyle/>
                    <a:p>
                      <a:pPr lvl="0" algn="ctr">
                        <a:buNone/>
                      </a:pPr>
                      <a:r>
                        <a:rPr lang="es-ES" sz="3200" b="1" i="0" u="none" strike="noStrike" noProof="0" err="1">
                          <a:effectLst/>
                          <a:latin typeface="Garamond"/>
                        </a:rPr>
                        <a:t>Virtualspirits</a:t>
                      </a:r>
                      <a:endParaRPr lang="es-ES" err="1"/>
                    </a:p>
                  </a:txBody>
                  <a:tcPr anchor="ctr"/>
                </a:tc>
                <a:extLst>
                  <a:ext uri="{0D108BD9-81ED-4DB2-BD59-A6C34878D82A}">
                    <a16:rowId xmlns:a16="http://schemas.microsoft.com/office/drawing/2014/main" val="1698612674"/>
                  </a:ext>
                </a:extLst>
              </a:tr>
              <a:tr h="917989">
                <a:tc>
                  <a:txBody>
                    <a:bodyPr/>
                    <a:lstStyle/>
                    <a:p>
                      <a:pPr lvl="0" algn="ctr">
                        <a:buNone/>
                      </a:pPr>
                      <a:r>
                        <a:rPr lang="es-ES" sz="1800" b="0" i="0" u="none" strike="noStrike" noProof="0">
                          <a:effectLst/>
                          <a:latin typeface="Garamond"/>
                        </a:rPr>
                        <a:t>A.1: Agregar sitio web</a:t>
                      </a:r>
                      <a:endParaRPr lang="es-ES" sz="1800" b="0" i="0" noProof="0">
                        <a:latin typeface="Garamond"/>
                      </a:endParaRPr>
                    </a:p>
                  </a:txBody>
                  <a:tcPr anchor="ctr"/>
                </a:tc>
                <a:tc>
                  <a:txBody>
                    <a:bodyPr/>
                    <a:lstStyle/>
                    <a:p>
                      <a:pPr lvl="0" algn="ctr">
                        <a:buNone/>
                      </a:pPr>
                      <a:r>
                        <a:rPr lang="es-ES" sz="1800" b="0" i="0" u="none" strike="noStrike" noProof="0">
                          <a:effectLst/>
                          <a:latin typeface="Garamond"/>
                        </a:rPr>
                        <a:t>Se puede integrar el </a:t>
                      </a:r>
                      <a:r>
                        <a:rPr lang="es-ES" sz="1800" b="0" i="0" u="none" strike="noStrike" noProof="0" err="1">
                          <a:effectLst/>
                          <a:latin typeface="Garamond"/>
                        </a:rPr>
                        <a:t>chatbot</a:t>
                      </a:r>
                      <a:r>
                        <a:rPr lang="es-ES" sz="1800" b="0" i="0" u="none" strike="noStrike" noProof="0">
                          <a:effectLst/>
                          <a:latin typeface="Garamond"/>
                        </a:rPr>
                        <a:t> a una página web copiando y pegando el código script. </a:t>
                      </a:r>
                      <a:endParaRPr lang="es-ES"/>
                    </a:p>
                  </a:txBody>
                  <a:tcPr anchor="ctr"/>
                </a:tc>
                <a:extLst>
                  <a:ext uri="{0D108BD9-81ED-4DB2-BD59-A6C34878D82A}">
                    <a16:rowId xmlns:a16="http://schemas.microsoft.com/office/drawing/2014/main" val="2490695749"/>
                  </a:ext>
                </a:extLst>
              </a:tr>
              <a:tr h="917989">
                <a:tc>
                  <a:txBody>
                    <a:bodyPr/>
                    <a:lstStyle/>
                    <a:p>
                      <a:pPr lvl="0" algn="ctr">
                        <a:buNone/>
                      </a:pPr>
                      <a:r>
                        <a:rPr lang="es-ES" sz="1800" b="0" i="0" u="none" strike="noStrike" noProof="0">
                          <a:effectLst/>
                          <a:latin typeface="Garamond"/>
                        </a:rPr>
                        <a:t>A.2: Disponibilidad 24/7</a:t>
                      </a:r>
                      <a:endParaRPr lang="es-ES" sz="1800" b="0" i="0" noProof="0">
                        <a:latin typeface="Garamond"/>
                      </a:endParaRPr>
                    </a:p>
                  </a:txBody>
                  <a:tcPr anchor="ctr"/>
                </a:tc>
                <a:tc>
                  <a:txBody>
                    <a:bodyPr/>
                    <a:lstStyle/>
                    <a:p>
                      <a:pPr lvl="0" algn="ctr">
                        <a:buNone/>
                      </a:pPr>
                      <a:r>
                        <a:rPr lang="es-ES" sz="1800" b="0" i="0" u="none" strike="noStrike" noProof="0">
                          <a:effectLst/>
                          <a:latin typeface="Garamond"/>
                        </a:rPr>
                        <a:t>Se encuentra disponible las 24 horas del día</a:t>
                      </a:r>
                      <a:endParaRPr lang="es-ES"/>
                    </a:p>
                  </a:txBody>
                  <a:tcPr anchor="ctr"/>
                </a:tc>
                <a:extLst>
                  <a:ext uri="{0D108BD9-81ED-4DB2-BD59-A6C34878D82A}">
                    <a16:rowId xmlns:a16="http://schemas.microsoft.com/office/drawing/2014/main" val="834011515"/>
                  </a:ext>
                </a:extLst>
              </a:tr>
              <a:tr h="917989">
                <a:tc>
                  <a:txBody>
                    <a:bodyPr/>
                    <a:lstStyle/>
                    <a:p>
                      <a:pPr lvl="0" algn="ctr">
                        <a:buNone/>
                      </a:pPr>
                      <a:r>
                        <a:rPr lang="es-ES" sz="1800" b="0" i="0" u="none" strike="noStrike" noProof="0">
                          <a:effectLst/>
                          <a:latin typeface="Garamond"/>
                        </a:rPr>
                        <a:t>A.3: Número de </a:t>
                      </a:r>
                      <a:r>
                        <a:rPr lang="es-ES" sz="1800" b="0" i="0" u="none" strike="noStrike" noProof="0" err="1">
                          <a:effectLst/>
                          <a:latin typeface="Garamond"/>
                        </a:rPr>
                        <a:t>chatbots</a:t>
                      </a:r>
                      <a:r>
                        <a:rPr lang="es-ES" sz="1800" b="0" i="0" u="none" strike="noStrike" noProof="0">
                          <a:effectLst/>
                          <a:latin typeface="Garamond"/>
                        </a:rPr>
                        <a:t> simultáneos</a:t>
                      </a:r>
                      <a:endParaRPr lang="es-ES"/>
                    </a:p>
                  </a:txBody>
                  <a:tcPr anchor="ctr"/>
                </a:tc>
                <a:tc>
                  <a:txBody>
                    <a:bodyPr/>
                    <a:lstStyle/>
                    <a:p>
                      <a:pPr lvl="0" algn="ctr">
                        <a:buNone/>
                      </a:pPr>
                      <a:r>
                        <a:rPr lang="es-ES" sz="1800" b="0" i="0" u="none" strike="noStrike" noProof="0">
                          <a:effectLst/>
                          <a:latin typeface="Garamond"/>
                        </a:rPr>
                        <a:t>Solo nos ofrece un </a:t>
                      </a:r>
                      <a:r>
                        <a:rPr lang="es-ES" sz="1800" b="0" i="0" u="none" strike="noStrike" noProof="0" err="1">
                          <a:effectLst/>
                          <a:latin typeface="Garamond"/>
                        </a:rPr>
                        <a:t>chatbot</a:t>
                      </a:r>
                      <a:r>
                        <a:rPr lang="es-ES" sz="1800" b="0" i="0" u="none" strike="noStrike" noProof="0">
                          <a:effectLst/>
                          <a:latin typeface="Garamond"/>
                        </a:rPr>
                        <a:t> simultáneo.</a:t>
                      </a:r>
                      <a:endParaRPr lang="es-ES"/>
                    </a:p>
                  </a:txBody>
                  <a:tcPr anchor="ctr"/>
                </a:tc>
                <a:extLst>
                  <a:ext uri="{0D108BD9-81ED-4DB2-BD59-A6C34878D82A}">
                    <a16:rowId xmlns:a16="http://schemas.microsoft.com/office/drawing/2014/main" val="3827156757"/>
                  </a:ext>
                </a:extLst>
              </a:tr>
            </a:tbl>
          </a:graphicData>
        </a:graphic>
      </p:graphicFrame>
    </p:spTree>
    <p:extLst>
      <p:ext uri="{BB962C8B-B14F-4D97-AF65-F5344CB8AC3E}">
        <p14:creationId xmlns:p14="http://schemas.microsoft.com/office/powerpoint/2010/main" val="2184875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DE95C6-29E8-402D-A897-FCC3AD43E5D5}"/>
              </a:ext>
            </a:extLst>
          </p:cNvPr>
          <p:cNvSpPr>
            <a:spLocks noGrp="1"/>
          </p:cNvSpPr>
          <p:nvPr>
            <p:ph type="title"/>
          </p:nvPr>
        </p:nvSpPr>
        <p:spPr>
          <a:xfrm>
            <a:off x="1295402" y="565188"/>
            <a:ext cx="10018139" cy="1303867"/>
          </a:xfrm>
        </p:spPr>
        <p:txBody>
          <a:bodyPr>
            <a:normAutofit fontScale="90000"/>
          </a:bodyPr>
          <a:lstStyle/>
          <a:p>
            <a:pPr algn="l"/>
            <a:r>
              <a:rPr lang="es-ES"/>
              <a:t>4.1 Evaluación de los criterios para </a:t>
            </a:r>
            <a:r>
              <a:rPr lang="es-ES" err="1"/>
              <a:t>Virtualspirits</a:t>
            </a:r>
            <a:r>
              <a:rPr lang="es-ES"/>
              <a:t>.</a:t>
            </a:r>
          </a:p>
        </p:txBody>
      </p:sp>
      <p:graphicFrame>
        <p:nvGraphicFramePr>
          <p:cNvPr id="3" name="Tabla 2">
            <a:extLst>
              <a:ext uri="{FF2B5EF4-FFF2-40B4-BE49-F238E27FC236}">
                <a16:creationId xmlns:a16="http://schemas.microsoft.com/office/drawing/2014/main" id="{26106635-C2DB-458F-8C2D-13F81E49D461}"/>
              </a:ext>
            </a:extLst>
          </p:cNvPr>
          <p:cNvGraphicFramePr>
            <a:graphicFrameLocks noGrp="1"/>
          </p:cNvGraphicFramePr>
          <p:nvPr>
            <p:extLst>
              <p:ext uri="{D42A27DB-BD31-4B8C-83A1-F6EECF244321}">
                <p14:modId xmlns:p14="http://schemas.microsoft.com/office/powerpoint/2010/main" val="1931289567"/>
              </p:ext>
            </p:extLst>
          </p:nvPr>
        </p:nvGraphicFramePr>
        <p:xfrm>
          <a:off x="1408981" y="2142226"/>
          <a:ext cx="9379710" cy="3671956"/>
        </p:xfrm>
        <a:graphic>
          <a:graphicData uri="http://schemas.openxmlformats.org/drawingml/2006/table">
            <a:tbl>
              <a:tblPr firstRow="1" bandRow="1">
                <a:tableStyleId>{5C22544A-7EE6-4342-B048-85BDC9FD1C3A}</a:tableStyleId>
              </a:tblPr>
              <a:tblGrid>
                <a:gridCol w="3135923">
                  <a:extLst>
                    <a:ext uri="{9D8B030D-6E8A-4147-A177-3AD203B41FA5}">
                      <a16:colId xmlns:a16="http://schemas.microsoft.com/office/drawing/2014/main" val="4079158244"/>
                    </a:ext>
                  </a:extLst>
                </a:gridCol>
                <a:gridCol w="6243787">
                  <a:extLst>
                    <a:ext uri="{9D8B030D-6E8A-4147-A177-3AD203B41FA5}">
                      <a16:colId xmlns:a16="http://schemas.microsoft.com/office/drawing/2014/main" val="1937905797"/>
                    </a:ext>
                  </a:extLst>
                </a:gridCol>
              </a:tblGrid>
              <a:tr h="917989">
                <a:tc>
                  <a:txBody>
                    <a:bodyPr/>
                    <a:lstStyle/>
                    <a:p>
                      <a:pPr algn="ctr" rtl="0" fontAlgn="base"/>
                      <a:r>
                        <a:rPr lang="es-ES" sz="3200">
                          <a:effectLst/>
                        </a:rPr>
                        <a:t>Criterio General</a:t>
                      </a:r>
                      <a:endParaRPr lang="es-ES" sz="3200" b="1" i="0">
                        <a:solidFill>
                          <a:srgbClr val="FFFFFF"/>
                        </a:solidFill>
                        <a:effectLst/>
                      </a:endParaRPr>
                    </a:p>
                  </a:txBody>
                  <a:tcPr anchor="ctr"/>
                </a:tc>
                <a:tc>
                  <a:txBody>
                    <a:bodyPr/>
                    <a:lstStyle/>
                    <a:p>
                      <a:pPr lvl="0" algn="ctr">
                        <a:buNone/>
                      </a:pPr>
                      <a:r>
                        <a:rPr lang="es-ES" sz="3200" b="1" i="0" u="none" strike="noStrike" noProof="0" err="1">
                          <a:effectLst/>
                          <a:latin typeface="Garamond"/>
                        </a:rPr>
                        <a:t>Virtualspirits</a:t>
                      </a:r>
                      <a:endParaRPr lang="es-ES" err="1"/>
                    </a:p>
                  </a:txBody>
                  <a:tcPr anchor="ctr"/>
                </a:tc>
                <a:extLst>
                  <a:ext uri="{0D108BD9-81ED-4DB2-BD59-A6C34878D82A}">
                    <a16:rowId xmlns:a16="http://schemas.microsoft.com/office/drawing/2014/main" val="1698612674"/>
                  </a:ext>
                </a:extLst>
              </a:tr>
              <a:tr h="917989">
                <a:tc>
                  <a:txBody>
                    <a:bodyPr/>
                    <a:lstStyle/>
                    <a:p>
                      <a:pPr lvl="0" algn="ctr">
                        <a:buNone/>
                      </a:pPr>
                      <a:r>
                        <a:rPr lang="es-ES" sz="1800" b="0" i="0" u="none" strike="noStrike" noProof="0">
                          <a:effectLst/>
                          <a:latin typeface="Garamond"/>
                        </a:rPr>
                        <a:t>B.1: Período de prueba gratis.</a:t>
                      </a:r>
                      <a:endParaRPr lang="es-ES"/>
                    </a:p>
                  </a:txBody>
                  <a:tcPr anchor="ctr"/>
                </a:tc>
                <a:tc>
                  <a:txBody>
                    <a:bodyPr/>
                    <a:lstStyle/>
                    <a:p>
                      <a:pPr lvl="0" algn="ctr">
                        <a:buNone/>
                      </a:pPr>
                      <a:r>
                        <a:rPr lang="es-ES" sz="1800" b="0" i="0" u="none" strike="noStrike" noProof="0">
                          <a:effectLst/>
                          <a:latin typeface="Garamond"/>
                        </a:rPr>
                        <a:t>Ofrece un período de prueba gratis de 30 días.</a:t>
                      </a:r>
                      <a:endParaRPr lang="es-ES"/>
                    </a:p>
                  </a:txBody>
                  <a:tcPr anchor="ctr"/>
                </a:tc>
                <a:extLst>
                  <a:ext uri="{0D108BD9-81ED-4DB2-BD59-A6C34878D82A}">
                    <a16:rowId xmlns:a16="http://schemas.microsoft.com/office/drawing/2014/main" val="2490695749"/>
                  </a:ext>
                </a:extLst>
              </a:tr>
              <a:tr h="917989">
                <a:tc>
                  <a:txBody>
                    <a:bodyPr/>
                    <a:lstStyle/>
                    <a:p>
                      <a:pPr lvl="0" algn="ctr">
                        <a:buNone/>
                      </a:pPr>
                      <a:r>
                        <a:rPr lang="es-ES" sz="1800" b="0" i="0" u="none" strike="noStrike" noProof="0">
                          <a:effectLst/>
                          <a:latin typeface="Garamond"/>
                        </a:rPr>
                        <a:t>B.2: Diferentes planes de pago.</a:t>
                      </a:r>
                      <a:endParaRPr lang="es-ES"/>
                    </a:p>
                  </a:txBody>
                  <a:tcPr anchor="ctr"/>
                </a:tc>
                <a:tc>
                  <a:txBody>
                    <a:bodyPr/>
                    <a:lstStyle/>
                    <a:p>
                      <a:pPr lvl="0" algn="ctr">
                        <a:buNone/>
                      </a:pPr>
                      <a:r>
                        <a:rPr lang="es-ES" sz="1800" b="0" i="0" u="none" strike="noStrike" noProof="0">
                          <a:effectLst/>
                          <a:latin typeface="Garamond"/>
                        </a:rPr>
                        <a:t>Ofrece hasta 4 planes de pago empezando desde los 9$ y el más caro en 239$ para empresas grandes i-Business</a:t>
                      </a:r>
                      <a:endParaRPr lang="es-ES"/>
                    </a:p>
                  </a:txBody>
                  <a:tcPr anchor="ctr"/>
                </a:tc>
                <a:extLst>
                  <a:ext uri="{0D108BD9-81ED-4DB2-BD59-A6C34878D82A}">
                    <a16:rowId xmlns:a16="http://schemas.microsoft.com/office/drawing/2014/main" val="834011515"/>
                  </a:ext>
                </a:extLst>
              </a:tr>
              <a:tr h="917989">
                <a:tc>
                  <a:txBody>
                    <a:bodyPr/>
                    <a:lstStyle/>
                    <a:p>
                      <a:pPr lvl="0" algn="ctr">
                        <a:buNone/>
                      </a:pPr>
                      <a:r>
                        <a:rPr lang="es-ES" sz="1800" b="0" i="0" u="none" strike="noStrike" noProof="0">
                          <a:effectLst/>
                          <a:latin typeface="Garamond"/>
                        </a:rPr>
                        <a:t>B.3: Soporte técnico.</a:t>
                      </a:r>
                      <a:endParaRPr lang="es-ES"/>
                    </a:p>
                  </a:txBody>
                  <a:tcPr anchor="ctr"/>
                </a:tc>
                <a:tc>
                  <a:txBody>
                    <a:bodyPr/>
                    <a:lstStyle/>
                    <a:p>
                      <a:pPr lvl="0" algn="ctr">
                        <a:buNone/>
                      </a:pPr>
                      <a:r>
                        <a:rPr lang="es-ES" sz="1800" b="0" i="0" u="none" strike="noStrike" noProof="0">
                          <a:effectLst/>
                          <a:latin typeface="Garamond"/>
                        </a:rPr>
                        <a:t>Nos ofrece soporte vía e-mail para todas las versiones. También nos ofrece soporte vía telefónica para las versiones Business y I-Business.</a:t>
                      </a:r>
                      <a:endParaRPr lang="es-ES"/>
                    </a:p>
                  </a:txBody>
                  <a:tcPr anchor="ctr"/>
                </a:tc>
                <a:extLst>
                  <a:ext uri="{0D108BD9-81ED-4DB2-BD59-A6C34878D82A}">
                    <a16:rowId xmlns:a16="http://schemas.microsoft.com/office/drawing/2014/main" val="3827156757"/>
                  </a:ext>
                </a:extLst>
              </a:tr>
            </a:tbl>
          </a:graphicData>
        </a:graphic>
      </p:graphicFrame>
    </p:spTree>
    <p:extLst>
      <p:ext uri="{BB962C8B-B14F-4D97-AF65-F5344CB8AC3E}">
        <p14:creationId xmlns:p14="http://schemas.microsoft.com/office/powerpoint/2010/main" val="423979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DE95C6-29E8-402D-A897-FCC3AD43E5D5}"/>
              </a:ext>
            </a:extLst>
          </p:cNvPr>
          <p:cNvSpPr>
            <a:spLocks noGrp="1"/>
          </p:cNvSpPr>
          <p:nvPr>
            <p:ph type="title"/>
          </p:nvPr>
        </p:nvSpPr>
        <p:spPr>
          <a:xfrm>
            <a:off x="1295402" y="550811"/>
            <a:ext cx="9989384" cy="1303867"/>
          </a:xfrm>
        </p:spPr>
        <p:txBody>
          <a:bodyPr>
            <a:normAutofit fontScale="90000"/>
          </a:bodyPr>
          <a:lstStyle/>
          <a:p>
            <a:pPr algn="l"/>
            <a:r>
              <a:rPr lang="es-ES"/>
              <a:t>4.1 Evaluación de los criterios para </a:t>
            </a:r>
            <a:r>
              <a:rPr lang="es-ES" err="1"/>
              <a:t>Virtualspirits</a:t>
            </a:r>
            <a:r>
              <a:rPr lang="es-ES"/>
              <a:t>.</a:t>
            </a:r>
          </a:p>
        </p:txBody>
      </p:sp>
      <p:graphicFrame>
        <p:nvGraphicFramePr>
          <p:cNvPr id="3" name="Tabla 2">
            <a:extLst>
              <a:ext uri="{FF2B5EF4-FFF2-40B4-BE49-F238E27FC236}">
                <a16:creationId xmlns:a16="http://schemas.microsoft.com/office/drawing/2014/main" id="{26106635-C2DB-458F-8C2D-13F81E49D461}"/>
              </a:ext>
            </a:extLst>
          </p:cNvPr>
          <p:cNvGraphicFramePr>
            <a:graphicFrameLocks noGrp="1"/>
          </p:cNvGraphicFramePr>
          <p:nvPr>
            <p:extLst>
              <p:ext uri="{D42A27DB-BD31-4B8C-83A1-F6EECF244321}">
                <p14:modId xmlns:p14="http://schemas.microsoft.com/office/powerpoint/2010/main" val="1405416457"/>
              </p:ext>
            </p:extLst>
          </p:nvPr>
        </p:nvGraphicFramePr>
        <p:xfrm>
          <a:off x="1408981" y="2142226"/>
          <a:ext cx="9379710" cy="2750378"/>
        </p:xfrm>
        <a:graphic>
          <a:graphicData uri="http://schemas.openxmlformats.org/drawingml/2006/table">
            <a:tbl>
              <a:tblPr firstRow="1" bandRow="1">
                <a:tableStyleId>{5C22544A-7EE6-4342-B048-85BDC9FD1C3A}</a:tableStyleId>
              </a:tblPr>
              <a:tblGrid>
                <a:gridCol w="3135923">
                  <a:extLst>
                    <a:ext uri="{9D8B030D-6E8A-4147-A177-3AD203B41FA5}">
                      <a16:colId xmlns:a16="http://schemas.microsoft.com/office/drawing/2014/main" val="4079158244"/>
                    </a:ext>
                  </a:extLst>
                </a:gridCol>
                <a:gridCol w="6243787">
                  <a:extLst>
                    <a:ext uri="{9D8B030D-6E8A-4147-A177-3AD203B41FA5}">
                      <a16:colId xmlns:a16="http://schemas.microsoft.com/office/drawing/2014/main" val="1937905797"/>
                    </a:ext>
                  </a:extLst>
                </a:gridCol>
              </a:tblGrid>
              <a:tr h="917989">
                <a:tc>
                  <a:txBody>
                    <a:bodyPr/>
                    <a:lstStyle/>
                    <a:p>
                      <a:pPr algn="ctr" rtl="0" fontAlgn="base"/>
                      <a:r>
                        <a:rPr lang="es-ES" sz="3200">
                          <a:effectLst/>
                        </a:rPr>
                        <a:t>Criterio General</a:t>
                      </a:r>
                      <a:endParaRPr lang="es-ES" sz="3200" b="1" i="0">
                        <a:solidFill>
                          <a:srgbClr val="FFFFFF"/>
                        </a:solidFill>
                        <a:effectLst/>
                      </a:endParaRPr>
                    </a:p>
                  </a:txBody>
                  <a:tcPr anchor="ctr"/>
                </a:tc>
                <a:tc>
                  <a:txBody>
                    <a:bodyPr/>
                    <a:lstStyle/>
                    <a:p>
                      <a:pPr lvl="0" algn="ctr">
                        <a:buNone/>
                      </a:pPr>
                      <a:r>
                        <a:rPr lang="es-ES" sz="3200" b="1" i="0" u="none" strike="noStrike" noProof="0" err="1">
                          <a:effectLst/>
                          <a:latin typeface="Garamond"/>
                        </a:rPr>
                        <a:t>Virtualspirits</a:t>
                      </a:r>
                      <a:endParaRPr lang="es-ES" err="1"/>
                    </a:p>
                  </a:txBody>
                  <a:tcPr anchor="ctr"/>
                </a:tc>
                <a:extLst>
                  <a:ext uri="{0D108BD9-81ED-4DB2-BD59-A6C34878D82A}">
                    <a16:rowId xmlns:a16="http://schemas.microsoft.com/office/drawing/2014/main" val="1698612674"/>
                  </a:ext>
                </a:extLst>
              </a:tr>
              <a:tr h="917989">
                <a:tc>
                  <a:txBody>
                    <a:bodyPr/>
                    <a:lstStyle/>
                    <a:p>
                      <a:pPr lvl="0" algn="ctr">
                        <a:buNone/>
                      </a:pPr>
                      <a:r>
                        <a:rPr lang="es-ES" sz="1800" b="0" i="0" u="none" strike="noStrike" noProof="0">
                          <a:effectLst/>
                          <a:latin typeface="Garamond"/>
                        </a:rPr>
                        <a:t>B.4: Formación.</a:t>
                      </a:r>
                      <a:endParaRPr lang="es-ES"/>
                    </a:p>
                  </a:txBody>
                  <a:tcPr anchor="ctr"/>
                </a:tc>
                <a:tc>
                  <a:txBody>
                    <a:bodyPr/>
                    <a:lstStyle/>
                    <a:p>
                      <a:pPr lvl="0" algn="ctr">
                        <a:lnSpc>
                          <a:spcPct val="100000"/>
                        </a:lnSpc>
                        <a:spcBef>
                          <a:spcPts val="0"/>
                        </a:spcBef>
                        <a:spcAft>
                          <a:spcPts val="0"/>
                        </a:spcAft>
                        <a:buNone/>
                      </a:pPr>
                      <a:r>
                        <a:rPr lang="es-ES" sz="1800" b="0" i="0" u="none" strike="noStrike" noProof="0">
                          <a:effectLst/>
                          <a:latin typeface="Garamond"/>
                        </a:rPr>
                        <a:t>En línea, mediante un empleado de la compañía tras contratar el producto.</a:t>
                      </a:r>
                      <a:endParaRPr lang="es-ES"/>
                    </a:p>
                  </a:txBody>
                  <a:tcPr anchor="ctr"/>
                </a:tc>
                <a:extLst>
                  <a:ext uri="{0D108BD9-81ED-4DB2-BD59-A6C34878D82A}">
                    <a16:rowId xmlns:a16="http://schemas.microsoft.com/office/drawing/2014/main" val="2490695749"/>
                  </a:ext>
                </a:extLst>
              </a:tr>
              <a:tr h="908538">
                <a:tc>
                  <a:txBody>
                    <a:bodyPr/>
                    <a:lstStyle/>
                    <a:p>
                      <a:pPr lvl="0" algn="ctr">
                        <a:buNone/>
                      </a:pPr>
                      <a:r>
                        <a:rPr lang="es-ES" sz="1800" b="0" i="0" u="none" strike="noStrike" noProof="0">
                          <a:effectLst/>
                          <a:latin typeface="Garamond"/>
                        </a:rPr>
                        <a:t>B.5: FAQ autoaprendizaje.</a:t>
                      </a:r>
                      <a:endParaRPr lang="es-ES"/>
                    </a:p>
                  </a:txBody>
                  <a:tcPr anchor="ctr"/>
                </a:tc>
                <a:tc>
                  <a:txBody>
                    <a:bodyPr/>
                    <a:lstStyle/>
                    <a:p>
                      <a:pPr lvl="0" algn="ctr">
                        <a:lnSpc>
                          <a:spcPct val="100000"/>
                        </a:lnSpc>
                        <a:spcBef>
                          <a:spcPts val="0"/>
                        </a:spcBef>
                        <a:spcAft>
                          <a:spcPts val="0"/>
                        </a:spcAft>
                        <a:buNone/>
                      </a:pPr>
                      <a:r>
                        <a:rPr lang="es-ES" sz="1800" b="0" i="0" u="none" strike="noStrike" noProof="0">
                          <a:effectLst/>
                          <a:latin typeface="Garamond"/>
                        </a:rPr>
                        <a:t>Aprende y almacena en una base de datos todas aquellas preguntas similares que se usan frecuentemente para buscar la mejor relación con la respuesta.</a:t>
                      </a:r>
                    </a:p>
                  </a:txBody>
                  <a:tcPr anchor="ctr"/>
                </a:tc>
                <a:extLst>
                  <a:ext uri="{0D108BD9-81ED-4DB2-BD59-A6C34878D82A}">
                    <a16:rowId xmlns:a16="http://schemas.microsoft.com/office/drawing/2014/main" val="834011515"/>
                  </a:ext>
                </a:extLst>
              </a:tr>
            </a:tbl>
          </a:graphicData>
        </a:graphic>
      </p:graphicFrame>
    </p:spTree>
    <p:extLst>
      <p:ext uri="{BB962C8B-B14F-4D97-AF65-F5344CB8AC3E}">
        <p14:creationId xmlns:p14="http://schemas.microsoft.com/office/powerpoint/2010/main" val="1843107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DE95C6-29E8-402D-A897-FCC3AD43E5D5}"/>
              </a:ext>
            </a:extLst>
          </p:cNvPr>
          <p:cNvSpPr>
            <a:spLocks noGrp="1"/>
          </p:cNvSpPr>
          <p:nvPr>
            <p:ph type="title"/>
          </p:nvPr>
        </p:nvSpPr>
        <p:spPr>
          <a:xfrm>
            <a:off x="1295402" y="550811"/>
            <a:ext cx="9931875" cy="1303867"/>
          </a:xfrm>
        </p:spPr>
        <p:txBody>
          <a:bodyPr>
            <a:normAutofit fontScale="90000"/>
          </a:bodyPr>
          <a:lstStyle/>
          <a:p>
            <a:pPr algn="l"/>
            <a:r>
              <a:rPr lang="es-ES"/>
              <a:t>4.1 Evaluación de los criterios para </a:t>
            </a:r>
            <a:r>
              <a:rPr lang="es-ES" err="1"/>
              <a:t>Virtualspirits</a:t>
            </a:r>
            <a:r>
              <a:rPr lang="es-ES"/>
              <a:t>.</a:t>
            </a:r>
          </a:p>
        </p:txBody>
      </p:sp>
      <p:graphicFrame>
        <p:nvGraphicFramePr>
          <p:cNvPr id="3" name="Tabla 2">
            <a:extLst>
              <a:ext uri="{FF2B5EF4-FFF2-40B4-BE49-F238E27FC236}">
                <a16:creationId xmlns:a16="http://schemas.microsoft.com/office/drawing/2014/main" id="{26106635-C2DB-458F-8C2D-13F81E49D461}"/>
              </a:ext>
            </a:extLst>
          </p:cNvPr>
          <p:cNvGraphicFramePr>
            <a:graphicFrameLocks noGrp="1"/>
          </p:cNvGraphicFramePr>
          <p:nvPr>
            <p:extLst>
              <p:ext uri="{D42A27DB-BD31-4B8C-83A1-F6EECF244321}">
                <p14:modId xmlns:p14="http://schemas.microsoft.com/office/powerpoint/2010/main" val="3111046360"/>
              </p:ext>
            </p:extLst>
          </p:nvPr>
        </p:nvGraphicFramePr>
        <p:xfrm>
          <a:off x="1408981" y="2142226"/>
          <a:ext cx="9379710" cy="3820767"/>
        </p:xfrm>
        <a:graphic>
          <a:graphicData uri="http://schemas.openxmlformats.org/drawingml/2006/table">
            <a:tbl>
              <a:tblPr firstRow="1" bandRow="1">
                <a:tableStyleId>{5C22544A-7EE6-4342-B048-85BDC9FD1C3A}</a:tableStyleId>
              </a:tblPr>
              <a:tblGrid>
                <a:gridCol w="3135923">
                  <a:extLst>
                    <a:ext uri="{9D8B030D-6E8A-4147-A177-3AD203B41FA5}">
                      <a16:colId xmlns:a16="http://schemas.microsoft.com/office/drawing/2014/main" val="4079158244"/>
                    </a:ext>
                  </a:extLst>
                </a:gridCol>
                <a:gridCol w="6243787">
                  <a:extLst>
                    <a:ext uri="{9D8B030D-6E8A-4147-A177-3AD203B41FA5}">
                      <a16:colId xmlns:a16="http://schemas.microsoft.com/office/drawing/2014/main" val="1937905797"/>
                    </a:ext>
                  </a:extLst>
                </a:gridCol>
              </a:tblGrid>
              <a:tr h="917989">
                <a:tc>
                  <a:txBody>
                    <a:bodyPr/>
                    <a:lstStyle/>
                    <a:p>
                      <a:pPr algn="ctr" rtl="0" fontAlgn="base"/>
                      <a:r>
                        <a:rPr lang="es-ES" sz="3200">
                          <a:effectLst/>
                        </a:rPr>
                        <a:t>Criterio Utilidades</a:t>
                      </a:r>
                      <a:endParaRPr lang="es-ES" sz="3200" b="1" i="0">
                        <a:solidFill>
                          <a:srgbClr val="FFFFFF"/>
                        </a:solidFill>
                        <a:effectLst/>
                      </a:endParaRPr>
                    </a:p>
                  </a:txBody>
                  <a:tcPr anchor="ctr"/>
                </a:tc>
                <a:tc>
                  <a:txBody>
                    <a:bodyPr/>
                    <a:lstStyle/>
                    <a:p>
                      <a:pPr lvl="0" algn="ctr">
                        <a:buNone/>
                      </a:pPr>
                      <a:r>
                        <a:rPr lang="es-ES" sz="3200" b="1" i="0" u="none" strike="noStrike" noProof="0" err="1">
                          <a:effectLst/>
                          <a:latin typeface="Garamond"/>
                        </a:rPr>
                        <a:t>Virtualspirits</a:t>
                      </a:r>
                      <a:endParaRPr lang="es-ES" err="1"/>
                    </a:p>
                  </a:txBody>
                  <a:tcPr anchor="ctr"/>
                </a:tc>
                <a:extLst>
                  <a:ext uri="{0D108BD9-81ED-4DB2-BD59-A6C34878D82A}">
                    <a16:rowId xmlns:a16="http://schemas.microsoft.com/office/drawing/2014/main" val="1698612674"/>
                  </a:ext>
                </a:extLst>
              </a:tr>
              <a:tr h="917989">
                <a:tc>
                  <a:txBody>
                    <a:bodyPr/>
                    <a:lstStyle/>
                    <a:p>
                      <a:pPr lvl="0" algn="ctr">
                        <a:buNone/>
                      </a:pPr>
                      <a:r>
                        <a:rPr lang="es-ES" sz="1800" b="0" i="0" u="none" strike="noStrike" noProof="0">
                          <a:effectLst/>
                          <a:latin typeface="Garamond"/>
                        </a:rPr>
                        <a:t>C.1: Plantillas de </a:t>
                      </a:r>
                      <a:r>
                        <a:rPr lang="es-ES" sz="1800" b="0" i="0" u="none" strike="noStrike" noProof="0" err="1">
                          <a:effectLst/>
                          <a:latin typeface="Garamond"/>
                        </a:rPr>
                        <a:t>chatbot</a:t>
                      </a:r>
                      <a:r>
                        <a:rPr lang="es-ES" sz="1800" b="0" i="0" u="none" strike="noStrike" noProof="0">
                          <a:effectLst/>
                          <a:latin typeface="Garamond"/>
                        </a:rPr>
                        <a:t>.</a:t>
                      </a:r>
                      <a:endParaRPr lang="es-ES"/>
                    </a:p>
                  </a:txBody>
                  <a:tcPr anchor="ctr"/>
                </a:tc>
                <a:tc>
                  <a:txBody>
                    <a:bodyPr/>
                    <a:lstStyle/>
                    <a:p>
                      <a:pPr lvl="0" algn="ctr">
                        <a:lnSpc>
                          <a:spcPct val="100000"/>
                        </a:lnSpc>
                        <a:spcBef>
                          <a:spcPts val="0"/>
                        </a:spcBef>
                        <a:spcAft>
                          <a:spcPts val="0"/>
                        </a:spcAft>
                        <a:buNone/>
                      </a:pPr>
                      <a:r>
                        <a:rPr lang="es-ES" sz="1800" b="0" i="0" u="none" strike="noStrike" noProof="0">
                          <a:effectLst/>
                          <a:latin typeface="Garamond"/>
                        </a:rPr>
                        <a:t>Ofrece hasta 20 plantillas diferentes para poder desarrollar el </a:t>
                      </a:r>
                      <a:r>
                        <a:rPr lang="es-ES" sz="1800" b="0" i="0" u="none" strike="noStrike" noProof="0" err="1">
                          <a:effectLst/>
                          <a:latin typeface="Garamond"/>
                        </a:rPr>
                        <a:t>chatbot</a:t>
                      </a:r>
                      <a:r>
                        <a:rPr lang="es-ES" sz="1800" b="0" i="0" u="none" strike="noStrike" noProof="0">
                          <a:effectLst/>
                          <a:latin typeface="Garamond"/>
                        </a:rPr>
                        <a:t> en función de la empresa que tengamos.</a:t>
                      </a:r>
                    </a:p>
                  </a:txBody>
                  <a:tcPr anchor="ctr"/>
                </a:tc>
                <a:extLst>
                  <a:ext uri="{0D108BD9-81ED-4DB2-BD59-A6C34878D82A}">
                    <a16:rowId xmlns:a16="http://schemas.microsoft.com/office/drawing/2014/main" val="2490695749"/>
                  </a:ext>
                </a:extLst>
              </a:tr>
              <a:tr h="917989">
                <a:tc>
                  <a:txBody>
                    <a:bodyPr/>
                    <a:lstStyle/>
                    <a:p>
                      <a:pPr lvl="0" algn="ctr">
                        <a:buNone/>
                      </a:pPr>
                      <a:r>
                        <a:rPr lang="es-ES" sz="1800" b="0" i="0" u="none" strike="noStrike" noProof="0">
                          <a:effectLst/>
                          <a:latin typeface="Garamond"/>
                        </a:rPr>
                        <a:t>C.2: Chats personalizables.</a:t>
                      </a:r>
                      <a:endParaRPr lang="es-ES"/>
                    </a:p>
                  </a:txBody>
                  <a:tcPr anchor="ctr"/>
                </a:tc>
                <a:tc>
                  <a:txBody>
                    <a:bodyPr/>
                    <a:lstStyle/>
                    <a:p>
                      <a:pPr lvl="0" algn="ctr">
                        <a:buNone/>
                      </a:pPr>
                      <a:r>
                        <a:rPr lang="es-ES" sz="1800" b="0" i="0" u="none" strike="noStrike" noProof="0">
                          <a:effectLst/>
                          <a:latin typeface="Garamond"/>
                        </a:rPr>
                        <a:t>Esta tecnología sí que nos permite personalizar la interfaz de chat</a:t>
                      </a:r>
                      <a:endParaRPr lang="es-ES"/>
                    </a:p>
                  </a:txBody>
                  <a:tcPr anchor="ctr"/>
                </a:tc>
                <a:extLst>
                  <a:ext uri="{0D108BD9-81ED-4DB2-BD59-A6C34878D82A}">
                    <a16:rowId xmlns:a16="http://schemas.microsoft.com/office/drawing/2014/main" val="834011515"/>
                  </a:ext>
                </a:extLst>
              </a:tr>
              <a:tr h="917989">
                <a:tc>
                  <a:txBody>
                    <a:bodyPr/>
                    <a:lstStyle/>
                    <a:p>
                      <a:pPr lvl="0" algn="ctr">
                        <a:buNone/>
                      </a:pPr>
                      <a:r>
                        <a:rPr lang="es-ES" sz="1800" b="0" i="0" u="none" strike="noStrike" noProof="0">
                          <a:effectLst/>
                          <a:latin typeface="Garamond"/>
                        </a:rPr>
                        <a:t>C.3: Inteligencia artificial del </a:t>
                      </a:r>
                      <a:r>
                        <a:rPr lang="es-ES" sz="1800" b="0" i="0" u="none" strike="noStrike" noProof="0" err="1">
                          <a:effectLst/>
                          <a:latin typeface="Garamond"/>
                        </a:rPr>
                        <a:t>chatbot</a:t>
                      </a:r>
                      <a:r>
                        <a:rPr lang="es-ES" sz="1800" b="0" i="0" u="none" strike="noStrike" noProof="0">
                          <a:effectLst/>
                          <a:latin typeface="Garamond"/>
                        </a:rPr>
                        <a:t>.</a:t>
                      </a:r>
                      <a:endParaRPr lang="es-ES"/>
                    </a:p>
                  </a:txBody>
                  <a:tcPr anchor="ctr"/>
                </a:tc>
                <a:tc>
                  <a:txBody>
                    <a:bodyPr/>
                    <a:lstStyle/>
                    <a:p>
                      <a:pPr lvl="0" algn="ctr">
                        <a:lnSpc>
                          <a:spcPct val="100000"/>
                        </a:lnSpc>
                        <a:spcBef>
                          <a:spcPts val="0"/>
                        </a:spcBef>
                        <a:spcAft>
                          <a:spcPts val="0"/>
                        </a:spcAft>
                        <a:buNone/>
                      </a:pPr>
                      <a:r>
                        <a:rPr lang="es-ES" sz="1800" b="0" i="0" u="none" strike="noStrike" noProof="0">
                          <a:effectLst/>
                          <a:latin typeface="Garamond"/>
                        </a:rPr>
                        <a:t>Aprende de las conversaciones que mantiene con los usuarios, pero no puedes introducir manualmente conversaciones para que aprenda patrones nuevos.</a:t>
                      </a:r>
                    </a:p>
                  </a:txBody>
                  <a:tcPr anchor="ctr"/>
                </a:tc>
                <a:extLst>
                  <a:ext uri="{0D108BD9-81ED-4DB2-BD59-A6C34878D82A}">
                    <a16:rowId xmlns:a16="http://schemas.microsoft.com/office/drawing/2014/main" val="3827156757"/>
                  </a:ext>
                </a:extLst>
              </a:tr>
            </a:tbl>
          </a:graphicData>
        </a:graphic>
      </p:graphicFrame>
    </p:spTree>
    <p:extLst>
      <p:ext uri="{BB962C8B-B14F-4D97-AF65-F5344CB8AC3E}">
        <p14:creationId xmlns:p14="http://schemas.microsoft.com/office/powerpoint/2010/main" val="1269157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DE95C6-29E8-402D-A897-FCC3AD43E5D5}"/>
              </a:ext>
            </a:extLst>
          </p:cNvPr>
          <p:cNvSpPr>
            <a:spLocks noGrp="1"/>
          </p:cNvSpPr>
          <p:nvPr>
            <p:ph type="title"/>
          </p:nvPr>
        </p:nvSpPr>
        <p:spPr>
          <a:xfrm>
            <a:off x="1295402" y="550811"/>
            <a:ext cx="9960629" cy="1303867"/>
          </a:xfrm>
        </p:spPr>
        <p:txBody>
          <a:bodyPr>
            <a:normAutofit fontScale="90000"/>
          </a:bodyPr>
          <a:lstStyle/>
          <a:p>
            <a:pPr algn="l"/>
            <a:r>
              <a:rPr lang="es-ES"/>
              <a:t>4.1 Evaluación de los criterios para </a:t>
            </a:r>
            <a:r>
              <a:rPr lang="es-ES" err="1"/>
              <a:t>Virtualspirits</a:t>
            </a:r>
            <a:r>
              <a:rPr lang="es-ES"/>
              <a:t>.</a:t>
            </a:r>
          </a:p>
        </p:txBody>
      </p:sp>
      <p:graphicFrame>
        <p:nvGraphicFramePr>
          <p:cNvPr id="3" name="Tabla 2">
            <a:extLst>
              <a:ext uri="{FF2B5EF4-FFF2-40B4-BE49-F238E27FC236}">
                <a16:creationId xmlns:a16="http://schemas.microsoft.com/office/drawing/2014/main" id="{26106635-C2DB-458F-8C2D-13F81E49D461}"/>
              </a:ext>
            </a:extLst>
          </p:cNvPr>
          <p:cNvGraphicFramePr>
            <a:graphicFrameLocks noGrp="1"/>
          </p:cNvGraphicFramePr>
          <p:nvPr>
            <p:extLst>
              <p:ext uri="{D42A27DB-BD31-4B8C-83A1-F6EECF244321}">
                <p14:modId xmlns:p14="http://schemas.microsoft.com/office/powerpoint/2010/main" val="490257704"/>
              </p:ext>
            </p:extLst>
          </p:nvPr>
        </p:nvGraphicFramePr>
        <p:xfrm>
          <a:off x="1408981" y="2142226"/>
          <a:ext cx="9379710" cy="3820767"/>
        </p:xfrm>
        <a:graphic>
          <a:graphicData uri="http://schemas.openxmlformats.org/drawingml/2006/table">
            <a:tbl>
              <a:tblPr firstRow="1" bandRow="1">
                <a:tableStyleId>{5C22544A-7EE6-4342-B048-85BDC9FD1C3A}</a:tableStyleId>
              </a:tblPr>
              <a:tblGrid>
                <a:gridCol w="3135923">
                  <a:extLst>
                    <a:ext uri="{9D8B030D-6E8A-4147-A177-3AD203B41FA5}">
                      <a16:colId xmlns:a16="http://schemas.microsoft.com/office/drawing/2014/main" val="4079158244"/>
                    </a:ext>
                  </a:extLst>
                </a:gridCol>
                <a:gridCol w="6243787">
                  <a:extLst>
                    <a:ext uri="{9D8B030D-6E8A-4147-A177-3AD203B41FA5}">
                      <a16:colId xmlns:a16="http://schemas.microsoft.com/office/drawing/2014/main" val="1937905797"/>
                    </a:ext>
                  </a:extLst>
                </a:gridCol>
              </a:tblGrid>
              <a:tr h="917989">
                <a:tc>
                  <a:txBody>
                    <a:bodyPr/>
                    <a:lstStyle/>
                    <a:p>
                      <a:pPr algn="ctr" rtl="0" fontAlgn="base"/>
                      <a:r>
                        <a:rPr lang="es-ES" sz="3200">
                          <a:effectLst/>
                        </a:rPr>
                        <a:t>Criterio Utilidades</a:t>
                      </a:r>
                      <a:endParaRPr lang="es-ES" sz="3200" b="1" i="0">
                        <a:solidFill>
                          <a:srgbClr val="FFFFFF"/>
                        </a:solidFill>
                        <a:effectLst/>
                      </a:endParaRPr>
                    </a:p>
                  </a:txBody>
                  <a:tcPr anchor="ctr"/>
                </a:tc>
                <a:tc>
                  <a:txBody>
                    <a:bodyPr/>
                    <a:lstStyle/>
                    <a:p>
                      <a:pPr lvl="0" algn="ctr">
                        <a:buNone/>
                      </a:pPr>
                      <a:r>
                        <a:rPr lang="es-ES" sz="3200" b="1" i="0" u="none" strike="noStrike" noProof="0" err="1">
                          <a:effectLst/>
                          <a:latin typeface="Garamond"/>
                        </a:rPr>
                        <a:t>Virtualspirits</a:t>
                      </a:r>
                      <a:endParaRPr lang="es-ES" err="1"/>
                    </a:p>
                  </a:txBody>
                  <a:tcPr anchor="ctr"/>
                </a:tc>
                <a:extLst>
                  <a:ext uri="{0D108BD9-81ED-4DB2-BD59-A6C34878D82A}">
                    <a16:rowId xmlns:a16="http://schemas.microsoft.com/office/drawing/2014/main" val="1698612674"/>
                  </a:ext>
                </a:extLst>
              </a:tr>
              <a:tr h="917989">
                <a:tc>
                  <a:txBody>
                    <a:bodyPr/>
                    <a:lstStyle/>
                    <a:p>
                      <a:pPr lvl="0" algn="ctr">
                        <a:buNone/>
                      </a:pPr>
                      <a:r>
                        <a:rPr lang="es-ES" sz="1800" b="0" i="0" u="none" strike="noStrike" noProof="0">
                          <a:effectLst/>
                          <a:latin typeface="Garamond"/>
                        </a:rPr>
                        <a:t>C.4: </a:t>
                      </a:r>
                      <a:r>
                        <a:rPr lang="es-ES" sz="1800" b="0" i="0" u="none" strike="noStrike" noProof="0" err="1">
                          <a:effectLst/>
                          <a:latin typeface="Garamond"/>
                        </a:rPr>
                        <a:t>ChatBots</a:t>
                      </a:r>
                      <a:r>
                        <a:rPr lang="es-ES" sz="1800" b="0" i="0" u="none" strike="noStrike" noProof="0">
                          <a:effectLst/>
                          <a:latin typeface="Garamond"/>
                        </a:rPr>
                        <a:t> para varias industrias.</a:t>
                      </a:r>
                      <a:endParaRPr lang="es-ES"/>
                    </a:p>
                  </a:txBody>
                  <a:tcPr anchor="ctr"/>
                </a:tc>
                <a:tc>
                  <a:txBody>
                    <a:bodyPr/>
                    <a:lstStyle/>
                    <a:p>
                      <a:pPr lvl="0" algn="just">
                        <a:lnSpc>
                          <a:spcPct val="100000"/>
                        </a:lnSpc>
                        <a:spcBef>
                          <a:spcPts val="0"/>
                        </a:spcBef>
                        <a:spcAft>
                          <a:spcPts val="0"/>
                        </a:spcAft>
                        <a:buNone/>
                      </a:pPr>
                      <a:r>
                        <a:rPr lang="es-ES" sz="1800" b="0" i="0" u="none" strike="noStrike" noProof="0">
                          <a:effectLst/>
                          <a:latin typeface="Garamond"/>
                        </a:rPr>
                        <a:t>Agencias de Negocios, Sitios web de comercio electrónico, Universidades, Venta de coches, Agencias de salud, Viajes y hoteles, Soporte técnico, Agencias financieras, Gobierno.</a:t>
                      </a:r>
                    </a:p>
                  </a:txBody>
                  <a:tcPr anchor="ctr"/>
                </a:tc>
                <a:extLst>
                  <a:ext uri="{0D108BD9-81ED-4DB2-BD59-A6C34878D82A}">
                    <a16:rowId xmlns:a16="http://schemas.microsoft.com/office/drawing/2014/main" val="2490695749"/>
                  </a:ext>
                </a:extLst>
              </a:tr>
              <a:tr h="917989">
                <a:tc>
                  <a:txBody>
                    <a:bodyPr/>
                    <a:lstStyle/>
                    <a:p>
                      <a:pPr lvl="0" algn="ctr">
                        <a:buNone/>
                      </a:pPr>
                      <a:r>
                        <a:rPr lang="es-ES" sz="1800" b="0" i="0" u="none" strike="noStrike" noProof="0">
                          <a:effectLst/>
                          <a:latin typeface="Garamond"/>
                        </a:rPr>
                        <a:t>C.5: Respuestas anticipadas.</a:t>
                      </a:r>
                      <a:endParaRPr lang="es-ES"/>
                    </a:p>
                  </a:txBody>
                  <a:tcPr anchor="ctr"/>
                </a:tc>
                <a:tc>
                  <a:txBody>
                    <a:bodyPr/>
                    <a:lstStyle/>
                    <a:p>
                      <a:pPr lvl="0" algn="ctr">
                        <a:buNone/>
                      </a:pPr>
                      <a:r>
                        <a:rPr lang="es-ES" sz="1800" b="0" i="0" u="none" strike="noStrike" noProof="0">
                          <a:effectLst/>
                          <a:latin typeface="Garamond"/>
                        </a:rPr>
                        <a:t>Da consejos al usuario dependiendo del lugar de la página en la que se encuentre y el propio contexto de la conversación para dar información relevante.</a:t>
                      </a:r>
                      <a:endParaRPr lang="es-ES"/>
                    </a:p>
                  </a:txBody>
                  <a:tcPr anchor="ctr"/>
                </a:tc>
                <a:extLst>
                  <a:ext uri="{0D108BD9-81ED-4DB2-BD59-A6C34878D82A}">
                    <a16:rowId xmlns:a16="http://schemas.microsoft.com/office/drawing/2014/main" val="834011515"/>
                  </a:ext>
                </a:extLst>
              </a:tr>
              <a:tr h="917989">
                <a:tc>
                  <a:txBody>
                    <a:bodyPr/>
                    <a:lstStyle/>
                    <a:p>
                      <a:pPr lvl="0" algn="ctr">
                        <a:buNone/>
                      </a:pPr>
                      <a:r>
                        <a:rPr lang="es-ES" sz="1800" b="0" i="0" u="none" strike="noStrike" noProof="0">
                          <a:effectLst/>
                          <a:latin typeface="Garamond"/>
                        </a:rPr>
                        <a:t>C.6: Recuperación de contraseña</a:t>
                      </a:r>
                      <a:endParaRPr lang="es-ES"/>
                    </a:p>
                  </a:txBody>
                  <a:tcPr anchor="ctr"/>
                </a:tc>
                <a:tc>
                  <a:txBody>
                    <a:bodyPr/>
                    <a:lstStyle/>
                    <a:p>
                      <a:pPr lvl="0" algn="ctr">
                        <a:buNone/>
                      </a:pPr>
                      <a:r>
                        <a:rPr lang="es-ES" sz="1800" b="0" i="0" u="none" strike="noStrike" noProof="0">
                          <a:effectLst/>
                          <a:latin typeface="Garamond"/>
                        </a:rPr>
                        <a:t>Aparece en pantalla un link en el caso de que quieras restablece tu contraseña, el cual te lleva a una tercera página para dicha gestión.</a:t>
                      </a:r>
                      <a:endParaRPr lang="es-ES"/>
                    </a:p>
                  </a:txBody>
                  <a:tcPr anchor="ctr"/>
                </a:tc>
                <a:extLst>
                  <a:ext uri="{0D108BD9-81ED-4DB2-BD59-A6C34878D82A}">
                    <a16:rowId xmlns:a16="http://schemas.microsoft.com/office/drawing/2014/main" val="3827156757"/>
                  </a:ext>
                </a:extLst>
              </a:tr>
            </a:tbl>
          </a:graphicData>
        </a:graphic>
      </p:graphicFrame>
    </p:spTree>
    <p:extLst>
      <p:ext uri="{BB962C8B-B14F-4D97-AF65-F5344CB8AC3E}">
        <p14:creationId xmlns:p14="http://schemas.microsoft.com/office/powerpoint/2010/main" val="28912861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DE95C6-29E8-402D-A897-FCC3AD43E5D5}"/>
              </a:ext>
            </a:extLst>
          </p:cNvPr>
          <p:cNvSpPr>
            <a:spLocks noGrp="1"/>
          </p:cNvSpPr>
          <p:nvPr>
            <p:ph type="title"/>
          </p:nvPr>
        </p:nvSpPr>
        <p:spPr>
          <a:xfrm>
            <a:off x="1295402" y="550811"/>
            <a:ext cx="9960629" cy="1303867"/>
          </a:xfrm>
        </p:spPr>
        <p:txBody>
          <a:bodyPr>
            <a:normAutofit fontScale="90000"/>
          </a:bodyPr>
          <a:lstStyle/>
          <a:p>
            <a:pPr algn="l"/>
            <a:r>
              <a:rPr lang="es-ES"/>
              <a:t>4.1 Evaluación de los criterios para </a:t>
            </a:r>
            <a:r>
              <a:rPr lang="es-ES" err="1"/>
              <a:t>Virtualspirits</a:t>
            </a:r>
            <a:r>
              <a:rPr lang="es-ES"/>
              <a:t>.</a:t>
            </a:r>
          </a:p>
        </p:txBody>
      </p:sp>
      <p:graphicFrame>
        <p:nvGraphicFramePr>
          <p:cNvPr id="3" name="Tabla 2">
            <a:extLst>
              <a:ext uri="{FF2B5EF4-FFF2-40B4-BE49-F238E27FC236}">
                <a16:creationId xmlns:a16="http://schemas.microsoft.com/office/drawing/2014/main" id="{26106635-C2DB-458F-8C2D-13F81E49D461}"/>
              </a:ext>
            </a:extLst>
          </p:cNvPr>
          <p:cNvGraphicFramePr>
            <a:graphicFrameLocks noGrp="1"/>
          </p:cNvGraphicFramePr>
          <p:nvPr>
            <p:extLst>
              <p:ext uri="{D42A27DB-BD31-4B8C-83A1-F6EECF244321}">
                <p14:modId xmlns:p14="http://schemas.microsoft.com/office/powerpoint/2010/main" val="939859604"/>
              </p:ext>
            </p:extLst>
          </p:nvPr>
        </p:nvGraphicFramePr>
        <p:xfrm>
          <a:off x="1408981" y="2142226"/>
          <a:ext cx="9379710" cy="3820767"/>
        </p:xfrm>
        <a:graphic>
          <a:graphicData uri="http://schemas.openxmlformats.org/drawingml/2006/table">
            <a:tbl>
              <a:tblPr firstRow="1" bandRow="1">
                <a:tableStyleId>{5C22544A-7EE6-4342-B048-85BDC9FD1C3A}</a:tableStyleId>
              </a:tblPr>
              <a:tblGrid>
                <a:gridCol w="3135923">
                  <a:extLst>
                    <a:ext uri="{9D8B030D-6E8A-4147-A177-3AD203B41FA5}">
                      <a16:colId xmlns:a16="http://schemas.microsoft.com/office/drawing/2014/main" val="4079158244"/>
                    </a:ext>
                  </a:extLst>
                </a:gridCol>
                <a:gridCol w="6243787">
                  <a:extLst>
                    <a:ext uri="{9D8B030D-6E8A-4147-A177-3AD203B41FA5}">
                      <a16:colId xmlns:a16="http://schemas.microsoft.com/office/drawing/2014/main" val="1937905797"/>
                    </a:ext>
                  </a:extLst>
                </a:gridCol>
              </a:tblGrid>
              <a:tr h="917989">
                <a:tc>
                  <a:txBody>
                    <a:bodyPr/>
                    <a:lstStyle/>
                    <a:p>
                      <a:pPr algn="ctr" rtl="0" fontAlgn="base"/>
                      <a:r>
                        <a:rPr lang="es-ES" sz="3200">
                          <a:effectLst/>
                        </a:rPr>
                        <a:t>Criterio Especificaciones</a:t>
                      </a:r>
                      <a:endParaRPr lang="es-ES" sz="3200" b="1" i="0">
                        <a:solidFill>
                          <a:srgbClr val="FFFFFF"/>
                        </a:solidFill>
                        <a:effectLst/>
                      </a:endParaRPr>
                    </a:p>
                  </a:txBody>
                  <a:tcPr anchor="ctr"/>
                </a:tc>
                <a:tc>
                  <a:txBody>
                    <a:bodyPr/>
                    <a:lstStyle/>
                    <a:p>
                      <a:pPr lvl="0" algn="ctr">
                        <a:buNone/>
                      </a:pPr>
                      <a:r>
                        <a:rPr lang="es-ES" sz="3200" b="1" i="0" u="none" strike="noStrike" noProof="0" err="1">
                          <a:effectLst/>
                          <a:latin typeface="Garamond"/>
                        </a:rPr>
                        <a:t>Virtualspirits</a:t>
                      </a:r>
                      <a:endParaRPr lang="es-ES" err="1"/>
                    </a:p>
                  </a:txBody>
                  <a:tcPr anchor="ctr"/>
                </a:tc>
                <a:extLst>
                  <a:ext uri="{0D108BD9-81ED-4DB2-BD59-A6C34878D82A}">
                    <a16:rowId xmlns:a16="http://schemas.microsoft.com/office/drawing/2014/main" val="1698612674"/>
                  </a:ext>
                </a:extLst>
              </a:tr>
              <a:tr h="917989">
                <a:tc>
                  <a:txBody>
                    <a:bodyPr/>
                    <a:lstStyle/>
                    <a:p>
                      <a:pPr lvl="0" algn="ctr">
                        <a:buNone/>
                      </a:pPr>
                      <a:r>
                        <a:rPr lang="es-ES" sz="1800" b="0" i="0" u="none" strike="noStrike" noProof="0">
                          <a:effectLst/>
                          <a:latin typeface="Garamond"/>
                        </a:rPr>
                        <a:t>D.1: Numero de  </a:t>
                      </a:r>
                      <a:r>
                        <a:rPr lang="es-ES" sz="1800" b="0" i="0" u="none" strike="noStrike" noProof="0" err="1">
                          <a:effectLst/>
                          <a:latin typeface="Garamond"/>
                        </a:rPr>
                        <a:t>chatbots</a:t>
                      </a:r>
                      <a:r>
                        <a:rPr lang="es-ES" sz="1800" b="0" i="0" u="none" strike="noStrike" noProof="0">
                          <a:effectLst/>
                          <a:latin typeface="Garamond"/>
                        </a:rPr>
                        <a:t>.</a:t>
                      </a:r>
                      <a:endParaRPr lang="es-ES"/>
                    </a:p>
                  </a:txBody>
                  <a:tcPr anchor="ctr"/>
                </a:tc>
                <a:tc>
                  <a:txBody>
                    <a:bodyPr/>
                    <a:lstStyle/>
                    <a:p>
                      <a:pPr lvl="0" algn="ctr">
                        <a:buNone/>
                      </a:pPr>
                      <a:r>
                        <a:rPr lang="es-ES" sz="1800" b="0" i="0" u="none" strike="noStrike" noProof="0">
                          <a:effectLst/>
                          <a:latin typeface="Garamond"/>
                        </a:rPr>
                        <a:t>Ofrece 1 </a:t>
                      </a:r>
                      <a:r>
                        <a:rPr lang="es-ES" sz="1800" b="0" i="0" u="none" strike="noStrike" noProof="0" err="1">
                          <a:effectLst/>
                          <a:latin typeface="Garamond"/>
                        </a:rPr>
                        <a:t>chatbot</a:t>
                      </a:r>
                      <a:r>
                        <a:rPr lang="es-ES" sz="1800" b="0" i="0" u="none" strike="noStrike" noProof="0">
                          <a:effectLst/>
                          <a:latin typeface="Garamond"/>
                        </a:rPr>
                        <a:t> en las 2 primeras versiones, 5 en la tercera y 10 en la última.</a:t>
                      </a:r>
                      <a:endParaRPr lang="es-ES"/>
                    </a:p>
                  </a:txBody>
                  <a:tcPr anchor="ctr"/>
                </a:tc>
                <a:extLst>
                  <a:ext uri="{0D108BD9-81ED-4DB2-BD59-A6C34878D82A}">
                    <a16:rowId xmlns:a16="http://schemas.microsoft.com/office/drawing/2014/main" val="2490695749"/>
                  </a:ext>
                </a:extLst>
              </a:tr>
              <a:tr h="917989">
                <a:tc>
                  <a:txBody>
                    <a:bodyPr/>
                    <a:lstStyle/>
                    <a:p>
                      <a:pPr lvl="0" algn="ctr">
                        <a:buNone/>
                      </a:pPr>
                      <a:r>
                        <a:rPr lang="es-ES" sz="1800" b="0" i="0" u="none" strike="noStrike" noProof="0">
                          <a:effectLst/>
                          <a:latin typeface="Garamond"/>
                        </a:rPr>
                        <a:t>D.2: Interacciones de usuario.</a:t>
                      </a:r>
                      <a:endParaRPr lang="es-ES"/>
                    </a:p>
                  </a:txBody>
                  <a:tcPr anchor="ctr"/>
                </a:tc>
                <a:tc>
                  <a:txBody>
                    <a:bodyPr/>
                    <a:lstStyle/>
                    <a:p>
                      <a:pPr lvl="0" algn="ctr">
                        <a:buNone/>
                      </a:pPr>
                      <a:r>
                        <a:rPr lang="es-ES" sz="1800" b="0" i="0" u="none" strike="noStrike" noProof="0">
                          <a:effectLst/>
                          <a:latin typeface="Garamond"/>
                        </a:rPr>
                        <a:t>Ofrece 4 posibilidades, de 200, 1000, 10000 o 100000 usuarios al mes.</a:t>
                      </a:r>
                      <a:endParaRPr lang="es-ES"/>
                    </a:p>
                  </a:txBody>
                  <a:tcPr anchor="ctr"/>
                </a:tc>
                <a:extLst>
                  <a:ext uri="{0D108BD9-81ED-4DB2-BD59-A6C34878D82A}">
                    <a16:rowId xmlns:a16="http://schemas.microsoft.com/office/drawing/2014/main" val="834011515"/>
                  </a:ext>
                </a:extLst>
              </a:tr>
              <a:tr h="917989">
                <a:tc>
                  <a:txBody>
                    <a:bodyPr/>
                    <a:lstStyle/>
                    <a:p>
                      <a:pPr lvl="0" algn="ctr">
                        <a:buNone/>
                      </a:pPr>
                      <a:r>
                        <a:rPr lang="es-ES" sz="1800" b="0" i="0" u="none" strike="noStrike" noProof="0">
                          <a:effectLst/>
                          <a:latin typeface="Garamond"/>
                        </a:rPr>
                        <a:t>D.3: Número de administradores.</a:t>
                      </a:r>
                      <a:endParaRPr lang="es-ES"/>
                    </a:p>
                  </a:txBody>
                  <a:tcPr anchor="ctr"/>
                </a:tc>
                <a:tc>
                  <a:txBody>
                    <a:bodyPr/>
                    <a:lstStyle/>
                    <a:p>
                      <a:pPr lvl="0" algn="ctr">
                        <a:buNone/>
                      </a:pPr>
                      <a:r>
                        <a:rPr lang="es-ES" sz="1800" b="0" i="0" u="none" strike="noStrike" noProof="0">
                          <a:effectLst/>
                          <a:latin typeface="Garamond"/>
                        </a:rPr>
                        <a:t>En la versión Small y Pro tendremos 1 administrador. En la versión Business hasta 5 administradores. En la versión I-Business tendremos hasta 10 administradores.</a:t>
                      </a:r>
                      <a:endParaRPr lang="es-ES"/>
                    </a:p>
                  </a:txBody>
                  <a:tcPr anchor="ctr"/>
                </a:tc>
                <a:extLst>
                  <a:ext uri="{0D108BD9-81ED-4DB2-BD59-A6C34878D82A}">
                    <a16:rowId xmlns:a16="http://schemas.microsoft.com/office/drawing/2014/main" val="3827156757"/>
                  </a:ext>
                </a:extLst>
              </a:tr>
            </a:tbl>
          </a:graphicData>
        </a:graphic>
      </p:graphicFrame>
    </p:spTree>
    <p:extLst>
      <p:ext uri="{BB962C8B-B14F-4D97-AF65-F5344CB8AC3E}">
        <p14:creationId xmlns:p14="http://schemas.microsoft.com/office/powerpoint/2010/main" val="4011521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DE95C6-29E8-402D-A897-FCC3AD43E5D5}"/>
              </a:ext>
            </a:extLst>
          </p:cNvPr>
          <p:cNvSpPr>
            <a:spLocks noGrp="1"/>
          </p:cNvSpPr>
          <p:nvPr>
            <p:ph type="title"/>
          </p:nvPr>
        </p:nvSpPr>
        <p:spPr>
          <a:xfrm>
            <a:off x="1295402" y="550811"/>
            <a:ext cx="9960629" cy="1303867"/>
          </a:xfrm>
        </p:spPr>
        <p:txBody>
          <a:bodyPr>
            <a:normAutofit fontScale="90000"/>
          </a:bodyPr>
          <a:lstStyle/>
          <a:p>
            <a:pPr algn="l"/>
            <a:r>
              <a:rPr lang="es-ES"/>
              <a:t>4.1 Evaluación de los criterios para </a:t>
            </a:r>
            <a:r>
              <a:rPr lang="es-ES" err="1"/>
              <a:t>Virtualspirits</a:t>
            </a:r>
            <a:r>
              <a:rPr lang="es-ES"/>
              <a:t>.</a:t>
            </a:r>
          </a:p>
        </p:txBody>
      </p:sp>
      <p:graphicFrame>
        <p:nvGraphicFramePr>
          <p:cNvPr id="3" name="Tabla 2">
            <a:extLst>
              <a:ext uri="{FF2B5EF4-FFF2-40B4-BE49-F238E27FC236}">
                <a16:creationId xmlns:a16="http://schemas.microsoft.com/office/drawing/2014/main" id="{26106635-C2DB-458F-8C2D-13F81E49D461}"/>
              </a:ext>
            </a:extLst>
          </p:cNvPr>
          <p:cNvGraphicFramePr>
            <a:graphicFrameLocks noGrp="1"/>
          </p:cNvGraphicFramePr>
          <p:nvPr>
            <p:extLst>
              <p:ext uri="{D42A27DB-BD31-4B8C-83A1-F6EECF244321}">
                <p14:modId xmlns:p14="http://schemas.microsoft.com/office/powerpoint/2010/main" val="3781493332"/>
              </p:ext>
            </p:extLst>
          </p:nvPr>
        </p:nvGraphicFramePr>
        <p:xfrm>
          <a:off x="1408981" y="2142226"/>
          <a:ext cx="9379710" cy="3820767"/>
        </p:xfrm>
        <a:graphic>
          <a:graphicData uri="http://schemas.openxmlformats.org/drawingml/2006/table">
            <a:tbl>
              <a:tblPr firstRow="1" bandRow="1">
                <a:tableStyleId>{5C22544A-7EE6-4342-B048-85BDC9FD1C3A}</a:tableStyleId>
              </a:tblPr>
              <a:tblGrid>
                <a:gridCol w="3135923">
                  <a:extLst>
                    <a:ext uri="{9D8B030D-6E8A-4147-A177-3AD203B41FA5}">
                      <a16:colId xmlns:a16="http://schemas.microsoft.com/office/drawing/2014/main" val="4079158244"/>
                    </a:ext>
                  </a:extLst>
                </a:gridCol>
                <a:gridCol w="6243787">
                  <a:extLst>
                    <a:ext uri="{9D8B030D-6E8A-4147-A177-3AD203B41FA5}">
                      <a16:colId xmlns:a16="http://schemas.microsoft.com/office/drawing/2014/main" val="1937905797"/>
                    </a:ext>
                  </a:extLst>
                </a:gridCol>
              </a:tblGrid>
              <a:tr h="917989">
                <a:tc>
                  <a:txBody>
                    <a:bodyPr/>
                    <a:lstStyle/>
                    <a:p>
                      <a:pPr algn="ctr" rtl="0" fontAlgn="base"/>
                      <a:r>
                        <a:rPr lang="es-ES" sz="3200">
                          <a:effectLst/>
                        </a:rPr>
                        <a:t>Criterio Especificaciones</a:t>
                      </a:r>
                      <a:endParaRPr lang="es-ES" sz="3200" b="1" i="0">
                        <a:solidFill>
                          <a:srgbClr val="FFFFFF"/>
                        </a:solidFill>
                        <a:effectLst/>
                      </a:endParaRPr>
                    </a:p>
                  </a:txBody>
                  <a:tcPr anchor="ctr"/>
                </a:tc>
                <a:tc>
                  <a:txBody>
                    <a:bodyPr/>
                    <a:lstStyle/>
                    <a:p>
                      <a:pPr algn="ctr" rtl="0" fontAlgn="base"/>
                      <a:r>
                        <a:rPr lang="es-ES" sz="3200" err="1">
                          <a:effectLst/>
                        </a:rPr>
                        <a:t>Virtualspirits</a:t>
                      </a:r>
                    </a:p>
                  </a:txBody>
                  <a:tcPr anchor="ctr"/>
                </a:tc>
                <a:extLst>
                  <a:ext uri="{0D108BD9-81ED-4DB2-BD59-A6C34878D82A}">
                    <a16:rowId xmlns:a16="http://schemas.microsoft.com/office/drawing/2014/main" val="1698612674"/>
                  </a:ext>
                </a:extLst>
              </a:tr>
              <a:tr h="917989">
                <a:tc>
                  <a:txBody>
                    <a:bodyPr/>
                    <a:lstStyle/>
                    <a:p>
                      <a:pPr lvl="0" algn="ctr">
                        <a:buNone/>
                      </a:pPr>
                      <a:r>
                        <a:rPr lang="es-ES" sz="1800" b="0" i="0" u="none" strike="noStrike" noProof="0">
                          <a:effectLst/>
                          <a:latin typeface="Garamond"/>
                        </a:rPr>
                        <a:t>D.4: Número de entornos software soportados.</a:t>
                      </a:r>
                      <a:endParaRPr lang="es-ES"/>
                    </a:p>
                  </a:txBody>
                  <a:tcPr anchor="ctr"/>
                </a:tc>
                <a:tc>
                  <a:txBody>
                    <a:bodyPr/>
                    <a:lstStyle/>
                    <a:p>
                      <a:pPr lvl="0" algn="ctr">
                        <a:buNone/>
                      </a:pPr>
                      <a:r>
                        <a:rPr lang="es-ES" sz="1800" b="0" i="0" u="none" strike="noStrike" noProof="0">
                          <a:effectLst/>
                          <a:latin typeface="Garamond"/>
                        </a:rPr>
                        <a:t>Puede ser implementado tanto en Mac, Windows, la nube, IOS y Android.</a:t>
                      </a:r>
                      <a:endParaRPr lang="es-ES"/>
                    </a:p>
                  </a:txBody>
                  <a:tcPr anchor="ctr"/>
                </a:tc>
                <a:extLst>
                  <a:ext uri="{0D108BD9-81ED-4DB2-BD59-A6C34878D82A}">
                    <a16:rowId xmlns:a16="http://schemas.microsoft.com/office/drawing/2014/main" val="2490695749"/>
                  </a:ext>
                </a:extLst>
              </a:tr>
              <a:tr h="917989">
                <a:tc>
                  <a:txBody>
                    <a:bodyPr/>
                    <a:lstStyle/>
                    <a:p>
                      <a:pPr lvl="0" algn="ctr">
                        <a:buNone/>
                      </a:pPr>
                      <a:r>
                        <a:rPr lang="es-ES" sz="1800" b="0" i="0" u="none" strike="noStrike" noProof="0">
                          <a:effectLst/>
                          <a:latin typeface="Garamond"/>
                        </a:rPr>
                        <a:t>D.5: Número de lenguajes.</a:t>
                      </a:r>
                      <a:endParaRPr lang="es-ES"/>
                    </a:p>
                  </a:txBody>
                  <a:tcPr anchor="ctr"/>
                </a:tc>
                <a:tc>
                  <a:txBody>
                    <a:bodyPr/>
                    <a:lstStyle/>
                    <a:p>
                      <a:pPr lvl="0" algn="ctr">
                        <a:buNone/>
                      </a:pPr>
                      <a:r>
                        <a:rPr lang="es-ES" sz="1800" b="0" i="0" u="none" strike="noStrike" noProof="0">
                          <a:effectLst/>
                          <a:latin typeface="Garamond"/>
                        </a:rPr>
                        <a:t>Ofrece Inglés, Español, Francés, Portugués, Ruso, Holandés, Alemán, Italiano, Griego y Árabe.</a:t>
                      </a:r>
                      <a:endParaRPr lang="es-ES"/>
                    </a:p>
                  </a:txBody>
                  <a:tcPr anchor="ctr"/>
                </a:tc>
                <a:extLst>
                  <a:ext uri="{0D108BD9-81ED-4DB2-BD59-A6C34878D82A}">
                    <a16:rowId xmlns:a16="http://schemas.microsoft.com/office/drawing/2014/main" val="834011515"/>
                  </a:ext>
                </a:extLst>
              </a:tr>
              <a:tr h="917989">
                <a:tc>
                  <a:txBody>
                    <a:bodyPr/>
                    <a:lstStyle/>
                    <a:p>
                      <a:pPr lvl="0" algn="ctr">
                        <a:buNone/>
                      </a:pPr>
                      <a:r>
                        <a:rPr lang="es-ES" sz="1800" b="0" i="0" u="none" strike="noStrike" noProof="0">
                          <a:effectLst/>
                          <a:latin typeface="Garamond"/>
                        </a:rPr>
                        <a:t>D.6: Peso.</a:t>
                      </a:r>
                      <a:endParaRPr lang="es-ES"/>
                    </a:p>
                  </a:txBody>
                  <a:tcPr anchor="ctr"/>
                </a:tc>
                <a:tc>
                  <a:txBody>
                    <a:bodyPr/>
                    <a:lstStyle/>
                    <a:p>
                      <a:pPr lvl="0" algn="ctr">
                        <a:buNone/>
                      </a:pPr>
                      <a:r>
                        <a:rPr lang="es-ES" sz="1800" b="0" i="0" u="none" strike="noStrike" noProof="0">
                          <a:effectLst/>
                          <a:latin typeface="Garamond"/>
                        </a:rPr>
                        <a:t>La herramienta pesa 25.6 KB.</a:t>
                      </a:r>
                      <a:endParaRPr lang="es-ES"/>
                    </a:p>
                  </a:txBody>
                  <a:tcPr anchor="ctr"/>
                </a:tc>
                <a:extLst>
                  <a:ext uri="{0D108BD9-81ED-4DB2-BD59-A6C34878D82A}">
                    <a16:rowId xmlns:a16="http://schemas.microsoft.com/office/drawing/2014/main" val="3827156757"/>
                  </a:ext>
                </a:extLst>
              </a:tr>
            </a:tbl>
          </a:graphicData>
        </a:graphic>
      </p:graphicFrame>
    </p:spTree>
    <p:extLst>
      <p:ext uri="{BB962C8B-B14F-4D97-AF65-F5344CB8AC3E}">
        <p14:creationId xmlns:p14="http://schemas.microsoft.com/office/powerpoint/2010/main" val="3741348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2">
            <a:extLst>
              <a:ext uri="{FF2B5EF4-FFF2-40B4-BE49-F238E27FC236}">
                <a16:creationId xmlns:a16="http://schemas.microsoft.com/office/drawing/2014/main" id="{5372F092-154C-428F-BA7E-388937C34B5A}"/>
              </a:ext>
            </a:extLst>
          </p:cNvPr>
          <p:cNvGraphicFramePr>
            <a:graphicFrameLocks noGrp="1"/>
          </p:cNvGraphicFramePr>
          <p:nvPr>
            <p:extLst>
              <p:ext uri="{D42A27DB-BD31-4B8C-83A1-F6EECF244321}">
                <p14:modId xmlns:p14="http://schemas.microsoft.com/office/powerpoint/2010/main" val="3622978228"/>
              </p:ext>
            </p:extLst>
          </p:nvPr>
        </p:nvGraphicFramePr>
        <p:xfrm>
          <a:off x="2151317" y="2010752"/>
          <a:ext cx="8168640" cy="3942840"/>
        </p:xfrm>
        <a:graphic>
          <a:graphicData uri="http://schemas.openxmlformats.org/drawingml/2006/table">
            <a:tbl>
              <a:tblPr firstRow="1" bandRow="1">
                <a:tableStyleId>{5C22544A-7EE6-4342-B048-85BDC9FD1C3A}</a:tableStyleId>
              </a:tblPr>
              <a:tblGrid>
                <a:gridCol w="2722880">
                  <a:extLst>
                    <a:ext uri="{9D8B030D-6E8A-4147-A177-3AD203B41FA5}">
                      <a16:colId xmlns:a16="http://schemas.microsoft.com/office/drawing/2014/main" val="692179078"/>
                    </a:ext>
                  </a:extLst>
                </a:gridCol>
                <a:gridCol w="2722880">
                  <a:extLst>
                    <a:ext uri="{9D8B030D-6E8A-4147-A177-3AD203B41FA5}">
                      <a16:colId xmlns:a16="http://schemas.microsoft.com/office/drawing/2014/main" val="1729533981"/>
                    </a:ext>
                  </a:extLst>
                </a:gridCol>
                <a:gridCol w="2722880">
                  <a:extLst>
                    <a:ext uri="{9D8B030D-6E8A-4147-A177-3AD203B41FA5}">
                      <a16:colId xmlns:a16="http://schemas.microsoft.com/office/drawing/2014/main" val="4233795968"/>
                    </a:ext>
                  </a:extLst>
                </a:gridCol>
              </a:tblGrid>
              <a:tr h="985710">
                <a:tc>
                  <a:txBody>
                    <a:bodyPr/>
                    <a:lstStyle/>
                    <a:p>
                      <a:pPr algn="ctr"/>
                      <a:r>
                        <a:rPr lang="es-ES" sz="2800"/>
                        <a:t>Categoría Rendimiento</a:t>
                      </a:r>
                    </a:p>
                  </a:txBody>
                  <a:tcPr anchor="ctr"/>
                </a:tc>
                <a:tc>
                  <a:txBody>
                    <a:bodyPr/>
                    <a:lstStyle/>
                    <a:p>
                      <a:pPr algn="ctr"/>
                      <a:r>
                        <a:rPr lang="es-ES" sz="2800"/>
                        <a:t>Clustaar</a:t>
                      </a:r>
                    </a:p>
                  </a:txBody>
                  <a:tcPr anchor="ctr"/>
                </a:tc>
                <a:tc>
                  <a:txBody>
                    <a:bodyPr/>
                    <a:lstStyle/>
                    <a:p>
                      <a:pPr algn="ctr"/>
                      <a:r>
                        <a:rPr lang="es-ES" sz="2800"/>
                        <a:t>VirtualSpirits</a:t>
                      </a:r>
                    </a:p>
                  </a:txBody>
                  <a:tcPr anchor="ctr"/>
                </a:tc>
                <a:extLst>
                  <a:ext uri="{0D108BD9-81ED-4DB2-BD59-A6C34878D82A}">
                    <a16:rowId xmlns:a16="http://schemas.microsoft.com/office/drawing/2014/main" val="2302341128"/>
                  </a:ext>
                </a:extLst>
              </a:tr>
              <a:tr h="985710">
                <a:tc>
                  <a:txBody>
                    <a:bodyPr/>
                    <a:lstStyle/>
                    <a:p>
                      <a:pPr lvl="0" algn="ctr">
                        <a:buNone/>
                      </a:pPr>
                      <a:r>
                        <a:rPr lang="es-ES" sz="2000" b="1" i="0" u="none" strike="noStrike" noProof="0">
                          <a:latin typeface="Garamond"/>
                        </a:rPr>
                        <a:t>Agregar sitio web</a:t>
                      </a:r>
                    </a:p>
                  </a:txBody>
                  <a:tcPr anchor="ctr"/>
                </a:tc>
                <a:tc>
                  <a:txBody>
                    <a:bodyPr/>
                    <a:lstStyle/>
                    <a:p>
                      <a:pPr lvl="0" algn="ctr">
                        <a:buNone/>
                      </a:pPr>
                      <a:r>
                        <a:rPr lang="es-ES" sz="1800" b="0" i="0" u="none" strike="noStrike" noProof="0">
                          <a:latin typeface="Garamond"/>
                        </a:rPr>
                        <a:t>Plataformas populares</a:t>
                      </a:r>
                      <a:endParaRPr lang="es-ES"/>
                    </a:p>
                  </a:txBody>
                  <a:tcPr anchor="ctr"/>
                </a:tc>
                <a:tc>
                  <a:txBody>
                    <a:bodyPr/>
                    <a:lstStyle/>
                    <a:p>
                      <a:pPr lvl="0" algn="ctr">
                        <a:buNone/>
                      </a:pPr>
                      <a:r>
                        <a:rPr lang="es-ES"/>
                        <a:t>Cualquiera</a:t>
                      </a:r>
                    </a:p>
                  </a:txBody>
                  <a:tcPr anchor="ctr"/>
                </a:tc>
                <a:extLst>
                  <a:ext uri="{0D108BD9-81ED-4DB2-BD59-A6C34878D82A}">
                    <a16:rowId xmlns:a16="http://schemas.microsoft.com/office/drawing/2014/main" val="3236513192"/>
                  </a:ext>
                </a:extLst>
              </a:tr>
              <a:tr h="985710">
                <a:tc>
                  <a:txBody>
                    <a:bodyPr/>
                    <a:lstStyle/>
                    <a:p>
                      <a:pPr lvl="0" algn="ctr">
                        <a:buNone/>
                      </a:pPr>
                      <a:r>
                        <a:rPr lang="es-ES" sz="2000" b="1" i="0" u="none" strike="noStrike" noProof="0">
                          <a:latin typeface="Garamond"/>
                        </a:rPr>
                        <a:t>Disponibilidad 24/7</a:t>
                      </a:r>
                      <a:endParaRPr lang="es-ES" sz="2000" b="1"/>
                    </a:p>
                  </a:txBody>
                  <a:tcPr anchor="ctr"/>
                </a:tc>
                <a:tc>
                  <a:txBody>
                    <a:bodyPr/>
                    <a:lstStyle/>
                    <a:p>
                      <a:pPr lvl="0" algn="ctr">
                        <a:buNone/>
                      </a:pPr>
                      <a:r>
                        <a:rPr lang="es-ES"/>
                        <a:t>SI</a:t>
                      </a:r>
                    </a:p>
                  </a:txBody>
                  <a:tcPr anchor="ctr"/>
                </a:tc>
                <a:tc>
                  <a:txBody>
                    <a:bodyPr/>
                    <a:lstStyle/>
                    <a:p>
                      <a:pPr lvl="0" algn="ctr">
                        <a:buNone/>
                      </a:pPr>
                      <a:r>
                        <a:rPr lang="es-ES"/>
                        <a:t>SI</a:t>
                      </a:r>
                    </a:p>
                  </a:txBody>
                  <a:tcPr anchor="ctr"/>
                </a:tc>
                <a:extLst>
                  <a:ext uri="{0D108BD9-81ED-4DB2-BD59-A6C34878D82A}">
                    <a16:rowId xmlns:a16="http://schemas.microsoft.com/office/drawing/2014/main" val="4269824219"/>
                  </a:ext>
                </a:extLst>
              </a:tr>
              <a:tr h="985710">
                <a:tc>
                  <a:txBody>
                    <a:bodyPr/>
                    <a:lstStyle/>
                    <a:p>
                      <a:pPr lvl="0" algn="ctr">
                        <a:buNone/>
                      </a:pPr>
                      <a:r>
                        <a:rPr lang="es-ES" sz="2000" b="1" i="0" u="none" strike="noStrike" noProof="0">
                          <a:latin typeface="Garamond"/>
                        </a:rPr>
                        <a:t>Numero de chatbots</a:t>
                      </a:r>
                      <a:endParaRPr lang="es-ES" sz="2000" b="1"/>
                    </a:p>
                  </a:txBody>
                  <a:tcPr anchor="ctr"/>
                </a:tc>
                <a:tc>
                  <a:txBody>
                    <a:bodyPr/>
                    <a:lstStyle/>
                    <a:p>
                      <a:pPr algn="ctr"/>
                      <a:r>
                        <a:rPr lang="es-ES"/>
                        <a:t>1 - ∞</a:t>
                      </a:r>
                    </a:p>
                  </a:txBody>
                  <a:tcPr anchor="ctr"/>
                </a:tc>
                <a:tc>
                  <a:txBody>
                    <a:bodyPr/>
                    <a:lstStyle/>
                    <a:p>
                      <a:pPr algn="ctr"/>
                      <a:r>
                        <a:rPr lang="es-ES"/>
                        <a:t>1</a:t>
                      </a:r>
                    </a:p>
                  </a:txBody>
                  <a:tcPr anchor="ctr"/>
                </a:tc>
                <a:extLst>
                  <a:ext uri="{0D108BD9-81ED-4DB2-BD59-A6C34878D82A}">
                    <a16:rowId xmlns:a16="http://schemas.microsoft.com/office/drawing/2014/main" val="2266178983"/>
                  </a:ext>
                </a:extLst>
              </a:tr>
            </a:tbl>
          </a:graphicData>
        </a:graphic>
      </p:graphicFrame>
      <p:sp>
        <p:nvSpPr>
          <p:cNvPr id="3" name="CuadroTexto 2">
            <a:extLst>
              <a:ext uri="{FF2B5EF4-FFF2-40B4-BE49-F238E27FC236}">
                <a16:creationId xmlns:a16="http://schemas.microsoft.com/office/drawing/2014/main" id="{BB43E355-9460-4457-A56A-AE496BC97028}"/>
              </a:ext>
            </a:extLst>
          </p:cNvPr>
          <p:cNvSpPr txBox="1"/>
          <p:nvPr/>
        </p:nvSpPr>
        <p:spPr>
          <a:xfrm>
            <a:off x="1112729" y="757825"/>
            <a:ext cx="820245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4000">
                <a:solidFill>
                  <a:srgbClr val="262626"/>
                </a:solidFill>
              </a:rPr>
              <a:t>5. Comparación de las tecnologías.</a:t>
            </a:r>
            <a:endParaRPr lang="es-ES" sz="4000"/>
          </a:p>
        </p:txBody>
      </p:sp>
    </p:spTree>
    <p:extLst>
      <p:ext uri="{BB962C8B-B14F-4D97-AF65-F5344CB8AC3E}">
        <p14:creationId xmlns:p14="http://schemas.microsoft.com/office/powerpoint/2010/main" val="916442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7D44A6-844C-43FA-ACEA-3EAF6378FE97}"/>
              </a:ext>
            </a:extLst>
          </p:cNvPr>
          <p:cNvSpPr>
            <a:spLocks noGrp="1"/>
          </p:cNvSpPr>
          <p:nvPr>
            <p:ph type="title"/>
          </p:nvPr>
        </p:nvSpPr>
        <p:spPr/>
        <p:txBody>
          <a:bodyPr/>
          <a:lstStyle/>
          <a:p>
            <a:pPr algn="l"/>
            <a:r>
              <a:rPr lang="es-ES"/>
              <a:t>1. Autores del trabajo y planificación.</a:t>
            </a:r>
          </a:p>
        </p:txBody>
      </p:sp>
      <p:sp>
        <p:nvSpPr>
          <p:cNvPr id="3" name="Marcador de contenido 2">
            <a:extLst>
              <a:ext uri="{FF2B5EF4-FFF2-40B4-BE49-F238E27FC236}">
                <a16:creationId xmlns:a16="http://schemas.microsoft.com/office/drawing/2014/main" id="{BE247199-B257-4854-A446-8C3B577CFE82}"/>
              </a:ext>
            </a:extLst>
          </p:cNvPr>
          <p:cNvSpPr>
            <a:spLocks noGrp="1"/>
          </p:cNvSpPr>
          <p:nvPr>
            <p:ph idx="1"/>
          </p:nvPr>
        </p:nvSpPr>
        <p:spPr/>
        <p:txBody>
          <a:bodyPr/>
          <a:lstStyle/>
          <a:p>
            <a:r>
              <a:rPr lang="es-ES"/>
              <a:t>GRUPO: T2</a:t>
            </a:r>
            <a:endParaRPr lang="en-US"/>
          </a:p>
          <a:p>
            <a:r>
              <a:rPr lang="es-ES"/>
              <a:t>Autores: Rubén de Luz Calvete, Javier Herrero Mateos de la Higuera, Javier del Castillo González, Javier Rivas y Raúl García.</a:t>
            </a:r>
          </a:p>
        </p:txBody>
      </p:sp>
    </p:spTree>
    <p:extLst>
      <p:ext uri="{BB962C8B-B14F-4D97-AF65-F5344CB8AC3E}">
        <p14:creationId xmlns:p14="http://schemas.microsoft.com/office/powerpoint/2010/main" val="29577835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2">
            <a:extLst>
              <a:ext uri="{FF2B5EF4-FFF2-40B4-BE49-F238E27FC236}">
                <a16:creationId xmlns:a16="http://schemas.microsoft.com/office/drawing/2014/main" id="{5372F092-154C-428F-BA7E-388937C34B5A}"/>
              </a:ext>
            </a:extLst>
          </p:cNvPr>
          <p:cNvGraphicFramePr>
            <a:graphicFrameLocks noGrp="1"/>
          </p:cNvGraphicFramePr>
          <p:nvPr>
            <p:extLst>
              <p:ext uri="{D42A27DB-BD31-4B8C-83A1-F6EECF244321}">
                <p14:modId xmlns:p14="http://schemas.microsoft.com/office/powerpoint/2010/main" val="1674055899"/>
              </p:ext>
            </p:extLst>
          </p:nvPr>
        </p:nvGraphicFramePr>
        <p:xfrm>
          <a:off x="1883433" y="1063924"/>
          <a:ext cx="8578938" cy="4629510"/>
        </p:xfrm>
        <a:graphic>
          <a:graphicData uri="http://schemas.openxmlformats.org/drawingml/2006/table">
            <a:tbl>
              <a:tblPr firstRow="1" bandRow="1">
                <a:tableStyleId>{5C22544A-7EE6-4342-B048-85BDC9FD1C3A}</a:tableStyleId>
              </a:tblPr>
              <a:tblGrid>
                <a:gridCol w="2859646">
                  <a:extLst>
                    <a:ext uri="{9D8B030D-6E8A-4147-A177-3AD203B41FA5}">
                      <a16:colId xmlns:a16="http://schemas.microsoft.com/office/drawing/2014/main" val="692179078"/>
                    </a:ext>
                  </a:extLst>
                </a:gridCol>
                <a:gridCol w="2859646">
                  <a:extLst>
                    <a:ext uri="{9D8B030D-6E8A-4147-A177-3AD203B41FA5}">
                      <a16:colId xmlns:a16="http://schemas.microsoft.com/office/drawing/2014/main" val="1729533981"/>
                    </a:ext>
                  </a:extLst>
                </a:gridCol>
                <a:gridCol w="2859646">
                  <a:extLst>
                    <a:ext uri="{9D8B030D-6E8A-4147-A177-3AD203B41FA5}">
                      <a16:colId xmlns:a16="http://schemas.microsoft.com/office/drawing/2014/main" val="4233795968"/>
                    </a:ext>
                  </a:extLst>
                </a:gridCol>
              </a:tblGrid>
              <a:tr h="771585">
                <a:tc>
                  <a:txBody>
                    <a:bodyPr/>
                    <a:lstStyle/>
                    <a:p>
                      <a:pPr algn="ctr"/>
                      <a:r>
                        <a:rPr lang="es-ES" sz="2800"/>
                        <a:t>Categoría general</a:t>
                      </a:r>
                    </a:p>
                  </a:txBody>
                  <a:tcPr anchor="ctr"/>
                </a:tc>
                <a:tc>
                  <a:txBody>
                    <a:bodyPr/>
                    <a:lstStyle/>
                    <a:p>
                      <a:pPr algn="ctr"/>
                      <a:r>
                        <a:rPr lang="es-ES" sz="2800"/>
                        <a:t>Clustaar</a:t>
                      </a:r>
                    </a:p>
                  </a:txBody>
                  <a:tcPr anchor="ctr"/>
                </a:tc>
                <a:tc>
                  <a:txBody>
                    <a:bodyPr/>
                    <a:lstStyle/>
                    <a:p>
                      <a:pPr algn="ctr"/>
                      <a:r>
                        <a:rPr lang="es-ES" sz="2800"/>
                        <a:t>VirtualSpirits</a:t>
                      </a:r>
                    </a:p>
                  </a:txBody>
                  <a:tcPr anchor="ctr"/>
                </a:tc>
                <a:extLst>
                  <a:ext uri="{0D108BD9-81ED-4DB2-BD59-A6C34878D82A}">
                    <a16:rowId xmlns:a16="http://schemas.microsoft.com/office/drawing/2014/main" val="2302341128"/>
                  </a:ext>
                </a:extLst>
              </a:tr>
              <a:tr h="771585">
                <a:tc>
                  <a:txBody>
                    <a:bodyPr/>
                    <a:lstStyle/>
                    <a:p>
                      <a:pPr lvl="0" algn="ctr">
                        <a:buNone/>
                      </a:pPr>
                      <a:r>
                        <a:rPr lang="es-ES" sz="2000" b="1" i="0" u="none" strike="noStrike" noProof="0">
                          <a:latin typeface="Garamond"/>
                        </a:rPr>
                        <a:t>Periodo de prueba</a:t>
                      </a:r>
                    </a:p>
                  </a:txBody>
                  <a:tcPr anchor="ctr"/>
                </a:tc>
                <a:tc>
                  <a:txBody>
                    <a:bodyPr/>
                    <a:lstStyle/>
                    <a:p>
                      <a:pPr lvl="0" algn="ctr">
                        <a:buNone/>
                      </a:pPr>
                      <a:r>
                        <a:rPr lang="es-ES" sz="1800" b="0" i="0" u="none" strike="noStrike" noProof="0">
                          <a:latin typeface="Garamond"/>
                        </a:rPr>
                        <a:t>30 minutos</a:t>
                      </a:r>
                      <a:endParaRPr lang="es-ES"/>
                    </a:p>
                  </a:txBody>
                  <a:tcPr anchor="ctr"/>
                </a:tc>
                <a:tc>
                  <a:txBody>
                    <a:bodyPr/>
                    <a:lstStyle/>
                    <a:p>
                      <a:pPr lvl="0" algn="ctr">
                        <a:buNone/>
                      </a:pPr>
                      <a:r>
                        <a:rPr lang="es-ES"/>
                        <a:t>30 días</a:t>
                      </a:r>
                    </a:p>
                  </a:txBody>
                  <a:tcPr anchor="ctr"/>
                </a:tc>
                <a:extLst>
                  <a:ext uri="{0D108BD9-81ED-4DB2-BD59-A6C34878D82A}">
                    <a16:rowId xmlns:a16="http://schemas.microsoft.com/office/drawing/2014/main" val="3236513192"/>
                  </a:ext>
                </a:extLst>
              </a:tr>
              <a:tr h="771585">
                <a:tc>
                  <a:txBody>
                    <a:bodyPr/>
                    <a:lstStyle/>
                    <a:p>
                      <a:pPr lvl="0" algn="ctr">
                        <a:buNone/>
                      </a:pPr>
                      <a:r>
                        <a:rPr lang="es-ES" sz="2000" b="1" i="0" u="none" strike="noStrike" noProof="0">
                          <a:latin typeface="Garamond"/>
                        </a:rPr>
                        <a:t>Planes de pago diferentes</a:t>
                      </a:r>
                      <a:endParaRPr lang="es-ES" sz="2000" b="1"/>
                    </a:p>
                  </a:txBody>
                  <a:tcPr anchor="ctr"/>
                </a:tc>
                <a:tc>
                  <a:txBody>
                    <a:bodyPr/>
                    <a:lstStyle/>
                    <a:p>
                      <a:pPr lvl="0" algn="ctr">
                        <a:buNone/>
                      </a:pPr>
                      <a:r>
                        <a:rPr lang="es-ES"/>
                        <a:t>3</a:t>
                      </a:r>
                    </a:p>
                  </a:txBody>
                  <a:tcPr anchor="ctr"/>
                </a:tc>
                <a:tc>
                  <a:txBody>
                    <a:bodyPr/>
                    <a:lstStyle/>
                    <a:p>
                      <a:pPr lvl="0" algn="ctr">
                        <a:buNone/>
                      </a:pPr>
                      <a:r>
                        <a:rPr lang="es-ES"/>
                        <a:t>4</a:t>
                      </a:r>
                    </a:p>
                  </a:txBody>
                  <a:tcPr anchor="ctr"/>
                </a:tc>
                <a:extLst>
                  <a:ext uri="{0D108BD9-81ED-4DB2-BD59-A6C34878D82A}">
                    <a16:rowId xmlns:a16="http://schemas.microsoft.com/office/drawing/2014/main" val="4269824219"/>
                  </a:ext>
                </a:extLst>
              </a:tr>
              <a:tr h="771585">
                <a:tc>
                  <a:txBody>
                    <a:bodyPr/>
                    <a:lstStyle/>
                    <a:p>
                      <a:pPr lvl="0" algn="ctr">
                        <a:buNone/>
                      </a:pPr>
                      <a:r>
                        <a:rPr lang="es-ES" sz="2000" b="1" i="0" u="none" strike="noStrike" noProof="0">
                          <a:latin typeface="Garamond"/>
                        </a:rPr>
                        <a:t>Soporte técnico</a:t>
                      </a:r>
                      <a:endParaRPr lang="es-ES" sz="2000" b="1"/>
                    </a:p>
                  </a:txBody>
                  <a:tcPr anchor="ctr"/>
                </a:tc>
                <a:tc>
                  <a:txBody>
                    <a:bodyPr/>
                    <a:lstStyle/>
                    <a:p>
                      <a:pPr lvl="0" algn="ctr">
                        <a:buNone/>
                      </a:pPr>
                      <a:r>
                        <a:rPr lang="es-ES"/>
                        <a:t>Web, con un manager</a:t>
                      </a:r>
                    </a:p>
                  </a:txBody>
                  <a:tcPr anchor="ctr"/>
                </a:tc>
                <a:tc>
                  <a:txBody>
                    <a:bodyPr/>
                    <a:lstStyle/>
                    <a:p>
                      <a:pPr lvl="0" algn="ctr">
                        <a:buNone/>
                      </a:pPr>
                      <a:r>
                        <a:rPr lang="es-ES"/>
                        <a:t>E-mail y teléfono</a:t>
                      </a:r>
                    </a:p>
                  </a:txBody>
                  <a:tcPr anchor="ctr"/>
                </a:tc>
                <a:extLst>
                  <a:ext uri="{0D108BD9-81ED-4DB2-BD59-A6C34878D82A}">
                    <a16:rowId xmlns:a16="http://schemas.microsoft.com/office/drawing/2014/main" val="2266178983"/>
                  </a:ext>
                </a:extLst>
              </a:tr>
              <a:tr h="771585">
                <a:tc>
                  <a:txBody>
                    <a:bodyPr/>
                    <a:lstStyle/>
                    <a:p>
                      <a:pPr lvl="0" algn="ctr">
                        <a:buNone/>
                      </a:pPr>
                      <a:r>
                        <a:rPr lang="es-ES" sz="2000" b="1" i="0" u="none" strike="noStrike" noProof="0">
                          <a:latin typeface="Garamond"/>
                        </a:rPr>
                        <a:t>Formación</a:t>
                      </a:r>
                    </a:p>
                  </a:txBody>
                  <a:tcPr anchor="ctr"/>
                </a:tc>
                <a:tc>
                  <a:txBody>
                    <a:bodyPr/>
                    <a:lstStyle/>
                    <a:p>
                      <a:pPr algn="ctr"/>
                      <a:r>
                        <a:rPr lang="es-ES"/>
                        <a:t>Presencial, online, seminarios web y documentación</a:t>
                      </a:r>
                      <a:endParaRPr lang="es-ES" sz="1800" b="0" i="0" u="none" strike="noStrike" noProof="0">
                        <a:latin typeface="Garamond"/>
                      </a:endParaRPr>
                    </a:p>
                  </a:txBody>
                  <a:tcPr anchor="ctr"/>
                </a:tc>
                <a:tc>
                  <a:txBody>
                    <a:bodyPr/>
                    <a:lstStyle/>
                    <a:p>
                      <a:pPr algn="ctr"/>
                      <a:r>
                        <a:rPr lang="es-ES"/>
                        <a:t>Online</a:t>
                      </a:r>
                    </a:p>
                  </a:txBody>
                  <a:tcPr anchor="ctr"/>
                </a:tc>
                <a:extLst>
                  <a:ext uri="{0D108BD9-81ED-4DB2-BD59-A6C34878D82A}">
                    <a16:rowId xmlns:a16="http://schemas.microsoft.com/office/drawing/2014/main" val="3374127973"/>
                  </a:ext>
                </a:extLst>
              </a:tr>
              <a:tr h="771585">
                <a:tc>
                  <a:txBody>
                    <a:bodyPr/>
                    <a:lstStyle/>
                    <a:p>
                      <a:pPr lvl="0" algn="ctr">
                        <a:buNone/>
                      </a:pPr>
                      <a:r>
                        <a:rPr lang="es-ES" sz="2000" b="1" i="0" u="none" strike="noStrike" noProof="0">
                          <a:latin typeface="Garamond"/>
                        </a:rPr>
                        <a:t>FAQ autoaprendizaje</a:t>
                      </a:r>
                    </a:p>
                  </a:txBody>
                  <a:tcPr anchor="ctr"/>
                </a:tc>
                <a:tc>
                  <a:txBody>
                    <a:bodyPr/>
                    <a:lstStyle/>
                    <a:p>
                      <a:pPr lvl="0" algn="ctr">
                        <a:buNone/>
                      </a:pPr>
                      <a:r>
                        <a:rPr lang="es-ES"/>
                        <a:t>SI (personalizable)</a:t>
                      </a:r>
                    </a:p>
                  </a:txBody>
                  <a:tcPr anchor="ctr"/>
                </a:tc>
                <a:tc>
                  <a:txBody>
                    <a:bodyPr/>
                    <a:lstStyle/>
                    <a:p>
                      <a:pPr lvl="0" algn="ctr">
                        <a:buNone/>
                      </a:pPr>
                      <a:r>
                        <a:rPr lang="es-ES"/>
                        <a:t>SI</a:t>
                      </a:r>
                    </a:p>
                  </a:txBody>
                  <a:tcPr anchor="ctr"/>
                </a:tc>
                <a:extLst>
                  <a:ext uri="{0D108BD9-81ED-4DB2-BD59-A6C34878D82A}">
                    <a16:rowId xmlns:a16="http://schemas.microsoft.com/office/drawing/2014/main" val="660525575"/>
                  </a:ext>
                </a:extLst>
              </a:tr>
            </a:tbl>
          </a:graphicData>
        </a:graphic>
      </p:graphicFrame>
    </p:spTree>
    <p:extLst>
      <p:ext uri="{BB962C8B-B14F-4D97-AF65-F5344CB8AC3E}">
        <p14:creationId xmlns:p14="http://schemas.microsoft.com/office/powerpoint/2010/main" val="28422811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2">
            <a:extLst>
              <a:ext uri="{FF2B5EF4-FFF2-40B4-BE49-F238E27FC236}">
                <a16:creationId xmlns:a16="http://schemas.microsoft.com/office/drawing/2014/main" id="{5372F092-154C-428F-BA7E-388937C34B5A}"/>
              </a:ext>
            </a:extLst>
          </p:cNvPr>
          <p:cNvGraphicFramePr>
            <a:graphicFrameLocks noGrp="1"/>
          </p:cNvGraphicFramePr>
          <p:nvPr>
            <p:extLst>
              <p:ext uri="{D42A27DB-BD31-4B8C-83A1-F6EECF244321}">
                <p14:modId xmlns:p14="http://schemas.microsoft.com/office/powerpoint/2010/main" val="2193747452"/>
              </p:ext>
            </p:extLst>
          </p:nvPr>
        </p:nvGraphicFramePr>
        <p:xfrm>
          <a:off x="1840301" y="934527"/>
          <a:ext cx="8578938" cy="5212842"/>
        </p:xfrm>
        <a:graphic>
          <a:graphicData uri="http://schemas.openxmlformats.org/drawingml/2006/table">
            <a:tbl>
              <a:tblPr firstRow="1" bandRow="1">
                <a:tableStyleId>{5C22544A-7EE6-4342-B048-85BDC9FD1C3A}</a:tableStyleId>
              </a:tblPr>
              <a:tblGrid>
                <a:gridCol w="2859646">
                  <a:extLst>
                    <a:ext uri="{9D8B030D-6E8A-4147-A177-3AD203B41FA5}">
                      <a16:colId xmlns:a16="http://schemas.microsoft.com/office/drawing/2014/main" val="692179078"/>
                    </a:ext>
                  </a:extLst>
                </a:gridCol>
                <a:gridCol w="2859646">
                  <a:extLst>
                    <a:ext uri="{9D8B030D-6E8A-4147-A177-3AD203B41FA5}">
                      <a16:colId xmlns:a16="http://schemas.microsoft.com/office/drawing/2014/main" val="1729533981"/>
                    </a:ext>
                  </a:extLst>
                </a:gridCol>
                <a:gridCol w="2859646">
                  <a:extLst>
                    <a:ext uri="{9D8B030D-6E8A-4147-A177-3AD203B41FA5}">
                      <a16:colId xmlns:a16="http://schemas.microsoft.com/office/drawing/2014/main" val="4233795968"/>
                    </a:ext>
                  </a:extLst>
                </a:gridCol>
              </a:tblGrid>
              <a:tr h="711327">
                <a:tc>
                  <a:txBody>
                    <a:bodyPr/>
                    <a:lstStyle/>
                    <a:p>
                      <a:pPr algn="ctr"/>
                      <a:r>
                        <a:rPr lang="es-ES" sz="2800"/>
                        <a:t>Categoría Utilidades</a:t>
                      </a:r>
                    </a:p>
                  </a:txBody>
                  <a:tcPr anchor="ctr"/>
                </a:tc>
                <a:tc>
                  <a:txBody>
                    <a:bodyPr/>
                    <a:lstStyle/>
                    <a:p>
                      <a:pPr algn="ctr"/>
                      <a:r>
                        <a:rPr lang="es-ES" sz="2800"/>
                        <a:t>Clustaar</a:t>
                      </a:r>
                    </a:p>
                  </a:txBody>
                  <a:tcPr anchor="ctr"/>
                </a:tc>
                <a:tc>
                  <a:txBody>
                    <a:bodyPr/>
                    <a:lstStyle/>
                    <a:p>
                      <a:pPr algn="ctr"/>
                      <a:r>
                        <a:rPr lang="es-ES" sz="2800"/>
                        <a:t>VirtualSpirits</a:t>
                      </a:r>
                    </a:p>
                  </a:txBody>
                  <a:tcPr anchor="ctr"/>
                </a:tc>
                <a:extLst>
                  <a:ext uri="{0D108BD9-81ED-4DB2-BD59-A6C34878D82A}">
                    <a16:rowId xmlns:a16="http://schemas.microsoft.com/office/drawing/2014/main" val="2302341128"/>
                  </a:ext>
                </a:extLst>
              </a:tr>
              <a:tr h="711327">
                <a:tc>
                  <a:txBody>
                    <a:bodyPr/>
                    <a:lstStyle/>
                    <a:p>
                      <a:pPr lvl="0" algn="ctr">
                        <a:buNone/>
                      </a:pPr>
                      <a:r>
                        <a:rPr lang="es-ES" sz="2000" b="1" i="0" u="none" strike="noStrike" noProof="0">
                          <a:latin typeface="Garamond"/>
                        </a:rPr>
                        <a:t>Plantillas de </a:t>
                      </a:r>
                      <a:r>
                        <a:rPr lang="es-ES" sz="2000" b="1" i="0" u="none" strike="noStrike" noProof="0" err="1">
                          <a:latin typeface="Garamond"/>
                        </a:rPr>
                        <a:t>chatbot</a:t>
                      </a:r>
                    </a:p>
                  </a:txBody>
                  <a:tcPr anchor="ctr"/>
                </a:tc>
                <a:tc>
                  <a:txBody>
                    <a:bodyPr/>
                    <a:lstStyle/>
                    <a:p>
                      <a:pPr lvl="0" algn="ctr">
                        <a:buNone/>
                      </a:pPr>
                      <a:r>
                        <a:rPr lang="es-ES" sz="1800" b="0" i="0" u="none" strike="noStrike" noProof="0">
                          <a:latin typeface="Garamond"/>
                        </a:rPr>
                        <a:t>NO, desarrollo por IA</a:t>
                      </a:r>
                      <a:endParaRPr lang="es-ES"/>
                    </a:p>
                  </a:txBody>
                  <a:tcPr anchor="ctr"/>
                </a:tc>
                <a:tc>
                  <a:txBody>
                    <a:bodyPr/>
                    <a:lstStyle/>
                    <a:p>
                      <a:pPr lvl="0" algn="ctr">
                        <a:buNone/>
                      </a:pPr>
                      <a:r>
                        <a:rPr lang="es-ES"/>
                        <a:t>20 </a:t>
                      </a:r>
                    </a:p>
                  </a:txBody>
                  <a:tcPr anchor="ctr"/>
                </a:tc>
                <a:extLst>
                  <a:ext uri="{0D108BD9-81ED-4DB2-BD59-A6C34878D82A}">
                    <a16:rowId xmlns:a16="http://schemas.microsoft.com/office/drawing/2014/main" val="3236513192"/>
                  </a:ext>
                </a:extLst>
              </a:tr>
              <a:tr h="711327">
                <a:tc>
                  <a:txBody>
                    <a:bodyPr/>
                    <a:lstStyle/>
                    <a:p>
                      <a:pPr lvl="0" algn="ctr">
                        <a:buNone/>
                      </a:pPr>
                      <a:r>
                        <a:rPr lang="es-ES" sz="2000" b="1" i="0" u="none" strike="noStrike" noProof="0">
                          <a:latin typeface="Garamond"/>
                        </a:rPr>
                        <a:t>Chat personalizable</a:t>
                      </a:r>
                    </a:p>
                  </a:txBody>
                  <a:tcPr anchor="ctr"/>
                </a:tc>
                <a:tc>
                  <a:txBody>
                    <a:bodyPr/>
                    <a:lstStyle/>
                    <a:p>
                      <a:pPr lvl="0" algn="ctr">
                        <a:buNone/>
                      </a:pPr>
                      <a:r>
                        <a:rPr lang="es-ES"/>
                        <a:t>SI</a:t>
                      </a:r>
                    </a:p>
                  </a:txBody>
                  <a:tcPr anchor="ctr"/>
                </a:tc>
                <a:tc>
                  <a:txBody>
                    <a:bodyPr/>
                    <a:lstStyle/>
                    <a:p>
                      <a:pPr lvl="0" algn="ctr">
                        <a:buNone/>
                      </a:pPr>
                      <a:r>
                        <a:rPr lang="es-ES"/>
                        <a:t>SI</a:t>
                      </a:r>
                    </a:p>
                  </a:txBody>
                  <a:tcPr anchor="ctr"/>
                </a:tc>
                <a:extLst>
                  <a:ext uri="{0D108BD9-81ED-4DB2-BD59-A6C34878D82A}">
                    <a16:rowId xmlns:a16="http://schemas.microsoft.com/office/drawing/2014/main" val="4269824219"/>
                  </a:ext>
                </a:extLst>
              </a:tr>
              <a:tr h="711327">
                <a:tc>
                  <a:txBody>
                    <a:bodyPr/>
                    <a:lstStyle/>
                    <a:p>
                      <a:pPr lvl="0" algn="ctr">
                        <a:buNone/>
                      </a:pPr>
                      <a:r>
                        <a:rPr lang="es-ES" sz="2000" b="1" i="0" u="none" strike="noStrike" noProof="0">
                          <a:latin typeface="Garamond"/>
                        </a:rPr>
                        <a:t>Inteligencia artificial</a:t>
                      </a:r>
                      <a:endParaRPr lang="es-ES" sz="2000" b="1"/>
                    </a:p>
                  </a:txBody>
                  <a:tcPr anchor="ctr"/>
                </a:tc>
                <a:tc>
                  <a:txBody>
                    <a:bodyPr/>
                    <a:lstStyle/>
                    <a:p>
                      <a:pPr lvl="0" algn="ctr">
                        <a:buNone/>
                      </a:pPr>
                      <a:r>
                        <a:rPr lang="es-ES"/>
                        <a:t>SI</a:t>
                      </a:r>
                    </a:p>
                  </a:txBody>
                  <a:tcPr anchor="ctr"/>
                </a:tc>
                <a:tc>
                  <a:txBody>
                    <a:bodyPr/>
                    <a:lstStyle/>
                    <a:p>
                      <a:pPr lvl="0" algn="ctr">
                        <a:buNone/>
                      </a:pPr>
                      <a:r>
                        <a:rPr lang="es-ES"/>
                        <a:t>SI (opción de forma manual)</a:t>
                      </a:r>
                    </a:p>
                  </a:txBody>
                  <a:tcPr anchor="ctr"/>
                </a:tc>
                <a:extLst>
                  <a:ext uri="{0D108BD9-81ED-4DB2-BD59-A6C34878D82A}">
                    <a16:rowId xmlns:a16="http://schemas.microsoft.com/office/drawing/2014/main" val="2266178983"/>
                  </a:ext>
                </a:extLst>
              </a:tr>
              <a:tr h="711327">
                <a:tc>
                  <a:txBody>
                    <a:bodyPr/>
                    <a:lstStyle/>
                    <a:p>
                      <a:pPr lvl="0" algn="ctr">
                        <a:buNone/>
                      </a:pPr>
                      <a:r>
                        <a:rPr lang="es-ES" sz="2000" b="1" i="0" u="none" strike="noStrike" noProof="0" err="1">
                          <a:latin typeface="Garamond"/>
                        </a:rPr>
                        <a:t>Chatbot</a:t>
                      </a:r>
                      <a:r>
                        <a:rPr lang="es-ES" sz="2000" b="1" i="0" u="none" strike="noStrike" noProof="0">
                          <a:latin typeface="Garamond"/>
                        </a:rPr>
                        <a:t> para varias industrias</a:t>
                      </a:r>
                    </a:p>
                  </a:txBody>
                  <a:tcPr anchor="ctr"/>
                </a:tc>
                <a:tc>
                  <a:txBody>
                    <a:bodyPr/>
                    <a:lstStyle/>
                    <a:p>
                      <a:pPr lvl="0" algn="ctr">
                        <a:buNone/>
                      </a:pPr>
                      <a:r>
                        <a:rPr lang="es-ES"/>
                        <a:t>11</a:t>
                      </a:r>
                    </a:p>
                  </a:txBody>
                  <a:tcPr anchor="ctr"/>
                </a:tc>
                <a:tc>
                  <a:txBody>
                    <a:bodyPr/>
                    <a:lstStyle/>
                    <a:p>
                      <a:pPr lvl="0" algn="ctr">
                        <a:buNone/>
                      </a:pPr>
                      <a:r>
                        <a:rPr lang="es-ES"/>
                        <a:t>9</a:t>
                      </a:r>
                    </a:p>
                  </a:txBody>
                  <a:tcPr anchor="ctr"/>
                </a:tc>
                <a:extLst>
                  <a:ext uri="{0D108BD9-81ED-4DB2-BD59-A6C34878D82A}">
                    <a16:rowId xmlns:a16="http://schemas.microsoft.com/office/drawing/2014/main" val="3374127973"/>
                  </a:ext>
                </a:extLst>
              </a:tr>
              <a:tr h="711327">
                <a:tc>
                  <a:txBody>
                    <a:bodyPr/>
                    <a:lstStyle/>
                    <a:p>
                      <a:pPr lvl="0" algn="ctr">
                        <a:buNone/>
                      </a:pPr>
                      <a:r>
                        <a:rPr lang="es-ES" sz="2000" b="1" i="0" u="none" strike="noStrike" noProof="0">
                          <a:latin typeface="Garamond"/>
                        </a:rPr>
                        <a:t>Respuestas anticipadas</a:t>
                      </a:r>
                    </a:p>
                  </a:txBody>
                  <a:tcPr anchor="ctr"/>
                </a:tc>
                <a:tc>
                  <a:txBody>
                    <a:bodyPr/>
                    <a:lstStyle/>
                    <a:p>
                      <a:pPr lvl="0" algn="ctr">
                        <a:buNone/>
                      </a:pPr>
                      <a:r>
                        <a:rPr lang="es-ES"/>
                        <a:t>SI</a:t>
                      </a:r>
                    </a:p>
                  </a:txBody>
                  <a:tcPr anchor="ctr"/>
                </a:tc>
                <a:tc>
                  <a:txBody>
                    <a:bodyPr/>
                    <a:lstStyle/>
                    <a:p>
                      <a:pPr lvl="0" algn="ctr">
                        <a:buNone/>
                      </a:pPr>
                      <a:r>
                        <a:rPr lang="es-ES"/>
                        <a:t>SI (aconseja)</a:t>
                      </a:r>
                    </a:p>
                  </a:txBody>
                  <a:tcPr anchor="ctr"/>
                </a:tc>
                <a:extLst>
                  <a:ext uri="{0D108BD9-81ED-4DB2-BD59-A6C34878D82A}">
                    <a16:rowId xmlns:a16="http://schemas.microsoft.com/office/drawing/2014/main" val="660525575"/>
                  </a:ext>
                </a:extLst>
              </a:tr>
              <a:tr h="711327">
                <a:tc>
                  <a:txBody>
                    <a:bodyPr/>
                    <a:lstStyle/>
                    <a:p>
                      <a:pPr lvl="0" algn="ctr">
                        <a:buNone/>
                      </a:pPr>
                      <a:r>
                        <a:rPr lang="es-ES" sz="2000" b="1" i="0" u="none" strike="noStrike" noProof="0">
                          <a:latin typeface="Garamond"/>
                        </a:rPr>
                        <a:t>Recuperación de contraseña</a:t>
                      </a:r>
                    </a:p>
                  </a:txBody>
                  <a:tcPr anchor="ctr"/>
                </a:tc>
                <a:tc>
                  <a:txBody>
                    <a:bodyPr/>
                    <a:lstStyle/>
                    <a:p>
                      <a:pPr lvl="0" algn="ctr">
                        <a:buNone/>
                      </a:pPr>
                      <a:r>
                        <a:rPr lang="es-ES"/>
                        <a:t>SI</a:t>
                      </a:r>
                    </a:p>
                  </a:txBody>
                  <a:tcPr anchor="ctr"/>
                </a:tc>
                <a:tc>
                  <a:txBody>
                    <a:bodyPr/>
                    <a:lstStyle/>
                    <a:p>
                      <a:pPr lvl="0" algn="ctr">
                        <a:buNone/>
                      </a:pPr>
                      <a:r>
                        <a:rPr lang="es-ES"/>
                        <a:t>SI</a:t>
                      </a:r>
                    </a:p>
                  </a:txBody>
                  <a:tcPr anchor="ctr"/>
                </a:tc>
                <a:extLst>
                  <a:ext uri="{0D108BD9-81ED-4DB2-BD59-A6C34878D82A}">
                    <a16:rowId xmlns:a16="http://schemas.microsoft.com/office/drawing/2014/main" val="2181032604"/>
                  </a:ext>
                </a:extLst>
              </a:tr>
            </a:tbl>
          </a:graphicData>
        </a:graphic>
      </p:graphicFrame>
    </p:spTree>
    <p:extLst>
      <p:ext uri="{BB962C8B-B14F-4D97-AF65-F5344CB8AC3E}">
        <p14:creationId xmlns:p14="http://schemas.microsoft.com/office/powerpoint/2010/main" val="14929693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2">
            <a:extLst>
              <a:ext uri="{FF2B5EF4-FFF2-40B4-BE49-F238E27FC236}">
                <a16:creationId xmlns:a16="http://schemas.microsoft.com/office/drawing/2014/main" id="{5372F092-154C-428F-BA7E-388937C34B5A}"/>
              </a:ext>
            </a:extLst>
          </p:cNvPr>
          <p:cNvGraphicFramePr>
            <a:graphicFrameLocks noGrp="1"/>
          </p:cNvGraphicFramePr>
          <p:nvPr>
            <p:extLst>
              <p:ext uri="{D42A27DB-BD31-4B8C-83A1-F6EECF244321}">
                <p14:modId xmlns:p14="http://schemas.microsoft.com/office/powerpoint/2010/main" val="4278314570"/>
              </p:ext>
            </p:extLst>
          </p:nvPr>
        </p:nvGraphicFramePr>
        <p:xfrm>
          <a:off x="1840301" y="934527"/>
          <a:ext cx="8578938" cy="5212842"/>
        </p:xfrm>
        <a:graphic>
          <a:graphicData uri="http://schemas.openxmlformats.org/drawingml/2006/table">
            <a:tbl>
              <a:tblPr firstRow="1" bandRow="1">
                <a:tableStyleId>{5C22544A-7EE6-4342-B048-85BDC9FD1C3A}</a:tableStyleId>
              </a:tblPr>
              <a:tblGrid>
                <a:gridCol w="2859646">
                  <a:extLst>
                    <a:ext uri="{9D8B030D-6E8A-4147-A177-3AD203B41FA5}">
                      <a16:colId xmlns:a16="http://schemas.microsoft.com/office/drawing/2014/main" val="692179078"/>
                    </a:ext>
                  </a:extLst>
                </a:gridCol>
                <a:gridCol w="2859646">
                  <a:extLst>
                    <a:ext uri="{9D8B030D-6E8A-4147-A177-3AD203B41FA5}">
                      <a16:colId xmlns:a16="http://schemas.microsoft.com/office/drawing/2014/main" val="1729533981"/>
                    </a:ext>
                  </a:extLst>
                </a:gridCol>
                <a:gridCol w="2859646">
                  <a:extLst>
                    <a:ext uri="{9D8B030D-6E8A-4147-A177-3AD203B41FA5}">
                      <a16:colId xmlns:a16="http://schemas.microsoft.com/office/drawing/2014/main" val="4233795968"/>
                    </a:ext>
                  </a:extLst>
                </a:gridCol>
              </a:tblGrid>
              <a:tr h="711327">
                <a:tc>
                  <a:txBody>
                    <a:bodyPr/>
                    <a:lstStyle/>
                    <a:p>
                      <a:pPr algn="ctr"/>
                      <a:r>
                        <a:rPr lang="es-ES" sz="2800"/>
                        <a:t>Categoría Especificaciones</a:t>
                      </a:r>
                    </a:p>
                  </a:txBody>
                  <a:tcPr anchor="ctr"/>
                </a:tc>
                <a:tc>
                  <a:txBody>
                    <a:bodyPr/>
                    <a:lstStyle/>
                    <a:p>
                      <a:pPr algn="ctr"/>
                      <a:r>
                        <a:rPr lang="es-ES" sz="2800"/>
                        <a:t>Clustaar</a:t>
                      </a:r>
                    </a:p>
                  </a:txBody>
                  <a:tcPr anchor="ctr"/>
                </a:tc>
                <a:tc>
                  <a:txBody>
                    <a:bodyPr/>
                    <a:lstStyle/>
                    <a:p>
                      <a:pPr algn="ctr"/>
                      <a:r>
                        <a:rPr lang="es-ES" sz="2800"/>
                        <a:t>VirtualSpirits</a:t>
                      </a:r>
                    </a:p>
                  </a:txBody>
                  <a:tcPr anchor="ctr"/>
                </a:tc>
                <a:extLst>
                  <a:ext uri="{0D108BD9-81ED-4DB2-BD59-A6C34878D82A}">
                    <a16:rowId xmlns:a16="http://schemas.microsoft.com/office/drawing/2014/main" val="2302341128"/>
                  </a:ext>
                </a:extLst>
              </a:tr>
              <a:tr h="711327">
                <a:tc>
                  <a:txBody>
                    <a:bodyPr/>
                    <a:lstStyle/>
                    <a:p>
                      <a:pPr lvl="0" algn="ctr">
                        <a:buNone/>
                      </a:pPr>
                      <a:r>
                        <a:rPr lang="es-ES" sz="2000" b="1" i="0" u="none" strike="noStrike" noProof="0">
                          <a:latin typeface="Garamond"/>
                        </a:rPr>
                        <a:t>Numero de chatbots</a:t>
                      </a:r>
                    </a:p>
                  </a:txBody>
                  <a:tcPr anchor="ctr"/>
                </a:tc>
                <a:tc>
                  <a:txBody>
                    <a:bodyPr/>
                    <a:lstStyle/>
                    <a:p>
                      <a:pPr lvl="0" algn="ctr">
                        <a:buNone/>
                      </a:pPr>
                      <a:r>
                        <a:rPr lang="es-ES"/>
                        <a:t>1 - ∞</a:t>
                      </a:r>
                    </a:p>
                  </a:txBody>
                  <a:tcPr anchor="ctr"/>
                </a:tc>
                <a:tc>
                  <a:txBody>
                    <a:bodyPr/>
                    <a:lstStyle/>
                    <a:p>
                      <a:pPr lvl="0" algn="ctr">
                        <a:buNone/>
                      </a:pPr>
                      <a:r>
                        <a:rPr lang="es-ES"/>
                        <a:t>1 - 10</a:t>
                      </a:r>
                    </a:p>
                  </a:txBody>
                  <a:tcPr anchor="ctr"/>
                </a:tc>
                <a:extLst>
                  <a:ext uri="{0D108BD9-81ED-4DB2-BD59-A6C34878D82A}">
                    <a16:rowId xmlns:a16="http://schemas.microsoft.com/office/drawing/2014/main" val="3236513192"/>
                  </a:ext>
                </a:extLst>
              </a:tr>
              <a:tr h="711327">
                <a:tc>
                  <a:txBody>
                    <a:bodyPr/>
                    <a:lstStyle/>
                    <a:p>
                      <a:pPr lvl="0" algn="ctr">
                        <a:buNone/>
                      </a:pPr>
                      <a:r>
                        <a:rPr lang="es-ES" sz="2000" b="1" i="0" u="none" strike="noStrike" noProof="0">
                          <a:latin typeface="Garamond"/>
                        </a:rPr>
                        <a:t>Interacciones de usuario</a:t>
                      </a:r>
                      <a:endParaRPr lang="es-ES" sz="2000" b="1"/>
                    </a:p>
                  </a:txBody>
                  <a:tcPr anchor="ctr"/>
                </a:tc>
                <a:tc>
                  <a:txBody>
                    <a:bodyPr/>
                    <a:lstStyle/>
                    <a:p>
                      <a:pPr lvl="0" algn="ctr">
                        <a:buNone/>
                      </a:pPr>
                      <a:r>
                        <a:rPr lang="es-ES"/>
                        <a:t>1000 - </a:t>
                      </a:r>
                      <a:r>
                        <a:rPr lang="es-ES" sz="1800" b="0" i="0" u="none" strike="noStrike" noProof="0">
                          <a:latin typeface="Garamond"/>
                        </a:rPr>
                        <a:t>∞</a:t>
                      </a:r>
                      <a:endParaRPr lang="es-ES"/>
                    </a:p>
                  </a:txBody>
                  <a:tcPr anchor="ctr"/>
                </a:tc>
                <a:tc>
                  <a:txBody>
                    <a:bodyPr/>
                    <a:lstStyle/>
                    <a:p>
                      <a:pPr lvl="0" algn="ctr">
                        <a:buNone/>
                      </a:pPr>
                      <a:r>
                        <a:rPr lang="es-ES"/>
                        <a:t>200 – 100000 (usuarios/mes)</a:t>
                      </a:r>
                    </a:p>
                  </a:txBody>
                  <a:tcPr anchor="ctr"/>
                </a:tc>
                <a:extLst>
                  <a:ext uri="{0D108BD9-81ED-4DB2-BD59-A6C34878D82A}">
                    <a16:rowId xmlns:a16="http://schemas.microsoft.com/office/drawing/2014/main" val="4269824219"/>
                  </a:ext>
                </a:extLst>
              </a:tr>
              <a:tr h="711327">
                <a:tc>
                  <a:txBody>
                    <a:bodyPr/>
                    <a:lstStyle/>
                    <a:p>
                      <a:pPr lvl="0" algn="ctr">
                        <a:buNone/>
                      </a:pPr>
                      <a:r>
                        <a:rPr lang="es-ES" sz="2000" b="1" i="0" u="none" strike="noStrike" noProof="0">
                          <a:latin typeface="Garamond"/>
                        </a:rPr>
                        <a:t>Número de administradores</a:t>
                      </a:r>
                      <a:endParaRPr lang="es-ES" sz="2000" b="1"/>
                    </a:p>
                  </a:txBody>
                  <a:tcPr anchor="ctr"/>
                </a:tc>
                <a:tc>
                  <a:txBody>
                    <a:bodyPr/>
                    <a:lstStyle/>
                    <a:p>
                      <a:pPr lvl="0" algn="ctr">
                        <a:buNone/>
                      </a:pPr>
                      <a:r>
                        <a:rPr lang="es-ES"/>
                        <a:t>1 - ∞</a:t>
                      </a:r>
                    </a:p>
                  </a:txBody>
                  <a:tcPr anchor="ctr"/>
                </a:tc>
                <a:tc>
                  <a:txBody>
                    <a:bodyPr/>
                    <a:lstStyle/>
                    <a:p>
                      <a:pPr lvl="0" algn="ctr">
                        <a:buNone/>
                      </a:pPr>
                      <a:r>
                        <a:rPr lang="es-ES"/>
                        <a:t>1 - 10</a:t>
                      </a:r>
                    </a:p>
                  </a:txBody>
                  <a:tcPr anchor="ctr"/>
                </a:tc>
                <a:extLst>
                  <a:ext uri="{0D108BD9-81ED-4DB2-BD59-A6C34878D82A}">
                    <a16:rowId xmlns:a16="http://schemas.microsoft.com/office/drawing/2014/main" val="2266178983"/>
                  </a:ext>
                </a:extLst>
              </a:tr>
              <a:tr h="711327">
                <a:tc>
                  <a:txBody>
                    <a:bodyPr/>
                    <a:lstStyle/>
                    <a:p>
                      <a:pPr lvl="0" algn="ctr">
                        <a:buNone/>
                      </a:pPr>
                      <a:r>
                        <a:rPr lang="es-ES" sz="2000" b="1" i="0" u="none" strike="noStrike" noProof="0">
                          <a:latin typeface="Garamond"/>
                        </a:rPr>
                        <a:t>Número de entornos soportados</a:t>
                      </a:r>
                    </a:p>
                  </a:txBody>
                  <a:tcPr anchor="ctr"/>
                </a:tc>
                <a:tc>
                  <a:txBody>
                    <a:bodyPr/>
                    <a:lstStyle/>
                    <a:p>
                      <a:pPr lvl="0" algn="ctr">
                        <a:buNone/>
                      </a:pPr>
                      <a:r>
                        <a:rPr lang="es-ES"/>
                        <a:t>5</a:t>
                      </a:r>
                    </a:p>
                  </a:txBody>
                  <a:tcPr anchor="ctr"/>
                </a:tc>
                <a:tc>
                  <a:txBody>
                    <a:bodyPr/>
                    <a:lstStyle/>
                    <a:p>
                      <a:pPr lvl="0" algn="ctr">
                        <a:buNone/>
                      </a:pPr>
                      <a:r>
                        <a:rPr lang="es-ES"/>
                        <a:t>5</a:t>
                      </a:r>
                    </a:p>
                  </a:txBody>
                  <a:tcPr anchor="ctr"/>
                </a:tc>
                <a:extLst>
                  <a:ext uri="{0D108BD9-81ED-4DB2-BD59-A6C34878D82A}">
                    <a16:rowId xmlns:a16="http://schemas.microsoft.com/office/drawing/2014/main" val="3374127973"/>
                  </a:ext>
                </a:extLst>
              </a:tr>
              <a:tr h="711327">
                <a:tc>
                  <a:txBody>
                    <a:bodyPr/>
                    <a:lstStyle/>
                    <a:p>
                      <a:pPr lvl="0" algn="ctr">
                        <a:buNone/>
                      </a:pPr>
                      <a:r>
                        <a:rPr lang="es-ES" sz="2000" b="1" i="0" u="none" strike="noStrike" noProof="0">
                          <a:latin typeface="Garamond"/>
                        </a:rPr>
                        <a:t>Número de lenguajes</a:t>
                      </a:r>
                    </a:p>
                  </a:txBody>
                  <a:tcPr anchor="ctr"/>
                </a:tc>
                <a:tc>
                  <a:txBody>
                    <a:bodyPr/>
                    <a:lstStyle/>
                    <a:p>
                      <a:pPr lvl="0" algn="ctr">
                        <a:buNone/>
                      </a:pPr>
                      <a:r>
                        <a:rPr lang="es-ES"/>
                        <a:t>10</a:t>
                      </a:r>
                    </a:p>
                  </a:txBody>
                  <a:tcPr anchor="ctr"/>
                </a:tc>
                <a:tc>
                  <a:txBody>
                    <a:bodyPr/>
                    <a:lstStyle/>
                    <a:p>
                      <a:pPr lvl="0" algn="ctr">
                        <a:buNone/>
                      </a:pPr>
                      <a:r>
                        <a:rPr lang="es-ES"/>
                        <a:t>10</a:t>
                      </a:r>
                    </a:p>
                  </a:txBody>
                  <a:tcPr anchor="ctr"/>
                </a:tc>
                <a:extLst>
                  <a:ext uri="{0D108BD9-81ED-4DB2-BD59-A6C34878D82A}">
                    <a16:rowId xmlns:a16="http://schemas.microsoft.com/office/drawing/2014/main" val="660525575"/>
                  </a:ext>
                </a:extLst>
              </a:tr>
              <a:tr h="711327">
                <a:tc>
                  <a:txBody>
                    <a:bodyPr/>
                    <a:lstStyle/>
                    <a:p>
                      <a:pPr lvl="0" algn="ctr">
                        <a:buNone/>
                      </a:pPr>
                      <a:r>
                        <a:rPr lang="es-ES" sz="2000" b="1" i="0" u="none" strike="noStrike" noProof="0">
                          <a:latin typeface="Garamond"/>
                        </a:rPr>
                        <a:t>Peso</a:t>
                      </a:r>
                    </a:p>
                  </a:txBody>
                  <a:tcPr anchor="ctr"/>
                </a:tc>
                <a:tc>
                  <a:txBody>
                    <a:bodyPr/>
                    <a:lstStyle/>
                    <a:p>
                      <a:pPr lvl="0" algn="ctr">
                        <a:buNone/>
                      </a:pPr>
                      <a:r>
                        <a:rPr lang="es-ES"/>
                        <a:t>17.7 KB</a:t>
                      </a:r>
                    </a:p>
                  </a:txBody>
                  <a:tcPr anchor="ctr"/>
                </a:tc>
                <a:tc>
                  <a:txBody>
                    <a:bodyPr/>
                    <a:lstStyle/>
                    <a:p>
                      <a:pPr lvl="0" algn="ctr">
                        <a:buNone/>
                      </a:pPr>
                      <a:r>
                        <a:rPr lang="es-ES"/>
                        <a:t>25.6 KB</a:t>
                      </a:r>
                    </a:p>
                  </a:txBody>
                  <a:tcPr anchor="ctr"/>
                </a:tc>
                <a:extLst>
                  <a:ext uri="{0D108BD9-81ED-4DB2-BD59-A6C34878D82A}">
                    <a16:rowId xmlns:a16="http://schemas.microsoft.com/office/drawing/2014/main" val="2181032604"/>
                  </a:ext>
                </a:extLst>
              </a:tr>
            </a:tbl>
          </a:graphicData>
        </a:graphic>
      </p:graphicFrame>
    </p:spTree>
    <p:extLst>
      <p:ext uri="{BB962C8B-B14F-4D97-AF65-F5344CB8AC3E}">
        <p14:creationId xmlns:p14="http://schemas.microsoft.com/office/powerpoint/2010/main" val="5190157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9DF85A-F21C-45FA-AD06-62AAFD1DD4E9}"/>
              </a:ext>
            </a:extLst>
          </p:cNvPr>
          <p:cNvSpPr>
            <a:spLocks noGrp="1"/>
          </p:cNvSpPr>
          <p:nvPr>
            <p:ph type="title"/>
          </p:nvPr>
        </p:nvSpPr>
        <p:spPr>
          <a:xfrm>
            <a:off x="1295402" y="877748"/>
            <a:ext cx="9601196" cy="1303867"/>
          </a:xfrm>
        </p:spPr>
        <p:txBody>
          <a:bodyPr>
            <a:normAutofit fontScale="90000"/>
          </a:bodyPr>
          <a:lstStyle/>
          <a:p>
            <a:pPr algn="l"/>
            <a:r>
              <a:rPr lang="es-ES"/>
              <a:t>6. Recomendaciones.</a:t>
            </a:r>
            <a:br>
              <a:rPr lang="es-ES"/>
            </a:br>
            <a:r>
              <a:rPr lang="es-ES"/>
              <a:t>6.1 Situación 1: Implantación de un </a:t>
            </a:r>
            <a:r>
              <a:rPr lang="es-ES" err="1"/>
              <a:t>chatbot</a:t>
            </a:r>
            <a:r>
              <a:rPr lang="es-ES"/>
              <a:t> en una empresa.</a:t>
            </a:r>
          </a:p>
        </p:txBody>
      </p:sp>
      <p:sp>
        <p:nvSpPr>
          <p:cNvPr id="3" name="Marcador de contenido 2">
            <a:extLst>
              <a:ext uri="{FF2B5EF4-FFF2-40B4-BE49-F238E27FC236}">
                <a16:creationId xmlns:a16="http://schemas.microsoft.com/office/drawing/2014/main" id="{1EE9D9DE-375D-4A91-BA87-696FC2BE4094}"/>
              </a:ext>
            </a:extLst>
          </p:cNvPr>
          <p:cNvSpPr>
            <a:spLocks noGrp="1"/>
          </p:cNvSpPr>
          <p:nvPr>
            <p:ph idx="1"/>
          </p:nvPr>
        </p:nvSpPr>
        <p:spPr/>
        <p:txBody>
          <a:bodyPr/>
          <a:lstStyle/>
          <a:p>
            <a:r>
              <a:rPr lang="es-ES"/>
              <a:t>Descripción: Una posible situación a plantear sería la implantación de un chatbot en una empresa de compras online. El chatbot pregunta al cliente por el producto que desea y este le ofrece todas las opciones para comprar. La próxima vez que vuelve a realizar una compra en dicha tienda online, el chatbot sabrá qué es lo que el cliente ha comprado y le ofrecerá productos relacionados para posibles compras.</a:t>
            </a:r>
          </a:p>
        </p:txBody>
      </p:sp>
    </p:spTree>
    <p:extLst>
      <p:ext uri="{BB962C8B-B14F-4D97-AF65-F5344CB8AC3E}">
        <p14:creationId xmlns:p14="http://schemas.microsoft.com/office/powerpoint/2010/main" val="1597199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71B644-D2CA-4F4A-9F40-417FBAD6CACB}"/>
              </a:ext>
            </a:extLst>
          </p:cNvPr>
          <p:cNvSpPr>
            <a:spLocks noGrp="1"/>
          </p:cNvSpPr>
          <p:nvPr>
            <p:ph type="title"/>
          </p:nvPr>
        </p:nvSpPr>
        <p:spPr>
          <a:xfrm>
            <a:off x="1243210" y="418461"/>
            <a:ext cx="9601196" cy="1303867"/>
          </a:xfrm>
        </p:spPr>
        <p:txBody>
          <a:bodyPr/>
          <a:lstStyle/>
          <a:p>
            <a:pPr algn="l"/>
            <a:r>
              <a:rPr lang="es-ES"/>
              <a:t>Recomendación tecnología a utilizar</a:t>
            </a:r>
          </a:p>
        </p:txBody>
      </p:sp>
      <p:sp>
        <p:nvSpPr>
          <p:cNvPr id="3" name="Marcador de contenido 2">
            <a:extLst>
              <a:ext uri="{FF2B5EF4-FFF2-40B4-BE49-F238E27FC236}">
                <a16:creationId xmlns:a16="http://schemas.microsoft.com/office/drawing/2014/main" id="{C587F0CA-253D-4B86-A154-B413EE46273F}"/>
              </a:ext>
            </a:extLst>
          </p:cNvPr>
          <p:cNvSpPr>
            <a:spLocks noGrp="1"/>
          </p:cNvSpPr>
          <p:nvPr>
            <p:ph idx="1"/>
          </p:nvPr>
        </p:nvSpPr>
        <p:spPr/>
        <p:txBody>
          <a:bodyPr/>
          <a:lstStyle/>
          <a:p>
            <a:endParaRPr lang="es-ES"/>
          </a:p>
        </p:txBody>
      </p:sp>
      <p:graphicFrame>
        <p:nvGraphicFramePr>
          <p:cNvPr id="6" name="Tabla 2">
            <a:extLst>
              <a:ext uri="{FF2B5EF4-FFF2-40B4-BE49-F238E27FC236}">
                <a16:creationId xmlns:a16="http://schemas.microsoft.com/office/drawing/2014/main" id="{F3BCB5EC-F9D5-4EDD-AC5D-F9D4E85B8D34}"/>
              </a:ext>
            </a:extLst>
          </p:cNvPr>
          <p:cNvGraphicFramePr>
            <a:graphicFrameLocks noGrp="1"/>
          </p:cNvGraphicFramePr>
          <p:nvPr>
            <p:extLst>
              <p:ext uri="{D42A27DB-BD31-4B8C-83A1-F6EECF244321}">
                <p14:modId xmlns:p14="http://schemas.microsoft.com/office/powerpoint/2010/main" val="1664250014"/>
              </p:ext>
            </p:extLst>
          </p:nvPr>
        </p:nvGraphicFramePr>
        <p:xfrm>
          <a:off x="1315232" y="1409178"/>
          <a:ext cx="9672483" cy="4936102"/>
        </p:xfrm>
        <a:graphic>
          <a:graphicData uri="http://schemas.openxmlformats.org/drawingml/2006/table">
            <a:tbl>
              <a:tblPr firstRow="1" bandRow="1">
                <a:tableStyleId>{5C22544A-7EE6-4342-B048-85BDC9FD1C3A}</a:tableStyleId>
              </a:tblPr>
              <a:tblGrid>
                <a:gridCol w="2861609">
                  <a:extLst>
                    <a:ext uri="{9D8B030D-6E8A-4147-A177-3AD203B41FA5}">
                      <a16:colId xmlns:a16="http://schemas.microsoft.com/office/drawing/2014/main" val="692179078"/>
                    </a:ext>
                  </a:extLst>
                </a:gridCol>
                <a:gridCol w="3535993">
                  <a:extLst>
                    <a:ext uri="{9D8B030D-6E8A-4147-A177-3AD203B41FA5}">
                      <a16:colId xmlns:a16="http://schemas.microsoft.com/office/drawing/2014/main" val="1729533981"/>
                    </a:ext>
                  </a:extLst>
                </a:gridCol>
                <a:gridCol w="3274881">
                  <a:extLst>
                    <a:ext uri="{9D8B030D-6E8A-4147-A177-3AD203B41FA5}">
                      <a16:colId xmlns:a16="http://schemas.microsoft.com/office/drawing/2014/main" val="4233795968"/>
                    </a:ext>
                  </a:extLst>
                </a:gridCol>
              </a:tblGrid>
              <a:tr h="925043">
                <a:tc>
                  <a:txBody>
                    <a:bodyPr/>
                    <a:lstStyle/>
                    <a:p>
                      <a:pPr algn="ctr"/>
                      <a:r>
                        <a:rPr lang="es-ES" sz="1400"/>
                        <a:t>Criterios relevantes para la situación</a:t>
                      </a:r>
                    </a:p>
                  </a:txBody>
                  <a:tcPr anchor="ctr"/>
                </a:tc>
                <a:tc>
                  <a:txBody>
                    <a:bodyPr/>
                    <a:lstStyle/>
                    <a:p>
                      <a:pPr algn="ctr"/>
                      <a:r>
                        <a:rPr lang="es-ES" sz="2000"/>
                        <a:t>Ventajas tecnología 1</a:t>
                      </a:r>
                    </a:p>
                  </a:txBody>
                  <a:tcPr anchor="ctr"/>
                </a:tc>
                <a:tc>
                  <a:txBody>
                    <a:bodyPr/>
                    <a:lstStyle/>
                    <a:p>
                      <a:pPr lvl="0" algn="ctr">
                        <a:buNone/>
                      </a:pPr>
                      <a:r>
                        <a:rPr lang="es-ES" sz="2800" b="1" i="0" u="none" strike="noStrike" noProof="0">
                          <a:latin typeface="Garamond"/>
                        </a:rPr>
                        <a:t>Ventajas tecnología 2</a:t>
                      </a:r>
                      <a:endParaRPr lang="es-ES"/>
                    </a:p>
                  </a:txBody>
                  <a:tcPr anchor="ctr"/>
                </a:tc>
                <a:extLst>
                  <a:ext uri="{0D108BD9-81ED-4DB2-BD59-A6C34878D82A}">
                    <a16:rowId xmlns:a16="http://schemas.microsoft.com/office/drawing/2014/main" val="2302341128"/>
                  </a:ext>
                </a:extLst>
              </a:tr>
              <a:tr h="887028">
                <a:tc>
                  <a:txBody>
                    <a:bodyPr/>
                    <a:lstStyle/>
                    <a:p>
                      <a:pPr lvl="0" algn="ctr">
                        <a:buNone/>
                      </a:pPr>
                      <a:r>
                        <a:rPr lang="es-ES" sz="2000" b="1" i="0" u="none" strike="noStrike" noProof="0">
                          <a:latin typeface="Garamond"/>
                        </a:rPr>
                        <a:t>Criterio B3: Soporte técnico.</a:t>
                      </a:r>
                    </a:p>
                  </a:txBody>
                  <a:tcPr anchor="ctr"/>
                </a:tc>
                <a:tc>
                  <a:txBody>
                    <a:bodyPr/>
                    <a:lstStyle/>
                    <a:p>
                      <a:pPr lvl="0" algn="ctr">
                        <a:buNone/>
                      </a:pPr>
                      <a:r>
                        <a:rPr lang="es-ES" sz="1800" b="0" i="0" u="none" strike="noStrike" noProof="0" err="1">
                          <a:latin typeface="Garamond"/>
                        </a:rPr>
                        <a:t>Cluustar</a:t>
                      </a:r>
                      <a:r>
                        <a:rPr lang="es-ES" sz="1800" b="0" i="0" u="none" strike="noStrike" noProof="0">
                          <a:latin typeface="Garamond"/>
                        </a:rPr>
                        <a:t> ofrece un mejor soporte técnico ya que es individual y personalizado para cada cliente.</a:t>
                      </a:r>
                    </a:p>
                  </a:txBody>
                  <a:tcPr anchor="ctr"/>
                </a:tc>
                <a:tc>
                  <a:txBody>
                    <a:bodyPr/>
                    <a:lstStyle/>
                    <a:p>
                      <a:pPr lvl="0" algn="ctr">
                        <a:buNone/>
                      </a:pPr>
                      <a:r>
                        <a:rPr lang="es-ES" sz="1800" b="0" i="0" u="none" strike="noStrike" noProof="0">
                          <a:latin typeface="Garamond"/>
                        </a:rPr>
                        <a:t>Puedes contactar por email y teléfono acerca de una incidencia.</a:t>
                      </a:r>
                    </a:p>
                  </a:txBody>
                  <a:tcPr anchor="ctr"/>
                </a:tc>
                <a:extLst>
                  <a:ext uri="{0D108BD9-81ED-4DB2-BD59-A6C34878D82A}">
                    <a16:rowId xmlns:a16="http://schemas.microsoft.com/office/drawing/2014/main" val="3236513192"/>
                  </a:ext>
                </a:extLst>
              </a:tr>
              <a:tr h="1888102">
                <a:tc>
                  <a:txBody>
                    <a:bodyPr/>
                    <a:lstStyle/>
                    <a:p>
                      <a:pPr lvl="0" algn="ctr">
                        <a:buNone/>
                      </a:pPr>
                      <a:r>
                        <a:rPr lang="es-ES" sz="2000" b="1" i="0" u="none" strike="noStrike" noProof="0">
                          <a:latin typeface="Garamond"/>
                        </a:rPr>
                        <a:t>Criterio B.5: FAQ Autoaprendizaje.</a:t>
                      </a:r>
                    </a:p>
                  </a:txBody>
                  <a:tcPr anchor="ctr"/>
                </a:tc>
                <a:tc>
                  <a:txBody>
                    <a:bodyPr/>
                    <a:lstStyle/>
                    <a:p>
                      <a:pPr lvl="0" algn="ctr">
                        <a:buNone/>
                      </a:pPr>
                      <a:r>
                        <a:rPr lang="es-ES" sz="1800" b="0" i="0" u="none" strike="noStrike" noProof="0" err="1">
                          <a:latin typeface="Garamond"/>
                        </a:rPr>
                        <a:t>Cluustar</a:t>
                      </a:r>
                      <a:r>
                        <a:rPr lang="es-ES" sz="1800" b="0" i="0" u="none" strike="noStrike" noProof="0">
                          <a:latin typeface="Garamond"/>
                        </a:rPr>
                        <a:t> nos permite crear o implantar directamente preguntas que para un </a:t>
                      </a:r>
                      <a:r>
                        <a:rPr lang="es-ES" sz="1800" b="0" i="0" u="none" strike="noStrike" noProof="0" err="1">
                          <a:latin typeface="Garamond"/>
                        </a:rPr>
                        <a:t>bot</a:t>
                      </a:r>
                      <a:r>
                        <a:rPr lang="es-ES" sz="1800" b="0" i="0" u="none" strike="noStrike" noProof="0">
                          <a:latin typeface="Garamond"/>
                        </a:rPr>
                        <a:t> puedan ser complicadas de analizar, respecto a este criterio ganaría esta tecnología.</a:t>
                      </a:r>
                    </a:p>
                  </a:txBody>
                  <a:tcPr anchor="ctr"/>
                </a:tc>
                <a:tc>
                  <a:txBody>
                    <a:bodyPr/>
                    <a:lstStyle/>
                    <a:p>
                      <a:pPr lvl="0" algn="ctr">
                        <a:buNone/>
                      </a:pPr>
                      <a:r>
                        <a:rPr lang="es-ES" sz="1800" b="0" i="0" u="none" strike="noStrike" noProof="0">
                          <a:latin typeface="Garamond"/>
                        </a:rPr>
                        <a:t> También posee el autoaprendizaje pero no se pueden personalizar las posibles respuestas y ya vienen predeterminadas.</a:t>
                      </a:r>
                    </a:p>
                  </a:txBody>
                  <a:tcPr anchor="ctr"/>
                </a:tc>
                <a:extLst>
                  <a:ext uri="{0D108BD9-81ED-4DB2-BD59-A6C34878D82A}">
                    <a16:rowId xmlns:a16="http://schemas.microsoft.com/office/drawing/2014/main" val="4269824219"/>
                  </a:ext>
                </a:extLst>
              </a:tr>
              <a:tr h="1140464">
                <a:tc>
                  <a:txBody>
                    <a:bodyPr/>
                    <a:lstStyle/>
                    <a:p>
                      <a:pPr lvl="0" algn="ctr">
                        <a:buNone/>
                      </a:pPr>
                      <a:r>
                        <a:rPr lang="es-ES" sz="2000" b="1" i="0" u="none" strike="noStrike" noProof="0">
                          <a:latin typeface="Garamond"/>
                        </a:rPr>
                        <a:t>Criterio C1: Plantillas de </a:t>
                      </a:r>
                      <a:r>
                        <a:rPr lang="es-ES" sz="2000" b="1" i="0" u="none" strike="noStrike" noProof="0" err="1">
                          <a:latin typeface="Garamond"/>
                        </a:rPr>
                        <a:t>chatbot</a:t>
                      </a:r>
                      <a:r>
                        <a:rPr lang="es-ES" sz="2000" b="1" i="0" u="none" strike="noStrike" noProof="0">
                          <a:latin typeface="Garamond"/>
                        </a:rPr>
                        <a:t>.</a:t>
                      </a:r>
                    </a:p>
                  </a:txBody>
                  <a:tcPr anchor="ctr"/>
                </a:tc>
                <a:tc>
                  <a:txBody>
                    <a:bodyPr/>
                    <a:lstStyle/>
                    <a:p>
                      <a:pPr lvl="0" algn="ctr">
                        <a:buNone/>
                      </a:pPr>
                      <a:r>
                        <a:rPr lang="es-ES" sz="1800" b="0" i="0" u="none" strike="noStrike" noProof="0">
                          <a:latin typeface="Garamond"/>
                        </a:rPr>
                        <a:t>No posee plantillas ya que el </a:t>
                      </a:r>
                      <a:r>
                        <a:rPr lang="es-ES" sz="1800" b="0" i="0" u="none" strike="noStrike" noProof="0" err="1">
                          <a:latin typeface="Garamond"/>
                        </a:rPr>
                        <a:t>chatbot</a:t>
                      </a:r>
                      <a:r>
                        <a:rPr lang="es-ES" sz="1800" b="0" i="0" u="none" strike="noStrike" noProof="0">
                          <a:latin typeface="Garamond"/>
                        </a:rPr>
                        <a:t> posee inteligencia artificial (IA), y va aprendiendo de una manera automatizada.</a:t>
                      </a:r>
                    </a:p>
                  </a:txBody>
                  <a:tcPr anchor="ctr"/>
                </a:tc>
                <a:tc>
                  <a:txBody>
                    <a:bodyPr/>
                    <a:lstStyle/>
                    <a:p>
                      <a:pPr lvl="0" algn="ctr">
                        <a:buNone/>
                      </a:pPr>
                      <a:r>
                        <a:rPr lang="es-ES" sz="1800" b="0" i="0" u="none" strike="noStrike" noProof="0">
                          <a:latin typeface="Garamond"/>
                        </a:rPr>
                        <a:t>Posee 20 plantillas para los diferentes negocios en los que se vaya a implantar el </a:t>
                      </a:r>
                      <a:r>
                        <a:rPr lang="es-ES" sz="1800" b="0" i="0" u="none" strike="noStrike" noProof="0" err="1">
                          <a:latin typeface="Garamond"/>
                        </a:rPr>
                        <a:t>chatbot</a:t>
                      </a:r>
                      <a:r>
                        <a:rPr lang="es-ES" sz="1800" b="0" i="0" u="none" strike="noStrike" noProof="0">
                          <a:latin typeface="Garamond"/>
                        </a:rPr>
                        <a:t>.</a:t>
                      </a:r>
                    </a:p>
                  </a:txBody>
                  <a:tcPr anchor="ctr"/>
                </a:tc>
                <a:extLst>
                  <a:ext uri="{0D108BD9-81ED-4DB2-BD59-A6C34878D82A}">
                    <a16:rowId xmlns:a16="http://schemas.microsoft.com/office/drawing/2014/main" val="2266178983"/>
                  </a:ext>
                </a:extLst>
              </a:tr>
            </a:tbl>
          </a:graphicData>
        </a:graphic>
      </p:graphicFrame>
    </p:spTree>
    <p:extLst>
      <p:ext uri="{BB962C8B-B14F-4D97-AF65-F5344CB8AC3E}">
        <p14:creationId xmlns:p14="http://schemas.microsoft.com/office/powerpoint/2010/main" val="3460408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a 2">
            <a:extLst>
              <a:ext uri="{FF2B5EF4-FFF2-40B4-BE49-F238E27FC236}">
                <a16:creationId xmlns:a16="http://schemas.microsoft.com/office/drawing/2014/main" id="{E3926BCF-68F7-4056-9217-4CB016A90D2B}"/>
              </a:ext>
            </a:extLst>
          </p:cNvPr>
          <p:cNvGraphicFramePr>
            <a:graphicFrameLocks noGrp="1"/>
          </p:cNvGraphicFramePr>
          <p:nvPr>
            <p:extLst>
              <p:ext uri="{D42A27DB-BD31-4B8C-83A1-F6EECF244321}">
                <p14:modId xmlns:p14="http://schemas.microsoft.com/office/powerpoint/2010/main" val="1948773147"/>
              </p:ext>
            </p:extLst>
          </p:nvPr>
        </p:nvGraphicFramePr>
        <p:xfrm>
          <a:off x="1231725" y="1033397"/>
          <a:ext cx="9672483" cy="5162166"/>
        </p:xfrm>
        <a:graphic>
          <a:graphicData uri="http://schemas.openxmlformats.org/drawingml/2006/table">
            <a:tbl>
              <a:tblPr firstRow="1" bandRow="1">
                <a:tableStyleId>{5C22544A-7EE6-4342-B048-85BDC9FD1C3A}</a:tableStyleId>
              </a:tblPr>
              <a:tblGrid>
                <a:gridCol w="2861609">
                  <a:extLst>
                    <a:ext uri="{9D8B030D-6E8A-4147-A177-3AD203B41FA5}">
                      <a16:colId xmlns:a16="http://schemas.microsoft.com/office/drawing/2014/main" val="692179078"/>
                    </a:ext>
                  </a:extLst>
                </a:gridCol>
                <a:gridCol w="3535993">
                  <a:extLst>
                    <a:ext uri="{9D8B030D-6E8A-4147-A177-3AD203B41FA5}">
                      <a16:colId xmlns:a16="http://schemas.microsoft.com/office/drawing/2014/main" val="1729533981"/>
                    </a:ext>
                  </a:extLst>
                </a:gridCol>
                <a:gridCol w="3274881">
                  <a:extLst>
                    <a:ext uri="{9D8B030D-6E8A-4147-A177-3AD203B41FA5}">
                      <a16:colId xmlns:a16="http://schemas.microsoft.com/office/drawing/2014/main" val="4233795968"/>
                    </a:ext>
                  </a:extLst>
                </a:gridCol>
              </a:tblGrid>
              <a:tr h="925043">
                <a:tc>
                  <a:txBody>
                    <a:bodyPr/>
                    <a:lstStyle/>
                    <a:p>
                      <a:pPr algn="ctr"/>
                      <a:r>
                        <a:rPr lang="es-ES" sz="1400"/>
                        <a:t>Criterios relevantes para la situación</a:t>
                      </a:r>
                    </a:p>
                  </a:txBody>
                  <a:tcPr anchor="ctr"/>
                </a:tc>
                <a:tc>
                  <a:txBody>
                    <a:bodyPr/>
                    <a:lstStyle/>
                    <a:p>
                      <a:pPr algn="ctr"/>
                      <a:r>
                        <a:rPr lang="es-ES" sz="2000"/>
                        <a:t>Ventajas tecnología 1</a:t>
                      </a:r>
                    </a:p>
                  </a:txBody>
                  <a:tcPr anchor="ctr"/>
                </a:tc>
                <a:tc>
                  <a:txBody>
                    <a:bodyPr/>
                    <a:lstStyle/>
                    <a:p>
                      <a:pPr lvl="0" algn="ctr">
                        <a:buNone/>
                      </a:pPr>
                      <a:r>
                        <a:rPr lang="es-ES" sz="2800" b="1" i="0" u="none" strike="noStrike" noProof="0">
                          <a:latin typeface="Garamond"/>
                        </a:rPr>
                        <a:t>Ventajas tecnología 2</a:t>
                      </a:r>
                      <a:endParaRPr lang="es-ES"/>
                    </a:p>
                  </a:txBody>
                  <a:tcPr anchor="ctr"/>
                </a:tc>
                <a:extLst>
                  <a:ext uri="{0D108BD9-81ED-4DB2-BD59-A6C34878D82A}">
                    <a16:rowId xmlns:a16="http://schemas.microsoft.com/office/drawing/2014/main" val="2302341128"/>
                  </a:ext>
                </a:extLst>
              </a:tr>
              <a:tr h="887028">
                <a:tc>
                  <a:txBody>
                    <a:bodyPr/>
                    <a:lstStyle/>
                    <a:p>
                      <a:pPr lvl="0" algn="ctr">
                        <a:buNone/>
                      </a:pPr>
                      <a:r>
                        <a:rPr lang="es-ES" sz="2000" b="1" i="0" u="none" strike="noStrike" noProof="0">
                          <a:latin typeface="Garamond"/>
                        </a:rPr>
                        <a:t>Criterio C.3: Inteligencia artificial del </a:t>
                      </a:r>
                      <a:r>
                        <a:rPr lang="es-ES" sz="2000" b="1" i="0" u="none" strike="noStrike" noProof="0" err="1">
                          <a:latin typeface="Garamond"/>
                        </a:rPr>
                        <a:t>chatbot</a:t>
                      </a:r>
                      <a:r>
                        <a:rPr lang="es-ES" sz="2000" b="1" i="0" u="none" strike="noStrike" noProof="0">
                          <a:latin typeface="Garamond"/>
                        </a:rPr>
                        <a:t>.</a:t>
                      </a:r>
                    </a:p>
                  </a:txBody>
                  <a:tcPr anchor="ctr"/>
                </a:tc>
                <a:tc>
                  <a:txBody>
                    <a:bodyPr/>
                    <a:lstStyle/>
                    <a:p>
                      <a:pPr lvl="0" algn="ctr">
                        <a:buNone/>
                      </a:pPr>
                      <a:r>
                        <a:rPr lang="es-ES" sz="1800" b="0" i="0" u="none" strike="noStrike" noProof="0">
                          <a:latin typeface="Garamond"/>
                        </a:rPr>
                        <a:t>Se puede introducir posibles respuestas a una preguntas y el chat va aprendiendo a medida que se repiten preguntas parecidas.</a:t>
                      </a:r>
                    </a:p>
                  </a:txBody>
                  <a:tcPr anchor="ctr"/>
                </a:tc>
                <a:tc>
                  <a:txBody>
                    <a:bodyPr/>
                    <a:lstStyle/>
                    <a:p>
                      <a:pPr lvl="0" algn="ctr">
                        <a:buNone/>
                      </a:pPr>
                      <a:r>
                        <a:rPr lang="es-ES" sz="1800" b="0" i="0" u="none" strike="noStrike" noProof="0">
                          <a:latin typeface="Garamond"/>
                        </a:rPr>
                        <a:t>Posee el concepto de IA pero no tan completo como </a:t>
                      </a:r>
                      <a:r>
                        <a:rPr lang="es-ES" sz="1800" b="0" i="0" u="none" strike="noStrike" noProof="0" err="1">
                          <a:latin typeface="Garamond"/>
                        </a:rPr>
                        <a:t>cluustar</a:t>
                      </a:r>
                      <a:r>
                        <a:rPr lang="es-ES" sz="1800" b="0" i="0" u="none" strike="noStrike" noProof="0">
                          <a:latin typeface="Garamond"/>
                        </a:rPr>
                        <a:t>. </a:t>
                      </a:r>
                    </a:p>
                  </a:txBody>
                  <a:tcPr anchor="ctr"/>
                </a:tc>
                <a:extLst>
                  <a:ext uri="{0D108BD9-81ED-4DB2-BD59-A6C34878D82A}">
                    <a16:rowId xmlns:a16="http://schemas.microsoft.com/office/drawing/2014/main" val="3236513192"/>
                  </a:ext>
                </a:extLst>
              </a:tr>
              <a:tr h="1888102">
                <a:tc>
                  <a:txBody>
                    <a:bodyPr/>
                    <a:lstStyle/>
                    <a:p>
                      <a:pPr lvl="0" algn="ctr">
                        <a:buNone/>
                      </a:pPr>
                      <a:r>
                        <a:rPr lang="es-ES" sz="2000" b="1" i="0" u="none" strike="noStrike" noProof="0">
                          <a:latin typeface="Garamond"/>
                        </a:rPr>
                        <a:t>Criterio C.5: Respuestas </a:t>
                      </a:r>
                      <a:r>
                        <a:rPr lang="es-ES" sz="2000" b="1" i="0" u="none" strike="noStrike" noProof="0" err="1">
                          <a:latin typeface="Garamond"/>
                        </a:rPr>
                        <a:t>anticiapadas</a:t>
                      </a:r>
                    </a:p>
                  </a:txBody>
                  <a:tcPr anchor="ctr"/>
                </a:tc>
                <a:tc>
                  <a:txBody>
                    <a:bodyPr/>
                    <a:lstStyle/>
                    <a:p>
                      <a:pPr lvl="0" algn="ctr">
                        <a:buNone/>
                      </a:pPr>
                      <a:r>
                        <a:rPr lang="es-ES" sz="1800" b="0" i="0" u="none" strike="noStrike" noProof="0">
                          <a:latin typeface="Garamond"/>
                        </a:rPr>
                        <a:t>Ofrece consejos dependiendo de la situación del cliente en la web.</a:t>
                      </a:r>
                    </a:p>
                  </a:txBody>
                  <a:tcPr anchor="ctr"/>
                </a:tc>
                <a:tc>
                  <a:txBody>
                    <a:bodyPr/>
                    <a:lstStyle/>
                    <a:p>
                      <a:pPr lvl="0" algn="ctr">
                        <a:buNone/>
                      </a:pPr>
                      <a:r>
                        <a:rPr lang="es-ES" sz="1800" b="0" i="0" u="none" strike="noStrike" noProof="0">
                          <a:latin typeface="Garamond"/>
                        </a:rPr>
                        <a:t>Además de lo ofrecido en </a:t>
                      </a:r>
                      <a:r>
                        <a:rPr lang="es-ES" sz="1800" b="0" i="0" u="none" strike="noStrike" noProof="0" err="1">
                          <a:latin typeface="Garamond"/>
                        </a:rPr>
                        <a:t>cluustar</a:t>
                      </a:r>
                      <a:r>
                        <a:rPr lang="es-ES" sz="1800" b="0" i="0" u="none" strike="noStrike" noProof="0">
                          <a:latin typeface="Garamond"/>
                        </a:rPr>
                        <a:t>, da consejos que aportan esa información extra dependiendo del contexto de la situación.</a:t>
                      </a:r>
                    </a:p>
                  </a:txBody>
                  <a:tcPr anchor="ctr"/>
                </a:tc>
                <a:extLst>
                  <a:ext uri="{0D108BD9-81ED-4DB2-BD59-A6C34878D82A}">
                    <a16:rowId xmlns:a16="http://schemas.microsoft.com/office/drawing/2014/main" val="4269824219"/>
                  </a:ext>
                </a:extLst>
              </a:tr>
              <a:tr h="1140464">
                <a:tc>
                  <a:txBody>
                    <a:bodyPr/>
                    <a:lstStyle/>
                    <a:p>
                      <a:pPr lvl="0" algn="ctr">
                        <a:buNone/>
                      </a:pPr>
                      <a:r>
                        <a:rPr lang="es-ES" sz="2000" b="1" i="0" u="none" strike="noStrike" noProof="0">
                          <a:latin typeface="Garamond"/>
                        </a:rPr>
                        <a:t>Criterio D.2: Interacciones del usuario.</a:t>
                      </a:r>
                    </a:p>
                  </a:txBody>
                  <a:tcPr anchor="ctr"/>
                </a:tc>
                <a:tc>
                  <a:txBody>
                    <a:bodyPr/>
                    <a:lstStyle/>
                    <a:p>
                      <a:pPr lvl="0" algn="ctr">
                        <a:buNone/>
                      </a:pPr>
                      <a:r>
                        <a:rPr lang="es-ES" sz="1800" b="0" i="0" u="none" strike="noStrike" noProof="0">
                          <a:latin typeface="Garamond"/>
                        </a:rPr>
                        <a:t>En el caso de </a:t>
                      </a:r>
                      <a:r>
                        <a:rPr lang="es-ES" sz="1800" b="0" i="0" u="none" strike="noStrike" noProof="0" err="1">
                          <a:latin typeface="Garamond"/>
                        </a:rPr>
                        <a:t>cluustar</a:t>
                      </a:r>
                      <a:r>
                        <a:rPr lang="es-ES" sz="1800" b="0" i="0" u="none" strike="noStrike" noProof="0">
                          <a:latin typeface="Garamond"/>
                        </a:rPr>
                        <a:t> se pueden realizar ilimitadas interacciones al </a:t>
                      </a:r>
                      <a:r>
                        <a:rPr lang="es-ES" sz="1800" b="0" i="0" u="none" strike="noStrike" noProof="0" err="1">
                          <a:latin typeface="Garamond"/>
                        </a:rPr>
                        <a:t>chatbot</a:t>
                      </a:r>
                      <a:r>
                        <a:rPr lang="es-ES" sz="1800" b="0" i="0" u="none" strike="noStrike" noProof="0">
                          <a:latin typeface="Garamond"/>
                        </a:rPr>
                        <a:t>.</a:t>
                      </a:r>
                    </a:p>
                  </a:txBody>
                  <a:tcPr anchor="ctr"/>
                </a:tc>
                <a:tc>
                  <a:txBody>
                    <a:bodyPr/>
                    <a:lstStyle/>
                    <a:p>
                      <a:pPr lvl="0" algn="ctr">
                        <a:buNone/>
                      </a:pPr>
                      <a:r>
                        <a:rPr lang="es-ES" sz="1800" b="0" i="0" u="none" strike="noStrike" noProof="0">
                          <a:latin typeface="Garamond"/>
                        </a:rPr>
                        <a:t>Hasta 100.000 interacciones de usuario.</a:t>
                      </a:r>
                    </a:p>
                  </a:txBody>
                  <a:tcPr anchor="ctr"/>
                </a:tc>
                <a:extLst>
                  <a:ext uri="{0D108BD9-81ED-4DB2-BD59-A6C34878D82A}">
                    <a16:rowId xmlns:a16="http://schemas.microsoft.com/office/drawing/2014/main" val="2266178983"/>
                  </a:ext>
                </a:extLst>
              </a:tr>
            </a:tbl>
          </a:graphicData>
        </a:graphic>
      </p:graphicFrame>
    </p:spTree>
    <p:extLst>
      <p:ext uri="{BB962C8B-B14F-4D97-AF65-F5344CB8AC3E}">
        <p14:creationId xmlns:p14="http://schemas.microsoft.com/office/powerpoint/2010/main" val="3278617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9DF85A-F21C-45FA-AD06-62AAFD1DD4E9}"/>
              </a:ext>
            </a:extLst>
          </p:cNvPr>
          <p:cNvSpPr>
            <a:spLocks noGrp="1"/>
          </p:cNvSpPr>
          <p:nvPr>
            <p:ph type="title"/>
          </p:nvPr>
        </p:nvSpPr>
        <p:spPr>
          <a:xfrm>
            <a:off x="1295402" y="491529"/>
            <a:ext cx="9601196" cy="1303867"/>
          </a:xfrm>
        </p:spPr>
        <p:txBody>
          <a:bodyPr>
            <a:normAutofit fontScale="90000"/>
          </a:bodyPr>
          <a:lstStyle/>
          <a:p>
            <a:pPr algn="l"/>
            <a:br>
              <a:rPr lang="es-ES" dirty="0"/>
            </a:br>
            <a:r>
              <a:rPr lang="es-ES" dirty="0"/>
              <a:t>6.2 Situación 2: Asistente virtual para una pequeña empresa</a:t>
            </a:r>
          </a:p>
        </p:txBody>
      </p:sp>
      <p:sp>
        <p:nvSpPr>
          <p:cNvPr id="3" name="Marcador de contenido 2">
            <a:extLst>
              <a:ext uri="{FF2B5EF4-FFF2-40B4-BE49-F238E27FC236}">
                <a16:creationId xmlns:a16="http://schemas.microsoft.com/office/drawing/2014/main" id="{1EE9D9DE-375D-4A91-BA87-696FC2BE4094}"/>
              </a:ext>
            </a:extLst>
          </p:cNvPr>
          <p:cNvSpPr>
            <a:spLocks noGrp="1"/>
          </p:cNvSpPr>
          <p:nvPr>
            <p:ph idx="1"/>
          </p:nvPr>
        </p:nvSpPr>
        <p:spPr/>
        <p:txBody>
          <a:bodyPr/>
          <a:lstStyle/>
          <a:p>
            <a:r>
              <a:rPr lang="es-ES"/>
              <a:t>Se quiere implantar un asistente virtual en una pequeña empresa de venta de utensilios de cocina. La empresa está en pleno desarrollo, por lo que no posee una gran cantidad de dinero, pero acaba de crear su propia página web en la que vende sus productos y necesitan el chatbot para atender a sus clientes las 24 horas del día. Se estima que visitan la página unas 50 personas al día.</a:t>
            </a:r>
          </a:p>
        </p:txBody>
      </p:sp>
    </p:spTree>
    <p:extLst>
      <p:ext uri="{BB962C8B-B14F-4D97-AF65-F5344CB8AC3E}">
        <p14:creationId xmlns:p14="http://schemas.microsoft.com/office/powerpoint/2010/main" val="1437571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a 9">
            <a:extLst>
              <a:ext uri="{FF2B5EF4-FFF2-40B4-BE49-F238E27FC236}">
                <a16:creationId xmlns:a16="http://schemas.microsoft.com/office/drawing/2014/main" id="{5141B17E-C481-4DC4-B178-64776778BE7E}"/>
              </a:ext>
            </a:extLst>
          </p:cNvPr>
          <p:cNvGraphicFramePr>
            <a:graphicFrameLocks noGrp="1"/>
          </p:cNvGraphicFramePr>
          <p:nvPr>
            <p:extLst>
              <p:ext uri="{D42A27DB-BD31-4B8C-83A1-F6EECF244321}">
                <p14:modId xmlns:p14="http://schemas.microsoft.com/office/powerpoint/2010/main" val="1834696429"/>
              </p:ext>
            </p:extLst>
          </p:nvPr>
        </p:nvGraphicFramePr>
        <p:xfrm>
          <a:off x="504939" y="440675"/>
          <a:ext cx="11251153" cy="5949105"/>
        </p:xfrm>
        <a:graphic>
          <a:graphicData uri="http://schemas.openxmlformats.org/drawingml/2006/table">
            <a:tbl>
              <a:tblPr firstRow="1" bandRow="1">
                <a:tableStyleId>{5C22544A-7EE6-4342-B048-85BDC9FD1C3A}</a:tableStyleId>
              </a:tblPr>
              <a:tblGrid>
                <a:gridCol w="3371356">
                  <a:extLst>
                    <a:ext uri="{9D8B030D-6E8A-4147-A177-3AD203B41FA5}">
                      <a16:colId xmlns:a16="http://schemas.microsoft.com/office/drawing/2014/main" val="151750518"/>
                    </a:ext>
                  </a:extLst>
                </a:gridCol>
                <a:gridCol w="4129413">
                  <a:extLst>
                    <a:ext uri="{9D8B030D-6E8A-4147-A177-3AD203B41FA5}">
                      <a16:colId xmlns:a16="http://schemas.microsoft.com/office/drawing/2014/main" val="2603480430"/>
                    </a:ext>
                  </a:extLst>
                </a:gridCol>
                <a:gridCol w="3750384">
                  <a:extLst>
                    <a:ext uri="{9D8B030D-6E8A-4147-A177-3AD203B41FA5}">
                      <a16:colId xmlns:a16="http://schemas.microsoft.com/office/drawing/2014/main" val="3900104920"/>
                    </a:ext>
                  </a:extLst>
                </a:gridCol>
              </a:tblGrid>
              <a:tr h="640673">
                <a:tc>
                  <a:txBody>
                    <a:bodyPr/>
                    <a:lstStyle/>
                    <a:p>
                      <a:pPr algn="ctr" rtl="0" fontAlgn="base"/>
                      <a:r>
                        <a:rPr lang="es-ES" sz="1800">
                          <a:effectLst/>
                          <a:latin typeface="Arial"/>
                        </a:rPr>
                        <a:t>Criterios relevantes para la decisión </a:t>
                      </a:r>
                    </a:p>
                  </a:txBody>
                  <a:tcPr anchor="ctr"/>
                </a:tc>
                <a:tc>
                  <a:txBody>
                    <a:bodyPr/>
                    <a:lstStyle/>
                    <a:p>
                      <a:pPr algn="ctr" rtl="0" fontAlgn="base"/>
                      <a:r>
                        <a:rPr lang="es-ES" sz="1800">
                          <a:effectLst/>
                          <a:latin typeface="Arial"/>
                        </a:rPr>
                        <a:t>Ventajas tecnología 1 </a:t>
                      </a:r>
                    </a:p>
                  </a:txBody>
                  <a:tcPr anchor="ctr"/>
                </a:tc>
                <a:tc>
                  <a:txBody>
                    <a:bodyPr/>
                    <a:lstStyle/>
                    <a:p>
                      <a:pPr algn="ctr" rtl="0" fontAlgn="base"/>
                      <a:r>
                        <a:rPr lang="es-ES" sz="1800">
                          <a:effectLst/>
                          <a:latin typeface="Arial"/>
                        </a:rPr>
                        <a:t>Ventajas tecnología 2 </a:t>
                      </a:r>
                    </a:p>
                  </a:txBody>
                  <a:tcPr anchor="ctr"/>
                </a:tc>
                <a:extLst>
                  <a:ext uri="{0D108BD9-81ED-4DB2-BD59-A6C34878D82A}">
                    <a16:rowId xmlns:a16="http://schemas.microsoft.com/office/drawing/2014/main" val="1179012054"/>
                  </a:ext>
                </a:extLst>
              </a:tr>
              <a:tr h="1464395">
                <a:tc>
                  <a:txBody>
                    <a:bodyPr/>
                    <a:lstStyle/>
                    <a:p>
                      <a:pPr algn="ctr" rtl="0" fontAlgn="base"/>
                      <a:r>
                        <a:rPr lang="es-ES" sz="1800" b="1">
                          <a:effectLst/>
                          <a:latin typeface="Arial"/>
                        </a:rPr>
                        <a:t>Criterio B.2: Diferentes planes de pago. </a:t>
                      </a:r>
                    </a:p>
                    <a:p>
                      <a:pPr algn="ctr" rtl="0" fontAlgn="base"/>
                      <a:endParaRPr lang="es-ES" sz="1800" b="1">
                        <a:effectLst/>
                        <a:latin typeface="Arial"/>
                      </a:endParaRPr>
                    </a:p>
                  </a:txBody>
                  <a:tcPr anchor="ctr"/>
                </a:tc>
                <a:tc>
                  <a:txBody>
                    <a:bodyPr/>
                    <a:lstStyle/>
                    <a:p>
                      <a:pPr algn="ctr" rtl="0" fontAlgn="base"/>
                      <a:r>
                        <a:rPr lang="es-ES" sz="1800" err="1">
                          <a:effectLst/>
                          <a:latin typeface="Arial"/>
                        </a:rPr>
                        <a:t>Cluustar</a:t>
                      </a:r>
                      <a:r>
                        <a:rPr lang="es-ES" sz="1800">
                          <a:effectLst/>
                          <a:latin typeface="Arial"/>
                        </a:rPr>
                        <a:t> no nos ofrece la información detallada sobre los precios, pero se puede adaptar a nuestra empresa si le pedimos información. </a:t>
                      </a:r>
                    </a:p>
                  </a:txBody>
                  <a:tcPr anchor="ctr"/>
                </a:tc>
                <a:tc>
                  <a:txBody>
                    <a:bodyPr/>
                    <a:lstStyle/>
                    <a:p>
                      <a:pPr algn="ctr" rtl="0" fontAlgn="base"/>
                      <a:r>
                        <a:rPr lang="es-ES" sz="1800" err="1">
                          <a:effectLst/>
                          <a:latin typeface="Arial"/>
                        </a:rPr>
                        <a:t>Virtualspirits</a:t>
                      </a:r>
                      <a:r>
                        <a:rPr lang="es-ES" sz="1800">
                          <a:effectLst/>
                          <a:latin typeface="Arial"/>
                        </a:rPr>
                        <a:t> ofrece una </a:t>
                      </a:r>
                      <a:r>
                        <a:rPr lang="es-ES" sz="1800" err="1">
                          <a:effectLst/>
                          <a:latin typeface="Arial"/>
                        </a:rPr>
                        <a:t>version</a:t>
                      </a:r>
                      <a:r>
                        <a:rPr lang="es-ES" sz="1800">
                          <a:effectLst/>
                          <a:latin typeface="Arial"/>
                        </a:rPr>
                        <a:t> para negocios por 99$ al mes, un precio bastante </a:t>
                      </a:r>
                      <a:r>
                        <a:rPr lang="es-ES" sz="1800" err="1">
                          <a:effectLst/>
                          <a:latin typeface="Arial"/>
                        </a:rPr>
                        <a:t>economico</a:t>
                      </a:r>
                      <a:r>
                        <a:rPr lang="es-ES" sz="1800">
                          <a:effectLst/>
                          <a:latin typeface="Arial"/>
                        </a:rPr>
                        <a:t> para una empresa </a:t>
                      </a:r>
                    </a:p>
                  </a:txBody>
                  <a:tcPr anchor="ctr"/>
                </a:tc>
                <a:extLst>
                  <a:ext uri="{0D108BD9-81ED-4DB2-BD59-A6C34878D82A}">
                    <a16:rowId xmlns:a16="http://schemas.microsoft.com/office/drawing/2014/main" val="2879301415"/>
                  </a:ext>
                </a:extLst>
              </a:tr>
              <a:tr h="1464395">
                <a:tc>
                  <a:txBody>
                    <a:bodyPr/>
                    <a:lstStyle/>
                    <a:p>
                      <a:pPr algn="ctr" rtl="0" fontAlgn="base"/>
                      <a:r>
                        <a:rPr lang="es-ES" sz="1800" b="1">
                          <a:effectLst/>
                          <a:latin typeface="Arial"/>
                        </a:rPr>
                        <a:t>Criterio D.1: Numero de </a:t>
                      </a:r>
                      <a:r>
                        <a:rPr lang="es-ES" sz="1800" b="1" err="1">
                          <a:effectLst/>
                          <a:latin typeface="Arial"/>
                        </a:rPr>
                        <a:t>chatbots</a:t>
                      </a:r>
                      <a:r>
                        <a:rPr lang="es-ES" sz="1800" b="1">
                          <a:effectLst/>
                          <a:latin typeface="Arial"/>
                        </a:rPr>
                        <a:t> </a:t>
                      </a:r>
                    </a:p>
                  </a:txBody>
                  <a:tcPr anchor="ctr"/>
                </a:tc>
                <a:tc>
                  <a:txBody>
                    <a:bodyPr/>
                    <a:lstStyle/>
                    <a:p>
                      <a:pPr algn="ctr" rtl="0" fontAlgn="base"/>
                      <a:r>
                        <a:rPr lang="es-ES" sz="1800">
                          <a:effectLst/>
                          <a:latin typeface="Arial"/>
                        </a:rPr>
                        <a:t>La opción para empresas tan solo ofrece 1 </a:t>
                      </a:r>
                      <a:r>
                        <a:rPr lang="es-ES" sz="1800" err="1">
                          <a:effectLst/>
                          <a:latin typeface="Arial"/>
                        </a:rPr>
                        <a:t>chatbot</a:t>
                      </a:r>
                      <a:r>
                        <a:rPr lang="es-ES" sz="1800">
                          <a:effectLst/>
                          <a:latin typeface="Arial"/>
                        </a:rPr>
                        <a:t>, lo cual podría ser insuficiente si en algún momento hay varios compradores en la web. </a:t>
                      </a:r>
                    </a:p>
                  </a:txBody>
                  <a:tcPr anchor="ctr"/>
                </a:tc>
                <a:tc>
                  <a:txBody>
                    <a:bodyPr/>
                    <a:lstStyle/>
                    <a:p>
                      <a:pPr algn="ctr" rtl="0" fontAlgn="base"/>
                      <a:r>
                        <a:rPr lang="es-ES" sz="1800">
                          <a:effectLst/>
                          <a:latin typeface="Arial"/>
                        </a:rPr>
                        <a:t>La opción para empresas tan solo ofrece 5 </a:t>
                      </a:r>
                      <a:r>
                        <a:rPr lang="es-ES" sz="1800" err="1">
                          <a:effectLst/>
                          <a:latin typeface="Arial"/>
                        </a:rPr>
                        <a:t>chatbots</a:t>
                      </a:r>
                      <a:r>
                        <a:rPr lang="es-ES" sz="1800">
                          <a:effectLst/>
                          <a:latin typeface="Arial"/>
                        </a:rPr>
                        <a:t>, una buena cantidad para el número de visitas que recibe la página web al día </a:t>
                      </a:r>
                    </a:p>
                  </a:txBody>
                  <a:tcPr anchor="ctr"/>
                </a:tc>
                <a:extLst>
                  <a:ext uri="{0D108BD9-81ED-4DB2-BD59-A6C34878D82A}">
                    <a16:rowId xmlns:a16="http://schemas.microsoft.com/office/drawing/2014/main" val="1386102329"/>
                  </a:ext>
                </a:extLst>
              </a:tr>
              <a:tr h="1189821">
                <a:tc>
                  <a:txBody>
                    <a:bodyPr/>
                    <a:lstStyle/>
                    <a:p>
                      <a:pPr algn="ctr" rtl="0" fontAlgn="base"/>
                      <a:r>
                        <a:rPr lang="es-ES" sz="1800" b="1">
                          <a:effectLst/>
                          <a:latin typeface="Arial"/>
                        </a:rPr>
                        <a:t>Criterio D.2: Interacciones de usuario </a:t>
                      </a:r>
                    </a:p>
                  </a:txBody>
                  <a:tcPr anchor="ctr"/>
                </a:tc>
                <a:tc>
                  <a:txBody>
                    <a:bodyPr/>
                    <a:lstStyle/>
                    <a:p>
                      <a:pPr algn="ctr" rtl="0" fontAlgn="base"/>
                      <a:r>
                        <a:rPr lang="es-ES" sz="1800">
                          <a:effectLst/>
                          <a:latin typeface="Arial"/>
                        </a:rPr>
                        <a:t>Ofrece 10000 interacciones diarias, de sobra para lo que necesita la empresa </a:t>
                      </a:r>
                    </a:p>
                  </a:txBody>
                  <a:tcPr anchor="ctr"/>
                </a:tc>
                <a:tc>
                  <a:txBody>
                    <a:bodyPr/>
                    <a:lstStyle/>
                    <a:p>
                      <a:pPr algn="ctr" rtl="0" fontAlgn="base"/>
                      <a:r>
                        <a:rPr lang="es-ES" sz="1800">
                          <a:effectLst/>
                          <a:latin typeface="Arial"/>
                        </a:rPr>
                        <a:t>Ofrece soporte para 10000 usuarios al mes, lo cual es más que suficientes para las visitas que recibe la web. </a:t>
                      </a:r>
                    </a:p>
                  </a:txBody>
                  <a:tcPr anchor="ctr"/>
                </a:tc>
                <a:extLst>
                  <a:ext uri="{0D108BD9-81ED-4DB2-BD59-A6C34878D82A}">
                    <a16:rowId xmlns:a16="http://schemas.microsoft.com/office/drawing/2014/main" val="2730447167"/>
                  </a:ext>
                </a:extLst>
              </a:tr>
              <a:tr h="1189821">
                <a:tc>
                  <a:txBody>
                    <a:bodyPr/>
                    <a:lstStyle/>
                    <a:p>
                      <a:pPr algn="ctr" rtl="0" fontAlgn="base"/>
                      <a:r>
                        <a:rPr lang="es-ES" sz="1800" b="1">
                          <a:effectLst/>
                          <a:latin typeface="Arial"/>
                        </a:rPr>
                        <a:t>Criterio A.2: Disponibilidad 24/7 </a:t>
                      </a:r>
                    </a:p>
                    <a:p>
                      <a:pPr algn="ctr" rtl="0" fontAlgn="base"/>
                      <a:endParaRPr lang="es-ES" sz="1800" b="1">
                        <a:effectLst/>
                        <a:latin typeface="Arial"/>
                      </a:endParaRPr>
                    </a:p>
                  </a:txBody>
                  <a:tcPr anchor="ctr"/>
                </a:tc>
                <a:tc>
                  <a:txBody>
                    <a:bodyPr/>
                    <a:lstStyle/>
                    <a:p>
                      <a:pPr algn="ctr" rtl="0" fontAlgn="base"/>
                      <a:r>
                        <a:rPr lang="es-ES" sz="1800">
                          <a:effectLst/>
                          <a:latin typeface="Arial"/>
                        </a:rPr>
                        <a:t>Ofrece disponibilidad las 24 horas del día, como lo requiere la empresa. </a:t>
                      </a:r>
                    </a:p>
                  </a:txBody>
                  <a:tcPr anchor="ctr"/>
                </a:tc>
                <a:tc>
                  <a:txBody>
                    <a:bodyPr/>
                    <a:lstStyle/>
                    <a:p>
                      <a:pPr algn="ctr" rtl="0" fontAlgn="base"/>
                      <a:r>
                        <a:rPr lang="es-ES" sz="1800">
                          <a:effectLst/>
                          <a:latin typeface="Arial"/>
                        </a:rPr>
                        <a:t>Ofrece disponibilidad las 24 horas del día, como lo requiere la empresa. </a:t>
                      </a:r>
                    </a:p>
                    <a:p>
                      <a:pPr algn="ctr" rtl="0" fontAlgn="base"/>
                      <a:endParaRPr lang="es-ES" sz="1800">
                        <a:effectLst/>
                        <a:latin typeface="Arial"/>
                      </a:endParaRPr>
                    </a:p>
                  </a:txBody>
                  <a:tcPr anchor="ctr"/>
                </a:tc>
                <a:extLst>
                  <a:ext uri="{0D108BD9-81ED-4DB2-BD59-A6C34878D82A}">
                    <a16:rowId xmlns:a16="http://schemas.microsoft.com/office/drawing/2014/main" val="1218918965"/>
                  </a:ext>
                </a:extLst>
              </a:tr>
            </a:tbl>
          </a:graphicData>
        </a:graphic>
      </p:graphicFrame>
    </p:spTree>
    <p:extLst>
      <p:ext uri="{BB962C8B-B14F-4D97-AF65-F5344CB8AC3E}">
        <p14:creationId xmlns:p14="http://schemas.microsoft.com/office/powerpoint/2010/main" val="1288682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2A8ED8-B03B-48E7-98E9-A1EC239FCEBD}"/>
              </a:ext>
            </a:extLst>
          </p:cNvPr>
          <p:cNvSpPr>
            <a:spLocks noGrp="1"/>
          </p:cNvSpPr>
          <p:nvPr>
            <p:ph type="title"/>
          </p:nvPr>
        </p:nvSpPr>
        <p:spPr/>
        <p:txBody>
          <a:bodyPr/>
          <a:lstStyle/>
          <a:p>
            <a:pPr algn="l"/>
            <a:r>
              <a:rPr lang="es-ES"/>
              <a:t>Planificación.</a:t>
            </a:r>
          </a:p>
        </p:txBody>
      </p:sp>
      <p:pic>
        <p:nvPicPr>
          <p:cNvPr id="4" name="Imagen 4" descr="Imagen que contiene captura de pantalla&#10;&#10;Descripción generada con confianza muy alta">
            <a:extLst>
              <a:ext uri="{FF2B5EF4-FFF2-40B4-BE49-F238E27FC236}">
                <a16:creationId xmlns:a16="http://schemas.microsoft.com/office/drawing/2014/main" id="{7EAB13B1-6C21-4272-BD3D-5948E7AB43E6}"/>
              </a:ext>
            </a:extLst>
          </p:cNvPr>
          <p:cNvPicPr>
            <a:picLocks noGrp="1" noChangeAspect="1"/>
          </p:cNvPicPr>
          <p:nvPr>
            <p:ph idx="1"/>
          </p:nvPr>
        </p:nvPicPr>
        <p:blipFill>
          <a:blip r:embed="rId2"/>
          <a:stretch>
            <a:fillRect/>
          </a:stretch>
        </p:blipFill>
        <p:spPr>
          <a:xfrm>
            <a:off x="1966561" y="2452549"/>
            <a:ext cx="8321506" cy="3423319"/>
          </a:xfrm>
          <a:prstGeom prst="rect">
            <a:avLst/>
          </a:prstGeom>
        </p:spPr>
      </p:pic>
    </p:spTree>
    <p:extLst>
      <p:ext uri="{BB962C8B-B14F-4D97-AF65-F5344CB8AC3E}">
        <p14:creationId xmlns:p14="http://schemas.microsoft.com/office/powerpoint/2010/main" val="288118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EE1D0E-8609-4B42-9B6F-4B05D07EC918}"/>
              </a:ext>
            </a:extLst>
          </p:cNvPr>
          <p:cNvSpPr>
            <a:spLocks noGrp="1"/>
          </p:cNvSpPr>
          <p:nvPr>
            <p:ph type="title"/>
          </p:nvPr>
        </p:nvSpPr>
        <p:spPr>
          <a:xfrm>
            <a:off x="1295402" y="1305721"/>
            <a:ext cx="9601196" cy="1303867"/>
          </a:xfrm>
        </p:spPr>
        <p:txBody>
          <a:bodyPr>
            <a:normAutofit fontScale="90000"/>
          </a:bodyPr>
          <a:lstStyle/>
          <a:p>
            <a:pPr algn="l"/>
            <a:r>
              <a:rPr lang="es-ES"/>
              <a:t>2. Descripción de las tecnologías.</a:t>
            </a:r>
            <a:br>
              <a:rPr lang="es-ES"/>
            </a:br>
            <a:r>
              <a:rPr lang="es-ES"/>
              <a:t>2.1 Tecnología 1: </a:t>
            </a:r>
            <a:r>
              <a:rPr lang="es-ES" err="1"/>
              <a:t>Clustaar</a:t>
            </a:r>
            <a:r>
              <a:rPr lang="es-ES"/>
              <a:t> Bot </a:t>
            </a:r>
            <a:r>
              <a:rPr lang="es-ES" err="1"/>
              <a:t>Platform</a:t>
            </a:r>
            <a:r>
              <a:rPr lang="es-ES"/>
              <a:t>.</a:t>
            </a:r>
            <a:br>
              <a:rPr lang="es-ES"/>
            </a:br>
            <a:endParaRPr lang="es-ES"/>
          </a:p>
        </p:txBody>
      </p:sp>
      <p:sp>
        <p:nvSpPr>
          <p:cNvPr id="3" name="Marcador de contenido 2">
            <a:extLst>
              <a:ext uri="{FF2B5EF4-FFF2-40B4-BE49-F238E27FC236}">
                <a16:creationId xmlns:a16="http://schemas.microsoft.com/office/drawing/2014/main" id="{C694CA0F-0C6F-453D-92F0-82C6117B04D8}"/>
              </a:ext>
            </a:extLst>
          </p:cNvPr>
          <p:cNvSpPr>
            <a:spLocks noGrp="1"/>
          </p:cNvSpPr>
          <p:nvPr>
            <p:ph idx="1"/>
          </p:nvPr>
        </p:nvSpPr>
        <p:spPr/>
        <p:txBody>
          <a:bodyPr/>
          <a:lstStyle/>
          <a:p>
            <a:endParaRPr lang="es-ES"/>
          </a:p>
          <a:p>
            <a:r>
              <a:rPr lang="es-ES" err="1"/>
              <a:t>Chatbot</a:t>
            </a:r>
            <a:r>
              <a:rPr lang="es-ES"/>
              <a:t> que responde automáticamente al 65% de las consultas de atención al cliente. Es una plataforma poderosa dotada de Inteligencia Artificial para aumentar la satisfacción del cliente.</a:t>
            </a:r>
          </a:p>
          <a:p>
            <a:r>
              <a:rPr lang="es-ES"/>
              <a:t>Los clientes tendrán respuestas 24/7, es decir, el </a:t>
            </a:r>
            <a:r>
              <a:rPr lang="es-ES" err="1"/>
              <a:t>chatbot</a:t>
            </a:r>
            <a:r>
              <a:rPr lang="es-ES"/>
              <a:t> siempre está disponible para  cualquier pregunta o duda.</a:t>
            </a:r>
          </a:p>
        </p:txBody>
      </p:sp>
      <p:pic>
        <p:nvPicPr>
          <p:cNvPr id="4" name="Imagen 4">
            <a:extLst>
              <a:ext uri="{FF2B5EF4-FFF2-40B4-BE49-F238E27FC236}">
                <a16:creationId xmlns:a16="http://schemas.microsoft.com/office/drawing/2014/main" id="{7584342C-24ED-4CAD-90D4-03CE69B74F88}"/>
              </a:ext>
            </a:extLst>
          </p:cNvPr>
          <p:cNvPicPr>
            <a:picLocks noChangeAspect="1"/>
          </p:cNvPicPr>
          <p:nvPr/>
        </p:nvPicPr>
        <p:blipFill>
          <a:blip r:embed="rId2"/>
          <a:stretch>
            <a:fillRect/>
          </a:stretch>
        </p:blipFill>
        <p:spPr>
          <a:xfrm>
            <a:off x="9371753" y="1030071"/>
            <a:ext cx="2133208" cy="1186188"/>
          </a:xfrm>
          <a:prstGeom prst="rect">
            <a:avLst/>
          </a:prstGeom>
        </p:spPr>
      </p:pic>
    </p:spTree>
    <p:extLst>
      <p:ext uri="{BB962C8B-B14F-4D97-AF65-F5344CB8AC3E}">
        <p14:creationId xmlns:p14="http://schemas.microsoft.com/office/powerpoint/2010/main" val="2728866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4" descr="Imagen que contiene captura de pantalla&#10;&#10;Descripción generada con confianza muy alta">
            <a:extLst>
              <a:ext uri="{FF2B5EF4-FFF2-40B4-BE49-F238E27FC236}">
                <a16:creationId xmlns:a16="http://schemas.microsoft.com/office/drawing/2014/main" id="{574B8ADE-AC2D-4E3C-8D04-F7157064CC37}"/>
              </a:ext>
            </a:extLst>
          </p:cNvPr>
          <p:cNvPicPr>
            <a:picLocks noChangeAspect="1"/>
          </p:cNvPicPr>
          <p:nvPr/>
        </p:nvPicPr>
        <p:blipFill>
          <a:blip r:embed="rId2"/>
          <a:stretch>
            <a:fillRect/>
          </a:stretch>
        </p:blipFill>
        <p:spPr>
          <a:xfrm>
            <a:off x="1926921" y="908568"/>
            <a:ext cx="8098076" cy="4894726"/>
          </a:xfrm>
          <a:prstGeom prst="rect">
            <a:avLst/>
          </a:prstGeom>
        </p:spPr>
      </p:pic>
    </p:spTree>
    <p:extLst>
      <p:ext uri="{BB962C8B-B14F-4D97-AF65-F5344CB8AC3E}">
        <p14:creationId xmlns:p14="http://schemas.microsoft.com/office/powerpoint/2010/main" val="2541793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7DF398-0198-473A-A873-13838183F8CC}"/>
              </a:ext>
            </a:extLst>
          </p:cNvPr>
          <p:cNvSpPr>
            <a:spLocks noGrp="1"/>
          </p:cNvSpPr>
          <p:nvPr>
            <p:ph type="title"/>
          </p:nvPr>
        </p:nvSpPr>
        <p:spPr/>
        <p:txBody>
          <a:bodyPr/>
          <a:lstStyle/>
          <a:p>
            <a:pPr algn="l"/>
            <a:r>
              <a:rPr lang="es-ES"/>
              <a:t>2.2 Tecnología 2: </a:t>
            </a:r>
            <a:r>
              <a:rPr lang="es-ES" err="1"/>
              <a:t>VirtualSpirits</a:t>
            </a:r>
            <a:r>
              <a:rPr lang="es-ES"/>
              <a:t>.</a:t>
            </a:r>
          </a:p>
        </p:txBody>
      </p:sp>
      <p:sp>
        <p:nvSpPr>
          <p:cNvPr id="7" name="Marcador de contenido 6">
            <a:extLst>
              <a:ext uri="{FF2B5EF4-FFF2-40B4-BE49-F238E27FC236}">
                <a16:creationId xmlns:a16="http://schemas.microsoft.com/office/drawing/2014/main" id="{55230971-8F36-4AAE-8C9C-A4FBA89BAA7B}"/>
              </a:ext>
            </a:extLst>
          </p:cNvPr>
          <p:cNvSpPr>
            <a:spLocks noGrp="1"/>
          </p:cNvSpPr>
          <p:nvPr>
            <p:ph idx="1"/>
          </p:nvPr>
        </p:nvSpPr>
        <p:spPr/>
        <p:txBody>
          <a:bodyPr/>
          <a:lstStyle/>
          <a:p>
            <a:r>
              <a:rPr lang="es-ES"/>
              <a:t>Se define como la mejor plataforma de </a:t>
            </a:r>
            <a:r>
              <a:rPr lang="es-ES" err="1"/>
              <a:t>Chatbot</a:t>
            </a:r>
            <a:r>
              <a:rPr lang="es-ES"/>
              <a:t> para la generación de contactos, servicio al cliente y ventas. Ofrece diferentes estilos de </a:t>
            </a:r>
            <a:r>
              <a:rPr lang="es-ES" err="1"/>
              <a:t>Chatbots</a:t>
            </a:r>
            <a:r>
              <a:rPr lang="es-ES"/>
              <a:t> dependiendo del campo de trabajo de la empresa.</a:t>
            </a:r>
          </a:p>
          <a:p>
            <a:r>
              <a:rPr lang="es-ES"/>
              <a:t>12.000 negocios usan este </a:t>
            </a:r>
            <a:r>
              <a:rPr lang="es-ES" err="1"/>
              <a:t>chatbot</a:t>
            </a:r>
            <a:r>
              <a:rPr lang="es-ES"/>
              <a:t>.</a:t>
            </a:r>
          </a:p>
        </p:txBody>
      </p:sp>
      <p:pic>
        <p:nvPicPr>
          <p:cNvPr id="8" name="Imagen 8">
            <a:extLst>
              <a:ext uri="{FF2B5EF4-FFF2-40B4-BE49-F238E27FC236}">
                <a16:creationId xmlns:a16="http://schemas.microsoft.com/office/drawing/2014/main" id="{8F437F0F-8E11-4AB8-A5E7-61AB120FAA93}"/>
              </a:ext>
            </a:extLst>
          </p:cNvPr>
          <p:cNvPicPr>
            <a:picLocks noChangeAspect="1"/>
          </p:cNvPicPr>
          <p:nvPr/>
        </p:nvPicPr>
        <p:blipFill>
          <a:blip r:embed="rId2"/>
          <a:stretch>
            <a:fillRect/>
          </a:stretch>
        </p:blipFill>
        <p:spPr>
          <a:xfrm>
            <a:off x="8347619" y="982249"/>
            <a:ext cx="2657475" cy="1219200"/>
          </a:xfrm>
          <a:prstGeom prst="rect">
            <a:avLst/>
          </a:prstGeom>
        </p:spPr>
      </p:pic>
    </p:spTree>
    <p:extLst>
      <p:ext uri="{BB962C8B-B14F-4D97-AF65-F5344CB8AC3E}">
        <p14:creationId xmlns:p14="http://schemas.microsoft.com/office/powerpoint/2010/main" val="1638871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72CF5D-8281-4F7E-94C2-4066D25D640B}"/>
              </a:ext>
            </a:extLst>
          </p:cNvPr>
          <p:cNvSpPr>
            <a:spLocks noGrp="1"/>
          </p:cNvSpPr>
          <p:nvPr>
            <p:ph type="title"/>
          </p:nvPr>
        </p:nvSpPr>
        <p:spPr>
          <a:xfrm>
            <a:off x="1295402" y="852736"/>
            <a:ext cx="9601196" cy="1303867"/>
          </a:xfrm>
        </p:spPr>
        <p:txBody>
          <a:bodyPr>
            <a:normAutofit fontScale="90000"/>
          </a:bodyPr>
          <a:lstStyle/>
          <a:p>
            <a:pPr algn="l"/>
            <a:r>
              <a:rPr lang="es-ES"/>
              <a:t>3. Criterios de comparación.</a:t>
            </a:r>
            <a:br>
              <a:rPr lang="es-ES"/>
            </a:br>
            <a:r>
              <a:rPr lang="es-ES"/>
              <a:t>3.1 Categoría A: Rendimiento.</a:t>
            </a:r>
          </a:p>
        </p:txBody>
      </p:sp>
      <p:graphicFrame>
        <p:nvGraphicFramePr>
          <p:cNvPr id="5" name="Tabla 2">
            <a:extLst>
              <a:ext uri="{FF2B5EF4-FFF2-40B4-BE49-F238E27FC236}">
                <a16:creationId xmlns:a16="http://schemas.microsoft.com/office/drawing/2014/main" id="{C7B9E536-4D34-4502-A136-84A087114C5B}"/>
              </a:ext>
            </a:extLst>
          </p:cNvPr>
          <p:cNvGraphicFramePr>
            <a:graphicFrameLocks noGrp="1"/>
          </p:cNvGraphicFramePr>
          <p:nvPr>
            <p:extLst>
              <p:ext uri="{D42A27DB-BD31-4B8C-83A1-F6EECF244321}">
                <p14:modId xmlns:p14="http://schemas.microsoft.com/office/powerpoint/2010/main" val="1907110911"/>
              </p:ext>
            </p:extLst>
          </p:nvPr>
        </p:nvGraphicFramePr>
        <p:xfrm>
          <a:off x="1354064" y="2200613"/>
          <a:ext cx="9556256" cy="3882438"/>
        </p:xfrm>
        <a:graphic>
          <a:graphicData uri="http://schemas.openxmlformats.org/drawingml/2006/table">
            <a:tbl>
              <a:tblPr firstRow="1" bandRow="1">
                <a:tableStyleId>{5C22544A-7EE6-4342-B048-85BDC9FD1C3A}</a:tableStyleId>
              </a:tblPr>
              <a:tblGrid>
                <a:gridCol w="2389065">
                  <a:extLst>
                    <a:ext uri="{9D8B030D-6E8A-4147-A177-3AD203B41FA5}">
                      <a16:colId xmlns:a16="http://schemas.microsoft.com/office/drawing/2014/main" val="692179078"/>
                    </a:ext>
                  </a:extLst>
                </a:gridCol>
                <a:gridCol w="1877523">
                  <a:extLst>
                    <a:ext uri="{9D8B030D-6E8A-4147-A177-3AD203B41FA5}">
                      <a16:colId xmlns:a16="http://schemas.microsoft.com/office/drawing/2014/main" val="1729533981"/>
                    </a:ext>
                  </a:extLst>
                </a:gridCol>
                <a:gridCol w="3808655">
                  <a:extLst>
                    <a:ext uri="{9D8B030D-6E8A-4147-A177-3AD203B41FA5}">
                      <a16:colId xmlns:a16="http://schemas.microsoft.com/office/drawing/2014/main" val="4233795968"/>
                    </a:ext>
                  </a:extLst>
                </a:gridCol>
                <a:gridCol w="1481013">
                  <a:extLst>
                    <a:ext uri="{9D8B030D-6E8A-4147-A177-3AD203B41FA5}">
                      <a16:colId xmlns:a16="http://schemas.microsoft.com/office/drawing/2014/main" val="235213001"/>
                    </a:ext>
                  </a:extLst>
                </a:gridCol>
              </a:tblGrid>
              <a:tr h="535732">
                <a:tc>
                  <a:txBody>
                    <a:bodyPr/>
                    <a:lstStyle/>
                    <a:p>
                      <a:pPr algn="ctr"/>
                      <a:r>
                        <a:rPr lang="es-ES" sz="2800"/>
                        <a:t>Criterio</a:t>
                      </a:r>
                    </a:p>
                  </a:txBody>
                  <a:tcPr anchor="ctr"/>
                </a:tc>
                <a:tc>
                  <a:txBody>
                    <a:bodyPr/>
                    <a:lstStyle/>
                    <a:p>
                      <a:pPr algn="ctr"/>
                      <a:r>
                        <a:rPr lang="es-ES" sz="2800"/>
                        <a:t>Nombre</a:t>
                      </a:r>
                    </a:p>
                  </a:txBody>
                  <a:tcPr anchor="ctr"/>
                </a:tc>
                <a:tc>
                  <a:txBody>
                    <a:bodyPr/>
                    <a:lstStyle/>
                    <a:p>
                      <a:pPr algn="ctr"/>
                      <a:r>
                        <a:rPr lang="es-ES" sz="2800"/>
                        <a:t>Descripción</a:t>
                      </a:r>
                    </a:p>
                  </a:txBody>
                  <a:tcPr anchor="ctr"/>
                </a:tc>
                <a:tc>
                  <a:txBody>
                    <a:bodyPr/>
                    <a:lstStyle/>
                    <a:p>
                      <a:pPr lvl="0" algn="ctr">
                        <a:buNone/>
                      </a:pPr>
                      <a:r>
                        <a:rPr lang="es-ES" sz="2800"/>
                        <a:t>Tipo</a:t>
                      </a:r>
                    </a:p>
                  </a:txBody>
                  <a:tcPr anchor="ctr"/>
                </a:tc>
                <a:extLst>
                  <a:ext uri="{0D108BD9-81ED-4DB2-BD59-A6C34878D82A}">
                    <a16:rowId xmlns:a16="http://schemas.microsoft.com/office/drawing/2014/main" val="2302341128"/>
                  </a:ext>
                </a:extLst>
              </a:tr>
              <a:tr h="1517906">
                <a:tc>
                  <a:txBody>
                    <a:bodyPr/>
                    <a:lstStyle/>
                    <a:p>
                      <a:pPr lvl="0" algn="ctr">
                        <a:buNone/>
                      </a:pPr>
                      <a:r>
                        <a:rPr lang="es-ES" sz="2000" b="1" i="0" u="none" strike="noStrike" noProof="0">
                          <a:latin typeface="Garamond"/>
                        </a:rPr>
                        <a:t>A.1: Agregar sitio web</a:t>
                      </a:r>
                      <a:endParaRPr lang="es-ES" b="1"/>
                    </a:p>
                  </a:txBody>
                  <a:tcPr anchor="ctr"/>
                </a:tc>
                <a:tc>
                  <a:txBody>
                    <a:bodyPr/>
                    <a:lstStyle/>
                    <a:p>
                      <a:pPr algn="ctr"/>
                      <a:r>
                        <a:rPr lang="es-ES"/>
                        <a:t>Sitio Web</a:t>
                      </a:r>
                    </a:p>
                  </a:txBody>
                  <a:tcPr anchor="ctr"/>
                </a:tc>
                <a:tc>
                  <a:txBody>
                    <a:bodyPr/>
                    <a:lstStyle/>
                    <a:p>
                      <a:pPr lvl="0" algn="ctr">
                        <a:buNone/>
                      </a:pPr>
                      <a:r>
                        <a:rPr lang="es-ES" sz="1800" b="0" i="0" u="none" strike="noStrike" noProof="0">
                          <a:latin typeface="Garamond"/>
                        </a:rPr>
                        <a:t>La capacidad y tiempo que tiene el programa de </a:t>
                      </a:r>
                      <a:r>
                        <a:rPr lang="es-ES" sz="1800" b="0" i="0" u="none" strike="noStrike" noProof="0" err="1">
                          <a:latin typeface="Garamond"/>
                        </a:rPr>
                        <a:t>chatbot</a:t>
                      </a:r>
                      <a:r>
                        <a:rPr lang="es-ES" sz="1800" b="0" i="0" u="none" strike="noStrike" noProof="0">
                          <a:latin typeface="Garamond"/>
                        </a:rPr>
                        <a:t> para poder integrarlo en una página web o app.</a:t>
                      </a:r>
                      <a:endParaRPr lang="es-ES" sz="1800"/>
                    </a:p>
                  </a:txBody>
                  <a:tcPr anchor="ctr"/>
                </a:tc>
                <a:tc>
                  <a:txBody>
                    <a:bodyPr/>
                    <a:lstStyle/>
                    <a:p>
                      <a:pPr lvl="0" algn="ctr">
                        <a:buNone/>
                      </a:pPr>
                      <a:r>
                        <a:rPr lang="es-ES"/>
                        <a:t>Tiempo</a:t>
                      </a:r>
                    </a:p>
                  </a:txBody>
                  <a:tcPr anchor="ctr"/>
                </a:tc>
                <a:extLst>
                  <a:ext uri="{0D108BD9-81ED-4DB2-BD59-A6C34878D82A}">
                    <a16:rowId xmlns:a16="http://schemas.microsoft.com/office/drawing/2014/main" val="3236513192"/>
                  </a:ext>
                </a:extLst>
              </a:tr>
              <a:tr h="535732">
                <a:tc>
                  <a:txBody>
                    <a:bodyPr/>
                    <a:lstStyle/>
                    <a:p>
                      <a:pPr lvl="0" algn="ctr">
                        <a:buNone/>
                      </a:pPr>
                      <a:r>
                        <a:rPr lang="es-ES" sz="2000" b="1" i="0" u="none" strike="noStrike" noProof="0">
                          <a:latin typeface="Garamond"/>
                        </a:rPr>
                        <a:t>A.2: Disponibilidad 24/7</a:t>
                      </a:r>
                    </a:p>
                  </a:txBody>
                  <a:tcPr anchor="ctr"/>
                </a:tc>
                <a:tc>
                  <a:txBody>
                    <a:bodyPr/>
                    <a:lstStyle/>
                    <a:p>
                      <a:pPr algn="ctr"/>
                      <a:r>
                        <a:rPr lang="es-ES"/>
                        <a:t>Disponibilidad</a:t>
                      </a:r>
                    </a:p>
                  </a:txBody>
                  <a:tcPr anchor="ctr"/>
                </a:tc>
                <a:tc>
                  <a:txBody>
                    <a:bodyPr/>
                    <a:lstStyle/>
                    <a:p>
                      <a:pPr lvl="0" algn="ctr">
                        <a:buNone/>
                      </a:pPr>
                      <a:r>
                        <a:rPr lang="es-ES" sz="1800" b="0" i="0" u="none" strike="noStrike" noProof="0">
                          <a:latin typeface="Garamond"/>
                        </a:rPr>
                        <a:t> Indica si la herramienta se encuentra disponible para los clientes las 24 horas del día.</a:t>
                      </a:r>
                    </a:p>
                  </a:txBody>
                  <a:tcPr anchor="ctr"/>
                </a:tc>
                <a:tc>
                  <a:txBody>
                    <a:bodyPr/>
                    <a:lstStyle/>
                    <a:p>
                      <a:pPr lvl="0" algn="ctr">
                        <a:buNone/>
                      </a:pPr>
                      <a:r>
                        <a:rPr lang="es-ES"/>
                        <a:t>Booleano</a:t>
                      </a:r>
                    </a:p>
                  </a:txBody>
                  <a:tcPr anchor="ctr"/>
                </a:tc>
                <a:extLst>
                  <a:ext uri="{0D108BD9-81ED-4DB2-BD59-A6C34878D82A}">
                    <a16:rowId xmlns:a16="http://schemas.microsoft.com/office/drawing/2014/main" val="4269824219"/>
                  </a:ext>
                </a:extLst>
              </a:tr>
              <a:tr h="743732">
                <a:tc>
                  <a:txBody>
                    <a:bodyPr/>
                    <a:lstStyle/>
                    <a:p>
                      <a:pPr lvl="0" algn="l">
                        <a:buNone/>
                      </a:pPr>
                      <a:r>
                        <a:rPr lang="es-ES" sz="1600" b="1" i="0" u="none" strike="noStrike" noProof="0">
                          <a:latin typeface="Garamond"/>
                        </a:rPr>
                        <a:t>A.3: Número de </a:t>
                      </a:r>
                      <a:r>
                        <a:rPr lang="es-ES" sz="1600" b="1" i="0" u="none" strike="noStrike" noProof="0" err="1">
                          <a:latin typeface="Garamond"/>
                        </a:rPr>
                        <a:t>chatbots</a:t>
                      </a:r>
                      <a:r>
                        <a:rPr lang="es-ES" sz="1600" b="1" i="0" u="none" strike="noStrike" noProof="0">
                          <a:latin typeface="Garamond"/>
                        </a:rPr>
                        <a:t> simultáneos</a:t>
                      </a:r>
                      <a:endParaRPr lang="es-ES" sz="1600" b="1"/>
                    </a:p>
                  </a:txBody>
                  <a:tcPr anchor="ctr"/>
                </a:tc>
                <a:tc>
                  <a:txBody>
                    <a:bodyPr/>
                    <a:lstStyle/>
                    <a:p>
                      <a:pPr algn="ctr"/>
                      <a:r>
                        <a:rPr lang="es-ES" err="1"/>
                        <a:t>Chatbots</a:t>
                      </a:r>
                      <a:r>
                        <a:rPr lang="es-ES"/>
                        <a:t> simultáneos</a:t>
                      </a:r>
                    </a:p>
                  </a:txBody>
                  <a:tcPr anchor="ctr"/>
                </a:tc>
                <a:tc>
                  <a:txBody>
                    <a:bodyPr/>
                    <a:lstStyle/>
                    <a:p>
                      <a:pPr lvl="0" algn="ctr">
                        <a:buNone/>
                      </a:pPr>
                      <a:r>
                        <a:rPr lang="es-ES" sz="1800" b="0" i="0" u="none" strike="noStrike" noProof="0">
                          <a:latin typeface="Garamond"/>
                        </a:rPr>
                        <a:t>Indica el número máximo de </a:t>
                      </a:r>
                      <a:r>
                        <a:rPr lang="es-ES" sz="1800" b="0" i="0" u="none" strike="noStrike" noProof="0" err="1">
                          <a:latin typeface="Garamond"/>
                        </a:rPr>
                        <a:t>chatbots</a:t>
                      </a:r>
                      <a:r>
                        <a:rPr lang="es-ES" sz="1800" b="0" i="0" u="none" strike="noStrike" noProof="0">
                          <a:latin typeface="Garamond"/>
                        </a:rPr>
                        <a:t> distintos que podemos tener simultáneamente</a:t>
                      </a:r>
                      <a:endParaRPr lang="es-ES"/>
                    </a:p>
                  </a:txBody>
                  <a:tcPr anchor="ctr"/>
                </a:tc>
                <a:tc>
                  <a:txBody>
                    <a:bodyPr/>
                    <a:lstStyle/>
                    <a:p>
                      <a:pPr lvl="0" algn="ctr">
                        <a:buNone/>
                      </a:pPr>
                      <a:r>
                        <a:rPr lang="es-ES"/>
                        <a:t>Numérico</a:t>
                      </a:r>
                    </a:p>
                  </a:txBody>
                  <a:tcPr anchor="ctr"/>
                </a:tc>
                <a:extLst>
                  <a:ext uri="{0D108BD9-81ED-4DB2-BD59-A6C34878D82A}">
                    <a16:rowId xmlns:a16="http://schemas.microsoft.com/office/drawing/2014/main" val="2266178983"/>
                  </a:ext>
                </a:extLst>
              </a:tr>
            </a:tbl>
          </a:graphicData>
        </a:graphic>
      </p:graphicFrame>
    </p:spTree>
    <p:extLst>
      <p:ext uri="{BB962C8B-B14F-4D97-AF65-F5344CB8AC3E}">
        <p14:creationId xmlns:p14="http://schemas.microsoft.com/office/powerpoint/2010/main" val="1269468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72CF5D-8281-4F7E-94C2-4066D25D640B}"/>
              </a:ext>
            </a:extLst>
          </p:cNvPr>
          <p:cNvSpPr>
            <a:spLocks noGrp="1"/>
          </p:cNvSpPr>
          <p:nvPr>
            <p:ph type="title"/>
          </p:nvPr>
        </p:nvSpPr>
        <p:spPr>
          <a:xfrm>
            <a:off x="1295402" y="752095"/>
            <a:ext cx="9601196" cy="1303867"/>
          </a:xfrm>
        </p:spPr>
        <p:txBody>
          <a:bodyPr>
            <a:normAutofit/>
          </a:bodyPr>
          <a:lstStyle/>
          <a:p>
            <a:pPr algn="l"/>
            <a:r>
              <a:rPr lang="es-ES" sz="4000"/>
              <a:t>3.2 Categoría B: General.</a:t>
            </a:r>
          </a:p>
        </p:txBody>
      </p:sp>
      <p:graphicFrame>
        <p:nvGraphicFramePr>
          <p:cNvPr id="5" name="Tabla 2">
            <a:extLst>
              <a:ext uri="{FF2B5EF4-FFF2-40B4-BE49-F238E27FC236}">
                <a16:creationId xmlns:a16="http://schemas.microsoft.com/office/drawing/2014/main" id="{C7B9E536-4D34-4502-A136-84A087114C5B}"/>
              </a:ext>
            </a:extLst>
          </p:cNvPr>
          <p:cNvGraphicFramePr>
            <a:graphicFrameLocks noGrp="1"/>
          </p:cNvGraphicFramePr>
          <p:nvPr>
            <p:extLst>
              <p:ext uri="{D42A27DB-BD31-4B8C-83A1-F6EECF244321}">
                <p14:modId xmlns:p14="http://schemas.microsoft.com/office/powerpoint/2010/main" val="42335956"/>
              </p:ext>
            </p:extLst>
          </p:nvPr>
        </p:nvGraphicFramePr>
        <p:xfrm>
          <a:off x="1408981" y="2113471"/>
          <a:ext cx="9399495" cy="3590616"/>
        </p:xfrm>
        <a:graphic>
          <a:graphicData uri="http://schemas.openxmlformats.org/drawingml/2006/table">
            <a:tbl>
              <a:tblPr firstRow="1" bandRow="1">
                <a:tableStyleId>{5C22544A-7EE6-4342-B048-85BDC9FD1C3A}</a:tableStyleId>
              </a:tblPr>
              <a:tblGrid>
                <a:gridCol w="2349874">
                  <a:extLst>
                    <a:ext uri="{9D8B030D-6E8A-4147-A177-3AD203B41FA5}">
                      <a16:colId xmlns:a16="http://schemas.microsoft.com/office/drawing/2014/main" val="692179078"/>
                    </a:ext>
                  </a:extLst>
                </a:gridCol>
                <a:gridCol w="2036883">
                  <a:extLst>
                    <a:ext uri="{9D8B030D-6E8A-4147-A177-3AD203B41FA5}">
                      <a16:colId xmlns:a16="http://schemas.microsoft.com/office/drawing/2014/main" val="1729533981"/>
                    </a:ext>
                  </a:extLst>
                </a:gridCol>
                <a:gridCol w="3487615">
                  <a:extLst>
                    <a:ext uri="{9D8B030D-6E8A-4147-A177-3AD203B41FA5}">
                      <a16:colId xmlns:a16="http://schemas.microsoft.com/office/drawing/2014/main" val="4233795968"/>
                    </a:ext>
                  </a:extLst>
                </a:gridCol>
                <a:gridCol w="1525123">
                  <a:extLst>
                    <a:ext uri="{9D8B030D-6E8A-4147-A177-3AD203B41FA5}">
                      <a16:colId xmlns:a16="http://schemas.microsoft.com/office/drawing/2014/main" val="235213001"/>
                    </a:ext>
                  </a:extLst>
                </a:gridCol>
              </a:tblGrid>
              <a:tr h="872519">
                <a:tc>
                  <a:txBody>
                    <a:bodyPr/>
                    <a:lstStyle/>
                    <a:p>
                      <a:pPr algn="ctr"/>
                      <a:r>
                        <a:rPr lang="es-ES" sz="2800"/>
                        <a:t>Criterio</a:t>
                      </a:r>
                    </a:p>
                  </a:txBody>
                  <a:tcPr anchor="ctr"/>
                </a:tc>
                <a:tc>
                  <a:txBody>
                    <a:bodyPr/>
                    <a:lstStyle/>
                    <a:p>
                      <a:pPr algn="ctr"/>
                      <a:r>
                        <a:rPr lang="es-ES" sz="2800"/>
                        <a:t>Nombre</a:t>
                      </a:r>
                    </a:p>
                  </a:txBody>
                  <a:tcPr anchor="ctr"/>
                </a:tc>
                <a:tc>
                  <a:txBody>
                    <a:bodyPr/>
                    <a:lstStyle/>
                    <a:p>
                      <a:pPr algn="ctr"/>
                      <a:r>
                        <a:rPr lang="es-ES" sz="2800"/>
                        <a:t>Descripción</a:t>
                      </a:r>
                    </a:p>
                  </a:txBody>
                  <a:tcPr anchor="ctr"/>
                </a:tc>
                <a:tc>
                  <a:txBody>
                    <a:bodyPr/>
                    <a:lstStyle/>
                    <a:p>
                      <a:pPr lvl="0" algn="ctr">
                        <a:buNone/>
                      </a:pPr>
                      <a:r>
                        <a:rPr lang="es-ES" sz="2800"/>
                        <a:t>Tipo</a:t>
                      </a:r>
                    </a:p>
                  </a:txBody>
                  <a:tcPr anchor="ctr"/>
                </a:tc>
                <a:extLst>
                  <a:ext uri="{0D108BD9-81ED-4DB2-BD59-A6C34878D82A}">
                    <a16:rowId xmlns:a16="http://schemas.microsoft.com/office/drawing/2014/main" val="2302341128"/>
                  </a:ext>
                </a:extLst>
              </a:tr>
              <a:tr h="889297">
                <a:tc>
                  <a:txBody>
                    <a:bodyPr/>
                    <a:lstStyle/>
                    <a:p>
                      <a:pPr lvl="0" algn="ctr">
                        <a:buNone/>
                      </a:pPr>
                      <a:r>
                        <a:rPr lang="es-ES" sz="2000" b="0" i="0" u="none" strike="noStrike" noProof="0">
                          <a:latin typeface="Garamond"/>
                        </a:rPr>
                        <a:t>B.1: Período de Prueba Gratis</a:t>
                      </a:r>
                      <a:endParaRPr lang="es-ES"/>
                    </a:p>
                  </a:txBody>
                  <a:tcPr anchor="ctr"/>
                </a:tc>
                <a:tc>
                  <a:txBody>
                    <a:bodyPr/>
                    <a:lstStyle/>
                    <a:p>
                      <a:pPr lvl="0" algn="ctr">
                        <a:buNone/>
                      </a:pPr>
                      <a:r>
                        <a:rPr lang="es-ES" sz="1800" b="0" i="0" u="none" strike="noStrike" noProof="0">
                          <a:latin typeface="Garamond"/>
                        </a:rPr>
                        <a:t>Período de prueba.</a:t>
                      </a:r>
                      <a:endParaRPr lang="es-ES"/>
                    </a:p>
                  </a:txBody>
                  <a:tcPr anchor="ctr"/>
                </a:tc>
                <a:tc>
                  <a:txBody>
                    <a:bodyPr/>
                    <a:lstStyle/>
                    <a:p>
                      <a:pPr lvl="0" algn="ctr">
                        <a:buNone/>
                      </a:pPr>
                      <a:r>
                        <a:rPr lang="es-ES" sz="1800" b="0" i="0" u="none" strike="noStrike" noProof="0">
                          <a:latin typeface="Garamond"/>
                        </a:rPr>
                        <a:t>El tiempo que dispones para probar el </a:t>
                      </a:r>
                      <a:r>
                        <a:rPr lang="es-ES" sz="1800" b="0" i="0" u="none" strike="noStrike" noProof="0" err="1">
                          <a:latin typeface="Garamond"/>
                        </a:rPr>
                        <a:t>chatbot</a:t>
                      </a:r>
                      <a:r>
                        <a:rPr lang="es-ES" sz="1800" b="0" i="0" u="none" strike="noStrike" noProof="0">
                          <a:latin typeface="Garamond"/>
                        </a:rPr>
                        <a:t> antes de pagar por él.</a:t>
                      </a:r>
                      <a:endParaRPr lang="es-ES"/>
                    </a:p>
                  </a:txBody>
                  <a:tcPr anchor="ctr"/>
                </a:tc>
                <a:tc>
                  <a:txBody>
                    <a:bodyPr/>
                    <a:lstStyle/>
                    <a:p>
                      <a:pPr lvl="0" algn="ctr">
                        <a:buNone/>
                      </a:pPr>
                      <a:r>
                        <a:rPr lang="es-ES" sz="1800" b="0" i="0" u="none" strike="noStrike" noProof="0">
                          <a:latin typeface="Garamond"/>
                        </a:rPr>
                        <a:t>Tiempo.</a:t>
                      </a:r>
                      <a:endParaRPr lang="es-ES"/>
                    </a:p>
                  </a:txBody>
                  <a:tcPr anchor="ctr"/>
                </a:tc>
                <a:extLst>
                  <a:ext uri="{0D108BD9-81ED-4DB2-BD59-A6C34878D82A}">
                    <a16:rowId xmlns:a16="http://schemas.microsoft.com/office/drawing/2014/main" val="3236513192"/>
                  </a:ext>
                </a:extLst>
              </a:tr>
              <a:tr h="889297">
                <a:tc>
                  <a:txBody>
                    <a:bodyPr/>
                    <a:lstStyle/>
                    <a:p>
                      <a:pPr lvl="0" algn="ctr">
                        <a:buNone/>
                      </a:pPr>
                      <a:r>
                        <a:rPr lang="es-ES" sz="2000" b="0" i="0" u="none" strike="noStrike" noProof="0">
                          <a:latin typeface="Garamond"/>
                        </a:rPr>
                        <a:t>B.2: Diferentes planes para negocios.</a:t>
                      </a:r>
                      <a:endParaRPr lang="es-ES"/>
                    </a:p>
                  </a:txBody>
                  <a:tcPr anchor="ctr"/>
                </a:tc>
                <a:tc>
                  <a:txBody>
                    <a:bodyPr/>
                    <a:lstStyle/>
                    <a:p>
                      <a:pPr lvl="0" algn="ctr">
                        <a:buNone/>
                      </a:pPr>
                      <a:r>
                        <a:rPr lang="es-ES" sz="1800" b="0" i="0" u="none" strike="noStrike" noProof="0">
                          <a:latin typeface="Garamond"/>
                        </a:rPr>
                        <a:t>Planes de pago.</a:t>
                      </a:r>
                      <a:endParaRPr lang="es-ES"/>
                    </a:p>
                  </a:txBody>
                  <a:tcPr anchor="ctr"/>
                </a:tc>
                <a:tc>
                  <a:txBody>
                    <a:bodyPr/>
                    <a:lstStyle/>
                    <a:p>
                      <a:pPr lvl="0" algn="ctr">
                        <a:buNone/>
                      </a:pPr>
                      <a:r>
                        <a:rPr lang="es-ES" sz="1800" b="0" i="0" u="none" strike="noStrike" noProof="0">
                          <a:latin typeface="Garamond"/>
                        </a:rPr>
                        <a:t>Ambos </a:t>
                      </a:r>
                      <a:r>
                        <a:rPr lang="es-ES" sz="1800" b="0" i="0" u="none" strike="noStrike" noProof="0" err="1">
                          <a:latin typeface="Garamond"/>
                        </a:rPr>
                        <a:t>chatbots</a:t>
                      </a:r>
                      <a:r>
                        <a:rPr lang="es-ES" sz="1800" b="0" i="0" u="none" strike="noStrike" noProof="0">
                          <a:latin typeface="Garamond"/>
                        </a:rPr>
                        <a:t> ofrecen diferentes tipos de planes de pago para las empresas.</a:t>
                      </a:r>
                      <a:endParaRPr lang="es-ES"/>
                    </a:p>
                  </a:txBody>
                  <a:tcPr anchor="ctr"/>
                </a:tc>
                <a:tc>
                  <a:txBody>
                    <a:bodyPr/>
                    <a:lstStyle/>
                    <a:p>
                      <a:pPr lvl="0" algn="ctr">
                        <a:buNone/>
                      </a:pPr>
                      <a:r>
                        <a:rPr lang="es-ES" sz="1800" b="0" i="0" u="none" strike="noStrike" noProof="0">
                          <a:latin typeface="Garamond"/>
                        </a:rPr>
                        <a:t>Económico.</a:t>
                      </a:r>
                      <a:endParaRPr lang="es-ES"/>
                    </a:p>
                  </a:txBody>
                  <a:tcPr anchor="ctr"/>
                </a:tc>
                <a:extLst>
                  <a:ext uri="{0D108BD9-81ED-4DB2-BD59-A6C34878D82A}">
                    <a16:rowId xmlns:a16="http://schemas.microsoft.com/office/drawing/2014/main" val="4269824219"/>
                  </a:ext>
                </a:extLst>
              </a:tr>
              <a:tr h="889297">
                <a:tc>
                  <a:txBody>
                    <a:bodyPr/>
                    <a:lstStyle/>
                    <a:p>
                      <a:pPr lvl="0" algn="ctr">
                        <a:buNone/>
                      </a:pPr>
                      <a:r>
                        <a:rPr lang="es-ES" sz="2000" b="0" i="0" u="none" strike="noStrike" noProof="0">
                          <a:latin typeface="Garamond"/>
                        </a:rPr>
                        <a:t>B.3: Soporte técnico.</a:t>
                      </a:r>
                      <a:endParaRPr lang="es-ES"/>
                    </a:p>
                  </a:txBody>
                  <a:tcPr anchor="ctr"/>
                </a:tc>
                <a:tc>
                  <a:txBody>
                    <a:bodyPr/>
                    <a:lstStyle/>
                    <a:p>
                      <a:pPr lvl="0" algn="ctr">
                        <a:buNone/>
                      </a:pPr>
                      <a:r>
                        <a:rPr lang="es-ES" sz="1800" b="0" i="0" u="none" strike="noStrike" noProof="0">
                          <a:latin typeface="Garamond"/>
                        </a:rPr>
                        <a:t>Soporte.</a:t>
                      </a:r>
                      <a:endParaRPr lang="es-ES"/>
                    </a:p>
                  </a:txBody>
                  <a:tcPr anchor="ctr"/>
                </a:tc>
                <a:tc>
                  <a:txBody>
                    <a:bodyPr/>
                    <a:lstStyle/>
                    <a:p>
                      <a:pPr lvl="0" algn="ctr">
                        <a:buNone/>
                      </a:pPr>
                      <a:r>
                        <a:rPr lang="es-ES" sz="1800" b="0" i="0" u="none" strike="noStrike" noProof="0">
                          <a:latin typeface="Garamond"/>
                        </a:rPr>
                        <a:t>Indica qué tipo de soporte nos dan las plataformas en caso de que nos den algún tipo de ayuda.</a:t>
                      </a:r>
                      <a:endParaRPr lang="es-ES"/>
                    </a:p>
                  </a:txBody>
                  <a:tcPr anchor="ctr"/>
                </a:tc>
                <a:tc>
                  <a:txBody>
                    <a:bodyPr/>
                    <a:lstStyle/>
                    <a:p>
                      <a:pPr lvl="0" algn="ctr">
                        <a:buNone/>
                      </a:pPr>
                      <a:r>
                        <a:rPr lang="es-ES" sz="1800" b="0" i="0" u="none" strike="noStrike" noProof="0">
                          <a:latin typeface="Garamond"/>
                        </a:rPr>
                        <a:t>Booleano</a:t>
                      </a:r>
                      <a:endParaRPr lang="es-ES"/>
                    </a:p>
                  </a:txBody>
                  <a:tcPr anchor="ctr"/>
                </a:tc>
                <a:extLst>
                  <a:ext uri="{0D108BD9-81ED-4DB2-BD59-A6C34878D82A}">
                    <a16:rowId xmlns:a16="http://schemas.microsoft.com/office/drawing/2014/main" val="2266178983"/>
                  </a:ext>
                </a:extLst>
              </a:tr>
            </a:tbl>
          </a:graphicData>
        </a:graphic>
      </p:graphicFrame>
    </p:spTree>
    <p:extLst>
      <p:ext uri="{BB962C8B-B14F-4D97-AF65-F5344CB8AC3E}">
        <p14:creationId xmlns:p14="http://schemas.microsoft.com/office/powerpoint/2010/main" val="214814987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Application>Microsoft Office PowerPoint</Application>
  <PresentationFormat>Panorámica</PresentationFormat>
  <Slides>37</Slides>
  <Notes>0</Notes>
  <HiddenSlides>0</HiddenSlides>
  <ScaleCrop>false</ScaleCrop>
  <HeadingPairs>
    <vt:vector size="4" baseType="variant">
      <vt:variant>
        <vt:lpstr>Tema</vt:lpstr>
      </vt:variant>
      <vt:variant>
        <vt:i4>1</vt:i4>
      </vt:variant>
      <vt:variant>
        <vt:lpstr>Títulos de diapositiva</vt:lpstr>
      </vt:variant>
      <vt:variant>
        <vt:i4>37</vt:i4>
      </vt:variant>
    </vt:vector>
  </HeadingPairs>
  <TitlesOfParts>
    <vt:vector size="38" baseType="lpstr">
      <vt:lpstr>Orgánico</vt:lpstr>
      <vt:lpstr>TG2 - EVALUACIÓN Y COMPARACIÓN</vt:lpstr>
      <vt:lpstr>ÍNDICE</vt:lpstr>
      <vt:lpstr>1. Autores del trabajo y planificación.</vt:lpstr>
      <vt:lpstr>Planificación.</vt:lpstr>
      <vt:lpstr>2. Descripción de las tecnologías. 2.1 Tecnología 1: Clustaar Bot Platform. </vt:lpstr>
      <vt:lpstr>Presentación de PowerPoint</vt:lpstr>
      <vt:lpstr>2.2 Tecnología 2: VirtualSpirits.</vt:lpstr>
      <vt:lpstr>3. Criterios de comparación. 3.1 Categoría A: Rendimiento.</vt:lpstr>
      <vt:lpstr>3.2 Categoría B: General.</vt:lpstr>
      <vt:lpstr>3.2 Categoría B: General.</vt:lpstr>
      <vt:lpstr>3.3 Categoría C: Utilidades.</vt:lpstr>
      <vt:lpstr>Presentación de PowerPoint</vt:lpstr>
      <vt:lpstr>3.4 Categoría D:  Especificaciones.</vt:lpstr>
      <vt:lpstr>3.4 Categoría D:  Especificaciones.</vt:lpstr>
      <vt:lpstr>4. Evaluación de los criterios por tecnología. 4.1 Evaluación de los criterios para Clustaar.</vt:lpstr>
      <vt:lpstr>4.1 Evaluación de los criterios para Clustaar.</vt:lpstr>
      <vt:lpstr>4.1 Evaluación de los criterios para Clustaar.</vt:lpstr>
      <vt:lpstr>4.1 Evaluación de los criterios para Clustaar.</vt:lpstr>
      <vt:lpstr>4.1 Evaluación de los criterios para Clustaar.</vt:lpstr>
      <vt:lpstr>4.1 Evaluación de los criterios para Clustaar.</vt:lpstr>
      <vt:lpstr>4.1 Evaluación de los criterios para Clustaar.</vt:lpstr>
      <vt:lpstr> 4.2 Evaluación de los criterios para Virtualspirits.</vt:lpstr>
      <vt:lpstr>4.1 Evaluación de los criterios para Virtualspirits.</vt:lpstr>
      <vt:lpstr>4.1 Evaluación de los criterios para Virtualspirits.</vt:lpstr>
      <vt:lpstr>4.1 Evaluación de los criterios para Virtualspirits.</vt:lpstr>
      <vt:lpstr>4.1 Evaluación de los criterios para Virtualspirits.</vt:lpstr>
      <vt:lpstr>4.1 Evaluación de los criterios para Virtualspirits.</vt:lpstr>
      <vt:lpstr>4.1 Evaluación de los criterios para Virtualspirits.</vt:lpstr>
      <vt:lpstr>Presentación de PowerPoint</vt:lpstr>
      <vt:lpstr>Presentación de PowerPoint</vt:lpstr>
      <vt:lpstr>Presentación de PowerPoint</vt:lpstr>
      <vt:lpstr>Presentación de PowerPoint</vt:lpstr>
      <vt:lpstr>6. Recomendaciones. 6.1 Situación 1: Implantación de un chatbot en una empresa.</vt:lpstr>
      <vt:lpstr>Recomendación tecnología a utilizar</vt:lpstr>
      <vt:lpstr>Presentación de PowerPoint</vt:lpstr>
      <vt:lpstr> 6.2 Situación 2: Asistente virtual para una pequeña empresa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revision>6</cp:revision>
  <dcterms:created xsi:type="dcterms:W3CDTF">2012-07-30T22:48:03Z</dcterms:created>
  <dcterms:modified xsi:type="dcterms:W3CDTF">2019-04-08T15:51:15Z</dcterms:modified>
</cp:coreProperties>
</file>