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6" r:id="rId5"/>
    <p:sldId id="267" r:id="rId6"/>
    <p:sldId id="259" r:id="rId7"/>
    <p:sldId id="269" r:id="rId8"/>
    <p:sldId id="260" r:id="rId9"/>
    <p:sldId id="276" r:id="rId10"/>
    <p:sldId id="280" r:id="rId11"/>
    <p:sldId id="282" r:id="rId12"/>
    <p:sldId id="261" r:id="rId13"/>
    <p:sldId id="268" r:id="rId14"/>
    <p:sldId id="271" r:id="rId15"/>
    <p:sldId id="272" r:id="rId16"/>
    <p:sldId id="273" r:id="rId17"/>
    <p:sldId id="262" r:id="rId18"/>
    <p:sldId id="275" r:id="rId19"/>
    <p:sldId id="279" r:id="rId20"/>
    <p:sldId id="263" r:id="rId21"/>
    <p:sldId id="277" r:id="rId22"/>
    <p:sldId id="281" r:id="rId23"/>
    <p:sldId id="284" r:id="rId24"/>
    <p:sldId id="287" r:id="rId25"/>
    <p:sldId id="290" r:id="rId26"/>
    <p:sldId id="291" r:id="rId27"/>
    <p:sldId id="292" r:id="rId28"/>
    <p:sldId id="293" r:id="rId29"/>
    <p:sldId id="294" r:id="rId30"/>
    <p:sldId id="264" r:id="rId31"/>
    <p:sldId id="286" r:id="rId32"/>
    <p:sldId id="288" r:id="rId33"/>
    <p:sldId id="289" r:id="rId34"/>
    <p:sldId id="265"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849D8-90D5-E016-1D59-051B73EC3275}" v="246" dt="2019-05-06T21:30:17.538"/>
    <p1510:client id="{319A9BF9-D074-49A6-07A4-2EA0FF900FCE}" v="345" dt="2019-05-06T21:21:45.729"/>
    <p1510:client id="{373B741D-CA8D-46A1-C248-78BA37D3F43D}" v="148" dt="2019-05-06T21:54:57.899"/>
    <p1510:client id="{6695AEB8-A36D-4515-018A-099257701A74}" v="371" dt="2019-05-06T21:39:42.653"/>
    <p1510:client id="{28016541-88E6-4B95-8D65-4DCBF22F30E8}" v="1" dt="2019-05-06T21:56:34.100"/>
    <p1510:client id="{A73D78F4-7F89-EFDA-6243-1E413BDEA66E}" v="38" dt="2019-05-06T21:13:14.884"/>
    <p1510:client id="{8D15AB05-FC2A-4433-ACF7-086EE271A059}" v="584" dt="2019-05-06T21:55:28.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Click to edit Master title style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Click to edit Master subtitle style</a:t>
            </a:r>
            <a:endParaRPr lang="en-US"/>
          </a:p>
        </p:txBody>
      </p:sp>
      <p:sp>
        <p:nvSpPr>
          <p:cNvPr id="4" name="Date Placeholder 3"/>
          <p:cNvSpPr>
            <a:spLocks noGrp="1"/>
          </p:cNvSpPr>
          <p:nvPr>
            <p:ph type="dt" sz="half" idx="10"/>
          </p:nvPr>
        </p:nvSpPr>
        <p:spPr>
          <a:xfrm>
            <a:off x="7983232" y="5037663"/>
            <a:ext cx="897467" cy="279400"/>
          </a:xfrm>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0F1556C4-DFC3-4611-A7CC-780699185E26}"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0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Click to edit Master title style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Click icon to add picture</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Click to edit Master text styles</a:t>
            </a:r>
          </a:p>
        </p:txBody>
      </p:sp>
      <p:sp>
        <p:nvSpPr>
          <p:cNvPr id="5" name="Date Placeholder 4"/>
          <p:cNvSpPr>
            <a:spLocks noGrp="1"/>
          </p:cNvSpPr>
          <p:nvPr>
            <p:ph type="dt" sz="half" idx="10"/>
          </p:nvPr>
        </p:nvSpPr>
        <p:spPr/>
        <p:txBody>
          <a:bodyPr/>
          <a:lstStyle/>
          <a:p>
            <a:fld id="{40771E8B-6CA5-40B2-8038-0E112F3DAC1C}" type="datetimeFigureOut">
              <a:rPr lang="es-ES" smtClean="0"/>
              <a:t>06/05/2019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413465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Click to edit Master title style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Click to edit Master title style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998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Click to edit Master title style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908863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Click to edit Master title style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6441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Click to edit Master title style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96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681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Click to edit Master title style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667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Click to edit Master title style</a:t>
            </a:r>
            <a:endParaRPr lang="en-US"/>
          </a:p>
        </p:txBody>
      </p:sp>
      <p:sp>
        <p:nvSpPr>
          <p:cNvPr id="3" name="Content Placeholder 2"/>
          <p:cNvSpPr>
            <a:spLocks noGrp="1"/>
          </p:cNvSpPr>
          <p:nvPr>
            <p:ph idx="1"/>
          </p:nvPr>
        </p:nvSpPr>
        <p:spPr/>
        <p:txBody>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03839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Click to edit Master title style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Click to edit Master text styles</a:t>
            </a:r>
          </a:p>
        </p:txBody>
      </p:sp>
      <p:sp>
        <p:nvSpPr>
          <p:cNvPr id="4" name="Date Placeholder 3"/>
          <p:cNvSpPr>
            <a:spLocks noGrp="1"/>
          </p:cNvSpPr>
          <p:nvPr>
            <p:ph type="dt" sz="half" idx="10"/>
          </p:nvPr>
        </p:nvSpPr>
        <p:spPr/>
        <p:txBody>
          <a:bodyPr/>
          <a:lstStyle/>
          <a:p>
            <a:fld id="{40771E8B-6CA5-40B2-8038-0E112F3DAC1C}" type="datetimeFigureOut">
              <a:rPr lang="es-ES" smtClean="0"/>
              <a:t>06/05/2019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71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Click to edit Master title style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5" name="Date Placeholder 4"/>
          <p:cNvSpPr>
            <a:spLocks noGrp="1"/>
          </p:cNvSpPr>
          <p:nvPr>
            <p:ph type="dt" sz="half" idx="10"/>
          </p:nvPr>
        </p:nvSpPr>
        <p:spPr/>
        <p:txBody>
          <a:bodyPr/>
          <a:lstStyle/>
          <a:p>
            <a:fld id="{40771E8B-6CA5-40B2-8038-0E112F3DAC1C}" type="datetimeFigureOut">
              <a:rPr lang="es-ES" smtClean="0"/>
              <a:t>06/05/2019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679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Click to edit Master title style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7" name="Date Placeholder 6"/>
          <p:cNvSpPr>
            <a:spLocks noGrp="1"/>
          </p:cNvSpPr>
          <p:nvPr>
            <p:ph type="dt" sz="half" idx="10"/>
          </p:nvPr>
        </p:nvSpPr>
        <p:spPr/>
        <p:txBody>
          <a:bodyPr/>
          <a:lstStyle/>
          <a:p>
            <a:fld id="{40771E8B-6CA5-40B2-8038-0E112F3DAC1C}" type="datetimeFigureOut">
              <a:rPr lang="es-ES" smtClean="0"/>
              <a:t>06/05/2019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80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Click to edit Master title style</a:t>
            </a:r>
            <a:endParaRPr lang="en-US"/>
          </a:p>
        </p:txBody>
      </p:sp>
      <p:sp>
        <p:nvSpPr>
          <p:cNvPr id="3" name="Date Placeholder 2"/>
          <p:cNvSpPr>
            <a:spLocks noGrp="1"/>
          </p:cNvSpPr>
          <p:nvPr>
            <p:ph type="dt" sz="half" idx="10"/>
          </p:nvPr>
        </p:nvSpPr>
        <p:spPr/>
        <p:txBody>
          <a:bodyPr/>
          <a:lstStyle/>
          <a:p>
            <a:fld id="{40771E8B-6CA5-40B2-8038-0E112F3DAC1C}" type="datetimeFigureOut">
              <a:rPr lang="es-ES" smtClean="0"/>
              <a:t>06/05/2019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91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1E8B-6CA5-40B2-8038-0E112F3DAC1C}" type="datetimeFigureOut">
              <a:rPr lang="es-ES" smtClean="0"/>
              <a:t>06/05/2019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79464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Click to edit Master title style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Click to edit Master text styles</a:t>
            </a:r>
          </a:p>
        </p:txBody>
      </p:sp>
      <p:sp>
        <p:nvSpPr>
          <p:cNvPr id="5" name="Date Placeholder 4"/>
          <p:cNvSpPr>
            <a:spLocks noGrp="1"/>
          </p:cNvSpPr>
          <p:nvPr>
            <p:ph type="dt" sz="half" idx="10"/>
          </p:nvPr>
        </p:nvSpPr>
        <p:spPr/>
        <p:txBody>
          <a:bodyPr/>
          <a:lstStyle/>
          <a:p>
            <a:fld id="{40771E8B-6CA5-40B2-8038-0E112F3DAC1C}" type="datetimeFigureOut">
              <a:rPr lang="es-ES" smtClean="0"/>
              <a:t>06/05/2019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97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Click to edit Master title style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Click icon to add picture</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Click to edit Master text styles</a:t>
            </a:r>
          </a:p>
        </p:txBody>
      </p:sp>
      <p:sp>
        <p:nvSpPr>
          <p:cNvPr id="5" name="Date Placeholder 4"/>
          <p:cNvSpPr>
            <a:spLocks noGrp="1"/>
          </p:cNvSpPr>
          <p:nvPr>
            <p:ph type="dt" sz="half" idx="10"/>
          </p:nvPr>
        </p:nvSpPr>
        <p:spPr/>
        <p:txBody>
          <a:bodyPr/>
          <a:lstStyle/>
          <a:p>
            <a:fld id="{40771E8B-6CA5-40B2-8038-0E112F3DAC1C}" type="datetimeFigureOut">
              <a:rPr lang="es-ES" smtClean="0"/>
              <a:t>06/05/2019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82780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Click to edit Master title style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771E8B-6CA5-40B2-8038-0E112F3DAC1C}" type="datetimeFigureOut">
              <a:rPr lang="es-ES" smtClean="0"/>
              <a:t>06/05/2019</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5228066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p:cNvSpPr>
            <a:spLocks noGrp="1"/>
          </p:cNvSpPr>
          <p:nvPr>
            <p:ph type="ctrTitle"/>
          </p:nvPr>
        </p:nvSpPr>
        <p:spPr>
          <a:xfrm>
            <a:off x="2692398" y="1871131"/>
            <a:ext cx="6815669" cy="1515533"/>
          </a:xfrm>
        </p:spPr>
        <p:txBody>
          <a:bodyPr>
            <a:normAutofit/>
          </a:bodyPr>
          <a:lstStyle/>
          <a:p>
            <a:r>
              <a:rPr lang="es-ES" sz="2800">
                <a:solidFill>
                  <a:schemeClr val="bg1"/>
                </a:solidFill>
              </a:rPr>
              <a:t>TG3- </a:t>
            </a:r>
            <a:r>
              <a:rPr lang="es-ES" sz="2800" cap="all">
                <a:solidFill>
                  <a:schemeClr val="bg1"/>
                </a:solidFill>
              </a:rPr>
              <a:t>IMPLEMENTACIÓN DE LAS DOS TECNOLOGÍAS SELECCIONADAS</a:t>
            </a:r>
            <a:endParaRPr lang="es-ES" sz="2800">
              <a:solidFill>
                <a:schemeClr val="bg1"/>
              </a:solidFill>
            </a:endParaRPr>
          </a:p>
        </p:txBody>
      </p:sp>
      <p:sp>
        <p:nvSpPr>
          <p:cNvPr id="3" name="Subtítulo 2"/>
          <p:cNvSpPr>
            <a:spLocks noGrp="1"/>
          </p:cNvSpPr>
          <p:nvPr>
            <p:ph type="subTitle" idx="1"/>
          </p:nvPr>
        </p:nvSpPr>
        <p:spPr>
          <a:xfrm>
            <a:off x="2692398" y="3657597"/>
            <a:ext cx="6815669" cy="1320802"/>
          </a:xfrm>
        </p:spPr>
        <p:txBody>
          <a:bodyPr>
            <a:normAutofit fontScale="92500"/>
          </a:bodyPr>
          <a:lstStyle/>
          <a:p>
            <a:pPr algn="l"/>
            <a:r>
              <a:rPr lang="es-ES">
                <a:solidFill>
                  <a:schemeClr val="bg1"/>
                </a:solidFill>
              </a:rPr>
              <a:t>Rubén de Luz Calvete, Javier Herrero Mateos de la Higuera, Javier del Castillo González, Javier Rivas y Raúl García.</a:t>
            </a:r>
            <a:endParaRPr lang="en-US">
              <a:solidFill>
                <a:schemeClr val="bg1"/>
              </a:solidFill>
            </a:endParaRPr>
          </a:p>
          <a:p>
            <a:pPr algn="l"/>
            <a:r>
              <a:rPr lang="es-ES">
                <a:solidFill>
                  <a:schemeClr val="bg1"/>
                </a:solidFill>
              </a:rPr>
              <a:t>DESARROLLO CON TECNOLOGÍAS EMERGENTES</a:t>
            </a:r>
            <a:endParaRPr lang="en-US">
              <a:solidFill>
                <a:schemeClr val="bg1"/>
              </a:solidFill>
            </a:endParaRPr>
          </a:p>
          <a:p>
            <a:endParaRPr lang="es-ES">
              <a:solidFill>
                <a:schemeClr val="bg1"/>
              </a:solidFill>
            </a:endParaRP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6028C831-E774-473E-BAFF-2651EE1DF04B}"/>
              </a:ext>
            </a:extLst>
          </p:cNvPr>
          <p:cNvGraphicFramePr>
            <a:graphicFrameLocks noGrp="1"/>
          </p:cNvGraphicFramePr>
          <p:nvPr>
            <p:ph idx="1"/>
            <p:extLst>
              <p:ext uri="{D42A27DB-BD31-4B8C-83A1-F6EECF244321}">
                <p14:modId xmlns:p14="http://schemas.microsoft.com/office/powerpoint/2010/main" val="1065151001"/>
              </p:ext>
            </p:extLst>
          </p:nvPr>
        </p:nvGraphicFramePr>
        <p:xfrm>
          <a:off x="1237526" y="647641"/>
          <a:ext cx="9601198" cy="5317940"/>
        </p:xfrm>
        <a:graphic>
          <a:graphicData uri="http://schemas.openxmlformats.org/drawingml/2006/table">
            <a:tbl>
              <a:tblPr firstRow="1" bandRow="1">
                <a:tableStyleId>{5C22544A-7EE6-4342-B048-85BDC9FD1C3A}</a:tableStyleId>
              </a:tblPr>
              <a:tblGrid>
                <a:gridCol w="2397902">
                  <a:extLst>
                    <a:ext uri="{9D8B030D-6E8A-4147-A177-3AD203B41FA5}">
                      <a16:colId xmlns:a16="http://schemas.microsoft.com/office/drawing/2014/main" val="135983802"/>
                    </a:ext>
                  </a:extLst>
                </a:gridCol>
                <a:gridCol w="1889546">
                  <a:extLst>
                    <a:ext uri="{9D8B030D-6E8A-4147-A177-3AD203B41FA5}">
                      <a16:colId xmlns:a16="http://schemas.microsoft.com/office/drawing/2014/main" val="3969156737"/>
                    </a:ext>
                  </a:extLst>
                </a:gridCol>
                <a:gridCol w="3827051">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56088">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216233">
                <a:tc>
                  <a:txBody>
                    <a:bodyPr/>
                    <a:lstStyle/>
                    <a:p>
                      <a:pPr algn="ctr" fontAlgn="base"/>
                      <a:r>
                        <a:rPr lang="es-ES" sz="2000">
                          <a:effectLst/>
                        </a:rPr>
                        <a:t>Criterio 8</a:t>
                      </a:r>
                      <a:endParaRPr lang="es-ES">
                        <a:effectLst/>
                      </a:endParaRPr>
                    </a:p>
                  </a:txBody>
                  <a:tcPr anchor="ctr"/>
                </a:tc>
                <a:tc>
                  <a:txBody>
                    <a:bodyPr/>
                    <a:lstStyle/>
                    <a:p>
                      <a:pPr lvl="0" algn="ctr">
                        <a:buNone/>
                      </a:pPr>
                      <a:r>
                        <a:rPr lang="es-ES" sz="1800" b="1" i="0" u="none" strike="noStrike" noProof="0">
                          <a:effectLst/>
                          <a:latin typeface="Garamond"/>
                        </a:rPr>
                        <a:t>Rendimiento de las respuestas del </a:t>
                      </a:r>
                      <a:r>
                        <a:rPr lang="es-ES" sz="1800" b="1" i="0" u="none" strike="noStrike" noProof="0" err="1">
                          <a:effectLst/>
                          <a:latin typeface="Garamond"/>
                        </a:rPr>
                        <a:t>ChatBot</a:t>
                      </a:r>
                      <a:endParaRPr lang="es-ES" err="1"/>
                    </a:p>
                  </a:txBody>
                  <a:tcPr anchor="ctr"/>
                </a:tc>
                <a:tc>
                  <a:txBody>
                    <a:bodyPr/>
                    <a:lstStyle/>
                    <a:p>
                      <a:pPr lvl="0" algn="ctr">
                        <a:buNone/>
                      </a:pPr>
                      <a:r>
                        <a:rPr lang="es-ES" sz="1800" b="0" i="0" u="none" strike="noStrike" noProof="0">
                          <a:effectLst/>
                          <a:latin typeface="Garamond"/>
                        </a:rPr>
                        <a:t>Aquí medimos en segundos el tiempo que tarda el </a:t>
                      </a:r>
                      <a:r>
                        <a:rPr lang="es-ES" sz="1800" b="0" i="0" u="none" strike="noStrike" noProof="0" err="1">
                          <a:effectLst/>
                          <a:latin typeface="Garamond"/>
                        </a:rPr>
                        <a:t>chatbot</a:t>
                      </a:r>
                      <a:r>
                        <a:rPr lang="es-ES" sz="1800" b="0" i="0" u="none" strike="noStrike" noProof="0">
                          <a:effectLst/>
                          <a:latin typeface="Garamond"/>
                        </a:rPr>
                        <a:t> en responder al cliente desde que le hacemos una pregunta</a:t>
                      </a:r>
                    </a:p>
                  </a:txBody>
                  <a:tcPr anchor="ctr"/>
                </a:tc>
                <a:tc>
                  <a:txBody>
                    <a:bodyPr/>
                    <a:lstStyle/>
                    <a:p>
                      <a:pPr lvl="0" algn="ctr">
                        <a:buNone/>
                      </a:pPr>
                      <a:r>
                        <a:rPr lang="es-ES" sz="1800" b="0" i="0" u="none" strike="noStrike" noProof="0">
                          <a:effectLst/>
                          <a:latin typeface="Garamond"/>
                        </a:rPr>
                        <a:t>Tiempo</a:t>
                      </a:r>
                      <a:endParaRPr lang="es-ES"/>
                    </a:p>
                  </a:txBody>
                  <a:tcPr anchor="ctr"/>
                </a:tc>
                <a:extLst>
                  <a:ext uri="{0D108BD9-81ED-4DB2-BD59-A6C34878D82A}">
                    <a16:rowId xmlns:a16="http://schemas.microsoft.com/office/drawing/2014/main" val="2775415510"/>
                  </a:ext>
                </a:extLst>
              </a:tr>
              <a:tr h="1237948">
                <a:tc>
                  <a:txBody>
                    <a:bodyPr/>
                    <a:lstStyle/>
                    <a:p>
                      <a:pPr algn="ctr" fontAlgn="base"/>
                      <a:r>
                        <a:rPr lang="es-ES" sz="2000">
                          <a:effectLst/>
                        </a:rPr>
                        <a:t>Criterio 9</a:t>
                      </a:r>
                      <a:endParaRPr lang="es-ES"/>
                    </a:p>
                  </a:txBody>
                  <a:tcPr anchor="ctr"/>
                </a:tc>
                <a:tc>
                  <a:txBody>
                    <a:bodyPr/>
                    <a:lstStyle/>
                    <a:p>
                      <a:pPr lvl="0" algn="ctr">
                        <a:buNone/>
                      </a:pPr>
                      <a:r>
                        <a:rPr lang="es-ES" sz="1800" b="1" i="0" u="none" strike="noStrike" noProof="0">
                          <a:effectLst/>
                          <a:latin typeface="Garamond"/>
                        </a:rPr>
                        <a:t>Rendimiento en cuanto al traspaso de información</a:t>
                      </a:r>
                      <a:endParaRPr lang="es-ES"/>
                    </a:p>
                  </a:txBody>
                  <a:tcPr anchor="ctr"/>
                </a:tc>
                <a:tc>
                  <a:txBody>
                    <a:bodyPr/>
                    <a:lstStyle/>
                    <a:p>
                      <a:pPr algn="ctr" fontAlgn="base"/>
                      <a:r>
                        <a:rPr lang="es-ES" sz="1800">
                          <a:effectLst/>
                        </a:rPr>
                        <a:t> </a:t>
                      </a:r>
                      <a:r>
                        <a:rPr lang="es-ES" sz="1800" b="0" i="0" u="none" strike="noStrike" noProof="0">
                          <a:effectLst/>
                          <a:latin typeface="Garamond"/>
                        </a:rPr>
                        <a:t>Nos referimos al tiempo que se invierte en la aplicación para hacer al menos dos distinciones de clientes</a:t>
                      </a:r>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1737488459"/>
                  </a:ext>
                </a:extLst>
              </a:tr>
              <a:tr h="1053346">
                <a:tc>
                  <a:txBody>
                    <a:bodyPr/>
                    <a:lstStyle/>
                    <a:p>
                      <a:pPr lvl="0" algn="ctr">
                        <a:buNone/>
                      </a:pPr>
                      <a:r>
                        <a:rPr lang="es-ES" sz="2000" b="0" i="0" u="none" strike="noStrike" noProof="0">
                          <a:effectLst/>
                          <a:latin typeface="Garamond"/>
                        </a:rPr>
                        <a:t>Criterio 10</a:t>
                      </a:r>
                      <a:endParaRPr lang="es-ES"/>
                    </a:p>
                  </a:txBody>
                  <a:tcPr anchor="ctr"/>
                </a:tc>
                <a:tc>
                  <a:txBody>
                    <a:bodyPr/>
                    <a:lstStyle/>
                    <a:p>
                      <a:pPr lvl="0" algn="ctr">
                        <a:buNone/>
                      </a:pPr>
                      <a:r>
                        <a:rPr lang="es-ES" sz="1800" b="1" i="0" u="none" strike="noStrike" noProof="0">
                          <a:effectLst/>
                          <a:latin typeface="Garamond"/>
                        </a:rPr>
                        <a:t>Información adicional</a:t>
                      </a:r>
                      <a:endParaRPr lang="es-ES"/>
                    </a:p>
                  </a:txBody>
                  <a:tcPr anchor="ctr"/>
                </a:tc>
                <a:tc>
                  <a:txBody>
                    <a:bodyPr/>
                    <a:lstStyle/>
                    <a:p>
                      <a:pPr lvl="0" algn="ctr">
                        <a:buNone/>
                      </a:pPr>
                      <a:r>
                        <a:rPr lang="es-ES" sz="1800" b="0" i="0" u="none" strike="noStrike" noProof="0">
                          <a:effectLst/>
                          <a:latin typeface="Garamond"/>
                        </a:rPr>
                        <a:t>Es posible hacer que el </a:t>
                      </a:r>
                      <a:r>
                        <a:rPr lang="es-ES" sz="1800" b="0" i="0" u="none" strike="noStrike" noProof="0" err="1">
                          <a:effectLst/>
                          <a:latin typeface="Garamond"/>
                        </a:rPr>
                        <a:t>chatbot</a:t>
                      </a:r>
                      <a:r>
                        <a:rPr lang="es-ES" sz="1800" b="0" i="0" u="none" strike="noStrike" noProof="0">
                          <a:effectLst/>
                          <a:latin typeface="Garamond"/>
                        </a:rPr>
                        <a:t> ofrezca información adicional al cliente a parte de la compra que este desee realizar</a:t>
                      </a:r>
                    </a:p>
                  </a:txBody>
                  <a:tcPr anchor="ctr"/>
                </a:tc>
                <a:tc>
                  <a:txBody>
                    <a:bodyPr/>
                    <a:lstStyle/>
                    <a:p>
                      <a:pPr lvl="0" algn="ctr">
                        <a:buNone/>
                      </a:pPr>
                      <a:r>
                        <a:rPr lang="es-ES" sz="1800">
                          <a:effectLst/>
                        </a:rPr>
                        <a:t>Booleano</a:t>
                      </a:r>
                    </a:p>
                  </a:txBody>
                  <a:tcPr anchor="ctr"/>
                </a:tc>
                <a:extLst>
                  <a:ext uri="{0D108BD9-81ED-4DB2-BD59-A6C34878D82A}">
                    <a16:rowId xmlns:a16="http://schemas.microsoft.com/office/drawing/2014/main" val="1466882724"/>
                  </a:ext>
                </a:extLst>
              </a:tr>
              <a:tr h="1292253">
                <a:tc>
                  <a:txBody>
                    <a:bodyPr/>
                    <a:lstStyle/>
                    <a:p>
                      <a:pPr lvl="0" algn="ctr">
                        <a:buNone/>
                      </a:pPr>
                      <a:r>
                        <a:rPr lang="es-ES" sz="2000" b="0" i="0" u="none" strike="noStrike" noProof="0">
                          <a:effectLst/>
                          <a:latin typeface="Garamond"/>
                        </a:rPr>
                        <a:t>Criterio 11</a:t>
                      </a:r>
                      <a:endParaRPr lang="es-ES"/>
                    </a:p>
                  </a:txBody>
                  <a:tcPr anchor="ctr"/>
                </a:tc>
                <a:tc>
                  <a:txBody>
                    <a:bodyPr/>
                    <a:lstStyle/>
                    <a:p>
                      <a:pPr lvl="0" algn="ctr">
                        <a:buNone/>
                      </a:pPr>
                      <a:r>
                        <a:rPr lang="es-ES" sz="1800" b="1" i="0" u="none" strike="noStrike" noProof="0">
                          <a:effectLst/>
                          <a:latin typeface="Garamond"/>
                        </a:rPr>
                        <a:t>Facilidad de diseño del </a:t>
                      </a:r>
                      <a:r>
                        <a:rPr lang="es-ES" sz="1800" b="1" i="0" u="none" strike="noStrike" noProof="0" err="1">
                          <a:effectLst/>
                          <a:latin typeface="Garamond"/>
                        </a:rPr>
                        <a:t>chatbot</a:t>
                      </a:r>
                      <a:endParaRPr lang="es-ES" err="1"/>
                    </a:p>
                  </a:txBody>
                  <a:tcPr anchor="ctr"/>
                </a:tc>
                <a:tc>
                  <a:txBody>
                    <a:bodyPr/>
                    <a:lstStyle/>
                    <a:p>
                      <a:pPr lvl="0" algn="ctr">
                        <a:buNone/>
                      </a:pPr>
                      <a:r>
                        <a:rPr lang="es-ES" sz="1800" b="0" i="0" u="none" strike="noStrike" noProof="0">
                          <a:effectLst/>
                          <a:latin typeface="Garamond"/>
                        </a:rPr>
                        <a:t>Hacemos hinca pie en el grado de facilidad de uso de la herramienta de personalización en cuanto al diseño del </a:t>
                      </a:r>
                      <a:r>
                        <a:rPr lang="es-ES" sz="1800" b="0" i="0" u="none" strike="noStrike" noProof="0" err="1">
                          <a:effectLst/>
                          <a:latin typeface="Garamond"/>
                        </a:rPr>
                        <a:t>chatbot</a:t>
                      </a:r>
                      <a:r>
                        <a:rPr lang="es-ES" sz="1800" b="0" i="0" u="none" strike="noStrike" noProof="0">
                          <a:effectLst/>
                          <a:latin typeface="Garamond"/>
                        </a:rPr>
                        <a:t>.</a:t>
                      </a:r>
                    </a:p>
                  </a:txBody>
                  <a:tcPr anchor="ctr"/>
                </a:tc>
                <a:tc>
                  <a:txBody>
                    <a:bodyPr/>
                    <a:lstStyle/>
                    <a:p>
                      <a:pPr algn="ctr" fontAlgn="base"/>
                      <a:r>
                        <a:rPr lang="es-ES" sz="1800">
                          <a:effectLst/>
                        </a:rPr>
                        <a:t>1-10</a:t>
                      </a:r>
                      <a:endParaRPr lang="es-ES">
                        <a:effectLst/>
                      </a:endParaRPr>
                    </a:p>
                  </a:txBody>
                  <a:tcPr anchor="ctr"/>
                </a:tc>
                <a:extLst>
                  <a:ext uri="{0D108BD9-81ED-4DB2-BD59-A6C34878D82A}">
                    <a16:rowId xmlns:a16="http://schemas.microsoft.com/office/drawing/2014/main" val="2863690733"/>
                  </a:ext>
                </a:extLst>
              </a:tr>
            </a:tbl>
          </a:graphicData>
        </a:graphic>
      </p:graphicFrame>
    </p:spTree>
    <p:extLst>
      <p:ext uri="{BB962C8B-B14F-4D97-AF65-F5344CB8AC3E}">
        <p14:creationId xmlns:p14="http://schemas.microsoft.com/office/powerpoint/2010/main" val="24082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91407F1E-E297-4E9C-A26A-AE39B3ED0151}"/>
              </a:ext>
            </a:extLst>
          </p:cNvPr>
          <p:cNvGraphicFramePr>
            <a:graphicFrameLocks noGrp="1"/>
          </p:cNvGraphicFramePr>
          <p:nvPr>
            <p:ph idx="1"/>
            <p:extLst>
              <p:ext uri="{D42A27DB-BD31-4B8C-83A1-F6EECF244321}">
                <p14:modId xmlns:p14="http://schemas.microsoft.com/office/powerpoint/2010/main" val="3304146158"/>
              </p:ext>
            </p:extLst>
          </p:nvPr>
        </p:nvGraphicFramePr>
        <p:xfrm>
          <a:off x="1247172" y="1843692"/>
          <a:ext cx="9601198" cy="3331748"/>
        </p:xfrm>
        <a:graphic>
          <a:graphicData uri="http://schemas.openxmlformats.org/drawingml/2006/table">
            <a:tbl>
              <a:tblPr firstRow="1" bandRow="1">
                <a:tableStyleId>{5C22544A-7EE6-4342-B048-85BDC9FD1C3A}</a:tableStyleId>
              </a:tblPr>
              <a:tblGrid>
                <a:gridCol w="2397902">
                  <a:extLst>
                    <a:ext uri="{9D8B030D-6E8A-4147-A177-3AD203B41FA5}">
                      <a16:colId xmlns:a16="http://schemas.microsoft.com/office/drawing/2014/main" val="135983802"/>
                    </a:ext>
                  </a:extLst>
                </a:gridCol>
                <a:gridCol w="1889546">
                  <a:extLst>
                    <a:ext uri="{9D8B030D-6E8A-4147-A177-3AD203B41FA5}">
                      <a16:colId xmlns:a16="http://schemas.microsoft.com/office/drawing/2014/main" val="3969156737"/>
                    </a:ext>
                  </a:extLst>
                </a:gridCol>
                <a:gridCol w="3827051">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84812">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350548">
                <a:tc>
                  <a:txBody>
                    <a:bodyPr/>
                    <a:lstStyle/>
                    <a:p>
                      <a:pPr algn="ctr" fontAlgn="base"/>
                      <a:r>
                        <a:rPr lang="es-ES" sz="2000">
                          <a:effectLst/>
                        </a:rPr>
                        <a:t>Criterio 12</a:t>
                      </a:r>
                      <a:endParaRPr lang="es-ES">
                        <a:effectLst/>
                      </a:endParaRPr>
                    </a:p>
                  </a:txBody>
                  <a:tcPr anchor="ctr"/>
                </a:tc>
                <a:tc>
                  <a:txBody>
                    <a:bodyPr/>
                    <a:lstStyle/>
                    <a:p>
                      <a:pPr lvl="0" algn="ctr">
                        <a:buNone/>
                      </a:pPr>
                      <a:r>
                        <a:rPr lang="es-ES" sz="1800" b="1" i="0" u="none" strike="noStrike" noProof="0">
                          <a:effectLst/>
                          <a:latin typeface="Garamond"/>
                        </a:rPr>
                        <a:t>Numero de plantillas disponibles</a:t>
                      </a:r>
                      <a:endParaRPr lang="es-ES"/>
                    </a:p>
                  </a:txBody>
                  <a:tcPr anchor="ctr"/>
                </a:tc>
                <a:tc>
                  <a:txBody>
                    <a:bodyPr/>
                    <a:lstStyle/>
                    <a:p>
                      <a:pPr lvl="0" algn="ctr">
                        <a:buNone/>
                      </a:pPr>
                      <a:r>
                        <a:rPr lang="es-ES" sz="1800" b="0" i="0" u="none" strike="noStrike" noProof="0">
                          <a:effectLst/>
                          <a:latin typeface="Garamond"/>
                        </a:rPr>
                        <a:t>Numero de plantillas ya creadas genéricamente por el </a:t>
                      </a:r>
                      <a:r>
                        <a:rPr lang="es-ES" sz="1800" b="0" i="0" u="none" strike="noStrike" noProof="0" err="1">
                          <a:effectLst/>
                          <a:latin typeface="Garamond"/>
                        </a:rPr>
                        <a:t>ChatBot</a:t>
                      </a:r>
                      <a:r>
                        <a:rPr lang="es-ES" sz="1800" b="0" i="0" u="none" strike="noStrike" noProof="0">
                          <a:effectLst/>
                          <a:latin typeface="Garamond"/>
                        </a:rPr>
                        <a:t> y que están preparadas para su uso utilización inmediata.</a:t>
                      </a:r>
                    </a:p>
                  </a:txBody>
                  <a:tcPr anchor="ctr"/>
                </a:tc>
                <a:tc>
                  <a:txBody>
                    <a:bodyPr/>
                    <a:lstStyle/>
                    <a:p>
                      <a:pPr algn="ctr" fontAlgn="base"/>
                      <a:r>
                        <a:rPr lang="es-ES" sz="1800">
                          <a:effectLst/>
                        </a:rPr>
                        <a:t>Numérico</a:t>
                      </a:r>
                      <a:endParaRPr lang="es-ES">
                        <a:effectLst/>
                      </a:endParaRPr>
                    </a:p>
                  </a:txBody>
                  <a:tcPr anchor="ctr"/>
                </a:tc>
                <a:extLst>
                  <a:ext uri="{0D108BD9-81ED-4DB2-BD59-A6C34878D82A}">
                    <a16:rowId xmlns:a16="http://schemas.microsoft.com/office/drawing/2014/main" val="2775415510"/>
                  </a:ext>
                </a:extLst>
              </a:tr>
              <a:tr h="1373637">
                <a:tc>
                  <a:txBody>
                    <a:bodyPr/>
                    <a:lstStyle/>
                    <a:p>
                      <a:pPr algn="ctr" fontAlgn="base"/>
                      <a:r>
                        <a:rPr lang="es-ES" sz="2000">
                          <a:effectLst/>
                        </a:rPr>
                        <a:t>Criterio 13</a:t>
                      </a:r>
                    </a:p>
                  </a:txBody>
                  <a:tcPr anchor="ctr"/>
                </a:tc>
                <a:tc>
                  <a:txBody>
                    <a:bodyPr/>
                    <a:lstStyle/>
                    <a:p>
                      <a:pPr lvl="0" algn="ctr">
                        <a:buNone/>
                      </a:pPr>
                      <a:r>
                        <a:rPr lang="es-ES" sz="1800" b="1" i="0" u="none" strike="noStrike" noProof="0">
                          <a:effectLst/>
                          <a:latin typeface="Garamond"/>
                        </a:rPr>
                        <a:t>Grado de adaptabilidad de uso</a:t>
                      </a:r>
                      <a:endParaRPr lang="es-ES"/>
                    </a:p>
                  </a:txBody>
                  <a:tcPr anchor="ctr"/>
                </a:tc>
                <a:tc>
                  <a:txBody>
                    <a:bodyPr/>
                    <a:lstStyle/>
                    <a:p>
                      <a:pPr algn="ctr" fontAlgn="base"/>
                      <a:r>
                        <a:rPr lang="es-ES" sz="1800">
                          <a:effectLst/>
                        </a:rPr>
                        <a:t> </a:t>
                      </a:r>
                      <a:r>
                        <a:rPr lang="es-ES" sz="1800" b="0" i="0" u="none" strike="noStrike" noProof="0">
                          <a:effectLst/>
                          <a:latin typeface="Garamond"/>
                        </a:rPr>
                        <a:t>Hacemos referencia a la cantidad de plataformas en las que nuestro </a:t>
                      </a:r>
                      <a:r>
                        <a:rPr lang="es-ES" sz="1800" b="0" i="0" u="none" strike="noStrike" noProof="0" err="1">
                          <a:effectLst/>
                          <a:latin typeface="Garamond"/>
                        </a:rPr>
                        <a:t>chatbot</a:t>
                      </a:r>
                      <a:r>
                        <a:rPr lang="es-ES" sz="1800" b="0" i="0" u="none" strike="noStrike" noProof="0">
                          <a:effectLst/>
                          <a:latin typeface="Garamond"/>
                        </a:rPr>
                        <a:t> es capaz de ser implementado y funcionar de manera correcta.</a:t>
                      </a:r>
                    </a:p>
                  </a:txBody>
                  <a:tcPr anchor="ctr"/>
                </a:tc>
                <a:tc>
                  <a:txBody>
                    <a:bodyPr/>
                    <a:lstStyle/>
                    <a:p>
                      <a:pPr algn="ctr" fontAlgn="base"/>
                      <a:r>
                        <a:rPr lang="es-ES" sz="1800">
                          <a:effectLst/>
                        </a:rPr>
                        <a:t>Numérico</a:t>
                      </a:r>
                      <a:endParaRPr lang="es-ES">
                        <a:effectLst/>
                      </a:endParaRPr>
                    </a:p>
                  </a:txBody>
                  <a:tcPr anchor="ctr"/>
                </a:tc>
                <a:extLst>
                  <a:ext uri="{0D108BD9-81ED-4DB2-BD59-A6C34878D82A}">
                    <a16:rowId xmlns:a16="http://schemas.microsoft.com/office/drawing/2014/main" val="1737488459"/>
                  </a:ext>
                </a:extLst>
              </a:tr>
            </a:tbl>
          </a:graphicData>
        </a:graphic>
      </p:graphicFrame>
    </p:spTree>
    <p:extLst>
      <p:ext uri="{BB962C8B-B14F-4D97-AF65-F5344CB8AC3E}">
        <p14:creationId xmlns:p14="http://schemas.microsoft.com/office/powerpoint/2010/main" val="306381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1C7711F-3983-4AB1-AFDE-96F7C0651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9BC9D38-9241-4F71-9B45-73827299E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62" name="Picture 61">
              <a:extLst>
                <a:ext uri="{FF2B5EF4-FFF2-40B4-BE49-F238E27FC236}">
                  <a16:creationId xmlns:a16="http://schemas.microsoft.com/office/drawing/2014/main" id="{0D302979-39A3-4421-821D-94D6E00BCE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3" name="Rectangle 62">
              <a:extLst>
                <a:ext uri="{FF2B5EF4-FFF2-40B4-BE49-F238E27FC236}">
                  <a16:creationId xmlns:a16="http://schemas.microsoft.com/office/drawing/2014/main" id="{68E001BA-C181-4F47-9ABC-DF4C85AB4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4" name="Picture 63">
              <a:extLst>
                <a:ext uri="{FF2B5EF4-FFF2-40B4-BE49-F238E27FC236}">
                  <a16:creationId xmlns:a16="http://schemas.microsoft.com/office/drawing/2014/main" id="{7EF07F1E-BD52-4B06-A38E-BF29F8E285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5" name="Picture 64">
              <a:extLst>
                <a:ext uri="{FF2B5EF4-FFF2-40B4-BE49-F238E27FC236}">
                  <a16:creationId xmlns:a16="http://schemas.microsoft.com/office/drawing/2014/main" id="{A68BE646-889B-49C2-95AF-90BAE5D29A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BBF0E57-F0EB-4E40-8A55-6958E647D7F7}"/>
              </a:ext>
            </a:extLst>
          </p:cNvPr>
          <p:cNvSpPr>
            <a:spLocks noGrp="1"/>
          </p:cNvSpPr>
          <p:nvPr>
            <p:ph type="title"/>
          </p:nvPr>
        </p:nvSpPr>
        <p:spPr>
          <a:xfrm>
            <a:off x="4626508" y="982132"/>
            <a:ext cx="6270090" cy="1303867"/>
          </a:xfrm>
        </p:spPr>
        <p:txBody>
          <a:bodyPr>
            <a:normAutofit/>
          </a:bodyPr>
          <a:lstStyle/>
          <a:p>
            <a:pPr>
              <a:lnSpc>
                <a:spcPct val="90000"/>
              </a:lnSpc>
            </a:pPr>
            <a:r>
              <a:rPr lang="es-ES" sz="3700"/>
              <a:t>4. Proyecto de implementación utilizando tecnología A. </a:t>
            </a:r>
            <a:r>
              <a:rPr lang="es-ES" sz="3700" err="1"/>
              <a:t>Clustaar</a:t>
            </a:r>
          </a:p>
        </p:txBody>
      </p:sp>
      <p:sp>
        <p:nvSpPr>
          <p:cNvPr id="67" name="Rectangle 66">
            <a:extLst>
              <a:ext uri="{FF2B5EF4-FFF2-40B4-BE49-F238E27FC236}">
                <a16:creationId xmlns:a16="http://schemas.microsoft.com/office/drawing/2014/main" id="{B3085476-B49E-49ED-87D2-1165E69D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magen que contiene captura de pantalla&#10;&#10;Descripción generada con confianza muy alta">
            <a:extLst>
              <a:ext uri="{FF2B5EF4-FFF2-40B4-BE49-F238E27FC236}">
                <a16:creationId xmlns:a16="http://schemas.microsoft.com/office/drawing/2014/main" id="{4776003A-8DA2-496F-9A04-EF82815CE973}"/>
              </a:ext>
            </a:extLst>
          </p:cNvPr>
          <p:cNvPicPr>
            <a:picLocks noChangeAspect="1"/>
          </p:cNvPicPr>
          <p:nvPr/>
        </p:nvPicPr>
        <p:blipFill rotWithShape="1">
          <a:blip r:embed="rId5"/>
          <a:srcRect r="-2" b="5264"/>
          <a:stretch/>
        </p:blipFill>
        <p:spPr>
          <a:xfrm>
            <a:off x="909475" y="691340"/>
            <a:ext cx="3282056" cy="5195873"/>
          </a:xfrm>
          <a:prstGeom prst="rect">
            <a:avLst/>
          </a:prstGeom>
        </p:spPr>
      </p:pic>
      <p:cxnSp>
        <p:nvCxnSpPr>
          <p:cNvPr id="69" name="Straight Connector 68">
            <a:extLst>
              <a:ext uri="{FF2B5EF4-FFF2-40B4-BE49-F238E27FC236}">
                <a16:creationId xmlns:a16="http://schemas.microsoft.com/office/drawing/2014/main" id="{59BA5C68-DFCC-4101-8403-F96781CDDD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42BB29A-1F33-405C-A9E4-62C035AE4473}"/>
              </a:ext>
            </a:extLst>
          </p:cNvPr>
          <p:cNvSpPr>
            <a:spLocks noGrp="1"/>
          </p:cNvSpPr>
          <p:nvPr>
            <p:ph idx="1"/>
          </p:nvPr>
        </p:nvSpPr>
        <p:spPr>
          <a:xfrm>
            <a:off x="4636482" y="2556932"/>
            <a:ext cx="6260114" cy="3318936"/>
          </a:xfrm>
        </p:spPr>
        <p:txBody>
          <a:bodyPr>
            <a:normAutofit/>
          </a:bodyPr>
          <a:lstStyle/>
          <a:p>
            <a:r>
              <a:rPr lang="es-ES" b="1"/>
              <a:t>4.1 Documentación de diseño </a:t>
            </a:r>
          </a:p>
          <a:p>
            <a:endParaRPr lang="es-ES" b="1"/>
          </a:p>
        </p:txBody>
      </p:sp>
    </p:spTree>
    <p:extLst>
      <p:ext uri="{BB962C8B-B14F-4D97-AF65-F5344CB8AC3E}">
        <p14:creationId xmlns:p14="http://schemas.microsoft.com/office/powerpoint/2010/main" val="392808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C0CBD-9F4E-4AC3-9AE0-283FFFFF5C0A}"/>
              </a:ext>
            </a:extLst>
          </p:cNvPr>
          <p:cNvSpPr>
            <a:spLocks noGrp="1"/>
          </p:cNvSpPr>
          <p:nvPr>
            <p:ph idx="1"/>
          </p:nvPr>
        </p:nvSpPr>
        <p:spPr>
          <a:xfrm>
            <a:off x="1467930" y="889158"/>
            <a:ext cx="9601196" cy="3318936"/>
          </a:xfrm>
        </p:spPr>
        <p:txBody>
          <a:bodyPr/>
          <a:lstStyle/>
          <a:p>
            <a:r>
              <a:rPr lang="es-ES" b="1"/>
              <a:t>4.2 Documentación de construcción </a:t>
            </a:r>
            <a:endParaRPr lang="es-ES"/>
          </a:p>
        </p:txBody>
      </p:sp>
      <p:pic>
        <p:nvPicPr>
          <p:cNvPr id="4" name="Picture 4" descr="Imagen que contiene captura de pantalla&#10;&#10;Descripción generada con confianza muy alta">
            <a:extLst>
              <a:ext uri="{FF2B5EF4-FFF2-40B4-BE49-F238E27FC236}">
                <a16:creationId xmlns:a16="http://schemas.microsoft.com/office/drawing/2014/main" id="{456688E2-EA15-4AE9-92FC-079211CFD382}"/>
              </a:ext>
            </a:extLst>
          </p:cNvPr>
          <p:cNvPicPr>
            <a:picLocks noChangeAspect="1"/>
          </p:cNvPicPr>
          <p:nvPr/>
        </p:nvPicPr>
        <p:blipFill>
          <a:blip r:embed="rId2"/>
          <a:stretch>
            <a:fillRect/>
          </a:stretch>
        </p:blipFill>
        <p:spPr>
          <a:xfrm>
            <a:off x="1820174" y="1347832"/>
            <a:ext cx="8220971" cy="4852447"/>
          </a:xfrm>
          <a:prstGeom prst="rect">
            <a:avLst/>
          </a:prstGeom>
        </p:spPr>
      </p:pic>
    </p:spTree>
    <p:extLst>
      <p:ext uri="{BB962C8B-B14F-4D97-AF65-F5344CB8AC3E}">
        <p14:creationId xmlns:p14="http://schemas.microsoft.com/office/powerpoint/2010/main" val="261440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C0CBD-9F4E-4AC3-9AE0-283FFFFF5C0A}"/>
              </a:ext>
            </a:extLst>
          </p:cNvPr>
          <p:cNvSpPr>
            <a:spLocks noGrp="1"/>
          </p:cNvSpPr>
          <p:nvPr>
            <p:ph idx="1"/>
          </p:nvPr>
        </p:nvSpPr>
        <p:spPr>
          <a:xfrm>
            <a:off x="1467930" y="889158"/>
            <a:ext cx="9601196" cy="3318936"/>
          </a:xfrm>
        </p:spPr>
        <p:txBody>
          <a:bodyPr/>
          <a:lstStyle/>
          <a:p>
            <a:r>
              <a:rPr lang="es-ES" b="1"/>
              <a:t>4.3 Documentación de pruebas </a:t>
            </a:r>
            <a:endParaRPr lang="es-ES"/>
          </a:p>
        </p:txBody>
      </p:sp>
      <p:pic>
        <p:nvPicPr>
          <p:cNvPr id="2" name="Picture 4" descr="Imagen que contiene captura de pantalla&#10;&#10;Descripción generada con confianza muy alta">
            <a:extLst>
              <a:ext uri="{FF2B5EF4-FFF2-40B4-BE49-F238E27FC236}">
                <a16:creationId xmlns:a16="http://schemas.microsoft.com/office/drawing/2014/main" id="{4CFA9656-5DB9-4126-88F9-A845C268B702}"/>
              </a:ext>
            </a:extLst>
          </p:cNvPr>
          <p:cNvPicPr>
            <a:picLocks noChangeAspect="1"/>
          </p:cNvPicPr>
          <p:nvPr/>
        </p:nvPicPr>
        <p:blipFill>
          <a:blip r:embed="rId2"/>
          <a:stretch>
            <a:fillRect/>
          </a:stretch>
        </p:blipFill>
        <p:spPr>
          <a:xfrm>
            <a:off x="1863306" y="1408544"/>
            <a:ext cx="4080293" cy="4644761"/>
          </a:xfrm>
          <a:prstGeom prst="rect">
            <a:avLst/>
          </a:prstGeom>
        </p:spPr>
      </p:pic>
      <p:pic>
        <p:nvPicPr>
          <p:cNvPr id="6" name="Picture 6" descr="Imagen que contiene captura de pantalla&#10;&#10;Descripción generada con confianza muy alta">
            <a:extLst>
              <a:ext uri="{FF2B5EF4-FFF2-40B4-BE49-F238E27FC236}">
                <a16:creationId xmlns:a16="http://schemas.microsoft.com/office/drawing/2014/main" id="{D8DE797E-6704-4CB3-AC98-37CD553699E6}"/>
              </a:ext>
            </a:extLst>
          </p:cNvPr>
          <p:cNvPicPr>
            <a:picLocks noChangeAspect="1"/>
          </p:cNvPicPr>
          <p:nvPr/>
        </p:nvPicPr>
        <p:blipFill>
          <a:blip r:embed="rId3"/>
          <a:stretch>
            <a:fillRect/>
          </a:stretch>
        </p:blipFill>
        <p:spPr>
          <a:xfrm>
            <a:off x="7127937" y="681488"/>
            <a:ext cx="3557672" cy="5566912"/>
          </a:xfrm>
          <a:prstGeom prst="rect">
            <a:avLst/>
          </a:prstGeom>
        </p:spPr>
      </p:pic>
    </p:spTree>
    <p:extLst>
      <p:ext uri="{BB962C8B-B14F-4D97-AF65-F5344CB8AC3E}">
        <p14:creationId xmlns:p14="http://schemas.microsoft.com/office/powerpoint/2010/main" val="411492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C0CBD-9F4E-4AC3-9AE0-283FFFFF5C0A}"/>
              </a:ext>
            </a:extLst>
          </p:cNvPr>
          <p:cNvSpPr>
            <a:spLocks noGrp="1"/>
          </p:cNvSpPr>
          <p:nvPr>
            <p:ph idx="1"/>
          </p:nvPr>
        </p:nvSpPr>
        <p:spPr>
          <a:xfrm>
            <a:off x="1467930" y="889158"/>
            <a:ext cx="9601196" cy="3318936"/>
          </a:xfrm>
        </p:spPr>
        <p:txBody>
          <a:bodyPr/>
          <a:lstStyle/>
          <a:p>
            <a:r>
              <a:rPr lang="es-ES" b="1"/>
              <a:t>4.4 Documentación de instalación </a:t>
            </a:r>
            <a:endParaRPr lang="es-ES"/>
          </a:p>
        </p:txBody>
      </p:sp>
      <p:pic>
        <p:nvPicPr>
          <p:cNvPr id="4" name="Picture 4" descr="Imagen que contiene captura de pantalla&#10;&#10;Descripción generada con confianza muy alta">
            <a:extLst>
              <a:ext uri="{FF2B5EF4-FFF2-40B4-BE49-F238E27FC236}">
                <a16:creationId xmlns:a16="http://schemas.microsoft.com/office/drawing/2014/main" id="{54E233E4-C787-4723-877D-3A0D7D8F9FA3}"/>
              </a:ext>
            </a:extLst>
          </p:cNvPr>
          <p:cNvPicPr>
            <a:picLocks noChangeAspect="1"/>
          </p:cNvPicPr>
          <p:nvPr/>
        </p:nvPicPr>
        <p:blipFill>
          <a:blip r:embed="rId2"/>
          <a:stretch>
            <a:fillRect/>
          </a:stretch>
        </p:blipFill>
        <p:spPr>
          <a:xfrm>
            <a:off x="2769079" y="1322994"/>
            <a:ext cx="6725726" cy="4844615"/>
          </a:xfrm>
          <a:prstGeom prst="rect">
            <a:avLst/>
          </a:prstGeom>
        </p:spPr>
      </p:pic>
    </p:spTree>
    <p:extLst>
      <p:ext uri="{BB962C8B-B14F-4D97-AF65-F5344CB8AC3E}">
        <p14:creationId xmlns:p14="http://schemas.microsoft.com/office/powerpoint/2010/main" val="168150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C0CBD-9F4E-4AC3-9AE0-283FFFFF5C0A}"/>
              </a:ext>
            </a:extLst>
          </p:cNvPr>
          <p:cNvSpPr>
            <a:spLocks noGrp="1"/>
          </p:cNvSpPr>
          <p:nvPr>
            <p:ph idx="1"/>
          </p:nvPr>
        </p:nvSpPr>
        <p:spPr>
          <a:xfrm>
            <a:off x="1467930" y="889158"/>
            <a:ext cx="9601196" cy="3318936"/>
          </a:xfrm>
        </p:spPr>
        <p:txBody>
          <a:bodyPr/>
          <a:lstStyle/>
          <a:p>
            <a:r>
              <a:rPr lang="es-ES" b="1"/>
              <a:t>4.5 Manual de usuario </a:t>
            </a:r>
            <a:endParaRPr lang="es-ES"/>
          </a:p>
        </p:txBody>
      </p:sp>
      <p:pic>
        <p:nvPicPr>
          <p:cNvPr id="2" name="Picture 4" descr="Imagen que contiene captura de pantalla&#10;&#10;Descripción generada con confianza muy alta">
            <a:extLst>
              <a:ext uri="{FF2B5EF4-FFF2-40B4-BE49-F238E27FC236}">
                <a16:creationId xmlns:a16="http://schemas.microsoft.com/office/drawing/2014/main" id="{B32F0080-33C1-4835-95E2-94AE00BB86C9}"/>
              </a:ext>
            </a:extLst>
          </p:cNvPr>
          <p:cNvPicPr>
            <a:picLocks noChangeAspect="1"/>
          </p:cNvPicPr>
          <p:nvPr/>
        </p:nvPicPr>
        <p:blipFill>
          <a:blip r:embed="rId2"/>
          <a:stretch>
            <a:fillRect/>
          </a:stretch>
        </p:blipFill>
        <p:spPr>
          <a:xfrm>
            <a:off x="2783457" y="1410815"/>
            <a:ext cx="6524444" cy="4683349"/>
          </a:xfrm>
          <a:prstGeom prst="rect">
            <a:avLst/>
          </a:prstGeom>
        </p:spPr>
      </p:pic>
    </p:spTree>
    <p:extLst>
      <p:ext uri="{BB962C8B-B14F-4D97-AF65-F5344CB8AC3E}">
        <p14:creationId xmlns:p14="http://schemas.microsoft.com/office/powerpoint/2010/main" val="349021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CDB3-7375-42D7-BE51-4798000AD9B0}"/>
              </a:ext>
            </a:extLst>
          </p:cNvPr>
          <p:cNvSpPr>
            <a:spLocks noGrp="1"/>
          </p:cNvSpPr>
          <p:nvPr>
            <p:ph type="title"/>
          </p:nvPr>
        </p:nvSpPr>
        <p:spPr>
          <a:xfrm>
            <a:off x="1293811" y="980797"/>
            <a:ext cx="4841402" cy="1371600"/>
          </a:xfrm>
        </p:spPr>
        <p:txBody>
          <a:bodyPr>
            <a:normAutofit fontScale="90000"/>
          </a:bodyPr>
          <a:lstStyle/>
          <a:p>
            <a:pPr algn="l"/>
            <a:r>
              <a:rPr lang="es-ES" sz="3200"/>
              <a:t>5. Proyecto de implementación utilizando tecnología B.</a:t>
            </a:r>
            <a:br>
              <a:rPr lang="es-ES" sz="3200"/>
            </a:br>
            <a:r>
              <a:rPr lang="es-ES" sz="3200"/>
              <a:t>Virtual </a:t>
            </a:r>
            <a:r>
              <a:rPr lang="es-ES" sz="3200" err="1"/>
              <a:t>Spirits</a:t>
            </a:r>
            <a:r>
              <a:rPr lang="es-ES" sz="3200"/>
              <a:t>.</a:t>
            </a:r>
          </a:p>
        </p:txBody>
      </p:sp>
      <p:sp>
        <p:nvSpPr>
          <p:cNvPr id="3" name="Content Placeholder 2">
            <a:extLst>
              <a:ext uri="{FF2B5EF4-FFF2-40B4-BE49-F238E27FC236}">
                <a16:creationId xmlns:a16="http://schemas.microsoft.com/office/drawing/2014/main" id="{2CDF838C-74FB-41FE-A4E2-E8A7B7A6E8CA}"/>
              </a:ext>
            </a:extLst>
          </p:cNvPr>
          <p:cNvSpPr>
            <a:spLocks noGrp="1"/>
          </p:cNvSpPr>
          <p:nvPr>
            <p:ph idx="1"/>
          </p:nvPr>
        </p:nvSpPr>
        <p:spPr/>
        <p:txBody>
          <a:bodyPr/>
          <a:lstStyle/>
          <a:p>
            <a:pPr marL="0" indent="0">
              <a:buNone/>
            </a:pPr>
            <a:endParaRPr lang="es-ES"/>
          </a:p>
          <a:p>
            <a:pPr marL="0" indent="0">
              <a:buNone/>
            </a:pPr>
            <a:endParaRPr lang="es-ES"/>
          </a:p>
        </p:txBody>
      </p:sp>
      <p:sp>
        <p:nvSpPr>
          <p:cNvPr id="6" name="Text Placeholder 5">
            <a:extLst>
              <a:ext uri="{FF2B5EF4-FFF2-40B4-BE49-F238E27FC236}">
                <a16:creationId xmlns:a16="http://schemas.microsoft.com/office/drawing/2014/main" id="{9472729E-3BE8-4D5C-8D1C-327C8B456204}"/>
              </a:ext>
            </a:extLst>
          </p:cNvPr>
          <p:cNvSpPr>
            <a:spLocks noGrp="1"/>
          </p:cNvSpPr>
          <p:nvPr>
            <p:ph type="body" sz="half" idx="2"/>
          </p:nvPr>
        </p:nvSpPr>
        <p:spPr/>
        <p:txBody>
          <a:bodyPr/>
          <a:lstStyle/>
          <a:p>
            <a:pPr marL="285750" indent="-285750" algn="l">
              <a:buChar char="•"/>
            </a:pPr>
            <a:r>
              <a:rPr lang="es-ES" sz="2400"/>
              <a:t>Diseño del chatbot</a:t>
            </a:r>
          </a:p>
          <a:p>
            <a:pPr algn="l"/>
            <a:endParaRPr lang="es-ES"/>
          </a:p>
        </p:txBody>
      </p:sp>
      <p:pic>
        <p:nvPicPr>
          <p:cNvPr id="4" name="Picture 4" descr="Imagen que contiene captura de pantalla&#10;&#10;Descripción generada con confianza muy alta">
            <a:extLst>
              <a:ext uri="{FF2B5EF4-FFF2-40B4-BE49-F238E27FC236}">
                <a16:creationId xmlns:a16="http://schemas.microsoft.com/office/drawing/2014/main" id="{97B669BC-D7A2-4C36-888F-CF94B7B8EABB}"/>
              </a:ext>
            </a:extLst>
          </p:cNvPr>
          <p:cNvPicPr>
            <a:picLocks noChangeAspect="1"/>
          </p:cNvPicPr>
          <p:nvPr/>
        </p:nvPicPr>
        <p:blipFill>
          <a:blip r:embed="rId2"/>
          <a:stretch>
            <a:fillRect/>
          </a:stretch>
        </p:blipFill>
        <p:spPr>
          <a:xfrm>
            <a:off x="6275138" y="1024044"/>
            <a:ext cx="4227093" cy="4997072"/>
          </a:xfrm>
          <a:prstGeom prst="rect">
            <a:avLst/>
          </a:prstGeom>
        </p:spPr>
      </p:pic>
    </p:spTree>
    <p:extLst>
      <p:ext uri="{BB962C8B-B14F-4D97-AF65-F5344CB8AC3E}">
        <p14:creationId xmlns:p14="http://schemas.microsoft.com/office/powerpoint/2010/main" val="58401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EA36-A5DD-40EB-B60E-F6E927179F7B}"/>
              </a:ext>
            </a:extLst>
          </p:cNvPr>
          <p:cNvSpPr>
            <a:spLocks noGrp="1"/>
          </p:cNvSpPr>
          <p:nvPr>
            <p:ph type="title" idx="4294967295"/>
          </p:nvPr>
        </p:nvSpPr>
        <p:spPr>
          <a:xfrm>
            <a:off x="1202267" y="1405996"/>
            <a:ext cx="2689225" cy="153987"/>
          </a:xfrm>
        </p:spPr>
        <p:txBody>
          <a:bodyPr>
            <a:normAutofit fontScale="90000"/>
          </a:bodyPr>
          <a:lstStyle/>
          <a:p>
            <a:pPr marL="342900" indent="-342900">
              <a:buFont typeface="Arial"/>
              <a:buChar char="•"/>
            </a:pPr>
            <a:r>
              <a:rPr lang="es-ES" sz="3200"/>
              <a:t>Pruebas</a:t>
            </a:r>
          </a:p>
        </p:txBody>
      </p:sp>
      <p:pic>
        <p:nvPicPr>
          <p:cNvPr id="5" name="Picture 5" descr="Imagen que contiene captura de pantalla&#10;&#10;Descripción generada con confianza muy alta">
            <a:extLst>
              <a:ext uri="{FF2B5EF4-FFF2-40B4-BE49-F238E27FC236}">
                <a16:creationId xmlns:a16="http://schemas.microsoft.com/office/drawing/2014/main" id="{05C187B7-7CEF-4DBD-88EF-8F8E6948DAF0}"/>
              </a:ext>
            </a:extLst>
          </p:cNvPr>
          <p:cNvPicPr>
            <a:picLocks noChangeAspect="1"/>
          </p:cNvPicPr>
          <p:nvPr/>
        </p:nvPicPr>
        <p:blipFill>
          <a:blip r:embed="rId2"/>
          <a:stretch>
            <a:fillRect/>
          </a:stretch>
        </p:blipFill>
        <p:spPr>
          <a:xfrm>
            <a:off x="1405467" y="1984657"/>
            <a:ext cx="2743200" cy="3667621"/>
          </a:xfrm>
          <a:prstGeom prst="rect">
            <a:avLst/>
          </a:prstGeom>
        </p:spPr>
      </p:pic>
      <p:pic>
        <p:nvPicPr>
          <p:cNvPr id="7" name="Picture 7" descr="Imagen que contiene captura de pantalla&#10;&#10;Descripción generada con confianza muy alta">
            <a:extLst>
              <a:ext uri="{FF2B5EF4-FFF2-40B4-BE49-F238E27FC236}">
                <a16:creationId xmlns:a16="http://schemas.microsoft.com/office/drawing/2014/main" id="{7D2576D2-EF51-4308-9089-5848FC0EC11D}"/>
              </a:ext>
            </a:extLst>
          </p:cNvPr>
          <p:cNvPicPr>
            <a:picLocks noChangeAspect="1"/>
          </p:cNvPicPr>
          <p:nvPr/>
        </p:nvPicPr>
        <p:blipFill>
          <a:blip r:embed="rId3"/>
          <a:stretch>
            <a:fillRect/>
          </a:stretch>
        </p:blipFill>
        <p:spPr>
          <a:xfrm>
            <a:off x="4724400" y="1984254"/>
            <a:ext cx="2743200" cy="3770026"/>
          </a:xfrm>
          <a:prstGeom prst="rect">
            <a:avLst/>
          </a:prstGeom>
        </p:spPr>
      </p:pic>
      <p:pic>
        <p:nvPicPr>
          <p:cNvPr id="9" name="Picture 9" descr="Imagen que contiene captura de pantalla&#10;&#10;Descripción generada con confianza muy alta">
            <a:extLst>
              <a:ext uri="{FF2B5EF4-FFF2-40B4-BE49-F238E27FC236}">
                <a16:creationId xmlns:a16="http://schemas.microsoft.com/office/drawing/2014/main" id="{264B2918-5864-4EE6-9204-3960B4D64641}"/>
              </a:ext>
            </a:extLst>
          </p:cNvPr>
          <p:cNvPicPr>
            <a:picLocks noChangeAspect="1"/>
          </p:cNvPicPr>
          <p:nvPr/>
        </p:nvPicPr>
        <p:blipFill>
          <a:blip r:embed="rId4"/>
          <a:stretch>
            <a:fillRect/>
          </a:stretch>
        </p:blipFill>
        <p:spPr>
          <a:xfrm>
            <a:off x="7890933" y="2309860"/>
            <a:ext cx="3310466" cy="2763211"/>
          </a:xfrm>
          <a:prstGeom prst="rect">
            <a:avLst/>
          </a:prstGeom>
        </p:spPr>
      </p:pic>
    </p:spTree>
    <p:extLst>
      <p:ext uri="{BB962C8B-B14F-4D97-AF65-F5344CB8AC3E}">
        <p14:creationId xmlns:p14="http://schemas.microsoft.com/office/powerpoint/2010/main" val="218975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6516-2660-4985-9C51-4677BEE2B088}"/>
              </a:ext>
            </a:extLst>
          </p:cNvPr>
          <p:cNvSpPr>
            <a:spLocks noGrp="1"/>
          </p:cNvSpPr>
          <p:nvPr>
            <p:ph type="title"/>
          </p:nvPr>
        </p:nvSpPr>
        <p:spPr/>
        <p:txBody>
          <a:bodyPr>
            <a:normAutofit/>
          </a:bodyPr>
          <a:lstStyle/>
          <a:p>
            <a:r>
              <a:rPr lang="es-ES"/>
              <a:t>Desarrollo del chatbot</a:t>
            </a:r>
          </a:p>
        </p:txBody>
      </p:sp>
      <p:sp>
        <p:nvSpPr>
          <p:cNvPr id="3" name="Content Placeholder 2">
            <a:extLst>
              <a:ext uri="{FF2B5EF4-FFF2-40B4-BE49-F238E27FC236}">
                <a16:creationId xmlns:a16="http://schemas.microsoft.com/office/drawing/2014/main" id="{F8591AED-9C8A-4E6E-88D1-924141366623}"/>
              </a:ext>
            </a:extLst>
          </p:cNvPr>
          <p:cNvSpPr>
            <a:spLocks noGrp="1"/>
          </p:cNvSpPr>
          <p:nvPr>
            <p:ph idx="1"/>
          </p:nvPr>
        </p:nvSpPr>
        <p:spPr/>
        <p:txBody>
          <a:bodyPr/>
          <a:lstStyle/>
          <a:p>
            <a:r>
              <a:rPr lang="es-ES"/>
              <a:t>Registrarse en la página de virtual spirits</a:t>
            </a:r>
          </a:p>
          <a:p>
            <a:r>
              <a:rPr lang="es-ES"/>
              <a:t>Escoger la plantilla de chatbot</a:t>
            </a:r>
          </a:p>
          <a:p>
            <a:r>
              <a:rPr lang="es-ES"/>
              <a:t>Incluir y modificar las respuestas</a:t>
            </a:r>
          </a:p>
          <a:p>
            <a:r>
              <a:rPr lang="es-ES"/>
              <a:t>Diseñar la interfaz</a:t>
            </a:r>
          </a:p>
          <a:p>
            <a:r>
              <a:rPr lang="es-ES"/>
              <a:t>Implementar el chatbot en la web</a:t>
            </a:r>
          </a:p>
          <a:p>
            <a:pPr marL="0" indent="0">
              <a:buNone/>
            </a:pPr>
            <a:endParaRPr lang="es-ES"/>
          </a:p>
        </p:txBody>
      </p:sp>
    </p:spTree>
    <p:extLst>
      <p:ext uri="{BB962C8B-B14F-4D97-AF65-F5344CB8AC3E}">
        <p14:creationId xmlns:p14="http://schemas.microsoft.com/office/powerpoint/2010/main" val="400571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E445-3EFF-4E17-8887-AC344B3B2C74}"/>
              </a:ext>
            </a:extLst>
          </p:cNvPr>
          <p:cNvSpPr>
            <a:spLocks noGrp="1"/>
          </p:cNvSpPr>
          <p:nvPr>
            <p:ph type="title"/>
          </p:nvPr>
        </p:nvSpPr>
        <p:spPr/>
        <p:txBody>
          <a:bodyPr/>
          <a:lstStyle/>
          <a:p>
            <a:pPr algn="l"/>
            <a:r>
              <a:rPr lang="es-ES"/>
              <a:t>ÍNDICE</a:t>
            </a:r>
          </a:p>
        </p:txBody>
      </p:sp>
      <p:sp>
        <p:nvSpPr>
          <p:cNvPr id="3" name="Content Placeholder 2">
            <a:extLst>
              <a:ext uri="{FF2B5EF4-FFF2-40B4-BE49-F238E27FC236}">
                <a16:creationId xmlns:a16="http://schemas.microsoft.com/office/drawing/2014/main" id="{64C1D23C-E5A5-42E9-90BF-34C0497F3175}"/>
              </a:ext>
            </a:extLst>
          </p:cNvPr>
          <p:cNvSpPr>
            <a:spLocks noGrp="1"/>
          </p:cNvSpPr>
          <p:nvPr>
            <p:ph idx="1"/>
          </p:nvPr>
        </p:nvSpPr>
        <p:spPr/>
        <p:txBody>
          <a:bodyPr>
            <a:normAutofit fontScale="92500" lnSpcReduction="20000"/>
          </a:bodyPr>
          <a:lstStyle/>
          <a:p>
            <a:r>
              <a:rPr lang="es-ES"/>
              <a:t>1. Autores del trabajo y planificación.</a:t>
            </a:r>
            <a:endParaRPr lang="en-US"/>
          </a:p>
          <a:p>
            <a:r>
              <a:rPr lang="es-ES"/>
              <a:t>2. Requisitos del prototipo a implementar.</a:t>
            </a:r>
          </a:p>
          <a:p>
            <a:r>
              <a:rPr lang="es-ES"/>
              <a:t>3. Criterios de comparación en la implementación.</a:t>
            </a:r>
          </a:p>
          <a:p>
            <a:r>
              <a:rPr lang="es-ES"/>
              <a:t>4. Proyecto de implementación utilizando tecnología A.</a:t>
            </a:r>
          </a:p>
          <a:p>
            <a:r>
              <a:rPr lang="es-ES"/>
              <a:t>5. Proyecto de implementación utilizando tecnología B.</a:t>
            </a:r>
          </a:p>
          <a:p>
            <a:r>
              <a:rPr lang="es-ES"/>
              <a:t>6. Comparación de las dos implementaciones.</a:t>
            </a:r>
          </a:p>
          <a:p>
            <a:r>
              <a:rPr lang="es-ES"/>
              <a:t>7. Comparación de la implementación de las tecnologías.</a:t>
            </a:r>
          </a:p>
          <a:p>
            <a:r>
              <a:rPr lang="es-ES"/>
              <a:t>8. Conclusiones.</a:t>
            </a:r>
          </a:p>
        </p:txBody>
      </p:sp>
    </p:spTree>
    <p:extLst>
      <p:ext uri="{BB962C8B-B14F-4D97-AF65-F5344CB8AC3E}">
        <p14:creationId xmlns:p14="http://schemas.microsoft.com/office/powerpoint/2010/main" val="3938312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18D6-65D9-472D-A246-F4713F6A34FF}"/>
              </a:ext>
            </a:extLst>
          </p:cNvPr>
          <p:cNvSpPr>
            <a:spLocks noGrp="1"/>
          </p:cNvSpPr>
          <p:nvPr>
            <p:ph type="title"/>
          </p:nvPr>
        </p:nvSpPr>
        <p:spPr/>
        <p:txBody>
          <a:bodyPr>
            <a:normAutofit fontScale="90000"/>
          </a:bodyPr>
          <a:lstStyle/>
          <a:p>
            <a:pPr algn="l"/>
            <a:r>
              <a:rPr lang="es-ES"/>
              <a:t>6. Comparación de las dos implementaciones.</a:t>
            </a:r>
          </a:p>
        </p:txBody>
      </p:sp>
      <p:sp>
        <p:nvSpPr>
          <p:cNvPr id="3" name="Content Placeholder 2">
            <a:extLst>
              <a:ext uri="{FF2B5EF4-FFF2-40B4-BE49-F238E27FC236}">
                <a16:creationId xmlns:a16="http://schemas.microsoft.com/office/drawing/2014/main" id="{A2BF6944-F274-4964-AFB6-8E936E17F828}"/>
              </a:ext>
            </a:extLst>
          </p:cNvPr>
          <p:cNvSpPr>
            <a:spLocks noGrp="1"/>
          </p:cNvSpPr>
          <p:nvPr>
            <p:ph idx="1"/>
          </p:nvPr>
        </p:nvSpPr>
        <p:spPr>
          <a:xfrm>
            <a:off x="1295401" y="3218290"/>
            <a:ext cx="9601196" cy="3318936"/>
          </a:xfrm>
        </p:spPr>
        <p:txBody>
          <a:bodyPr/>
          <a:lstStyle/>
          <a:p>
            <a:r>
              <a:rPr lang="es-ES" b="1"/>
              <a:t>6.1 Evaluación de los criterios en la implementación usando la tecnología </a:t>
            </a:r>
            <a:r>
              <a:rPr lang="es-ES" b="1" err="1"/>
              <a:t>Clustaar</a:t>
            </a:r>
            <a:r>
              <a:rPr lang="es-ES" b="1"/>
              <a:t> </a:t>
            </a:r>
            <a:endParaRPr lang="es-ES"/>
          </a:p>
        </p:txBody>
      </p:sp>
    </p:spTree>
    <p:extLst>
      <p:ext uri="{BB962C8B-B14F-4D97-AF65-F5344CB8AC3E}">
        <p14:creationId xmlns:p14="http://schemas.microsoft.com/office/powerpoint/2010/main" val="1788744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CA41B05-303E-4219-960B-558E11339D08}"/>
              </a:ext>
            </a:extLst>
          </p:cNvPr>
          <p:cNvGraphicFramePr>
            <a:graphicFrameLocks noGrp="1"/>
          </p:cNvGraphicFramePr>
          <p:nvPr>
            <p:ph idx="1"/>
            <p:extLst>
              <p:ext uri="{D42A27DB-BD31-4B8C-83A1-F6EECF244321}">
                <p14:modId xmlns:p14="http://schemas.microsoft.com/office/powerpoint/2010/main" val="3715890524"/>
              </p:ext>
            </p:extLst>
          </p:nvPr>
        </p:nvGraphicFramePr>
        <p:xfrm>
          <a:off x="1285754" y="782679"/>
          <a:ext cx="9601198" cy="5434868"/>
        </p:xfrm>
        <a:graphic>
          <a:graphicData uri="http://schemas.openxmlformats.org/drawingml/2006/table">
            <a:tbl>
              <a:tblPr firstRow="1" bandRow="1">
                <a:tableStyleId>{5C22544A-7EE6-4342-B048-85BDC9FD1C3A}</a:tableStyleId>
              </a:tblPr>
              <a:tblGrid>
                <a:gridCol w="2397902">
                  <a:extLst>
                    <a:ext uri="{9D8B030D-6E8A-4147-A177-3AD203B41FA5}">
                      <a16:colId xmlns:a16="http://schemas.microsoft.com/office/drawing/2014/main" val="135983802"/>
                    </a:ext>
                  </a:extLst>
                </a:gridCol>
                <a:gridCol w="1889546">
                  <a:extLst>
                    <a:ext uri="{9D8B030D-6E8A-4147-A177-3AD203B41FA5}">
                      <a16:colId xmlns:a16="http://schemas.microsoft.com/office/drawing/2014/main" val="3969156737"/>
                    </a:ext>
                  </a:extLst>
                </a:gridCol>
                <a:gridCol w="3827051">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84812">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350548">
                <a:tc>
                  <a:txBody>
                    <a:bodyPr/>
                    <a:lstStyle/>
                    <a:p>
                      <a:pPr algn="ctr" fontAlgn="base"/>
                      <a:r>
                        <a:rPr lang="es-ES" sz="2000">
                          <a:effectLst/>
                        </a:rPr>
                        <a:t>Criterio 1</a:t>
                      </a:r>
                      <a:endParaRPr lang="es-ES">
                        <a:effectLst/>
                      </a:endParaRPr>
                    </a:p>
                  </a:txBody>
                  <a:tcPr anchor="ctr"/>
                </a:tc>
                <a:tc>
                  <a:txBody>
                    <a:bodyPr/>
                    <a:lstStyle/>
                    <a:p>
                      <a:pPr lvl="0" algn="ctr">
                        <a:buNone/>
                      </a:pPr>
                      <a:r>
                        <a:rPr lang="es-ES" sz="1800" b="1" i="0" u="none" strike="noStrike" noProof="0">
                          <a:effectLst/>
                          <a:latin typeface="Garamond"/>
                        </a:rPr>
                        <a:t>Tiempo empleado implementación Web</a:t>
                      </a:r>
                    </a:p>
                  </a:txBody>
                  <a:tcPr anchor="ctr"/>
                </a:tc>
                <a:tc>
                  <a:txBody>
                    <a:bodyPr/>
                    <a:lstStyle/>
                    <a:p>
                      <a:pPr lvl="0" algn="ctr">
                        <a:buNone/>
                      </a:pPr>
                      <a:r>
                        <a:rPr lang="es-ES" sz="1800" b="0" i="0" u="none" strike="noStrike" noProof="0">
                          <a:effectLst/>
                          <a:latin typeface="Garamond"/>
                        </a:rPr>
                        <a:t>El tiempo empleado han sido 10 minutos.  </a:t>
                      </a:r>
                      <a:endParaRPr lang="es-ES"/>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2775415510"/>
                  </a:ext>
                </a:extLst>
              </a:tr>
              <a:tr h="1373637">
                <a:tc>
                  <a:txBody>
                    <a:bodyPr/>
                    <a:lstStyle/>
                    <a:p>
                      <a:pPr algn="ctr" fontAlgn="base"/>
                      <a:r>
                        <a:rPr lang="es-ES" sz="2000">
                          <a:effectLst/>
                        </a:rPr>
                        <a:t>Criterio 2</a:t>
                      </a:r>
                    </a:p>
                  </a:txBody>
                  <a:tcPr anchor="ctr"/>
                </a:tc>
                <a:tc>
                  <a:txBody>
                    <a:bodyPr/>
                    <a:lstStyle/>
                    <a:p>
                      <a:pPr lvl="0" algn="ctr">
                        <a:buNone/>
                      </a:pPr>
                      <a:r>
                        <a:rPr lang="es-ES" sz="1800" b="1" i="0" u="none" strike="noStrike" noProof="0">
                          <a:effectLst/>
                          <a:latin typeface="Garamond"/>
                        </a:rPr>
                        <a:t>Tiempo máximo que puede trabajar el </a:t>
                      </a:r>
                      <a:r>
                        <a:rPr lang="es-ES" sz="1800" b="1" i="0" u="none" strike="noStrike" noProof="0" err="1">
                          <a:effectLst/>
                          <a:latin typeface="Garamond"/>
                        </a:rPr>
                        <a:t>chatbot</a:t>
                      </a:r>
                      <a:r>
                        <a:rPr lang="es-ES" sz="1800" b="1" i="0" u="none" strike="noStrike" noProof="0">
                          <a:effectLst/>
                          <a:latin typeface="Garamond"/>
                        </a:rPr>
                        <a:t> sin ser parado.</a:t>
                      </a:r>
                      <a:endParaRPr lang="es-ES"/>
                    </a:p>
                  </a:txBody>
                  <a:tcPr anchor="ctr"/>
                </a:tc>
                <a:tc>
                  <a:txBody>
                    <a:bodyPr/>
                    <a:lstStyle/>
                    <a:p>
                      <a:pPr lvl="0" algn="ctr">
                        <a:buNone/>
                      </a:pPr>
                      <a:r>
                        <a:rPr lang="es-ES" sz="1800" b="0" i="0" u="none" strike="noStrike" noProof="0">
                          <a:effectLst/>
                          <a:latin typeface="Garamond"/>
                        </a:rPr>
                        <a:t>El </a:t>
                      </a:r>
                      <a:r>
                        <a:rPr lang="es-ES" sz="1800" b="0" i="0" u="none" strike="noStrike" noProof="0" err="1">
                          <a:effectLst/>
                          <a:latin typeface="Garamond"/>
                        </a:rPr>
                        <a:t>chatbot</a:t>
                      </a:r>
                      <a:r>
                        <a:rPr lang="es-ES" sz="1800" b="0" i="0" u="none" strike="noStrike" noProof="0">
                          <a:effectLst/>
                          <a:latin typeface="Garamond"/>
                        </a:rPr>
                        <a:t> solo dejará de funcionar dependiendo de la conexión o fallos del sistema, pero siempre estará activo y a disposición</a:t>
                      </a:r>
                      <a:endParaRPr lang="es-ES"/>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1737488459"/>
                  </a:ext>
                </a:extLst>
              </a:tr>
              <a:tr h="854194">
                <a:tc>
                  <a:txBody>
                    <a:bodyPr/>
                    <a:lstStyle/>
                    <a:p>
                      <a:pPr lvl="0" algn="ctr">
                        <a:buNone/>
                      </a:pPr>
                      <a:r>
                        <a:rPr lang="es-ES" sz="2000" b="0" i="0" u="none" strike="noStrike" noProof="0">
                          <a:effectLst/>
                          <a:latin typeface="Garamond"/>
                        </a:rPr>
                        <a:t>Criterio 3</a:t>
                      </a:r>
                      <a:endParaRPr lang="es-ES"/>
                    </a:p>
                  </a:txBody>
                  <a:tcPr anchor="ctr"/>
                </a:tc>
                <a:tc>
                  <a:txBody>
                    <a:bodyPr/>
                    <a:lstStyle/>
                    <a:p>
                      <a:pPr lvl="0" algn="ctr">
                        <a:buNone/>
                      </a:pPr>
                      <a:r>
                        <a:rPr lang="es-ES" sz="1800" b="1" i="0" u="none" strike="noStrike" noProof="0">
                          <a:effectLst/>
                          <a:latin typeface="Garamond"/>
                        </a:rPr>
                        <a:t>Transferencia de datos por parte del cliente </a:t>
                      </a:r>
                      <a:endParaRPr lang="es-ES" b="1"/>
                    </a:p>
                  </a:txBody>
                  <a:tcPr anchor="ctr"/>
                </a:tc>
                <a:tc>
                  <a:txBody>
                    <a:bodyPr/>
                    <a:lstStyle/>
                    <a:p>
                      <a:pPr lvl="0" algn="ctr">
                        <a:buNone/>
                      </a:pPr>
                      <a:r>
                        <a:rPr lang="es-ES" sz="1800" b="0" i="0" u="none" strike="noStrike" noProof="0">
                          <a:effectLst/>
                          <a:latin typeface="Garamond"/>
                        </a:rPr>
                        <a:t>True. El cliente puede dar información al </a:t>
                      </a:r>
                      <a:r>
                        <a:rPr lang="es-ES" sz="1800" b="0" i="0" u="none" strike="noStrike" noProof="0" err="1">
                          <a:effectLst/>
                          <a:latin typeface="Garamond"/>
                        </a:rPr>
                        <a:t>chatbot</a:t>
                      </a:r>
                      <a:r>
                        <a:rPr lang="es-ES" sz="1800" b="0" i="0" u="none" strike="noStrike" noProof="0">
                          <a:effectLst/>
                          <a:latin typeface="Garamond"/>
                        </a:rPr>
                        <a:t> para ser almacenada en la base de datos. </a:t>
                      </a:r>
                      <a:endParaRPr lang="es-ES"/>
                    </a:p>
                  </a:txBody>
                  <a:tcPr anchor="ctr"/>
                </a:tc>
                <a:tc>
                  <a:txBody>
                    <a:bodyPr/>
                    <a:lstStyle/>
                    <a:p>
                      <a:pPr lvl="0" algn="ctr">
                        <a:buNone/>
                      </a:pPr>
                      <a:r>
                        <a:rPr lang="es-ES" sz="1800">
                          <a:effectLst/>
                        </a:rPr>
                        <a:t>Booleano</a:t>
                      </a:r>
                      <a:endParaRPr lang="es-ES" sz="1800" err="1">
                        <a:effectLst/>
                      </a:endParaRPr>
                    </a:p>
                  </a:txBody>
                  <a:tcPr anchor="ctr"/>
                </a:tc>
                <a:extLst>
                  <a:ext uri="{0D108BD9-81ED-4DB2-BD59-A6C34878D82A}">
                    <a16:rowId xmlns:a16="http://schemas.microsoft.com/office/drawing/2014/main" val="1466882724"/>
                  </a:ext>
                </a:extLst>
              </a:tr>
              <a:tr h="854194">
                <a:tc>
                  <a:txBody>
                    <a:bodyPr/>
                    <a:lstStyle/>
                    <a:p>
                      <a:pPr lvl="0" algn="ctr">
                        <a:buNone/>
                      </a:pPr>
                      <a:r>
                        <a:rPr lang="es-ES" sz="2000" b="0" i="0" u="none" strike="noStrike" noProof="0">
                          <a:effectLst/>
                          <a:latin typeface="Garamond"/>
                        </a:rPr>
                        <a:t>Criterio 4</a:t>
                      </a:r>
                      <a:endParaRPr lang="es-ES"/>
                    </a:p>
                  </a:txBody>
                  <a:tcPr anchor="ctr"/>
                </a:tc>
                <a:tc>
                  <a:txBody>
                    <a:bodyPr/>
                    <a:lstStyle/>
                    <a:p>
                      <a:pPr lvl="0" algn="ctr">
                        <a:buNone/>
                      </a:pPr>
                      <a:r>
                        <a:rPr lang="es-ES" sz="1800" b="1" i="0" u="none" strike="noStrike" noProof="0">
                          <a:effectLst/>
                          <a:latin typeface="Garamond"/>
                        </a:rPr>
                        <a:t>Respuestas en vivo </a:t>
                      </a:r>
                      <a:endParaRPr lang="es-ES" b="1"/>
                    </a:p>
                  </a:txBody>
                  <a:tcPr anchor="ctr"/>
                </a:tc>
                <a:tc>
                  <a:txBody>
                    <a:bodyPr/>
                    <a:lstStyle/>
                    <a:p>
                      <a:pPr lvl="0" algn="ctr">
                        <a:buNone/>
                      </a:pPr>
                      <a:r>
                        <a:rPr lang="es-ES" sz="1800" b="0" i="0" u="none" strike="noStrike" noProof="0">
                          <a:effectLst/>
                          <a:latin typeface="Garamond"/>
                        </a:rPr>
                        <a:t>True. Las respuestas son instantáneas incluso si no hay todavía una respuesta concreta a cierto caso, se le informará al cliente. </a:t>
                      </a:r>
                      <a:endParaRPr lang="es-ES"/>
                    </a:p>
                  </a:txBody>
                  <a:tcPr anchor="ctr"/>
                </a:tc>
                <a:tc>
                  <a:txBody>
                    <a:bodyPr/>
                    <a:lstStyle/>
                    <a:p>
                      <a:pPr algn="ctr" fontAlgn="base"/>
                      <a:r>
                        <a:rPr lang="es-ES" sz="1800">
                          <a:effectLst/>
                        </a:rPr>
                        <a:t>Booleano</a:t>
                      </a:r>
                      <a:endParaRPr lang="es-ES">
                        <a:effectLst/>
                      </a:endParaRPr>
                    </a:p>
                  </a:txBody>
                  <a:tcPr anchor="ctr"/>
                </a:tc>
                <a:extLst>
                  <a:ext uri="{0D108BD9-81ED-4DB2-BD59-A6C34878D82A}">
                    <a16:rowId xmlns:a16="http://schemas.microsoft.com/office/drawing/2014/main" val="2863690733"/>
                  </a:ext>
                </a:extLst>
              </a:tr>
            </a:tbl>
          </a:graphicData>
        </a:graphic>
      </p:graphicFrame>
    </p:spTree>
    <p:extLst>
      <p:ext uri="{BB962C8B-B14F-4D97-AF65-F5344CB8AC3E}">
        <p14:creationId xmlns:p14="http://schemas.microsoft.com/office/powerpoint/2010/main" val="2050575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CA41B05-303E-4219-960B-558E11339D08}"/>
              </a:ext>
            </a:extLst>
          </p:cNvPr>
          <p:cNvGraphicFramePr>
            <a:graphicFrameLocks noGrp="1"/>
          </p:cNvGraphicFramePr>
          <p:nvPr>
            <p:ph idx="1"/>
            <p:extLst>
              <p:ext uri="{D42A27DB-BD31-4B8C-83A1-F6EECF244321}">
                <p14:modId xmlns:p14="http://schemas.microsoft.com/office/powerpoint/2010/main" val="1545724769"/>
              </p:ext>
            </p:extLst>
          </p:nvPr>
        </p:nvGraphicFramePr>
        <p:xfrm>
          <a:off x="1285754" y="782679"/>
          <a:ext cx="9601196" cy="5457957"/>
        </p:xfrm>
        <a:graphic>
          <a:graphicData uri="http://schemas.openxmlformats.org/drawingml/2006/table">
            <a:tbl>
              <a:tblPr firstRow="1" bandRow="1">
                <a:tableStyleId>{5C22544A-7EE6-4342-B048-85BDC9FD1C3A}</a:tableStyleId>
              </a:tblPr>
              <a:tblGrid>
                <a:gridCol w="2472905">
                  <a:extLst>
                    <a:ext uri="{9D8B030D-6E8A-4147-A177-3AD203B41FA5}">
                      <a16:colId xmlns:a16="http://schemas.microsoft.com/office/drawing/2014/main" val="135983802"/>
                    </a:ext>
                  </a:extLst>
                </a:gridCol>
                <a:gridCol w="1814542">
                  <a:extLst>
                    <a:ext uri="{9D8B030D-6E8A-4147-A177-3AD203B41FA5}">
                      <a16:colId xmlns:a16="http://schemas.microsoft.com/office/drawing/2014/main" val="3969156737"/>
                    </a:ext>
                  </a:extLst>
                </a:gridCol>
                <a:gridCol w="3827050">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84812">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350548">
                <a:tc>
                  <a:txBody>
                    <a:bodyPr/>
                    <a:lstStyle/>
                    <a:p>
                      <a:pPr algn="ctr" fontAlgn="base"/>
                      <a:r>
                        <a:rPr lang="es-ES" sz="2000">
                          <a:effectLst/>
                        </a:rPr>
                        <a:t>Criterio 5</a:t>
                      </a:r>
                      <a:endParaRPr lang="es-ES">
                        <a:effectLst/>
                      </a:endParaRPr>
                    </a:p>
                  </a:txBody>
                  <a:tcPr anchor="ctr"/>
                </a:tc>
                <a:tc>
                  <a:txBody>
                    <a:bodyPr/>
                    <a:lstStyle/>
                    <a:p>
                      <a:pPr lvl="0" algn="ctr">
                        <a:buNone/>
                      </a:pPr>
                      <a:r>
                        <a:rPr lang="es-ES" sz="1800" b="1" i="0" u="none" strike="noStrike" noProof="0">
                          <a:effectLst/>
                          <a:latin typeface="Garamond"/>
                        </a:rPr>
                        <a:t>Tiempo invertido para la personalización de clientes </a:t>
                      </a:r>
                    </a:p>
                  </a:txBody>
                  <a:tcPr anchor="ctr"/>
                </a:tc>
                <a:tc>
                  <a:txBody>
                    <a:bodyPr/>
                    <a:lstStyle/>
                    <a:p>
                      <a:pPr lvl="0" algn="ctr">
                        <a:buNone/>
                      </a:pPr>
                      <a:r>
                        <a:rPr lang="es-ES" sz="1800" b="0" i="0" u="none" strike="noStrike" noProof="0">
                          <a:effectLst/>
                          <a:latin typeface="Garamond"/>
                        </a:rPr>
                        <a:t>La personalización de clientes dependerá del hilo de la conversación y de la información que se tenga del cliente. Esto lo hemos podido implementar en 30 minutos. </a:t>
                      </a:r>
                      <a:endParaRPr lang="es-ES"/>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2775415510"/>
                  </a:ext>
                </a:extLst>
              </a:tr>
              <a:tr h="1373637">
                <a:tc>
                  <a:txBody>
                    <a:bodyPr/>
                    <a:lstStyle/>
                    <a:p>
                      <a:pPr algn="ctr" fontAlgn="base"/>
                      <a:r>
                        <a:rPr lang="es-ES" sz="2000">
                          <a:effectLst/>
                        </a:rPr>
                        <a:t>Criterio 6</a:t>
                      </a:r>
                      <a:endParaRPr lang="es-ES"/>
                    </a:p>
                  </a:txBody>
                  <a:tcPr anchor="ctr"/>
                </a:tc>
                <a:tc>
                  <a:txBody>
                    <a:bodyPr/>
                    <a:lstStyle/>
                    <a:p>
                      <a:pPr lvl="0" algn="ctr">
                        <a:buNone/>
                      </a:pPr>
                      <a:r>
                        <a:rPr lang="es-ES" sz="1800" b="1" i="0" u="none" strike="noStrike" noProof="0">
                          <a:effectLst/>
                          <a:latin typeface="Garamond"/>
                        </a:rPr>
                        <a:t>Tiempo para implementar enlaces de diferentes webs</a:t>
                      </a:r>
                      <a:r>
                        <a:rPr lang="es-ES" sz="1800" b="0" i="0" u="none" strike="noStrike" noProof="0">
                          <a:effectLst/>
                          <a:latin typeface="Garamond"/>
                        </a:rPr>
                        <a:t> </a:t>
                      </a:r>
                      <a:endParaRPr lang="es-ES"/>
                    </a:p>
                  </a:txBody>
                  <a:tcPr anchor="ctr"/>
                </a:tc>
                <a:tc>
                  <a:txBody>
                    <a:bodyPr/>
                    <a:lstStyle/>
                    <a:p>
                      <a:pPr lvl="0" algn="ctr">
                        <a:buNone/>
                      </a:pPr>
                      <a:r>
                        <a:rPr lang="es-ES" sz="1800" b="0" i="0" u="none" strike="noStrike" noProof="0">
                          <a:effectLst/>
                          <a:latin typeface="Garamond"/>
                        </a:rPr>
                        <a:t>Esto ha tenido un coste temporal de 5 minutos. </a:t>
                      </a:r>
                      <a:endParaRPr lang="es-ES"/>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1737488459"/>
                  </a:ext>
                </a:extLst>
              </a:tr>
              <a:tr h="854194">
                <a:tc>
                  <a:txBody>
                    <a:bodyPr/>
                    <a:lstStyle/>
                    <a:p>
                      <a:pPr lvl="0" algn="ctr">
                        <a:buNone/>
                      </a:pPr>
                      <a:r>
                        <a:rPr lang="es-ES" sz="2000" b="0" i="0" u="none" strike="noStrike" noProof="0">
                          <a:effectLst/>
                          <a:latin typeface="Garamond"/>
                        </a:rPr>
                        <a:t>Criterio 7</a:t>
                      </a:r>
                      <a:endParaRPr lang="es-ES"/>
                    </a:p>
                  </a:txBody>
                  <a:tcPr anchor="ctr"/>
                </a:tc>
                <a:tc>
                  <a:txBody>
                    <a:bodyPr/>
                    <a:lstStyle/>
                    <a:p>
                      <a:pPr lvl="0" algn="ctr">
                        <a:buNone/>
                      </a:pPr>
                      <a:r>
                        <a:rPr lang="es-ES" sz="1800" b="1" i="0" u="none" strike="noStrike" noProof="0">
                          <a:effectLst/>
                          <a:latin typeface="Garamond"/>
                        </a:rPr>
                        <a:t>Número de imágenes que podemos compartir </a:t>
                      </a:r>
                      <a:endParaRPr lang="es-ES" b="1"/>
                    </a:p>
                  </a:txBody>
                  <a:tcPr anchor="ctr"/>
                </a:tc>
                <a:tc>
                  <a:txBody>
                    <a:bodyPr/>
                    <a:lstStyle/>
                    <a:p>
                      <a:pPr lvl="0" algn="ctr">
                        <a:buNone/>
                      </a:pPr>
                      <a:r>
                        <a:rPr lang="es-ES" sz="1800" b="0" i="0" u="none" strike="noStrike" noProof="0">
                          <a:effectLst/>
                          <a:latin typeface="Garamond"/>
                        </a:rPr>
                        <a:t>No hay limitación siempre y cuando se respete utilización moderada y necesaria de las mismas.</a:t>
                      </a:r>
                      <a:endParaRPr lang="es-ES"/>
                    </a:p>
                  </a:txBody>
                  <a:tcPr anchor="ctr"/>
                </a:tc>
                <a:tc>
                  <a:txBody>
                    <a:bodyPr/>
                    <a:lstStyle/>
                    <a:p>
                      <a:pPr lvl="0" algn="ctr">
                        <a:buNone/>
                      </a:pPr>
                      <a:r>
                        <a:rPr lang="es-ES" sz="1800">
                          <a:effectLst/>
                        </a:rPr>
                        <a:t>Numérico</a:t>
                      </a:r>
                      <a:endParaRPr lang="es-ES" sz="1800" err="1">
                        <a:effectLst/>
                      </a:endParaRPr>
                    </a:p>
                  </a:txBody>
                  <a:tcPr anchor="ctr"/>
                </a:tc>
                <a:extLst>
                  <a:ext uri="{0D108BD9-81ED-4DB2-BD59-A6C34878D82A}">
                    <a16:rowId xmlns:a16="http://schemas.microsoft.com/office/drawing/2014/main" val="1466882724"/>
                  </a:ext>
                </a:extLst>
              </a:tr>
              <a:tr h="854194">
                <a:tc>
                  <a:txBody>
                    <a:bodyPr/>
                    <a:lstStyle/>
                    <a:p>
                      <a:pPr lvl="0" algn="ctr">
                        <a:buNone/>
                      </a:pPr>
                      <a:r>
                        <a:rPr lang="es-ES" sz="2000" b="0" i="0" u="none" strike="noStrike" noProof="0">
                          <a:effectLst/>
                          <a:latin typeface="Garamond"/>
                        </a:rPr>
                        <a:t>Criterio 8</a:t>
                      </a:r>
                      <a:endParaRPr lang="es-ES"/>
                    </a:p>
                  </a:txBody>
                  <a:tcPr anchor="ctr"/>
                </a:tc>
                <a:tc>
                  <a:txBody>
                    <a:bodyPr/>
                    <a:lstStyle/>
                    <a:p>
                      <a:pPr lvl="0" algn="ctr">
                        <a:buNone/>
                      </a:pPr>
                      <a:r>
                        <a:rPr lang="es-ES" sz="1800" b="1" i="0" u="none" strike="noStrike" noProof="0">
                          <a:effectLst/>
                          <a:latin typeface="Garamond"/>
                        </a:rPr>
                        <a:t>Rendimiento de las respuestas del </a:t>
                      </a:r>
                      <a:r>
                        <a:rPr lang="es-ES" sz="1800" b="1" i="0" u="none" strike="noStrike" noProof="0" err="1">
                          <a:effectLst/>
                          <a:latin typeface="Garamond"/>
                        </a:rPr>
                        <a:t>ChatBot</a:t>
                      </a:r>
                      <a:r>
                        <a:rPr lang="es-ES" sz="1800" b="1" i="0" u="none" strike="noStrike" noProof="0">
                          <a:effectLst/>
                          <a:latin typeface="Garamond"/>
                        </a:rPr>
                        <a:t> </a:t>
                      </a:r>
                      <a:endParaRPr lang="es-ES" b="1"/>
                    </a:p>
                  </a:txBody>
                  <a:tcPr anchor="ctr"/>
                </a:tc>
                <a:tc>
                  <a:txBody>
                    <a:bodyPr/>
                    <a:lstStyle/>
                    <a:p>
                      <a:pPr lvl="0" algn="ctr">
                        <a:buNone/>
                      </a:pPr>
                      <a:r>
                        <a:rPr lang="es-ES" sz="1800" b="0" i="0" u="none" strike="noStrike" noProof="0">
                          <a:effectLst/>
                          <a:latin typeface="Garamond"/>
                        </a:rPr>
                        <a:t>Tiene un rendimiento de alta calidad debido a que la programación del mismo lo hace fácil de conseguir. </a:t>
                      </a:r>
                      <a:endParaRPr lang="es-ES"/>
                    </a:p>
                  </a:txBody>
                  <a:tcPr anchor="ctr"/>
                </a:tc>
                <a:tc>
                  <a:txBody>
                    <a:bodyPr/>
                    <a:lstStyle/>
                    <a:p>
                      <a:pPr algn="ctr" fontAlgn="base"/>
                      <a:r>
                        <a:rPr lang="es-ES" sz="1800">
                          <a:effectLst/>
                        </a:rPr>
                        <a:t>Escalar</a:t>
                      </a:r>
                      <a:endParaRPr lang="es-ES">
                        <a:effectLst/>
                      </a:endParaRPr>
                    </a:p>
                  </a:txBody>
                  <a:tcPr anchor="ctr"/>
                </a:tc>
                <a:extLst>
                  <a:ext uri="{0D108BD9-81ED-4DB2-BD59-A6C34878D82A}">
                    <a16:rowId xmlns:a16="http://schemas.microsoft.com/office/drawing/2014/main" val="2863690733"/>
                  </a:ext>
                </a:extLst>
              </a:tr>
            </a:tbl>
          </a:graphicData>
        </a:graphic>
      </p:graphicFrame>
    </p:spTree>
    <p:extLst>
      <p:ext uri="{BB962C8B-B14F-4D97-AF65-F5344CB8AC3E}">
        <p14:creationId xmlns:p14="http://schemas.microsoft.com/office/powerpoint/2010/main" val="40998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DD2199C-C3C1-4AD1-958F-F96C060B752D}"/>
              </a:ext>
            </a:extLst>
          </p:cNvPr>
          <p:cNvGraphicFramePr>
            <a:graphicFrameLocks noGrp="1"/>
          </p:cNvGraphicFramePr>
          <p:nvPr>
            <p:ph idx="1"/>
            <p:extLst>
              <p:ext uri="{D42A27DB-BD31-4B8C-83A1-F6EECF244321}">
                <p14:modId xmlns:p14="http://schemas.microsoft.com/office/powerpoint/2010/main" val="1735127906"/>
              </p:ext>
            </p:extLst>
          </p:nvPr>
        </p:nvGraphicFramePr>
        <p:xfrm>
          <a:off x="1314691" y="1650780"/>
          <a:ext cx="9601198" cy="4632960"/>
        </p:xfrm>
        <a:graphic>
          <a:graphicData uri="http://schemas.openxmlformats.org/drawingml/2006/table">
            <a:tbl>
              <a:tblPr firstRow="1" bandRow="1">
                <a:tableStyleId>{5C22544A-7EE6-4342-B048-85BDC9FD1C3A}</a:tableStyleId>
              </a:tblPr>
              <a:tblGrid>
                <a:gridCol w="2397902">
                  <a:extLst>
                    <a:ext uri="{9D8B030D-6E8A-4147-A177-3AD203B41FA5}">
                      <a16:colId xmlns:a16="http://schemas.microsoft.com/office/drawing/2014/main" val="135983802"/>
                    </a:ext>
                  </a:extLst>
                </a:gridCol>
                <a:gridCol w="1889546">
                  <a:extLst>
                    <a:ext uri="{9D8B030D-6E8A-4147-A177-3AD203B41FA5}">
                      <a16:colId xmlns:a16="http://schemas.microsoft.com/office/drawing/2014/main" val="3969156737"/>
                    </a:ext>
                  </a:extLst>
                </a:gridCol>
                <a:gridCol w="3827051">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84812">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350548">
                <a:tc>
                  <a:txBody>
                    <a:bodyPr/>
                    <a:lstStyle/>
                    <a:p>
                      <a:pPr algn="ctr" fontAlgn="base"/>
                      <a:r>
                        <a:rPr lang="es-ES" sz="2000">
                          <a:effectLst/>
                        </a:rPr>
                        <a:t>Criterio 9</a:t>
                      </a:r>
                      <a:endParaRPr lang="es-ES">
                        <a:effectLst/>
                      </a:endParaRPr>
                    </a:p>
                  </a:txBody>
                  <a:tcPr anchor="ctr"/>
                </a:tc>
                <a:tc>
                  <a:txBody>
                    <a:bodyPr/>
                    <a:lstStyle/>
                    <a:p>
                      <a:pPr lvl="0" algn="ctr">
                        <a:buNone/>
                      </a:pPr>
                      <a:r>
                        <a:rPr lang="es-ES" sz="1800" b="1" i="0" u="none" strike="noStrike" noProof="0">
                          <a:effectLst/>
                          <a:latin typeface="Garamond"/>
                        </a:rPr>
                        <a:t>Rendimiento en cuanto al traspaso de información </a:t>
                      </a:r>
                      <a:endParaRPr lang="es-ES" b="1"/>
                    </a:p>
                  </a:txBody>
                  <a:tcPr anchor="ctr"/>
                </a:tc>
                <a:tc>
                  <a:txBody>
                    <a:bodyPr/>
                    <a:lstStyle/>
                    <a:p>
                      <a:pPr lvl="0" algn="ctr">
                        <a:buNone/>
                      </a:pPr>
                      <a:r>
                        <a:rPr lang="es-ES" sz="1800" b="0" i="0" u="none" strike="noStrike" noProof="0">
                          <a:effectLst/>
                          <a:latin typeface="Garamond"/>
                        </a:rPr>
                        <a:t>En el momento en el que el </a:t>
                      </a:r>
                      <a:r>
                        <a:rPr lang="es-ES" sz="1800" b="0" i="0" u="none" strike="noStrike" noProof="0" err="1">
                          <a:effectLst/>
                          <a:latin typeface="Garamond"/>
                        </a:rPr>
                        <a:t>chatbot</a:t>
                      </a:r>
                      <a:r>
                        <a:rPr lang="es-ES" sz="1800" b="0" i="0" u="none" strike="noStrike" noProof="0">
                          <a:effectLst/>
                          <a:latin typeface="Garamond"/>
                        </a:rPr>
                        <a:t> debe acceder a diferentes contenidos, realizará dicha operación en cuestión de medio segundo como máximo. </a:t>
                      </a:r>
                      <a:endParaRPr lang="es-ES"/>
                    </a:p>
                  </a:txBody>
                  <a:tcPr anchor="ctr"/>
                </a:tc>
                <a:tc>
                  <a:txBody>
                    <a:bodyPr/>
                    <a:lstStyle/>
                    <a:p>
                      <a:pPr algn="ctr" fontAlgn="base"/>
                      <a:r>
                        <a:rPr lang="es-ES" sz="1800">
                          <a:effectLst/>
                        </a:rPr>
                        <a:t>Escalar</a:t>
                      </a:r>
                      <a:endParaRPr lang="es-ES">
                        <a:effectLst/>
                      </a:endParaRPr>
                    </a:p>
                  </a:txBody>
                  <a:tcPr anchor="ctr"/>
                </a:tc>
                <a:extLst>
                  <a:ext uri="{0D108BD9-81ED-4DB2-BD59-A6C34878D82A}">
                    <a16:rowId xmlns:a16="http://schemas.microsoft.com/office/drawing/2014/main" val="2775415510"/>
                  </a:ext>
                </a:extLst>
              </a:tr>
              <a:tr h="1373637">
                <a:tc>
                  <a:txBody>
                    <a:bodyPr/>
                    <a:lstStyle/>
                    <a:p>
                      <a:pPr algn="ctr" fontAlgn="base"/>
                      <a:r>
                        <a:rPr lang="es-ES" sz="2000">
                          <a:effectLst/>
                        </a:rPr>
                        <a:t>Criterio 10</a:t>
                      </a:r>
                    </a:p>
                  </a:txBody>
                  <a:tcPr anchor="ctr"/>
                </a:tc>
                <a:tc>
                  <a:txBody>
                    <a:bodyPr/>
                    <a:lstStyle/>
                    <a:p>
                      <a:pPr lvl="0" algn="ctr">
                        <a:buNone/>
                      </a:pPr>
                      <a:r>
                        <a:rPr lang="es-ES" sz="1800" b="1" i="0" u="none" strike="noStrike" noProof="0">
                          <a:effectLst/>
                          <a:latin typeface="Garamond"/>
                        </a:rPr>
                        <a:t>Información adicional </a:t>
                      </a:r>
                      <a:endParaRPr lang="es-ES" b="1"/>
                    </a:p>
                  </a:txBody>
                  <a:tcPr anchor="ctr"/>
                </a:tc>
                <a:tc>
                  <a:txBody>
                    <a:bodyPr/>
                    <a:lstStyle/>
                    <a:p>
                      <a:pPr algn="ctr" fontAlgn="base"/>
                      <a:r>
                        <a:rPr lang="es-ES" sz="1800">
                          <a:effectLst/>
                        </a:rPr>
                        <a:t> </a:t>
                      </a:r>
                      <a:r>
                        <a:rPr lang="es-ES" sz="1800" b="0" i="0" u="none" strike="noStrike" noProof="0">
                          <a:effectLst/>
                          <a:latin typeface="Garamond"/>
                        </a:rPr>
                        <a:t>True. El </a:t>
                      </a:r>
                      <a:r>
                        <a:rPr lang="es-ES" sz="1800" b="0" i="0" u="none" strike="noStrike" noProof="0" err="1">
                          <a:effectLst/>
                          <a:latin typeface="Garamond"/>
                        </a:rPr>
                        <a:t>chatbot</a:t>
                      </a:r>
                      <a:r>
                        <a:rPr lang="es-ES" sz="1800" b="0" i="0" u="none" strike="noStrike" noProof="0">
                          <a:effectLst/>
                          <a:latin typeface="Garamond"/>
                        </a:rPr>
                        <a:t> ofrece información adicional que puede ser decisiva a la hora de que el cliente decida comprar el producto, o comprar otro producto que se adapte mejor a su gusto. </a:t>
                      </a:r>
                    </a:p>
                  </a:txBody>
                  <a:tcPr anchor="ctr"/>
                </a:tc>
                <a:tc>
                  <a:txBody>
                    <a:bodyPr/>
                    <a:lstStyle/>
                    <a:p>
                      <a:pPr algn="ctr" fontAlgn="base"/>
                      <a:r>
                        <a:rPr lang="es-ES" sz="1800">
                          <a:effectLst/>
                        </a:rPr>
                        <a:t>Booleano</a:t>
                      </a:r>
                      <a:endParaRPr lang="es-ES">
                        <a:effectLst/>
                      </a:endParaRPr>
                    </a:p>
                  </a:txBody>
                  <a:tcPr anchor="ctr"/>
                </a:tc>
                <a:extLst>
                  <a:ext uri="{0D108BD9-81ED-4DB2-BD59-A6C34878D82A}">
                    <a16:rowId xmlns:a16="http://schemas.microsoft.com/office/drawing/2014/main" val="1737488459"/>
                  </a:ext>
                </a:extLst>
              </a:tr>
              <a:tr h="854194">
                <a:tc>
                  <a:txBody>
                    <a:bodyPr/>
                    <a:lstStyle/>
                    <a:p>
                      <a:pPr algn="ctr" fontAlgn="base"/>
                      <a:r>
                        <a:rPr lang="es-ES" sz="2000">
                          <a:effectLst/>
                        </a:rPr>
                        <a:t>Criterio 11</a:t>
                      </a:r>
                    </a:p>
                  </a:txBody>
                  <a:tcPr anchor="ctr"/>
                </a:tc>
                <a:tc>
                  <a:txBody>
                    <a:bodyPr/>
                    <a:lstStyle/>
                    <a:p>
                      <a:pPr lvl="0" algn="ctr">
                        <a:buNone/>
                      </a:pPr>
                      <a:r>
                        <a:rPr lang="es-ES" sz="1800" b="1" i="0" u="none" strike="noStrike" noProof="0">
                          <a:effectLst/>
                          <a:latin typeface="Garamond"/>
                        </a:rPr>
                        <a:t>Facilidad de diseño del </a:t>
                      </a:r>
                      <a:r>
                        <a:rPr lang="es-ES" sz="1800" b="1" i="0" u="none" strike="noStrike" noProof="0" err="1">
                          <a:effectLst/>
                          <a:latin typeface="Garamond"/>
                        </a:rPr>
                        <a:t>chatbo</a:t>
                      </a:r>
                      <a:r>
                        <a:rPr lang="es-ES" sz="1800" b="0" i="0" u="none" strike="noStrike" noProof="0" err="1">
                          <a:effectLst/>
                          <a:latin typeface="Garamond"/>
                        </a:rPr>
                        <a:t>t</a:t>
                      </a:r>
                      <a:r>
                        <a:rPr lang="es-ES" sz="1800" b="0" i="0" u="none" strike="noStrike" noProof="0">
                          <a:effectLst/>
                          <a:latin typeface="Garamond"/>
                        </a:rPr>
                        <a:t> </a:t>
                      </a:r>
                      <a:endParaRPr lang="es-ES"/>
                    </a:p>
                  </a:txBody>
                  <a:tcPr anchor="ctr"/>
                </a:tc>
                <a:tc>
                  <a:txBody>
                    <a:bodyPr/>
                    <a:lstStyle/>
                    <a:p>
                      <a:pPr lvl="0" algn="ctr">
                        <a:buNone/>
                      </a:pPr>
                      <a:r>
                        <a:rPr lang="es-ES" sz="1800" b="0" i="0" u="none" strike="noStrike" noProof="0">
                          <a:effectLst/>
                          <a:latin typeface="Garamond"/>
                        </a:rPr>
                        <a:t>True. Fácil de realizar ya que tiene una interfaz muy intuitiva.  Por ello no requiere de un periodo de tiempo demasiado elevado. </a:t>
                      </a:r>
                      <a:endParaRPr lang="es-ES"/>
                    </a:p>
                  </a:txBody>
                  <a:tcPr anchor="ctr"/>
                </a:tc>
                <a:tc>
                  <a:txBody>
                    <a:bodyPr/>
                    <a:lstStyle/>
                    <a:p>
                      <a:pPr algn="ctr" fontAlgn="base"/>
                      <a:r>
                        <a:rPr lang="es-ES" sz="1800">
                          <a:effectLst/>
                        </a:rPr>
                        <a:t>Booleano</a:t>
                      </a:r>
                      <a:endParaRPr lang="es-ES">
                        <a:effectLst/>
                      </a:endParaRPr>
                    </a:p>
                  </a:txBody>
                  <a:tcPr anchor="ctr"/>
                </a:tc>
                <a:extLst>
                  <a:ext uri="{0D108BD9-81ED-4DB2-BD59-A6C34878D82A}">
                    <a16:rowId xmlns:a16="http://schemas.microsoft.com/office/drawing/2014/main" val="2863690733"/>
                  </a:ext>
                </a:extLst>
              </a:tr>
            </a:tbl>
          </a:graphicData>
        </a:graphic>
      </p:graphicFrame>
    </p:spTree>
    <p:extLst>
      <p:ext uri="{BB962C8B-B14F-4D97-AF65-F5344CB8AC3E}">
        <p14:creationId xmlns:p14="http://schemas.microsoft.com/office/powerpoint/2010/main" val="949553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91407F1E-E297-4E9C-A26A-AE39B3ED0151}"/>
              </a:ext>
            </a:extLst>
          </p:cNvPr>
          <p:cNvGraphicFramePr>
            <a:graphicFrameLocks noGrp="1"/>
          </p:cNvGraphicFramePr>
          <p:nvPr>
            <p:ph idx="1"/>
            <p:extLst>
              <p:ext uri="{D42A27DB-BD31-4B8C-83A1-F6EECF244321}">
                <p14:modId xmlns:p14="http://schemas.microsoft.com/office/powerpoint/2010/main" val="1355696500"/>
              </p:ext>
            </p:extLst>
          </p:nvPr>
        </p:nvGraphicFramePr>
        <p:xfrm>
          <a:off x="1247172" y="1843692"/>
          <a:ext cx="9601198" cy="3444240"/>
        </p:xfrm>
        <a:graphic>
          <a:graphicData uri="http://schemas.openxmlformats.org/drawingml/2006/table">
            <a:tbl>
              <a:tblPr firstRow="1" bandRow="1">
                <a:tableStyleId>{5C22544A-7EE6-4342-B048-85BDC9FD1C3A}</a:tableStyleId>
              </a:tblPr>
              <a:tblGrid>
                <a:gridCol w="2397902">
                  <a:extLst>
                    <a:ext uri="{9D8B030D-6E8A-4147-A177-3AD203B41FA5}">
                      <a16:colId xmlns:a16="http://schemas.microsoft.com/office/drawing/2014/main" val="135983802"/>
                    </a:ext>
                  </a:extLst>
                </a:gridCol>
                <a:gridCol w="1889546">
                  <a:extLst>
                    <a:ext uri="{9D8B030D-6E8A-4147-A177-3AD203B41FA5}">
                      <a16:colId xmlns:a16="http://schemas.microsoft.com/office/drawing/2014/main" val="3969156737"/>
                    </a:ext>
                  </a:extLst>
                </a:gridCol>
                <a:gridCol w="3827051">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84812">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350548">
                <a:tc>
                  <a:txBody>
                    <a:bodyPr/>
                    <a:lstStyle/>
                    <a:p>
                      <a:pPr algn="ctr" fontAlgn="base"/>
                      <a:r>
                        <a:rPr lang="es-ES" sz="2000">
                          <a:effectLst/>
                        </a:rPr>
                        <a:t>Criterio 12</a:t>
                      </a:r>
                      <a:endParaRPr lang="es-ES">
                        <a:effectLst/>
                      </a:endParaRPr>
                    </a:p>
                  </a:txBody>
                  <a:tcPr anchor="ctr"/>
                </a:tc>
                <a:tc>
                  <a:txBody>
                    <a:bodyPr/>
                    <a:lstStyle/>
                    <a:p>
                      <a:pPr lvl="0" algn="ctr">
                        <a:buNone/>
                      </a:pPr>
                      <a:r>
                        <a:rPr lang="es-ES" sz="1800" b="1" i="0" u="none" strike="noStrike" noProof="0">
                          <a:effectLst/>
                          <a:latin typeface="Garamond"/>
                        </a:rPr>
                        <a:t>Numero de plantillas disponibles</a:t>
                      </a:r>
                      <a:endParaRPr lang="es-ES"/>
                    </a:p>
                  </a:txBody>
                  <a:tcPr anchor="ctr"/>
                </a:tc>
                <a:tc>
                  <a:txBody>
                    <a:bodyPr/>
                    <a:lstStyle/>
                    <a:p>
                      <a:pPr lvl="0" algn="ctr">
                        <a:buNone/>
                      </a:pPr>
                      <a:r>
                        <a:rPr lang="es-ES" sz="1800" b="0" i="0" u="none" strike="noStrike" noProof="0">
                          <a:effectLst/>
                          <a:latin typeface="Garamond"/>
                        </a:rPr>
                        <a:t>La propia página web no ofrece plantillas para utilizar, pero por nuestra propia cuenta podemos encontrar plantillas de software libre en repositorios de GitHub. </a:t>
                      </a:r>
                    </a:p>
                  </a:txBody>
                  <a:tcPr anchor="ctr"/>
                </a:tc>
                <a:tc>
                  <a:txBody>
                    <a:bodyPr/>
                    <a:lstStyle/>
                    <a:p>
                      <a:pPr algn="ctr" fontAlgn="base"/>
                      <a:r>
                        <a:rPr lang="es-ES" sz="1800">
                          <a:effectLst/>
                        </a:rPr>
                        <a:t>Numérico</a:t>
                      </a:r>
                      <a:endParaRPr lang="es-ES">
                        <a:effectLst/>
                      </a:endParaRPr>
                    </a:p>
                  </a:txBody>
                  <a:tcPr anchor="ctr"/>
                </a:tc>
                <a:extLst>
                  <a:ext uri="{0D108BD9-81ED-4DB2-BD59-A6C34878D82A}">
                    <a16:rowId xmlns:a16="http://schemas.microsoft.com/office/drawing/2014/main" val="2775415510"/>
                  </a:ext>
                </a:extLst>
              </a:tr>
              <a:tr h="1373637">
                <a:tc>
                  <a:txBody>
                    <a:bodyPr/>
                    <a:lstStyle/>
                    <a:p>
                      <a:pPr algn="ctr" fontAlgn="base"/>
                      <a:r>
                        <a:rPr lang="es-ES" sz="2000">
                          <a:effectLst/>
                        </a:rPr>
                        <a:t>Criterio 13</a:t>
                      </a:r>
                    </a:p>
                  </a:txBody>
                  <a:tcPr anchor="ctr"/>
                </a:tc>
                <a:tc>
                  <a:txBody>
                    <a:bodyPr/>
                    <a:lstStyle/>
                    <a:p>
                      <a:pPr lvl="0" algn="ctr">
                        <a:buNone/>
                      </a:pPr>
                      <a:r>
                        <a:rPr lang="es-ES" sz="1800" b="1" i="0" u="none" strike="noStrike" noProof="0">
                          <a:effectLst/>
                          <a:latin typeface="Garamond"/>
                        </a:rPr>
                        <a:t>Grado de adaptabilidad de uso</a:t>
                      </a:r>
                      <a:endParaRPr lang="es-ES"/>
                    </a:p>
                  </a:txBody>
                  <a:tcPr anchor="ctr"/>
                </a:tc>
                <a:tc>
                  <a:txBody>
                    <a:bodyPr/>
                    <a:lstStyle/>
                    <a:p>
                      <a:pPr lvl="0" algn="ctr">
                        <a:buNone/>
                      </a:pPr>
                      <a:r>
                        <a:rPr lang="es-ES" sz="1800" b="0" i="0" u="none" strike="noStrike" noProof="0">
                          <a:effectLst/>
                          <a:latin typeface="Garamond"/>
                        </a:rPr>
                        <a:t>Esto dependerá primero del dispositivo y del navegador o aplicación.  Ofrece un rango ampliado de </a:t>
                      </a:r>
                      <a:r>
                        <a:rPr lang="es-ES" sz="1800" b="0" i="0" u="none" strike="noStrike" noProof="0" err="1">
                          <a:effectLst/>
                          <a:latin typeface="Garamond"/>
                        </a:rPr>
                        <a:t>páginás</a:t>
                      </a:r>
                      <a:r>
                        <a:rPr lang="es-ES" sz="1800" b="0" i="0" u="none" strike="noStrike" noProof="0">
                          <a:effectLst/>
                          <a:latin typeface="Garamond"/>
                        </a:rPr>
                        <a:t> web disponibles para el uso y también de apps. </a:t>
                      </a:r>
                      <a:endParaRPr lang="es-ES"/>
                    </a:p>
                  </a:txBody>
                  <a:tcPr anchor="ctr"/>
                </a:tc>
                <a:tc>
                  <a:txBody>
                    <a:bodyPr/>
                    <a:lstStyle/>
                    <a:p>
                      <a:pPr algn="ctr" fontAlgn="base"/>
                      <a:r>
                        <a:rPr lang="es-ES" sz="1800">
                          <a:effectLst/>
                        </a:rPr>
                        <a:t>Numérico</a:t>
                      </a:r>
                      <a:endParaRPr lang="es-ES">
                        <a:effectLst/>
                      </a:endParaRPr>
                    </a:p>
                  </a:txBody>
                  <a:tcPr anchor="ctr"/>
                </a:tc>
                <a:extLst>
                  <a:ext uri="{0D108BD9-81ED-4DB2-BD59-A6C34878D82A}">
                    <a16:rowId xmlns:a16="http://schemas.microsoft.com/office/drawing/2014/main" val="1737488459"/>
                  </a:ext>
                </a:extLst>
              </a:tr>
            </a:tbl>
          </a:graphicData>
        </a:graphic>
      </p:graphicFrame>
    </p:spTree>
    <p:extLst>
      <p:ext uri="{BB962C8B-B14F-4D97-AF65-F5344CB8AC3E}">
        <p14:creationId xmlns:p14="http://schemas.microsoft.com/office/powerpoint/2010/main" val="61429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7CFA-B7A9-4987-B4BA-0850EED3C7A7}"/>
              </a:ext>
            </a:extLst>
          </p:cNvPr>
          <p:cNvSpPr>
            <a:spLocks noGrp="1"/>
          </p:cNvSpPr>
          <p:nvPr>
            <p:ph type="title"/>
          </p:nvPr>
        </p:nvSpPr>
        <p:spPr/>
        <p:txBody>
          <a:bodyPr>
            <a:normAutofit fontScale="90000"/>
          </a:bodyPr>
          <a:lstStyle/>
          <a:p>
            <a:r>
              <a:rPr lang="es-ES"/>
              <a:t>6. Comparación de las dos implementaciones.</a:t>
            </a:r>
          </a:p>
          <a:p>
            <a:endParaRPr lang="es-ES"/>
          </a:p>
        </p:txBody>
      </p:sp>
      <p:sp>
        <p:nvSpPr>
          <p:cNvPr id="3" name="Content Placeholder 2">
            <a:extLst>
              <a:ext uri="{FF2B5EF4-FFF2-40B4-BE49-F238E27FC236}">
                <a16:creationId xmlns:a16="http://schemas.microsoft.com/office/drawing/2014/main" id="{FEB67304-43BD-45BA-BFAF-CBB2F969B651}"/>
              </a:ext>
            </a:extLst>
          </p:cNvPr>
          <p:cNvSpPr>
            <a:spLocks noGrp="1"/>
          </p:cNvSpPr>
          <p:nvPr>
            <p:ph idx="1"/>
          </p:nvPr>
        </p:nvSpPr>
        <p:spPr/>
        <p:txBody>
          <a:bodyPr/>
          <a:lstStyle/>
          <a:p>
            <a:r>
              <a:rPr lang="es-ES" b="1"/>
              <a:t>6.2 Evaluación de los criterios en la implementación usando la tecnología Virtual Spirit</a:t>
            </a:r>
            <a:endParaRPr lang="es-ES"/>
          </a:p>
          <a:p>
            <a:endParaRPr lang="es-ES"/>
          </a:p>
        </p:txBody>
      </p:sp>
    </p:spTree>
    <p:extLst>
      <p:ext uri="{BB962C8B-B14F-4D97-AF65-F5344CB8AC3E}">
        <p14:creationId xmlns:p14="http://schemas.microsoft.com/office/powerpoint/2010/main" val="164527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0B6095-EFC0-4C39-AB74-3DB40285368B}"/>
              </a:ext>
            </a:extLst>
          </p:cNvPr>
          <p:cNvGraphicFramePr>
            <a:graphicFrameLocks noGrp="1"/>
          </p:cNvGraphicFramePr>
          <p:nvPr>
            <p:extLst>
              <p:ext uri="{D42A27DB-BD31-4B8C-83A1-F6EECF244321}">
                <p14:modId xmlns:p14="http://schemas.microsoft.com/office/powerpoint/2010/main" val="3053821027"/>
              </p:ext>
            </p:extLst>
          </p:nvPr>
        </p:nvGraphicFramePr>
        <p:xfrm>
          <a:off x="575315" y="601508"/>
          <a:ext cx="11041370" cy="5861380"/>
        </p:xfrm>
        <a:graphic>
          <a:graphicData uri="http://schemas.openxmlformats.org/drawingml/2006/table">
            <a:tbl>
              <a:tblPr firstRow="1" bandRow="1">
                <a:tableStyleId>{5C22544A-7EE6-4342-B048-85BDC9FD1C3A}</a:tableStyleId>
              </a:tblPr>
              <a:tblGrid>
                <a:gridCol w="2757583">
                  <a:extLst>
                    <a:ext uri="{9D8B030D-6E8A-4147-A177-3AD203B41FA5}">
                      <a16:colId xmlns:a16="http://schemas.microsoft.com/office/drawing/2014/main" val="3874679697"/>
                    </a:ext>
                  </a:extLst>
                </a:gridCol>
                <a:gridCol w="2172976">
                  <a:extLst>
                    <a:ext uri="{9D8B030D-6E8A-4147-A177-3AD203B41FA5}">
                      <a16:colId xmlns:a16="http://schemas.microsoft.com/office/drawing/2014/main" val="1754708160"/>
                    </a:ext>
                  </a:extLst>
                </a:gridCol>
                <a:gridCol w="4401112">
                  <a:extLst>
                    <a:ext uri="{9D8B030D-6E8A-4147-A177-3AD203B41FA5}">
                      <a16:colId xmlns:a16="http://schemas.microsoft.com/office/drawing/2014/main" val="3451430882"/>
                    </a:ext>
                  </a:extLst>
                </a:gridCol>
                <a:gridCol w="1709699">
                  <a:extLst>
                    <a:ext uri="{9D8B030D-6E8A-4147-A177-3AD203B41FA5}">
                      <a16:colId xmlns:a16="http://schemas.microsoft.com/office/drawing/2014/main" val="2287957166"/>
                    </a:ext>
                  </a:extLst>
                </a:gridCol>
              </a:tblGrid>
              <a:tr h="557527">
                <a:tc>
                  <a:txBody>
                    <a:bodyPr/>
                    <a:lstStyle/>
                    <a:p>
                      <a:pPr algn="ctr" rtl="0" fontAlgn="base"/>
                      <a:r>
                        <a:rPr lang="es-ES">
                          <a:effectLst/>
                        </a:rPr>
                        <a:t>Criterio​​</a:t>
                      </a:r>
                      <a:endParaRPr lang="es-ES" b="1">
                        <a:solidFill>
                          <a:srgbClr val="FFFFFF"/>
                        </a:solidFill>
                        <a:effectLst/>
                      </a:endParaRPr>
                    </a:p>
                  </a:txBody>
                  <a:tcPr anchor="ctr"/>
                </a:tc>
                <a:tc>
                  <a:txBody>
                    <a:bodyPr/>
                    <a:lstStyle/>
                    <a:p>
                      <a:pPr algn="ctr" rtl="0" fontAlgn="base"/>
                      <a:r>
                        <a:rPr lang="es-ES">
                          <a:effectLst/>
                        </a:rPr>
                        <a:t>Nombre​​</a:t>
                      </a:r>
                      <a:endParaRPr lang="es-ES" b="1">
                        <a:solidFill>
                          <a:srgbClr val="FFFFFF"/>
                        </a:solidFill>
                        <a:effectLst/>
                      </a:endParaRPr>
                    </a:p>
                  </a:txBody>
                  <a:tcPr anchor="ctr"/>
                </a:tc>
                <a:tc>
                  <a:txBody>
                    <a:bodyPr/>
                    <a:lstStyle/>
                    <a:p>
                      <a:pPr algn="ctr" rtl="0" fontAlgn="base"/>
                      <a:r>
                        <a:rPr lang="es-ES">
                          <a:effectLst/>
                        </a:rPr>
                        <a:t>Descripción​​</a:t>
                      </a:r>
                      <a:endParaRPr lang="es-ES" b="1">
                        <a:solidFill>
                          <a:srgbClr val="FFFFFF"/>
                        </a:solidFill>
                        <a:effectLst/>
                      </a:endParaRPr>
                    </a:p>
                  </a:txBody>
                  <a:tcPr anchor="ctr"/>
                </a:tc>
                <a:tc>
                  <a:txBody>
                    <a:bodyPr/>
                    <a:lstStyle/>
                    <a:p>
                      <a:pPr algn="ctr" rtl="0" fontAlgn="base"/>
                      <a:r>
                        <a:rPr lang="es-ES">
                          <a:effectLst/>
                        </a:rPr>
                        <a:t>Tipo​​</a:t>
                      </a:r>
                      <a:endParaRPr lang="es-ES" b="1">
                        <a:solidFill>
                          <a:srgbClr val="FFFFFF"/>
                        </a:solidFill>
                        <a:effectLst/>
                      </a:endParaRPr>
                    </a:p>
                  </a:txBody>
                  <a:tcPr anchor="ctr"/>
                </a:tc>
                <a:extLst>
                  <a:ext uri="{0D108BD9-81ED-4DB2-BD59-A6C34878D82A}">
                    <a16:rowId xmlns:a16="http://schemas.microsoft.com/office/drawing/2014/main" val="3424364395"/>
                  </a:ext>
                </a:extLst>
              </a:tr>
              <a:tr h="1553127">
                <a:tc>
                  <a:txBody>
                    <a:bodyPr/>
                    <a:lstStyle/>
                    <a:p>
                      <a:pPr algn="ctr" rtl="0" fontAlgn="base"/>
                      <a:r>
                        <a:rPr lang="es-ES">
                          <a:effectLst/>
                        </a:rPr>
                        <a:t>Criterio 1​</a:t>
                      </a:r>
                    </a:p>
                  </a:txBody>
                  <a:tcPr anchor="ctr"/>
                </a:tc>
                <a:tc>
                  <a:txBody>
                    <a:bodyPr/>
                    <a:lstStyle/>
                    <a:p>
                      <a:pPr algn="ctr" rtl="0" fontAlgn="base"/>
                      <a:r>
                        <a:rPr lang="es-ES">
                          <a:effectLst/>
                        </a:rPr>
                        <a:t>Tiempo empleado implementación Web​</a:t>
                      </a:r>
                    </a:p>
                  </a:txBody>
                  <a:tcPr anchor="ctr"/>
                </a:tc>
                <a:tc>
                  <a:txBody>
                    <a:bodyPr/>
                    <a:lstStyle/>
                    <a:p>
                      <a:pPr lvl="0" algn="ctr">
                        <a:buNone/>
                      </a:pPr>
                      <a:r>
                        <a:rPr lang="es-ES" sz="1800" b="0" i="0" u="none" strike="noStrike" noProof="0">
                          <a:effectLst/>
                          <a:latin typeface="Garamond"/>
                        </a:rPr>
                        <a:t>El tiempo utilizado han sido 3 minutos.</a:t>
                      </a:r>
                      <a:r>
                        <a:rPr lang="es-ES">
                          <a:effectLst/>
                        </a:rPr>
                        <a:t> ​</a:t>
                      </a:r>
                    </a:p>
                  </a:txBody>
                  <a:tcPr anchor="ctr"/>
                </a:tc>
                <a:tc>
                  <a:txBody>
                    <a:bodyPr/>
                    <a:lstStyle/>
                    <a:p>
                      <a:pPr algn="ctr" rtl="0" fontAlgn="base"/>
                      <a:r>
                        <a:rPr lang="es-ES">
                          <a:effectLst/>
                        </a:rPr>
                        <a:t>Tiempo​​</a:t>
                      </a:r>
                    </a:p>
                  </a:txBody>
                  <a:tcPr anchor="ctr"/>
                </a:tc>
                <a:extLst>
                  <a:ext uri="{0D108BD9-81ED-4DB2-BD59-A6C34878D82A}">
                    <a16:rowId xmlns:a16="http://schemas.microsoft.com/office/drawing/2014/main" val="782364934"/>
                  </a:ext>
                </a:extLst>
              </a:tr>
              <a:tr h="1579683">
                <a:tc>
                  <a:txBody>
                    <a:bodyPr/>
                    <a:lstStyle/>
                    <a:p>
                      <a:pPr algn="ctr" rtl="0" fontAlgn="base"/>
                      <a:r>
                        <a:rPr lang="es-ES">
                          <a:effectLst/>
                        </a:rPr>
                        <a:t>Criterio 2​</a:t>
                      </a:r>
                    </a:p>
                  </a:txBody>
                  <a:tcPr anchor="ctr"/>
                </a:tc>
                <a:tc>
                  <a:txBody>
                    <a:bodyPr/>
                    <a:lstStyle/>
                    <a:p>
                      <a:pPr algn="ctr" rtl="0" fontAlgn="base"/>
                      <a:r>
                        <a:rPr lang="es-ES">
                          <a:effectLst/>
                        </a:rPr>
                        <a:t>Tiempo máximo que puede trabajar el </a:t>
                      </a:r>
                      <a:r>
                        <a:rPr lang="es-ES" err="1">
                          <a:effectLst/>
                        </a:rPr>
                        <a:t>chatbot</a:t>
                      </a:r>
                      <a:r>
                        <a:rPr lang="es-ES">
                          <a:effectLst/>
                        </a:rPr>
                        <a:t> sin ser parado.​</a:t>
                      </a:r>
                    </a:p>
                  </a:txBody>
                  <a:tcPr anchor="ctr"/>
                </a:tc>
                <a:tc>
                  <a:txBody>
                    <a:bodyPr/>
                    <a:lstStyle/>
                    <a:p>
                      <a:pPr lvl="0" algn="ctr">
                        <a:buNone/>
                      </a:pPr>
                      <a:r>
                        <a:rPr lang="es-ES" sz="1800" b="0" i="0" u="none" strike="noStrike" noProof="0">
                          <a:effectLst/>
                          <a:latin typeface="Garamond"/>
                        </a:rPr>
                        <a:t>Este valor es indefinido (24/7) solamente dependerá de una caída en los servidores.</a:t>
                      </a:r>
                    </a:p>
                  </a:txBody>
                  <a:tcPr anchor="ctr"/>
                </a:tc>
                <a:tc>
                  <a:txBody>
                    <a:bodyPr/>
                    <a:lstStyle/>
                    <a:p>
                      <a:pPr algn="ctr" rtl="0" fontAlgn="base"/>
                      <a:r>
                        <a:rPr lang="es-ES">
                          <a:effectLst/>
                        </a:rPr>
                        <a:t>Tiempo​</a:t>
                      </a:r>
                    </a:p>
                  </a:txBody>
                  <a:tcPr anchor="ctr"/>
                </a:tc>
                <a:extLst>
                  <a:ext uri="{0D108BD9-81ED-4DB2-BD59-A6C34878D82A}">
                    <a16:rowId xmlns:a16="http://schemas.microsoft.com/office/drawing/2014/main" val="3020641223"/>
                  </a:ext>
                </a:extLst>
              </a:tr>
              <a:tr h="982323">
                <a:tc>
                  <a:txBody>
                    <a:bodyPr/>
                    <a:lstStyle/>
                    <a:p>
                      <a:pPr algn="ctr" rtl="0" fontAlgn="base"/>
                      <a:r>
                        <a:rPr lang="es-ES">
                          <a:effectLst/>
                        </a:rPr>
                        <a:t>Criterio 3​</a:t>
                      </a:r>
                    </a:p>
                  </a:txBody>
                  <a:tcPr anchor="ctr"/>
                </a:tc>
                <a:tc>
                  <a:txBody>
                    <a:bodyPr/>
                    <a:lstStyle/>
                    <a:p>
                      <a:pPr algn="ctr" rtl="0" fontAlgn="base"/>
                      <a:r>
                        <a:rPr lang="es-ES">
                          <a:effectLst/>
                        </a:rPr>
                        <a:t>Transferencia de datos por parte del cliente ​</a:t>
                      </a:r>
                    </a:p>
                  </a:txBody>
                  <a:tcPr anchor="ctr"/>
                </a:tc>
                <a:tc>
                  <a:txBody>
                    <a:bodyPr/>
                    <a:lstStyle/>
                    <a:p>
                      <a:pPr lvl="0" algn="ctr">
                        <a:buNone/>
                      </a:pPr>
                      <a:r>
                        <a:rPr lang="es-ES" sz="1800" b="0" i="0" u="none" strike="noStrike" noProof="0">
                          <a:effectLst/>
                          <a:latin typeface="Garamond"/>
                        </a:rPr>
                        <a:t>True. Si es posible que el cliente intercambie sus datos con el </a:t>
                      </a:r>
                      <a:r>
                        <a:rPr lang="es-ES" sz="1800" b="0" i="0" u="none" strike="noStrike" noProof="0" err="1">
                          <a:effectLst/>
                          <a:latin typeface="Garamond"/>
                        </a:rPr>
                        <a:t>chatbot</a:t>
                      </a:r>
                      <a:r>
                        <a:rPr lang="es-ES" sz="1800" b="0" i="0" u="none" strike="noStrike" noProof="0">
                          <a:effectLst/>
                          <a:latin typeface="Garamond"/>
                        </a:rPr>
                        <a:t> para realizar las ventas</a:t>
                      </a:r>
                    </a:p>
                  </a:txBody>
                  <a:tcPr anchor="ctr"/>
                </a:tc>
                <a:tc>
                  <a:txBody>
                    <a:bodyPr/>
                    <a:lstStyle/>
                    <a:p>
                      <a:pPr algn="ctr" rtl="0" fontAlgn="base"/>
                      <a:r>
                        <a:rPr lang="es-ES">
                          <a:effectLst/>
                        </a:rPr>
                        <a:t>Booleano​</a:t>
                      </a:r>
                    </a:p>
                  </a:txBody>
                  <a:tcPr anchor="ctr"/>
                </a:tc>
                <a:extLst>
                  <a:ext uri="{0D108BD9-81ED-4DB2-BD59-A6C34878D82A}">
                    <a16:rowId xmlns:a16="http://schemas.microsoft.com/office/drawing/2014/main" val="3883426222"/>
                  </a:ext>
                </a:extLst>
              </a:tr>
              <a:tr h="982323">
                <a:tc>
                  <a:txBody>
                    <a:bodyPr/>
                    <a:lstStyle/>
                    <a:p>
                      <a:pPr algn="ctr" rtl="0" fontAlgn="base"/>
                      <a:r>
                        <a:rPr lang="es-ES">
                          <a:effectLst/>
                        </a:rPr>
                        <a:t>Criterio 4​</a:t>
                      </a:r>
                    </a:p>
                  </a:txBody>
                  <a:tcPr anchor="ctr"/>
                </a:tc>
                <a:tc>
                  <a:txBody>
                    <a:bodyPr/>
                    <a:lstStyle/>
                    <a:p>
                      <a:pPr algn="ctr" rtl="0" fontAlgn="base"/>
                      <a:r>
                        <a:rPr lang="es-ES">
                          <a:effectLst/>
                        </a:rPr>
                        <a:t>Respuestas en vivo ​</a:t>
                      </a:r>
                    </a:p>
                  </a:txBody>
                  <a:tcPr anchor="ctr"/>
                </a:tc>
                <a:tc>
                  <a:txBody>
                    <a:bodyPr/>
                    <a:lstStyle/>
                    <a:p>
                      <a:pPr lvl="0" algn="ctr">
                        <a:buNone/>
                      </a:pPr>
                      <a:r>
                        <a:rPr lang="es-ES" sz="1800" b="0" i="0" u="none" strike="noStrike" noProof="0">
                          <a:effectLst/>
                          <a:latin typeface="Garamond"/>
                        </a:rPr>
                        <a:t>True. Si, el </a:t>
                      </a:r>
                      <a:r>
                        <a:rPr lang="es-ES" sz="1800" b="0" i="0" u="none" strike="noStrike" noProof="0" err="1">
                          <a:effectLst/>
                          <a:latin typeface="Garamond"/>
                        </a:rPr>
                        <a:t>chatbot</a:t>
                      </a:r>
                      <a:r>
                        <a:rPr lang="es-ES" sz="1800" b="0" i="0" u="none" strike="noStrike" noProof="0">
                          <a:effectLst/>
                          <a:latin typeface="Garamond"/>
                        </a:rPr>
                        <a:t> es capaz de responder a respuestas inmediatamente si estas se encuentran en su base de datos o se asemejan a las que tiene almacenadas.</a:t>
                      </a:r>
                    </a:p>
                  </a:txBody>
                  <a:tcPr anchor="ctr"/>
                </a:tc>
                <a:tc>
                  <a:txBody>
                    <a:bodyPr/>
                    <a:lstStyle/>
                    <a:p>
                      <a:pPr algn="ctr" rtl="0" fontAlgn="base"/>
                      <a:r>
                        <a:rPr lang="es-ES">
                          <a:effectLst/>
                        </a:rPr>
                        <a:t>Booleano​</a:t>
                      </a:r>
                    </a:p>
                  </a:txBody>
                  <a:tcPr anchor="ctr"/>
                </a:tc>
                <a:extLst>
                  <a:ext uri="{0D108BD9-81ED-4DB2-BD59-A6C34878D82A}">
                    <a16:rowId xmlns:a16="http://schemas.microsoft.com/office/drawing/2014/main" val="2237305813"/>
                  </a:ext>
                </a:extLst>
              </a:tr>
            </a:tbl>
          </a:graphicData>
        </a:graphic>
      </p:graphicFrame>
    </p:spTree>
    <p:extLst>
      <p:ext uri="{BB962C8B-B14F-4D97-AF65-F5344CB8AC3E}">
        <p14:creationId xmlns:p14="http://schemas.microsoft.com/office/powerpoint/2010/main" val="3773225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108A8D4-CE93-4554-B732-491F8265B7B9}"/>
              </a:ext>
            </a:extLst>
          </p:cNvPr>
          <p:cNvGraphicFramePr>
            <a:graphicFrameLocks noGrp="1"/>
          </p:cNvGraphicFramePr>
          <p:nvPr>
            <p:extLst>
              <p:ext uri="{D42A27DB-BD31-4B8C-83A1-F6EECF244321}">
                <p14:modId xmlns:p14="http://schemas.microsoft.com/office/powerpoint/2010/main" val="1301028080"/>
              </p:ext>
            </p:extLst>
          </p:nvPr>
        </p:nvGraphicFramePr>
        <p:xfrm>
          <a:off x="575310" y="601508"/>
          <a:ext cx="11041379" cy="5861380"/>
        </p:xfrm>
        <a:graphic>
          <a:graphicData uri="http://schemas.openxmlformats.org/drawingml/2006/table">
            <a:tbl>
              <a:tblPr firstRow="1" bandRow="1">
                <a:tableStyleId>{5C22544A-7EE6-4342-B048-85BDC9FD1C3A}</a:tableStyleId>
              </a:tblPr>
              <a:tblGrid>
                <a:gridCol w="2843841">
                  <a:extLst>
                    <a:ext uri="{9D8B030D-6E8A-4147-A177-3AD203B41FA5}">
                      <a16:colId xmlns:a16="http://schemas.microsoft.com/office/drawing/2014/main" val="2961167400"/>
                    </a:ext>
                  </a:extLst>
                </a:gridCol>
                <a:gridCol w="2086727">
                  <a:extLst>
                    <a:ext uri="{9D8B030D-6E8A-4147-A177-3AD203B41FA5}">
                      <a16:colId xmlns:a16="http://schemas.microsoft.com/office/drawing/2014/main" val="185073082"/>
                    </a:ext>
                  </a:extLst>
                </a:gridCol>
                <a:gridCol w="4401112">
                  <a:extLst>
                    <a:ext uri="{9D8B030D-6E8A-4147-A177-3AD203B41FA5}">
                      <a16:colId xmlns:a16="http://schemas.microsoft.com/office/drawing/2014/main" val="1728869638"/>
                    </a:ext>
                  </a:extLst>
                </a:gridCol>
                <a:gridCol w="1709699">
                  <a:extLst>
                    <a:ext uri="{9D8B030D-6E8A-4147-A177-3AD203B41FA5}">
                      <a16:colId xmlns:a16="http://schemas.microsoft.com/office/drawing/2014/main" val="2527866541"/>
                    </a:ext>
                  </a:extLst>
                </a:gridCol>
              </a:tblGrid>
              <a:tr h="557527">
                <a:tc>
                  <a:txBody>
                    <a:bodyPr/>
                    <a:lstStyle/>
                    <a:p>
                      <a:pPr algn="ctr" rtl="0" fontAlgn="base"/>
                      <a:r>
                        <a:rPr lang="es-ES">
                          <a:effectLst/>
                        </a:rPr>
                        <a:t>Criterio​​</a:t>
                      </a:r>
                      <a:endParaRPr lang="es-ES" b="1">
                        <a:solidFill>
                          <a:srgbClr val="FFFFFF"/>
                        </a:solidFill>
                        <a:effectLst/>
                      </a:endParaRPr>
                    </a:p>
                  </a:txBody>
                  <a:tcPr anchor="ctr"/>
                </a:tc>
                <a:tc>
                  <a:txBody>
                    <a:bodyPr/>
                    <a:lstStyle/>
                    <a:p>
                      <a:pPr algn="ctr" rtl="0" fontAlgn="base"/>
                      <a:r>
                        <a:rPr lang="es-ES">
                          <a:effectLst/>
                        </a:rPr>
                        <a:t>Nombre​​</a:t>
                      </a:r>
                      <a:endParaRPr lang="es-ES" b="1">
                        <a:solidFill>
                          <a:srgbClr val="FFFFFF"/>
                        </a:solidFill>
                        <a:effectLst/>
                      </a:endParaRPr>
                    </a:p>
                  </a:txBody>
                  <a:tcPr anchor="ctr"/>
                </a:tc>
                <a:tc>
                  <a:txBody>
                    <a:bodyPr/>
                    <a:lstStyle/>
                    <a:p>
                      <a:pPr algn="ctr" rtl="0" fontAlgn="base"/>
                      <a:r>
                        <a:rPr lang="es-ES">
                          <a:effectLst/>
                        </a:rPr>
                        <a:t>Descripción​​</a:t>
                      </a:r>
                      <a:endParaRPr lang="es-ES" b="1">
                        <a:solidFill>
                          <a:srgbClr val="FFFFFF"/>
                        </a:solidFill>
                        <a:effectLst/>
                      </a:endParaRPr>
                    </a:p>
                  </a:txBody>
                  <a:tcPr anchor="ctr"/>
                </a:tc>
                <a:tc>
                  <a:txBody>
                    <a:bodyPr/>
                    <a:lstStyle/>
                    <a:p>
                      <a:pPr algn="ctr" rtl="0" fontAlgn="base"/>
                      <a:r>
                        <a:rPr lang="es-ES">
                          <a:effectLst/>
                        </a:rPr>
                        <a:t>Tipo​​</a:t>
                      </a:r>
                      <a:endParaRPr lang="es-ES" b="1">
                        <a:solidFill>
                          <a:srgbClr val="FFFFFF"/>
                        </a:solidFill>
                        <a:effectLst/>
                      </a:endParaRPr>
                    </a:p>
                  </a:txBody>
                  <a:tcPr anchor="ctr"/>
                </a:tc>
                <a:extLst>
                  <a:ext uri="{0D108BD9-81ED-4DB2-BD59-A6C34878D82A}">
                    <a16:rowId xmlns:a16="http://schemas.microsoft.com/office/drawing/2014/main" val="2814562774"/>
                  </a:ext>
                </a:extLst>
              </a:tr>
              <a:tr h="1553127">
                <a:tc>
                  <a:txBody>
                    <a:bodyPr/>
                    <a:lstStyle/>
                    <a:p>
                      <a:pPr algn="ctr" rtl="0" fontAlgn="base"/>
                      <a:r>
                        <a:rPr lang="es-ES">
                          <a:effectLst/>
                        </a:rPr>
                        <a:t>Criterio 5​</a:t>
                      </a:r>
                    </a:p>
                  </a:txBody>
                  <a:tcPr anchor="ctr"/>
                </a:tc>
                <a:tc>
                  <a:txBody>
                    <a:bodyPr/>
                    <a:lstStyle/>
                    <a:p>
                      <a:pPr algn="ctr" rtl="0" fontAlgn="base"/>
                      <a:r>
                        <a:rPr lang="es-ES">
                          <a:effectLst/>
                        </a:rPr>
                        <a:t>Tiempo invertido para la personalización de clientes ​</a:t>
                      </a:r>
                    </a:p>
                  </a:txBody>
                  <a:tcPr anchor="ctr"/>
                </a:tc>
                <a:tc>
                  <a:txBody>
                    <a:bodyPr/>
                    <a:lstStyle/>
                    <a:p>
                      <a:pPr lvl="0" algn="ctr">
                        <a:buNone/>
                      </a:pPr>
                      <a:r>
                        <a:rPr lang="es-ES" sz="1800" b="0" i="0" u="none" strike="noStrike" noProof="0">
                          <a:effectLst/>
                          <a:latin typeface="Garamond"/>
                        </a:rPr>
                        <a:t>Hemos invertido dos minutos en la implementación de los enlaces webs a otras páginas. </a:t>
                      </a:r>
                    </a:p>
                  </a:txBody>
                  <a:tcPr anchor="ctr"/>
                </a:tc>
                <a:tc>
                  <a:txBody>
                    <a:bodyPr/>
                    <a:lstStyle/>
                    <a:p>
                      <a:pPr algn="ctr" rtl="0" fontAlgn="base"/>
                      <a:r>
                        <a:rPr lang="es-ES">
                          <a:effectLst/>
                        </a:rPr>
                        <a:t>Tiempo​​</a:t>
                      </a:r>
                    </a:p>
                  </a:txBody>
                  <a:tcPr anchor="ctr"/>
                </a:tc>
                <a:extLst>
                  <a:ext uri="{0D108BD9-81ED-4DB2-BD59-A6C34878D82A}">
                    <a16:rowId xmlns:a16="http://schemas.microsoft.com/office/drawing/2014/main" val="1571557285"/>
                  </a:ext>
                </a:extLst>
              </a:tr>
              <a:tr h="1579683">
                <a:tc>
                  <a:txBody>
                    <a:bodyPr/>
                    <a:lstStyle/>
                    <a:p>
                      <a:pPr algn="ctr" rtl="0" fontAlgn="base"/>
                      <a:r>
                        <a:rPr lang="es-ES">
                          <a:effectLst/>
                        </a:rPr>
                        <a:t>Criterio 6​</a:t>
                      </a:r>
                    </a:p>
                  </a:txBody>
                  <a:tcPr anchor="ctr"/>
                </a:tc>
                <a:tc>
                  <a:txBody>
                    <a:bodyPr/>
                    <a:lstStyle/>
                    <a:p>
                      <a:pPr algn="ctr" rtl="0" fontAlgn="base"/>
                      <a:r>
                        <a:rPr lang="es-ES">
                          <a:effectLst/>
                        </a:rPr>
                        <a:t>Tiempo para implementar enlaces de diferentes webs ​</a:t>
                      </a:r>
                    </a:p>
                  </a:txBody>
                  <a:tcPr anchor="ctr"/>
                </a:tc>
                <a:tc>
                  <a:txBody>
                    <a:bodyPr/>
                    <a:lstStyle/>
                    <a:p>
                      <a:pPr lvl="0" algn="ctr">
                        <a:buNone/>
                      </a:pPr>
                      <a:r>
                        <a:rPr lang="es-ES" sz="1800" b="0" i="0" u="none" strike="noStrike" noProof="0">
                          <a:effectLst/>
                          <a:latin typeface="Garamond"/>
                        </a:rPr>
                        <a:t>Hemos invertido dos minutos en la implementación de los enlaces webs a otras páginas. </a:t>
                      </a:r>
                    </a:p>
                  </a:txBody>
                  <a:tcPr anchor="ctr"/>
                </a:tc>
                <a:tc>
                  <a:txBody>
                    <a:bodyPr/>
                    <a:lstStyle/>
                    <a:p>
                      <a:pPr algn="ctr" rtl="0" fontAlgn="base"/>
                      <a:r>
                        <a:rPr lang="es-ES">
                          <a:effectLst/>
                        </a:rPr>
                        <a:t>Tiempo​</a:t>
                      </a:r>
                    </a:p>
                  </a:txBody>
                  <a:tcPr anchor="ctr"/>
                </a:tc>
                <a:extLst>
                  <a:ext uri="{0D108BD9-81ED-4DB2-BD59-A6C34878D82A}">
                    <a16:rowId xmlns:a16="http://schemas.microsoft.com/office/drawing/2014/main" val="1944190299"/>
                  </a:ext>
                </a:extLst>
              </a:tr>
              <a:tr h="982323">
                <a:tc>
                  <a:txBody>
                    <a:bodyPr/>
                    <a:lstStyle/>
                    <a:p>
                      <a:pPr algn="ctr" rtl="0" fontAlgn="base"/>
                      <a:r>
                        <a:rPr lang="es-ES">
                          <a:effectLst/>
                        </a:rPr>
                        <a:t>Criterio 7​</a:t>
                      </a:r>
                    </a:p>
                  </a:txBody>
                  <a:tcPr anchor="ctr"/>
                </a:tc>
                <a:tc>
                  <a:txBody>
                    <a:bodyPr/>
                    <a:lstStyle/>
                    <a:p>
                      <a:pPr algn="ctr" rtl="0" fontAlgn="base"/>
                      <a:r>
                        <a:rPr lang="es-ES">
                          <a:effectLst/>
                        </a:rPr>
                        <a:t>Número de imágenes que podemos compartir ​</a:t>
                      </a:r>
                    </a:p>
                  </a:txBody>
                  <a:tcPr anchor="ctr"/>
                </a:tc>
                <a:tc>
                  <a:txBody>
                    <a:bodyPr/>
                    <a:lstStyle/>
                    <a:p>
                      <a:pPr algn="ctr" rtl="0" fontAlgn="base"/>
                      <a:r>
                        <a:rPr lang="es-ES">
                          <a:effectLst/>
                        </a:rPr>
                        <a:t>​</a:t>
                      </a:r>
                      <a:r>
                        <a:rPr lang="es-ES" sz="1800" b="0" i="0" u="none" strike="noStrike" noProof="0">
                          <a:effectLst/>
                          <a:latin typeface="Garamond"/>
                        </a:rPr>
                        <a:t>No existe un número determinado, pero debemos tener en cuenta la experiencia del usuario y no ser muy abusivos con el cliente, por ello hemos fijado un máximo de 5 fotos.</a:t>
                      </a:r>
                    </a:p>
                  </a:txBody>
                  <a:tcPr anchor="ctr"/>
                </a:tc>
                <a:tc>
                  <a:txBody>
                    <a:bodyPr/>
                    <a:lstStyle/>
                    <a:p>
                      <a:pPr algn="ctr" rtl="0" fontAlgn="base"/>
                      <a:r>
                        <a:rPr lang="es-ES">
                          <a:effectLst/>
                        </a:rPr>
                        <a:t>Numérico​</a:t>
                      </a:r>
                    </a:p>
                  </a:txBody>
                  <a:tcPr anchor="ctr"/>
                </a:tc>
                <a:extLst>
                  <a:ext uri="{0D108BD9-81ED-4DB2-BD59-A6C34878D82A}">
                    <a16:rowId xmlns:a16="http://schemas.microsoft.com/office/drawing/2014/main" val="3674140736"/>
                  </a:ext>
                </a:extLst>
              </a:tr>
              <a:tr h="982323">
                <a:tc>
                  <a:txBody>
                    <a:bodyPr/>
                    <a:lstStyle/>
                    <a:p>
                      <a:pPr algn="ctr" rtl="0" fontAlgn="base"/>
                      <a:r>
                        <a:rPr lang="es-ES">
                          <a:effectLst/>
                        </a:rPr>
                        <a:t>Criterio 8​</a:t>
                      </a:r>
                    </a:p>
                  </a:txBody>
                  <a:tcPr anchor="ctr"/>
                </a:tc>
                <a:tc>
                  <a:txBody>
                    <a:bodyPr/>
                    <a:lstStyle/>
                    <a:p>
                      <a:pPr algn="ctr" rtl="0" fontAlgn="base"/>
                      <a:r>
                        <a:rPr lang="es-ES">
                          <a:effectLst/>
                        </a:rPr>
                        <a:t>Rendimiento de las respuestas del </a:t>
                      </a:r>
                      <a:r>
                        <a:rPr lang="es-ES" err="1">
                          <a:effectLst/>
                        </a:rPr>
                        <a:t>ChatBot</a:t>
                      </a:r>
                      <a:r>
                        <a:rPr lang="es-ES">
                          <a:effectLst/>
                        </a:rPr>
                        <a:t> ​</a:t>
                      </a:r>
                    </a:p>
                  </a:txBody>
                  <a:tcPr anchor="ctr"/>
                </a:tc>
                <a:tc>
                  <a:txBody>
                    <a:bodyPr/>
                    <a:lstStyle/>
                    <a:p>
                      <a:pPr lvl="0" algn="ctr">
                        <a:buNone/>
                      </a:pPr>
                      <a:r>
                        <a:rPr lang="es-ES" sz="1800" b="0" i="0" u="none" strike="noStrike" noProof="0">
                          <a:effectLst/>
                          <a:latin typeface="Garamond"/>
                        </a:rPr>
                        <a:t>El tiempo que hemos detectado varía entre medio segundo y un segundo depende de si la pregunta obtenida tenía que cargar fotos etc.</a:t>
                      </a:r>
                    </a:p>
                  </a:txBody>
                  <a:tcPr anchor="ctr"/>
                </a:tc>
                <a:tc>
                  <a:txBody>
                    <a:bodyPr/>
                    <a:lstStyle/>
                    <a:p>
                      <a:pPr algn="ctr" rtl="0" fontAlgn="base"/>
                      <a:r>
                        <a:rPr lang="es-ES">
                          <a:effectLst/>
                        </a:rPr>
                        <a:t>Escalar​</a:t>
                      </a:r>
                    </a:p>
                  </a:txBody>
                  <a:tcPr anchor="ctr"/>
                </a:tc>
                <a:extLst>
                  <a:ext uri="{0D108BD9-81ED-4DB2-BD59-A6C34878D82A}">
                    <a16:rowId xmlns:a16="http://schemas.microsoft.com/office/drawing/2014/main" val="2830530274"/>
                  </a:ext>
                </a:extLst>
              </a:tr>
            </a:tbl>
          </a:graphicData>
        </a:graphic>
      </p:graphicFrame>
    </p:spTree>
    <p:extLst>
      <p:ext uri="{BB962C8B-B14F-4D97-AF65-F5344CB8AC3E}">
        <p14:creationId xmlns:p14="http://schemas.microsoft.com/office/powerpoint/2010/main" val="884126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46AF5D-02F8-4257-A36A-E20202F7B10E}"/>
              </a:ext>
            </a:extLst>
          </p:cNvPr>
          <p:cNvGraphicFramePr>
            <a:graphicFrameLocks noGrp="1"/>
          </p:cNvGraphicFramePr>
          <p:nvPr>
            <p:extLst>
              <p:ext uri="{D42A27DB-BD31-4B8C-83A1-F6EECF244321}">
                <p14:modId xmlns:p14="http://schemas.microsoft.com/office/powerpoint/2010/main" val="795060041"/>
              </p:ext>
            </p:extLst>
          </p:nvPr>
        </p:nvGraphicFramePr>
        <p:xfrm>
          <a:off x="575315" y="1092670"/>
          <a:ext cx="11041370" cy="5153377"/>
        </p:xfrm>
        <a:graphic>
          <a:graphicData uri="http://schemas.openxmlformats.org/drawingml/2006/table">
            <a:tbl>
              <a:tblPr firstRow="1" bandRow="1">
                <a:tableStyleId>{5C22544A-7EE6-4342-B048-85BDC9FD1C3A}</a:tableStyleId>
              </a:tblPr>
              <a:tblGrid>
                <a:gridCol w="2757583">
                  <a:extLst>
                    <a:ext uri="{9D8B030D-6E8A-4147-A177-3AD203B41FA5}">
                      <a16:colId xmlns:a16="http://schemas.microsoft.com/office/drawing/2014/main" val="2767225530"/>
                    </a:ext>
                  </a:extLst>
                </a:gridCol>
                <a:gridCol w="2172976">
                  <a:extLst>
                    <a:ext uri="{9D8B030D-6E8A-4147-A177-3AD203B41FA5}">
                      <a16:colId xmlns:a16="http://schemas.microsoft.com/office/drawing/2014/main" val="3443796769"/>
                    </a:ext>
                  </a:extLst>
                </a:gridCol>
                <a:gridCol w="4401112">
                  <a:extLst>
                    <a:ext uri="{9D8B030D-6E8A-4147-A177-3AD203B41FA5}">
                      <a16:colId xmlns:a16="http://schemas.microsoft.com/office/drawing/2014/main" val="583293713"/>
                    </a:ext>
                  </a:extLst>
                </a:gridCol>
                <a:gridCol w="1709699">
                  <a:extLst>
                    <a:ext uri="{9D8B030D-6E8A-4147-A177-3AD203B41FA5}">
                      <a16:colId xmlns:a16="http://schemas.microsoft.com/office/drawing/2014/main" val="891822122"/>
                    </a:ext>
                  </a:extLst>
                </a:gridCol>
              </a:tblGrid>
              <a:tr h="557527">
                <a:tc>
                  <a:txBody>
                    <a:bodyPr/>
                    <a:lstStyle/>
                    <a:p>
                      <a:pPr algn="ctr" rtl="0" fontAlgn="base"/>
                      <a:r>
                        <a:rPr lang="es-ES">
                          <a:effectLst/>
                        </a:rPr>
                        <a:t>Criterio​​</a:t>
                      </a:r>
                      <a:endParaRPr lang="es-ES" b="1">
                        <a:solidFill>
                          <a:srgbClr val="FFFFFF"/>
                        </a:solidFill>
                        <a:effectLst/>
                      </a:endParaRPr>
                    </a:p>
                  </a:txBody>
                  <a:tcPr anchor="ctr"/>
                </a:tc>
                <a:tc>
                  <a:txBody>
                    <a:bodyPr/>
                    <a:lstStyle/>
                    <a:p>
                      <a:pPr algn="ctr" rtl="0" fontAlgn="base"/>
                      <a:r>
                        <a:rPr lang="es-ES">
                          <a:effectLst/>
                        </a:rPr>
                        <a:t>Nombre​​</a:t>
                      </a:r>
                      <a:endParaRPr lang="es-ES" b="1">
                        <a:solidFill>
                          <a:srgbClr val="FFFFFF"/>
                        </a:solidFill>
                        <a:effectLst/>
                      </a:endParaRPr>
                    </a:p>
                  </a:txBody>
                  <a:tcPr anchor="ctr"/>
                </a:tc>
                <a:tc>
                  <a:txBody>
                    <a:bodyPr/>
                    <a:lstStyle/>
                    <a:p>
                      <a:pPr algn="ctr" rtl="0" fontAlgn="base"/>
                      <a:r>
                        <a:rPr lang="es-ES">
                          <a:effectLst/>
                        </a:rPr>
                        <a:t>Descripción​​</a:t>
                      </a:r>
                      <a:endParaRPr lang="es-ES" b="1">
                        <a:solidFill>
                          <a:srgbClr val="FFFFFF"/>
                        </a:solidFill>
                        <a:effectLst/>
                      </a:endParaRPr>
                    </a:p>
                  </a:txBody>
                  <a:tcPr anchor="ctr"/>
                </a:tc>
                <a:tc>
                  <a:txBody>
                    <a:bodyPr/>
                    <a:lstStyle/>
                    <a:p>
                      <a:pPr algn="ctr" rtl="0" fontAlgn="base"/>
                      <a:r>
                        <a:rPr lang="es-ES">
                          <a:effectLst/>
                        </a:rPr>
                        <a:t>Tipo​​</a:t>
                      </a:r>
                      <a:endParaRPr lang="es-ES" b="1">
                        <a:solidFill>
                          <a:srgbClr val="FFFFFF"/>
                        </a:solidFill>
                        <a:effectLst/>
                      </a:endParaRPr>
                    </a:p>
                  </a:txBody>
                  <a:tcPr anchor="ctr"/>
                </a:tc>
                <a:extLst>
                  <a:ext uri="{0D108BD9-81ED-4DB2-BD59-A6C34878D82A}">
                    <a16:rowId xmlns:a16="http://schemas.microsoft.com/office/drawing/2014/main" val="3971194967"/>
                  </a:ext>
                </a:extLst>
              </a:tr>
              <a:tr h="1553127">
                <a:tc>
                  <a:txBody>
                    <a:bodyPr/>
                    <a:lstStyle/>
                    <a:p>
                      <a:pPr algn="ctr" rtl="0" fontAlgn="base"/>
                      <a:r>
                        <a:rPr lang="es-ES">
                          <a:effectLst/>
                        </a:rPr>
                        <a:t>Criterio 9​</a:t>
                      </a:r>
                    </a:p>
                  </a:txBody>
                  <a:tcPr anchor="ctr"/>
                </a:tc>
                <a:tc>
                  <a:txBody>
                    <a:bodyPr/>
                    <a:lstStyle/>
                    <a:p>
                      <a:pPr algn="ctr" rtl="0" fontAlgn="base"/>
                      <a:r>
                        <a:rPr lang="es-ES">
                          <a:effectLst/>
                        </a:rPr>
                        <a:t>Rendimiento en cuanto al traspaso de información ​</a:t>
                      </a:r>
                    </a:p>
                  </a:txBody>
                  <a:tcPr anchor="ctr"/>
                </a:tc>
                <a:tc>
                  <a:txBody>
                    <a:bodyPr/>
                    <a:lstStyle/>
                    <a:p>
                      <a:pPr lvl="0" algn="ctr">
                        <a:buNone/>
                      </a:pPr>
                      <a:r>
                        <a:rPr lang="es-ES" sz="1800" b="0" i="0" u="none" strike="noStrike" noProof="0">
                          <a:effectLst/>
                          <a:latin typeface="Garamond"/>
                        </a:rPr>
                        <a:t>El tiempo que tardamos en recibir la información a nuestro correo de media han sido unos 5 segundos, debemos tener en cuenta que estos parámetros se ven afectados por el servidor de correo también.</a:t>
                      </a:r>
                    </a:p>
                  </a:txBody>
                  <a:tcPr anchor="ctr"/>
                </a:tc>
                <a:tc>
                  <a:txBody>
                    <a:bodyPr/>
                    <a:lstStyle/>
                    <a:p>
                      <a:pPr algn="ctr" rtl="0" fontAlgn="base"/>
                      <a:r>
                        <a:rPr lang="es-ES">
                          <a:effectLst/>
                        </a:rPr>
                        <a:t>Escalar​</a:t>
                      </a:r>
                    </a:p>
                  </a:txBody>
                  <a:tcPr anchor="ctr"/>
                </a:tc>
                <a:extLst>
                  <a:ext uri="{0D108BD9-81ED-4DB2-BD59-A6C34878D82A}">
                    <a16:rowId xmlns:a16="http://schemas.microsoft.com/office/drawing/2014/main" val="4075675464"/>
                  </a:ext>
                </a:extLst>
              </a:tr>
              <a:tr h="1579683">
                <a:tc>
                  <a:txBody>
                    <a:bodyPr/>
                    <a:lstStyle/>
                    <a:p>
                      <a:pPr algn="ctr" rtl="0" fontAlgn="base"/>
                      <a:r>
                        <a:rPr lang="es-ES">
                          <a:effectLst/>
                        </a:rPr>
                        <a:t>Criterio 10​</a:t>
                      </a:r>
                    </a:p>
                  </a:txBody>
                  <a:tcPr anchor="ctr"/>
                </a:tc>
                <a:tc>
                  <a:txBody>
                    <a:bodyPr/>
                    <a:lstStyle/>
                    <a:p>
                      <a:pPr algn="ctr" rtl="0" fontAlgn="base"/>
                      <a:r>
                        <a:rPr lang="es-ES">
                          <a:effectLst/>
                        </a:rPr>
                        <a:t>Información adicional ​</a:t>
                      </a:r>
                    </a:p>
                  </a:txBody>
                  <a:tcPr anchor="ctr"/>
                </a:tc>
                <a:tc>
                  <a:txBody>
                    <a:bodyPr/>
                    <a:lstStyle/>
                    <a:p>
                      <a:pPr lvl="0" algn="ctr">
                        <a:buNone/>
                      </a:pPr>
                      <a:r>
                        <a:rPr lang="es-ES" sz="1800" b="0" i="0" u="none" strike="noStrike" noProof="0">
                          <a:effectLst/>
                          <a:latin typeface="Garamond"/>
                        </a:rPr>
                        <a:t>True. Dependiendo de lo que elijan los clientes podemos incluir en el </a:t>
                      </a:r>
                      <a:r>
                        <a:rPr lang="es-ES" sz="1800" b="0" i="0" u="none" strike="noStrike" noProof="0" err="1">
                          <a:effectLst/>
                          <a:latin typeface="Garamond"/>
                        </a:rPr>
                        <a:t>chatbot</a:t>
                      </a:r>
                      <a:r>
                        <a:rPr lang="es-ES" sz="1800" b="0" i="0" u="none" strike="noStrike" noProof="0">
                          <a:effectLst/>
                          <a:latin typeface="Garamond"/>
                        </a:rPr>
                        <a:t> información a mostrar al cliente anexa al hotel.</a:t>
                      </a:r>
                    </a:p>
                  </a:txBody>
                  <a:tcPr anchor="ctr"/>
                </a:tc>
                <a:tc>
                  <a:txBody>
                    <a:bodyPr/>
                    <a:lstStyle/>
                    <a:p>
                      <a:pPr algn="ctr" rtl="0" fontAlgn="base"/>
                      <a:r>
                        <a:rPr lang="es-ES">
                          <a:effectLst/>
                        </a:rPr>
                        <a:t>Booleano​</a:t>
                      </a:r>
                    </a:p>
                  </a:txBody>
                  <a:tcPr anchor="ctr"/>
                </a:tc>
                <a:extLst>
                  <a:ext uri="{0D108BD9-81ED-4DB2-BD59-A6C34878D82A}">
                    <a16:rowId xmlns:a16="http://schemas.microsoft.com/office/drawing/2014/main" val="1242798315"/>
                  </a:ext>
                </a:extLst>
              </a:tr>
              <a:tr h="982323">
                <a:tc>
                  <a:txBody>
                    <a:bodyPr/>
                    <a:lstStyle/>
                    <a:p>
                      <a:pPr algn="ctr" rtl="0" fontAlgn="base"/>
                      <a:r>
                        <a:rPr lang="es-ES">
                          <a:effectLst/>
                        </a:rPr>
                        <a:t>Criterio 11​</a:t>
                      </a:r>
                    </a:p>
                  </a:txBody>
                  <a:tcPr anchor="ctr"/>
                </a:tc>
                <a:tc>
                  <a:txBody>
                    <a:bodyPr/>
                    <a:lstStyle/>
                    <a:p>
                      <a:pPr algn="ctr" rtl="0" fontAlgn="base"/>
                      <a:r>
                        <a:rPr lang="es-ES">
                          <a:effectLst/>
                        </a:rPr>
                        <a:t>Facilidad de diseño del </a:t>
                      </a:r>
                      <a:r>
                        <a:rPr lang="es-ES" err="1">
                          <a:effectLst/>
                        </a:rPr>
                        <a:t>chatbot</a:t>
                      </a:r>
                      <a:r>
                        <a:rPr lang="es-ES">
                          <a:effectLst/>
                        </a:rPr>
                        <a:t> ​</a:t>
                      </a:r>
                    </a:p>
                  </a:txBody>
                  <a:tcPr anchor="ctr"/>
                </a:tc>
                <a:tc>
                  <a:txBody>
                    <a:bodyPr/>
                    <a:lstStyle/>
                    <a:p>
                      <a:pPr lvl="0" algn="ctr">
                        <a:buNone/>
                      </a:pPr>
                      <a:r>
                        <a:rPr lang="es-ES" sz="1800" b="0" i="0" u="none" strike="noStrike" noProof="0">
                          <a:effectLst/>
                          <a:latin typeface="Garamond"/>
                        </a:rPr>
                        <a:t>Es muy intuitivo, todo está estructurado por medio de interfaces en la página web, por lo tanto, no es necesario tener conocimientos previos de programación ya que no se trabaja con código.</a:t>
                      </a:r>
                    </a:p>
                  </a:txBody>
                  <a:tcPr anchor="ctr"/>
                </a:tc>
                <a:tc>
                  <a:txBody>
                    <a:bodyPr/>
                    <a:lstStyle/>
                    <a:p>
                      <a:pPr algn="ctr" rtl="0" fontAlgn="base"/>
                      <a:r>
                        <a:rPr lang="es-ES">
                          <a:effectLst/>
                        </a:rPr>
                        <a:t>Booleano​</a:t>
                      </a:r>
                    </a:p>
                  </a:txBody>
                  <a:tcPr anchor="ctr"/>
                </a:tc>
                <a:extLst>
                  <a:ext uri="{0D108BD9-81ED-4DB2-BD59-A6C34878D82A}">
                    <a16:rowId xmlns:a16="http://schemas.microsoft.com/office/drawing/2014/main" val="270414318"/>
                  </a:ext>
                </a:extLst>
              </a:tr>
            </a:tbl>
          </a:graphicData>
        </a:graphic>
      </p:graphicFrame>
    </p:spTree>
    <p:extLst>
      <p:ext uri="{BB962C8B-B14F-4D97-AF65-F5344CB8AC3E}">
        <p14:creationId xmlns:p14="http://schemas.microsoft.com/office/powerpoint/2010/main" val="2767794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AB81B8-22BC-4FA8-A625-EE34E4F46C4F}"/>
              </a:ext>
            </a:extLst>
          </p:cNvPr>
          <p:cNvGraphicFramePr>
            <a:graphicFrameLocks noGrp="1"/>
          </p:cNvGraphicFramePr>
          <p:nvPr>
            <p:extLst>
              <p:ext uri="{D42A27DB-BD31-4B8C-83A1-F6EECF244321}">
                <p14:modId xmlns:p14="http://schemas.microsoft.com/office/powerpoint/2010/main" val="1371940976"/>
              </p:ext>
            </p:extLst>
          </p:nvPr>
        </p:nvGraphicFramePr>
        <p:xfrm>
          <a:off x="575315" y="1583831"/>
          <a:ext cx="11041370" cy="3690337"/>
        </p:xfrm>
        <a:graphic>
          <a:graphicData uri="http://schemas.openxmlformats.org/drawingml/2006/table">
            <a:tbl>
              <a:tblPr firstRow="1" bandRow="1">
                <a:tableStyleId>{5C22544A-7EE6-4342-B048-85BDC9FD1C3A}</a:tableStyleId>
              </a:tblPr>
              <a:tblGrid>
                <a:gridCol w="2757583">
                  <a:extLst>
                    <a:ext uri="{9D8B030D-6E8A-4147-A177-3AD203B41FA5}">
                      <a16:colId xmlns:a16="http://schemas.microsoft.com/office/drawing/2014/main" val="185951138"/>
                    </a:ext>
                  </a:extLst>
                </a:gridCol>
                <a:gridCol w="2172976">
                  <a:extLst>
                    <a:ext uri="{9D8B030D-6E8A-4147-A177-3AD203B41FA5}">
                      <a16:colId xmlns:a16="http://schemas.microsoft.com/office/drawing/2014/main" val="3508909553"/>
                    </a:ext>
                  </a:extLst>
                </a:gridCol>
                <a:gridCol w="4401112">
                  <a:extLst>
                    <a:ext uri="{9D8B030D-6E8A-4147-A177-3AD203B41FA5}">
                      <a16:colId xmlns:a16="http://schemas.microsoft.com/office/drawing/2014/main" val="1768734508"/>
                    </a:ext>
                  </a:extLst>
                </a:gridCol>
                <a:gridCol w="1709699">
                  <a:extLst>
                    <a:ext uri="{9D8B030D-6E8A-4147-A177-3AD203B41FA5}">
                      <a16:colId xmlns:a16="http://schemas.microsoft.com/office/drawing/2014/main" val="104514399"/>
                    </a:ext>
                  </a:extLst>
                </a:gridCol>
              </a:tblGrid>
              <a:tr h="557527">
                <a:tc>
                  <a:txBody>
                    <a:bodyPr/>
                    <a:lstStyle/>
                    <a:p>
                      <a:pPr algn="ctr" rtl="0" fontAlgn="base"/>
                      <a:r>
                        <a:rPr lang="es-ES">
                          <a:effectLst/>
                        </a:rPr>
                        <a:t>Criterio​​</a:t>
                      </a:r>
                      <a:endParaRPr lang="es-ES" b="1">
                        <a:solidFill>
                          <a:srgbClr val="FFFFFF"/>
                        </a:solidFill>
                        <a:effectLst/>
                      </a:endParaRPr>
                    </a:p>
                  </a:txBody>
                  <a:tcPr anchor="ctr"/>
                </a:tc>
                <a:tc>
                  <a:txBody>
                    <a:bodyPr/>
                    <a:lstStyle/>
                    <a:p>
                      <a:pPr algn="ctr" rtl="0" fontAlgn="base"/>
                      <a:r>
                        <a:rPr lang="es-ES">
                          <a:effectLst/>
                        </a:rPr>
                        <a:t>Nombre​​</a:t>
                      </a:r>
                      <a:endParaRPr lang="es-ES" b="1">
                        <a:solidFill>
                          <a:srgbClr val="FFFFFF"/>
                        </a:solidFill>
                        <a:effectLst/>
                      </a:endParaRPr>
                    </a:p>
                  </a:txBody>
                  <a:tcPr anchor="ctr"/>
                </a:tc>
                <a:tc>
                  <a:txBody>
                    <a:bodyPr/>
                    <a:lstStyle/>
                    <a:p>
                      <a:pPr algn="ctr" rtl="0" fontAlgn="base"/>
                      <a:r>
                        <a:rPr lang="es-ES">
                          <a:effectLst/>
                        </a:rPr>
                        <a:t>Descripción​​</a:t>
                      </a:r>
                      <a:endParaRPr lang="es-ES" b="1">
                        <a:solidFill>
                          <a:srgbClr val="FFFFFF"/>
                        </a:solidFill>
                        <a:effectLst/>
                      </a:endParaRPr>
                    </a:p>
                  </a:txBody>
                  <a:tcPr anchor="ctr"/>
                </a:tc>
                <a:tc>
                  <a:txBody>
                    <a:bodyPr/>
                    <a:lstStyle/>
                    <a:p>
                      <a:pPr algn="ctr" rtl="0" fontAlgn="base"/>
                      <a:r>
                        <a:rPr lang="es-ES">
                          <a:effectLst/>
                        </a:rPr>
                        <a:t>Tipo​​</a:t>
                      </a:r>
                      <a:endParaRPr lang="es-ES" b="1">
                        <a:solidFill>
                          <a:srgbClr val="FFFFFF"/>
                        </a:solidFill>
                        <a:effectLst/>
                      </a:endParaRPr>
                    </a:p>
                  </a:txBody>
                  <a:tcPr anchor="ctr"/>
                </a:tc>
                <a:extLst>
                  <a:ext uri="{0D108BD9-81ED-4DB2-BD59-A6C34878D82A}">
                    <a16:rowId xmlns:a16="http://schemas.microsoft.com/office/drawing/2014/main" val="2546655290"/>
                  </a:ext>
                </a:extLst>
              </a:tr>
              <a:tr h="1553127">
                <a:tc>
                  <a:txBody>
                    <a:bodyPr/>
                    <a:lstStyle/>
                    <a:p>
                      <a:pPr algn="ctr" rtl="0" fontAlgn="base"/>
                      <a:r>
                        <a:rPr lang="es-ES">
                          <a:effectLst/>
                        </a:rPr>
                        <a:t>Criterio 12​</a:t>
                      </a:r>
                    </a:p>
                  </a:txBody>
                  <a:tcPr anchor="ctr"/>
                </a:tc>
                <a:tc>
                  <a:txBody>
                    <a:bodyPr/>
                    <a:lstStyle/>
                    <a:p>
                      <a:pPr algn="ctr" rtl="0" fontAlgn="base"/>
                      <a:r>
                        <a:rPr lang="es-ES">
                          <a:effectLst/>
                        </a:rPr>
                        <a:t>Numero de plantillas disponibles​</a:t>
                      </a:r>
                    </a:p>
                  </a:txBody>
                  <a:tcPr anchor="ctr"/>
                </a:tc>
                <a:tc>
                  <a:txBody>
                    <a:bodyPr/>
                    <a:lstStyle/>
                    <a:p>
                      <a:pPr lvl="0" algn="ctr">
                        <a:buNone/>
                      </a:pPr>
                      <a:r>
                        <a:rPr lang="es-ES" sz="1800" b="0" i="0" u="none" strike="noStrike" noProof="0">
                          <a:effectLst/>
                          <a:latin typeface="Garamond"/>
                        </a:rPr>
                        <a:t>En la página oficial podemos encontrar 25 plantillas disponibles para poder ser usadas, además gratuitamente.</a:t>
                      </a:r>
                    </a:p>
                  </a:txBody>
                  <a:tcPr anchor="ctr"/>
                </a:tc>
                <a:tc>
                  <a:txBody>
                    <a:bodyPr/>
                    <a:lstStyle/>
                    <a:p>
                      <a:pPr algn="ctr" rtl="0" fontAlgn="base"/>
                      <a:r>
                        <a:rPr lang="es-ES">
                          <a:effectLst/>
                        </a:rPr>
                        <a:t>Numérico​</a:t>
                      </a:r>
                    </a:p>
                  </a:txBody>
                  <a:tcPr anchor="ctr"/>
                </a:tc>
                <a:extLst>
                  <a:ext uri="{0D108BD9-81ED-4DB2-BD59-A6C34878D82A}">
                    <a16:rowId xmlns:a16="http://schemas.microsoft.com/office/drawing/2014/main" val="2760733139"/>
                  </a:ext>
                </a:extLst>
              </a:tr>
              <a:tr h="1579683">
                <a:tc>
                  <a:txBody>
                    <a:bodyPr/>
                    <a:lstStyle/>
                    <a:p>
                      <a:pPr algn="ctr" rtl="0" fontAlgn="base"/>
                      <a:r>
                        <a:rPr lang="es-ES">
                          <a:effectLst/>
                        </a:rPr>
                        <a:t>Criterio 13​</a:t>
                      </a:r>
                    </a:p>
                  </a:txBody>
                  <a:tcPr anchor="ctr"/>
                </a:tc>
                <a:tc>
                  <a:txBody>
                    <a:bodyPr/>
                    <a:lstStyle/>
                    <a:p>
                      <a:pPr algn="ctr" rtl="0" fontAlgn="base"/>
                      <a:r>
                        <a:rPr lang="es-ES">
                          <a:effectLst/>
                        </a:rPr>
                        <a:t>Grado de adaptabilidad de uso​</a:t>
                      </a:r>
                    </a:p>
                  </a:txBody>
                  <a:tcPr anchor="ctr"/>
                </a:tc>
                <a:tc>
                  <a:txBody>
                    <a:bodyPr/>
                    <a:lstStyle/>
                    <a:p>
                      <a:pPr lvl="0" algn="ctr">
                        <a:buNone/>
                      </a:pPr>
                      <a:r>
                        <a:rPr lang="es-ES" sz="1800" b="0" i="0" u="none" strike="noStrike" noProof="0">
                          <a:effectLst/>
                          <a:latin typeface="Garamond"/>
                        </a:rPr>
                        <a:t>Si, es posible utilizarlo en diferentes plataformas siempre y cuando se acceda desde un navegador.</a:t>
                      </a:r>
                    </a:p>
                  </a:txBody>
                  <a:tcPr anchor="ctr"/>
                </a:tc>
                <a:tc>
                  <a:txBody>
                    <a:bodyPr/>
                    <a:lstStyle/>
                    <a:p>
                      <a:pPr algn="ctr" rtl="0" fontAlgn="base"/>
                      <a:r>
                        <a:rPr lang="es-ES">
                          <a:effectLst/>
                        </a:rPr>
                        <a:t>Numérico​</a:t>
                      </a:r>
                    </a:p>
                  </a:txBody>
                  <a:tcPr anchor="ctr"/>
                </a:tc>
                <a:extLst>
                  <a:ext uri="{0D108BD9-81ED-4DB2-BD59-A6C34878D82A}">
                    <a16:rowId xmlns:a16="http://schemas.microsoft.com/office/drawing/2014/main" val="2991281399"/>
                  </a:ext>
                </a:extLst>
              </a:tr>
            </a:tbl>
          </a:graphicData>
        </a:graphic>
      </p:graphicFrame>
    </p:spTree>
    <p:extLst>
      <p:ext uri="{BB962C8B-B14F-4D97-AF65-F5344CB8AC3E}">
        <p14:creationId xmlns:p14="http://schemas.microsoft.com/office/powerpoint/2010/main" val="287611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B346-C7C3-4444-9D18-9DE98DDC75C1}"/>
              </a:ext>
            </a:extLst>
          </p:cNvPr>
          <p:cNvSpPr>
            <a:spLocks noGrp="1"/>
          </p:cNvSpPr>
          <p:nvPr>
            <p:ph type="title"/>
          </p:nvPr>
        </p:nvSpPr>
        <p:spPr/>
        <p:txBody>
          <a:bodyPr/>
          <a:lstStyle/>
          <a:p>
            <a:pPr algn="l"/>
            <a:r>
              <a:rPr lang="es-ES"/>
              <a:t>1. Autores del trabajo y planificación.</a:t>
            </a:r>
          </a:p>
        </p:txBody>
      </p:sp>
      <p:sp>
        <p:nvSpPr>
          <p:cNvPr id="3" name="Content Placeholder 2">
            <a:extLst>
              <a:ext uri="{FF2B5EF4-FFF2-40B4-BE49-F238E27FC236}">
                <a16:creationId xmlns:a16="http://schemas.microsoft.com/office/drawing/2014/main" id="{1D48E998-3467-4E93-B1F1-EE69EC2DF239}"/>
              </a:ext>
            </a:extLst>
          </p:cNvPr>
          <p:cNvSpPr>
            <a:spLocks noGrp="1"/>
          </p:cNvSpPr>
          <p:nvPr>
            <p:ph idx="1"/>
          </p:nvPr>
        </p:nvSpPr>
        <p:spPr/>
        <p:txBody>
          <a:bodyPr/>
          <a:lstStyle/>
          <a:p>
            <a:r>
              <a:rPr lang="es-ES"/>
              <a:t>•GRUPO: T2</a:t>
            </a:r>
          </a:p>
          <a:p>
            <a:r>
              <a:rPr lang="es-ES"/>
              <a:t>•Autores: Rubén de Luz Calvete, Javier Herrero Mateos de la Higuera, Javier del Castillo González, Javier Rivas y Raúl García.</a:t>
            </a:r>
          </a:p>
          <a:p>
            <a:endParaRPr lang="es-ES"/>
          </a:p>
        </p:txBody>
      </p:sp>
    </p:spTree>
    <p:extLst>
      <p:ext uri="{BB962C8B-B14F-4D97-AF65-F5344CB8AC3E}">
        <p14:creationId xmlns:p14="http://schemas.microsoft.com/office/powerpoint/2010/main" val="312308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CED5-FBF1-4D0C-868A-893BD59A972C}"/>
              </a:ext>
            </a:extLst>
          </p:cNvPr>
          <p:cNvSpPr>
            <a:spLocks noGrp="1"/>
          </p:cNvSpPr>
          <p:nvPr>
            <p:ph type="title"/>
          </p:nvPr>
        </p:nvSpPr>
        <p:spPr>
          <a:xfrm>
            <a:off x="1285756" y="470917"/>
            <a:ext cx="9601196" cy="1303867"/>
          </a:xfrm>
        </p:spPr>
        <p:txBody>
          <a:bodyPr>
            <a:normAutofit/>
          </a:bodyPr>
          <a:lstStyle/>
          <a:p>
            <a:pPr algn="l"/>
            <a:r>
              <a:rPr lang="es-ES" sz="3200"/>
              <a:t>7. Comparación de la implementación de las tecnologías.</a:t>
            </a:r>
          </a:p>
        </p:txBody>
      </p:sp>
      <p:graphicFrame>
        <p:nvGraphicFramePr>
          <p:cNvPr id="7" name="Table 6">
            <a:extLst>
              <a:ext uri="{FF2B5EF4-FFF2-40B4-BE49-F238E27FC236}">
                <a16:creationId xmlns:a16="http://schemas.microsoft.com/office/drawing/2014/main" id="{3AE07627-501E-4CB6-8ED9-EA95DFBB9B11}"/>
              </a:ext>
            </a:extLst>
          </p:cNvPr>
          <p:cNvGraphicFramePr>
            <a:graphicFrameLocks noGrp="1"/>
          </p:cNvGraphicFramePr>
          <p:nvPr>
            <p:extLst>
              <p:ext uri="{D42A27DB-BD31-4B8C-83A1-F6EECF244321}">
                <p14:modId xmlns:p14="http://schemas.microsoft.com/office/powerpoint/2010/main" val="129038328"/>
              </p:ext>
            </p:extLst>
          </p:nvPr>
        </p:nvGraphicFramePr>
        <p:xfrm>
          <a:off x="964556" y="1311797"/>
          <a:ext cx="10396942" cy="5090061"/>
        </p:xfrm>
        <a:graphic>
          <a:graphicData uri="http://schemas.openxmlformats.org/drawingml/2006/table">
            <a:tbl>
              <a:tblPr firstRow="1" firstCol="1" bandRow="1">
                <a:tableStyleId>{5C22544A-7EE6-4342-B048-85BDC9FD1C3A}</a:tableStyleId>
              </a:tblPr>
              <a:tblGrid>
                <a:gridCol w="1471054">
                  <a:extLst>
                    <a:ext uri="{9D8B030D-6E8A-4147-A177-3AD203B41FA5}">
                      <a16:colId xmlns:a16="http://schemas.microsoft.com/office/drawing/2014/main" val="2869894712"/>
                    </a:ext>
                  </a:extLst>
                </a:gridCol>
                <a:gridCol w="2211783">
                  <a:extLst>
                    <a:ext uri="{9D8B030D-6E8A-4147-A177-3AD203B41FA5}">
                      <a16:colId xmlns:a16="http://schemas.microsoft.com/office/drawing/2014/main" val="3039156368"/>
                    </a:ext>
                  </a:extLst>
                </a:gridCol>
                <a:gridCol w="2422040">
                  <a:extLst>
                    <a:ext uri="{9D8B030D-6E8A-4147-A177-3AD203B41FA5}">
                      <a16:colId xmlns:a16="http://schemas.microsoft.com/office/drawing/2014/main" val="1537391919"/>
                    </a:ext>
                  </a:extLst>
                </a:gridCol>
                <a:gridCol w="4292065">
                  <a:extLst>
                    <a:ext uri="{9D8B030D-6E8A-4147-A177-3AD203B41FA5}">
                      <a16:colId xmlns:a16="http://schemas.microsoft.com/office/drawing/2014/main" val="2244367200"/>
                    </a:ext>
                  </a:extLst>
                </a:gridCol>
              </a:tblGrid>
              <a:tr h="700941">
                <a:tc>
                  <a:txBody>
                    <a:bodyPr/>
                    <a:lstStyle/>
                    <a:p>
                      <a:pPr lvl="0">
                        <a:spcAft>
                          <a:spcPts val="0"/>
                        </a:spcAft>
                        <a:buNone/>
                      </a:pPr>
                      <a:r>
                        <a:rPr lang="es-ES">
                          <a:effectLst/>
                        </a:rPr>
                        <a:t>Criterio</a:t>
                      </a:r>
                    </a:p>
                  </a:txBody>
                  <a:tcPr marL="68580" marR="68580" marT="0" marB="0"/>
                </a:tc>
                <a:tc>
                  <a:txBody>
                    <a:bodyPr/>
                    <a:lstStyle/>
                    <a:p>
                      <a:pPr lvl="0">
                        <a:spcAft>
                          <a:spcPts val="0"/>
                        </a:spcAft>
                        <a:buNone/>
                      </a:pPr>
                      <a:r>
                        <a:rPr lang="es-ES">
                          <a:effectLst/>
                        </a:rPr>
                        <a:t>Tecnología A. </a:t>
                      </a:r>
                      <a:r>
                        <a:rPr lang="es-ES" err="1">
                          <a:effectLst/>
                        </a:rPr>
                        <a:t>Clustaar</a:t>
                      </a:r>
                    </a:p>
                  </a:txBody>
                  <a:tcPr marL="68580" marR="68580" marT="0" marB="0"/>
                </a:tc>
                <a:tc>
                  <a:txBody>
                    <a:bodyPr/>
                    <a:lstStyle/>
                    <a:p>
                      <a:pPr lvl="0">
                        <a:spcAft>
                          <a:spcPts val="0"/>
                        </a:spcAft>
                        <a:buNone/>
                      </a:pPr>
                      <a:r>
                        <a:rPr lang="es-ES">
                          <a:effectLst/>
                        </a:rPr>
                        <a:t>Tecnología B. </a:t>
                      </a:r>
                    </a:p>
                    <a:p>
                      <a:pPr lvl="0">
                        <a:spcAft>
                          <a:spcPts val="0"/>
                        </a:spcAft>
                        <a:buNone/>
                      </a:pPr>
                      <a:r>
                        <a:rPr lang="es-ES">
                          <a:effectLst/>
                        </a:rPr>
                        <a:t>Virtual </a:t>
                      </a:r>
                      <a:r>
                        <a:rPr lang="es-ES" err="1">
                          <a:effectLst/>
                        </a:rPr>
                        <a:t>Spirits</a:t>
                      </a:r>
                    </a:p>
                  </a:txBody>
                  <a:tcPr marL="68580" marR="68580" marT="0" marB="0"/>
                </a:tc>
                <a:tc>
                  <a:txBody>
                    <a:bodyPr/>
                    <a:lstStyle/>
                    <a:p>
                      <a:pPr lvl="0">
                        <a:spcAft>
                          <a:spcPts val="0"/>
                        </a:spcAft>
                        <a:buNone/>
                      </a:pPr>
                      <a:r>
                        <a:rPr lang="es-ES">
                          <a:effectLst/>
                        </a:rPr>
                        <a:t>Comentarios</a:t>
                      </a:r>
                    </a:p>
                  </a:txBody>
                  <a:tcPr marL="68580" marR="68580" marT="0" marB="0"/>
                </a:tc>
                <a:extLst>
                  <a:ext uri="{0D108BD9-81ED-4DB2-BD59-A6C34878D82A}">
                    <a16:rowId xmlns:a16="http://schemas.microsoft.com/office/drawing/2014/main" val="1739015618"/>
                  </a:ext>
                </a:extLst>
              </a:tr>
              <a:tr h="1308421">
                <a:tc>
                  <a:txBody>
                    <a:bodyPr/>
                    <a:lstStyle/>
                    <a:p>
                      <a:pPr>
                        <a:spcAft>
                          <a:spcPts val="0"/>
                        </a:spcAft>
                      </a:pPr>
                      <a:r>
                        <a:rPr lang="es-ES">
                          <a:effectLst/>
                        </a:rPr>
                        <a:t>1: Tiempo empleado para la implementarlo en la web.</a:t>
                      </a:r>
                    </a:p>
                  </a:txBody>
                  <a:tcPr marL="68580" marR="68580" marT="0" marB="0"/>
                </a:tc>
                <a:tc>
                  <a:txBody>
                    <a:bodyPr/>
                    <a:lstStyle/>
                    <a:p>
                      <a:pPr>
                        <a:spcAft>
                          <a:spcPts val="0"/>
                        </a:spcAft>
                      </a:pPr>
                      <a:r>
                        <a:rPr lang="es-ES">
                          <a:effectLst/>
                        </a:rPr>
                        <a:t>2 minutos</a:t>
                      </a:r>
                    </a:p>
                  </a:txBody>
                  <a:tcPr marL="68580" marR="68580" marT="0" marB="0"/>
                </a:tc>
                <a:tc>
                  <a:txBody>
                    <a:bodyPr/>
                    <a:lstStyle/>
                    <a:p>
                      <a:pPr>
                        <a:spcAft>
                          <a:spcPts val="0"/>
                        </a:spcAft>
                      </a:pPr>
                      <a:r>
                        <a:rPr lang="es-ES">
                          <a:effectLst/>
                        </a:rPr>
                        <a:t>30 segundos</a:t>
                      </a:r>
                    </a:p>
                  </a:txBody>
                  <a:tcPr marL="68580" marR="68580" marT="0" marB="0"/>
                </a:tc>
                <a:tc>
                  <a:txBody>
                    <a:bodyPr/>
                    <a:lstStyle/>
                    <a:p>
                      <a:pPr>
                        <a:spcAft>
                          <a:spcPts val="0"/>
                        </a:spcAft>
                      </a:pPr>
                      <a:r>
                        <a:rPr lang="es-ES">
                          <a:effectLst/>
                        </a:rPr>
                        <a:t>Como podemos observar el tiempo para implementar el </a:t>
                      </a:r>
                      <a:r>
                        <a:rPr lang="es-ES" err="1">
                          <a:effectLst/>
                        </a:rPr>
                        <a:t>chatbot</a:t>
                      </a:r>
                      <a:r>
                        <a:rPr lang="es-ES">
                          <a:effectLst/>
                        </a:rPr>
                        <a:t> en un sitio web es muy bajo.</a:t>
                      </a:r>
                    </a:p>
                  </a:txBody>
                  <a:tcPr marL="68580" marR="68580" marT="0" marB="0"/>
                </a:tc>
                <a:extLst>
                  <a:ext uri="{0D108BD9-81ED-4DB2-BD59-A6C34878D82A}">
                    <a16:rowId xmlns:a16="http://schemas.microsoft.com/office/drawing/2014/main" val="2637946943"/>
                  </a:ext>
                </a:extLst>
              </a:tr>
              <a:tr h="1565439">
                <a:tc>
                  <a:txBody>
                    <a:bodyPr/>
                    <a:lstStyle/>
                    <a:p>
                      <a:pPr>
                        <a:spcAft>
                          <a:spcPts val="0"/>
                        </a:spcAft>
                      </a:pPr>
                      <a:r>
                        <a:rPr lang="es-ES">
                          <a:effectLst/>
                        </a:rPr>
                        <a:t>2: Tiempo máximo que puede trabajar el </a:t>
                      </a:r>
                      <a:r>
                        <a:rPr lang="es-ES" err="1">
                          <a:effectLst/>
                        </a:rPr>
                        <a:t>chatbot</a:t>
                      </a:r>
                      <a:r>
                        <a:rPr lang="es-ES">
                          <a:effectLst/>
                        </a:rPr>
                        <a:t> sin ser parado.</a:t>
                      </a:r>
                    </a:p>
                  </a:txBody>
                  <a:tcPr marL="68580" marR="68580" marT="0" marB="0"/>
                </a:tc>
                <a:tc>
                  <a:txBody>
                    <a:bodyPr/>
                    <a:lstStyle/>
                    <a:p>
                      <a:pPr>
                        <a:spcAft>
                          <a:spcPts val="0"/>
                        </a:spcAft>
                      </a:pPr>
                      <a:r>
                        <a:rPr lang="es-ES">
                          <a:effectLst/>
                        </a:rPr>
                        <a:t>24/7 </a:t>
                      </a:r>
                    </a:p>
                  </a:txBody>
                  <a:tcPr marL="68580" marR="68580" marT="0" marB="0"/>
                </a:tc>
                <a:tc>
                  <a:txBody>
                    <a:bodyPr/>
                    <a:lstStyle/>
                    <a:p>
                      <a:pPr>
                        <a:spcAft>
                          <a:spcPts val="0"/>
                        </a:spcAft>
                      </a:pPr>
                      <a:r>
                        <a:rPr lang="es-ES">
                          <a:effectLst/>
                        </a:rPr>
                        <a:t>24/7</a:t>
                      </a:r>
                    </a:p>
                  </a:txBody>
                  <a:tcPr marL="68580" marR="68580" marT="0" marB="0"/>
                </a:tc>
                <a:tc>
                  <a:txBody>
                    <a:bodyPr/>
                    <a:lstStyle/>
                    <a:p>
                      <a:pPr>
                        <a:spcAft>
                          <a:spcPts val="0"/>
                        </a:spcAft>
                      </a:pPr>
                      <a:r>
                        <a:rPr lang="es-ES">
                          <a:effectLst/>
                        </a:rPr>
                        <a:t>Ambos </a:t>
                      </a:r>
                      <a:r>
                        <a:rPr lang="es-ES" err="1">
                          <a:effectLst/>
                        </a:rPr>
                        <a:t>chatbots</a:t>
                      </a:r>
                      <a:r>
                        <a:rPr lang="es-ES">
                          <a:effectLst/>
                        </a:rPr>
                        <a:t> están siempre disponibles, salvo cuando haya una </a:t>
                      </a:r>
                      <a:r>
                        <a:rPr lang="es-ES" err="1">
                          <a:effectLst/>
                        </a:rPr>
                        <a:t>caida</a:t>
                      </a:r>
                      <a:r>
                        <a:rPr lang="es-ES">
                          <a:effectLst/>
                        </a:rPr>
                        <a:t> en los servidores.</a:t>
                      </a:r>
                    </a:p>
                  </a:txBody>
                  <a:tcPr marL="68580" marR="68580" marT="0" marB="0"/>
                </a:tc>
                <a:extLst>
                  <a:ext uri="{0D108BD9-81ED-4DB2-BD59-A6C34878D82A}">
                    <a16:rowId xmlns:a16="http://schemas.microsoft.com/office/drawing/2014/main" val="4226253634"/>
                  </a:ext>
                </a:extLst>
              </a:tr>
              <a:tr h="1308421">
                <a:tc>
                  <a:txBody>
                    <a:bodyPr/>
                    <a:lstStyle/>
                    <a:p>
                      <a:pPr>
                        <a:spcAft>
                          <a:spcPts val="0"/>
                        </a:spcAft>
                      </a:pPr>
                      <a:r>
                        <a:rPr lang="es-ES">
                          <a:effectLst/>
                        </a:rPr>
                        <a:t>3: Transferencia de datos por parte del cliente.</a:t>
                      </a:r>
                    </a:p>
                  </a:txBody>
                  <a:tcPr marL="68580" marR="68580" marT="0" marB="0"/>
                </a:tc>
                <a:tc>
                  <a:txBody>
                    <a:bodyPr/>
                    <a:lstStyle/>
                    <a:p>
                      <a:pPr>
                        <a:spcAft>
                          <a:spcPts val="0"/>
                        </a:spcAft>
                      </a:pPr>
                      <a:r>
                        <a:rPr lang="es-ES">
                          <a:effectLst/>
                        </a:rPr>
                        <a:t>TRUE</a:t>
                      </a:r>
                    </a:p>
                  </a:txBody>
                  <a:tcPr marL="68580" marR="68580" marT="0" marB="0"/>
                </a:tc>
                <a:tc>
                  <a:txBody>
                    <a:bodyPr/>
                    <a:lstStyle/>
                    <a:p>
                      <a:pPr>
                        <a:spcAft>
                          <a:spcPts val="0"/>
                        </a:spcAft>
                      </a:pPr>
                      <a:r>
                        <a:rPr lang="es-ES">
                          <a:effectLst/>
                        </a:rPr>
                        <a:t>TRUE</a:t>
                      </a:r>
                    </a:p>
                  </a:txBody>
                  <a:tcPr marL="68580" marR="68580" marT="0" marB="0"/>
                </a:tc>
                <a:tc>
                  <a:txBody>
                    <a:bodyPr/>
                    <a:lstStyle/>
                    <a:p>
                      <a:pPr>
                        <a:spcAft>
                          <a:spcPts val="0"/>
                        </a:spcAft>
                      </a:pPr>
                      <a:r>
                        <a:rPr lang="es-ES">
                          <a:effectLst/>
                        </a:rPr>
                        <a:t>El </a:t>
                      </a:r>
                      <a:r>
                        <a:rPr lang="es-ES" err="1">
                          <a:effectLst/>
                        </a:rPr>
                        <a:t>chatbot</a:t>
                      </a:r>
                      <a:r>
                        <a:rPr lang="es-ES">
                          <a:effectLst/>
                        </a:rPr>
                        <a:t> puede almacenar los datos que el cliente comparte.</a:t>
                      </a:r>
                    </a:p>
                  </a:txBody>
                  <a:tcPr marL="68580" marR="68580" marT="0" marB="0"/>
                </a:tc>
                <a:extLst>
                  <a:ext uri="{0D108BD9-81ED-4DB2-BD59-A6C34878D82A}">
                    <a16:rowId xmlns:a16="http://schemas.microsoft.com/office/drawing/2014/main" val="703811551"/>
                  </a:ext>
                </a:extLst>
              </a:tr>
            </a:tbl>
          </a:graphicData>
        </a:graphic>
      </p:graphicFrame>
    </p:spTree>
    <p:extLst>
      <p:ext uri="{BB962C8B-B14F-4D97-AF65-F5344CB8AC3E}">
        <p14:creationId xmlns:p14="http://schemas.microsoft.com/office/powerpoint/2010/main" val="2831555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63D1474-A045-417C-BFD9-D77995C71903}"/>
              </a:ext>
            </a:extLst>
          </p:cNvPr>
          <p:cNvGraphicFramePr>
            <a:graphicFrameLocks noGrp="1"/>
          </p:cNvGraphicFramePr>
          <p:nvPr>
            <p:extLst>
              <p:ext uri="{D42A27DB-BD31-4B8C-83A1-F6EECF244321}">
                <p14:modId xmlns:p14="http://schemas.microsoft.com/office/powerpoint/2010/main" val="2209409025"/>
              </p:ext>
            </p:extLst>
          </p:nvPr>
        </p:nvGraphicFramePr>
        <p:xfrm>
          <a:off x="1412273" y="601980"/>
          <a:ext cx="9351104" cy="5760720"/>
        </p:xfrm>
        <a:graphic>
          <a:graphicData uri="http://schemas.openxmlformats.org/drawingml/2006/table">
            <a:tbl>
              <a:tblPr firstRow="1" firstCol="1" bandRow="1">
                <a:tableStyleId>{5C22544A-7EE6-4342-B048-85BDC9FD1C3A}</a:tableStyleId>
              </a:tblPr>
              <a:tblGrid>
                <a:gridCol w="1323080">
                  <a:extLst>
                    <a:ext uri="{9D8B030D-6E8A-4147-A177-3AD203B41FA5}">
                      <a16:colId xmlns:a16="http://schemas.microsoft.com/office/drawing/2014/main" val="3882577315"/>
                    </a:ext>
                  </a:extLst>
                </a:gridCol>
                <a:gridCol w="1989298">
                  <a:extLst>
                    <a:ext uri="{9D8B030D-6E8A-4147-A177-3AD203B41FA5}">
                      <a16:colId xmlns:a16="http://schemas.microsoft.com/office/drawing/2014/main" val="1680190855"/>
                    </a:ext>
                  </a:extLst>
                </a:gridCol>
                <a:gridCol w="2178405">
                  <a:extLst>
                    <a:ext uri="{9D8B030D-6E8A-4147-A177-3AD203B41FA5}">
                      <a16:colId xmlns:a16="http://schemas.microsoft.com/office/drawing/2014/main" val="3248619924"/>
                    </a:ext>
                  </a:extLst>
                </a:gridCol>
                <a:gridCol w="3860321">
                  <a:extLst>
                    <a:ext uri="{9D8B030D-6E8A-4147-A177-3AD203B41FA5}">
                      <a16:colId xmlns:a16="http://schemas.microsoft.com/office/drawing/2014/main" val="2679887014"/>
                    </a:ext>
                  </a:extLst>
                </a:gridCol>
              </a:tblGrid>
              <a:tr h="687124">
                <a:tc>
                  <a:txBody>
                    <a:bodyPr/>
                    <a:lstStyle/>
                    <a:p>
                      <a:pPr lvl="0">
                        <a:spcAft>
                          <a:spcPts val="0"/>
                        </a:spcAft>
                        <a:buNone/>
                      </a:pPr>
                      <a:r>
                        <a:rPr lang="es-ES">
                          <a:effectLst/>
                        </a:rPr>
                        <a:t>4: Respuestas en vivo.</a:t>
                      </a:r>
                      <a:endParaRPr lang="es-ES"/>
                    </a:p>
                  </a:txBody>
                  <a:tcPr marL="68580" marR="68580" marT="0" marB="0"/>
                </a:tc>
                <a:tc>
                  <a:txBody>
                    <a:bodyPr/>
                    <a:lstStyle/>
                    <a:p>
                      <a:pPr lvl="0">
                        <a:spcAft>
                          <a:spcPts val="0"/>
                        </a:spcAft>
                        <a:buNone/>
                      </a:pPr>
                      <a:r>
                        <a:rPr lang="es-ES">
                          <a:effectLst/>
                        </a:rPr>
                        <a:t>TRUE</a:t>
                      </a:r>
                      <a:endParaRPr lang="es-ES"/>
                    </a:p>
                  </a:txBody>
                  <a:tcPr marL="68580" marR="68580" marT="0" marB="0"/>
                </a:tc>
                <a:tc>
                  <a:txBody>
                    <a:bodyPr/>
                    <a:lstStyle/>
                    <a:p>
                      <a:pPr lvl="0">
                        <a:spcAft>
                          <a:spcPts val="0"/>
                        </a:spcAft>
                        <a:buNone/>
                      </a:pPr>
                      <a:r>
                        <a:rPr lang="es-ES">
                          <a:effectLst/>
                        </a:rPr>
                        <a:t>TRUE</a:t>
                      </a:r>
                      <a:endParaRPr lang="es-ES"/>
                    </a:p>
                  </a:txBody>
                  <a:tcPr marL="68580" marR="68580" marT="0" marB="0"/>
                </a:tc>
                <a:tc>
                  <a:txBody>
                    <a:bodyPr/>
                    <a:lstStyle/>
                    <a:p>
                      <a:pPr lvl="0">
                        <a:spcAft>
                          <a:spcPts val="0"/>
                        </a:spcAft>
                        <a:buNone/>
                      </a:pPr>
                      <a:r>
                        <a:rPr lang="es-ES">
                          <a:effectLst/>
                        </a:rPr>
                        <a:t>El </a:t>
                      </a:r>
                      <a:r>
                        <a:rPr lang="es-ES" err="1">
                          <a:effectLst/>
                        </a:rPr>
                        <a:t>chatbor</a:t>
                      </a:r>
                      <a:r>
                        <a:rPr lang="es-ES">
                          <a:effectLst/>
                        </a:rPr>
                        <a:t> puede contestar a todo tipo de preguntas, aunque no </a:t>
                      </a:r>
                      <a:r>
                        <a:rPr lang="es-ES" err="1">
                          <a:effectLst/>
                        </a:rPr>
                        <a:t>esten</a:t>
                      </a:r>
                      <a:r>
                        <a:rPr lang="es-ES">
                          <a:effectLst/>
                        </a:rPr>
                        <a:t> programadas gracias a esta opción.</a:t>
                      </a:r>
                      <a:endParaRPr lang="es-ES"/>
                    </a:p>
                  </a:txBody>
                  <a:tcPr marL="68580" marR="68580" marT="0" marB="0"/>
                </a:tc>
                <a:extLst>
                  <a:ext uri="{0D108BD9-81ED-4DB2-BD59-A6C34878D82A}">
                    <a16:rowId xmlns:a16="http://schemas.microsoft.com/office/drawing/2014/main" val="466620168"/>
                  </a:ext>
                </a:extLst>
              </a:tr>
              <a:tr h="1374256">
                <a:tc>
                  <a:txBody>
                    <a:bodyPr/>
                    <a:lstStyle/>
                    <a:p>
                      <a:pPr>
                        <a:spcAft>
                          <a:spcPts val="0"/>
                        </a:spcAft>
                      </a:pPr>
                      <a:r>
                        <a:rPr lang="es-ES">
                          <a:effectLst/>
                        </a:rPr>
                        <a:t>5: Tiempo invertido para la personalización de clientes.</a:t>
                      </a:r>
                    </a:p>
                  </a:txBody>
                  <a:tcPr marL="68580" marR="68580" marT="0" marB="0"/>
                </a:tc>
                <a:tc>
                  <a:txBody>
                    <a:bodyPr/>
                    <a:lstStyle/>
                    <a:p>
                      <a:pPr>
                        <a:spcAft>
                          <a:spcPts val="0"/>
                        </a:spcAft>
                      </a:pPr>
                      <a:r>
                        <a:rPr lang="es-ES">
                          <a:effectLst/>
                        </a:rPr>
                        <a:t>30 minutos</a:t>
                      </a:r>
                    </a:p>
                  </a:txBody>
                  <a:tcPr marL="68580" marR="68580" marT="0" marB="0"/>
                </a:tc>
                <a:tc>
                  <a:txBody>
                    <a:bodyPr/>
                    <a:lstStyle/>
                    <a:p>
                      <a:pPr>
                        <a:spcAft>
                          <a:spcPts val="0"/>
                        </a:spcAft>
                      </a:pPr>
                      <a:r>
                        <a:rPr lang="es-ES">
                          <a:effectLst/>
                        </a:rPr>
                        <a:t>15 minutos</a:t>
                      </a:r>
                    </a:p>
                  </a:txBody>
                  <a:tcPr marL="68580" marR="68580" marT="0" marB="0"/>
                </a:tc>
                <a:tc>
                  <a:txBody>
                    <a:bodyPr/>
                    <a:lstStyle/>
                    <a:p>
                      <a:pPr>
                        <a:spcAft>
                          <a:spcPts val="0"/>
                        </a:spcAft>
                      </a:pPr>
                      <a:r>
                        <a:rPr lang="es-ES">
                          <a:effectLst/>
                        </a:rPr>
                        <a:t>Dependiendo del tipo de cliente que esté hablando con el </a:t>
                      </a:r>
                      <a:r>
                        <a:rPr lang="es-ES" err="1">
                          <a:effectLst/>
                        </a:rPr>
                        <a:t>chatbot</a:t>
                      </a:r>
                      <a:r>
                        <a:rPr lang="es-ES">
                          <a:effectLst/>
                        </a:rPr>
                        <a:t> y la información que se tenga de este, contestará de una forma u otra.</a:t>
                      </a:r>
                    </a:p>
                  </a:txBody>
                  <a:tcPr marL="68580" marR="68580" marT="0" marB="0"/>
                </a:tc>
                <a:extLst>
                  <a:ext uri="{0D108BD9-81ED-4DB2-BD59-A6C34878D82A}">
                    <a16:rowId xmlns:a16="http://schemas.microsoft.com/office/drawing/2014/main" val="771694871"/>
                  </a:ext>
                </a:extLst>
              </a:tr>
              <a:tr h="1374256">
                <a:tc>
                  <a:txBody>
                    <a:bodyPr/>
                    <a:lstStyle/>
                    <a:p>
                      <a:pPr>
                        <a:spcAft>
                          <a:spcPts val="0"/>
                        </a:spcAft>
                      </a:pPr>
                      <a:r>
                        <a:rPr lang="es-ES">
                          <a:effectLst/>
                        </a:rPr>
                        <a:t>6: Tiempo para implementar enlaces de diferentes webs.</a:t>
                      </a:r>
                    </a:p>
                  </a:txBody>
                  <a:tcPr marL="68580" marR="68580" marT="0" marB="0"/>
                </a:tc>
                <a:tc>
                  <a:txBody>
                    <a:bodyPr/>
                    <a:lstStyle/>
                    <a:p>
                      <a:pPr>
                        <a:spcAft>
                          <a:spcPts val="0"/>
                        </a:spcAft>
                      </a:pPr>
                      <a:r>
                        <a:rPr lang="es-ES">
                          <a:effectLst/>
                        </a:rPr>
                        <a:t>5 minutos</a:t>
                      </a:r>
                    </a:p>
                  </a:txBody>
                  <a:tcPr marL="68580" marR="68580" marT="0" marB="0"/>
                </a:tc>
                <a:tc>
                  <a:txBody>
                    <a:bodyPr/>
                    <a:lstStyle/>
                    <a:p>
                      <a:pPr>
                        <a:spcAft>
                          <a:spcPts val="0"/>
                        </a:spcAft>
                      </a:pPr>
                      <a:r>
                        <a:rPr lang="es-ES">
                          <a:effectLst/>
                        </a:rPr>
                        <a:t>2 minutos</a:t>
                      </a:r>
                    </a:p>
                  </a:txBody>
                  <a:tcPr marL="68580" marR="68580" marT="0" marB="0"/>
                </a:tc>
                <a:tc>
                  <a:txBody>
                    <a:bodyPr/>
                    <a:lstStyle/>
                    <a:p>
                      <a:pPr>
                        <a:spcAft>
                          <a:spcPts val="0"/>
                        </a:spcAft>
                      </a:pPr>
                      <a:r>
                        <a:rPr lang="es-ES">
                          <a:effectLst/>
                        </a:rPr>
                        <a:t>En ambos </a:t>
                      </a:r>
                      <a:r>
                        <a:rPr lang="es-ES" err="1">
                          <a:effectLst/>
                        </a:rPr>
                        <a:t>chatbots</a:t>
                      </a:r>
                      <a:r>
                        <a:rPr lang="es-ES">
                          <a:effectLst/>
                        </a:rPr>
                        <a:t> puedes contestar a preguntas con enlaces web.</a:t>
                      </a:r>
                    </a:p>
                  </a:txBody>
                  <a:tcPr marL="68580" marR="68580" marT="0" marB="0"/>
                </a:tc>
                <a:extLst>
                  <a:ext uri="{0D108BD9-81ED-4DB2-BD59-A6C34878D82A}">
                    <a16:rowId xmlns:a16="http://schemas.microsoft.com/office/drawing/2014/main" val="1677723370"/>
                  </a:ext>
                </a:extLst>
              </a:tr>
              <a:tr h="1374256">
                <a:tc>
                  <a:txBody>
                    <a:bodyPr/>
                    <a:lstStyle/>
                    <a:p>
                      <a:pPr>
                        <a:spcAft>
                          <a:spcPts val="0"/>
                        </a:spcAft>
                      </a:pPr>
                      <a:r>
                        <a:rPr lang="es-ES">
                          <a:effectLst/>
                        </a:rPr>
                        <a:t>7: Número de imágenes que podemos compartir.</a:t>
                      </a:r>
                    </a:p>
                  </a:txBody>
                  <a:tcPr marL="68580" marR="68580" marT="0" marB="0"/>
                </a:tc>
                <a:tc>
                  <a:txBody>
                    <a:bodyPr/>
                    <a:lstStyle/>
                    <a:p>
                      <a:pPr>
                        <a:spcAft>
                          <a:spcPts val="0"/>
                        </a:spcAft>
                      </a:pPr>
                      <a:r>
                        <a:rPr lang="es-ES">
                          <a:effectLst/>
                        </a:rPr>
                        <a:t>ilimitadas</a:t>
                      </a:r>
                    </a:p>
                  </a:txBody>
                  <a:tcPr marL="68580" marR="68580" marT="0" marB="0"/>
                </a:tc>
                <a:tc>
                  <a:txBody>
                    <a:bodyPr/>
                    <a:lstStyle/>
                    <a:p>
                      <a:pPr>
                        <a:spcAft>
                          <a:spcPts val="0"/>
                        </a:spcAft>
                      </a:pPr>
                      <a:r>
                        <a:rPr lang="es-ES">
                          <a:effectLst/>
                        </a:rPr>
                        <a:t>5</a:t>
                      </a:r>
                    </a:p>
                  </a:txBody>
                  <a:tcPr marL="68580" marR="68580" marT="0" marB="0"/>
                </a:tc>
                <a:tc>
                  <a:txBody>
                    <a:bodyPr/>
                    <a:lstStyle/>
                    <a:p>
                      <a:pPr>
                        <a:spcAft>
                          <a:spcPts val="0"/>
                        </a:spcAft>
                      </a:pPr>
                      <a:r>
                        <a:rPr lang="es-ES">
                          <a:effectLst/>
                        </a:rPr>
                        <a:t>En ambos </a:t>
                      </a:r>
                      <a:r>
                        <a:rPr lang="es-ES" err="1">
                          <a:effectLst/>
                        </a:rPr>
                        <a:t>chatbtos</a:t>
                      </a:r>
                      <a:r>
                        <a:rPr lang="es-ES">
                          <a:effectLst/>
                        </a:rPr>
                        <a:t> se pueden compartir un número ilimitado de imágenes para contestar y dar información al cliente.</a:t>
                      </a:r>
                    </a:p>
                  </a:txBody>
                  <a:tcPr marL="68580" marR="68580" marT="0" marB="0"/>
                </a:tc>
                <a:extLst>
                  <a:ext uri="{0D108BD9-81ED-4DB2-BD59-A6C34878D82A}">
                    <a16:rowId xmlns:a16="http://schemas.microsoft.com/office/drawing/2014/main" val="1121724998"/>
                  </a:ext>
                </a:extLst>
              </a:tr>
            </a:tbl>
          </a:graphicData>
        </a:graphic>
      </p:graphicFrame>
    </p:spTree>
    <p:extLst>
      <p:ext uri="{BB962C8B-B14F-4D97-AF65-F5344CB8AC3E}">
        <p14:creationId xmlns:p14="http://schemas.microsoft.com/office/powerpoint/2010/main" val="2313524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254ECE3-65FD-449F-91A5-A7936238A079}"/>
              </a:ext>
            </a:extLst>
          </p:cNvPr>
          <p:cNvGraphicFramePr>
            <a:graphicFrameLocks noGrp="1"/>
          </p:cNvGraphicFramePr>
          <p:nvPr>
            <p:extLst>
              <p:ext uri="{D42A27DB-BD31-4B8C-83A1-F6EECF244321}">
                <p14:modId xmlns:p14="http://schemas.microsoft.com/office/powerpoint/2010/main" val="1588776512"/>
              </p:ext>
            </p:extLst>
          </p:nvPr>
        </p:nvGraphicFramePr>
        <p:xfrm>
          <a:off x="1203157" y="962526"/>
          <a:ext cx="10029628" cy="4938174"/>
        </p:xfrm>
        <a:graphic>
          <a:graphicData uri="http://schemas.openxmlformats.org/drawingml/2006/table">
            <a:tbl>
              <a:tblPr firstRow="1" firstCol="1" bandRow="1">
                <a:tableStyleId>{5C22544A-7EE6-4342-B048-85BDC9FD1C3A}</a:tableStyleId>
              </a:tblPr>
              <a:tblGrid>
                <a:gridCol w="1419083">
                  <a:extLst>
                    <a:ext uri="{9D8B030D-6E8A-4147-A177-3AD203B41FA5}">
                      <a16:colId xmlns:a16="http://schemas.microsoft.com/office/drawing/2014/main" val="3444889244"/>
                    </a:ext>
                  </a:extLst>
                </a:gridCol>
                <a:gridCol w="2133643">
                  <a:extLst>
                    <a:ext uri="{9D8B030D-6E8A-4147-A177-3AD203B41FA5}">
                      <a16:colId xmlns:a16="http://schemas.microsoft.com/office/drawing/2014/main" val="2515906152"/>
                    </a:ext>
                  </a:extLst>
                </a:gridCol>
                <a:gridCol w="2336472">
                  <a:extLst>
                    <a:ext uri="{9D8B030D-6E8A-4147-A177-3AD203B41FA5}">
                      <a16:colId xmlns:a16="http://schemas.microsoft.com/office/drawing/2014/main" val="4037326539"/>
                    </a:ext>
                  </a:extLst>
                </a:gridCol>
                <a:gridCol w="4140430">
                  <a:extLst>
                    <a:ext uri="{9D8B030D-6E8A-4147-A177-3AD203B41FA5}">
                      <a16:colId xmlns:a16="http://schemas.microsoft.com/office/drawing/2014/main" val="4143300669"/>
                    </a:ext>
                  </a:extLst>
                </a:gridCol>
              </a:tblGrid>
              <a:tr h="1750569">
                <a:tc>
                  <a:txBody>
                    <a:bodyPr/>
                    <a:lstStyle/>
                    <a:p>
                      <a:pPr>
                        <a:spcAft>
                          <a:spcPts val="0"/>
                        </a:spcAft>
                      </a:pPr>
                      <a:r>
                        <a:rPr lang="es-ES">
                          <a:effectLst/>
                        </a:rPr>
                        <a:t>8: Rendimiento de las respuestas del ChatBot.</a:t>
                      </a:r>
                    </a:p>
                  </a:txBody>
                  <a:tcPr marL="68580" marR="68580" marT="0" marB="0"/>
                </a:tc>
                <a:tc>
                  <a:txBody>
                    <a:bodyPr/>
                    <a:lstStyle/>
                    <a:p>
                      <a:pPr>
                        <a:spcAft>
                          <a:spcPts val="0"/>
                        </a:spcAft>
                      </a:pPr>
                      <a:r>
                        <a:rPr lang="es-ES">
                          <a:effectLst/>
                        </a:rPr>
                        <a:t>Alto rendimiento</a:t>
                      </a:r>
                    </a:p>
                  </a:txBody>
                  <a:tcPr marL="68580" marR="68580" marT="0" marB="0"/>
                </a:tc>
                <a:tc>
                  <a:txBody>
                    <a:bodyPr/>
                    <a:lstStyle/>
                    <a:p>
                      <a:pPr>
                        <a:spcAft>
                          <a:spcPts val="0"/>
                        </a:spcAft>
                      </a:pPr>
                      <a:r>
                        <a:rPr lang="es-ES">
                          <a:effectLst/>
                        </a:rPr>
                        <a:t>0.5 -1 segundo/s</a:t>
                      </a:r>
                    </a:p>
                  </a:txBody>
                  <a:tcPr marL="68580" marR="68580" marT="0" marB="0"/>
                </a:tc>
                <a:tc>
                  <a:txBody>
                    <a:bodyPr/>
                    <a:lstStyle/>
                    <a:p>
                      <a:pPr>
                        <a:spcAft>
                          <a:spcPts val="0"/>
                        </a:spcAft>
                      </a:pPr>
                      <a:r>
                        <a:rPr lang="es-ES">
                          <a:effectLst/>
                        </a:rPr>
                        <a:t>Ambos chatbots tienen un gran rendimiento para contestar a las preguntas planteadas por los clientes.</a:t>
                      </a:r>
                    </a:p>
                  </a:txBody>
                  <a:tcPr marL="68580" marR="68580" marT="0" marB="0"/>
                </a:tc>
                <a:extLst>
                  <a:ext uri="{0D108BD9-81ED-4DB2-BD59-A6C34878D82A}">
                    <a16:rowId xmlns:a16="http://schemas.microsoft.com/office/drawing/2014/main" val="4139447937"/>
                  </a:ext>
                </a:extLst>
              </a:tr>
              <a:tr h="2024914">
                <a:tc>
                  <a:txBody>
                    <a:bodyPr/>
                    <a:lstStyle/>
                    <a:p>
                      <a:pPr>
                        <a:spcAft>
                          <a:spcPts val="0"/>
                        </a:spcAft>
                      </a:pPr>
                      <a:r>
                        <a:rPr lang="es-ES">
                          <a:effectLst/>
                        </a:rPr>
                        <a:t>9: Rendimiento en cuanto al traspaso de información.</a:t>
                      </a:r>
                    </a:p>
                  </a:txBody>
                  <a:tcPr marL="68580" marR="68580" marT="0" marB="0"/>
                </a:tc>
                <a:tc>
                  <a:txBody>
                    <a:bodyPr/>
                    <a:lstStyle/>
                    <a:p>
                      <a:pPr>
                        <a:spcAft>
                          <a:spcPts val="0"/>
                        </a:spcAft>
                      </a:pPr>
                      <a:r>
                        <a:rPr lang="es-ES">
                          <a:effectLst/>
                        </a:rPr>
                        <a:t>0.5 segundos</a:t>
                      </a:r>
                    </a:p>
                  </a:txBody>
                  <a:tcPr marL="68580" marR="68580" marT="0" marB="0"/>
                </a:tc>
                <a:tc>
                  <a:txBody>
                    <a:bodyPr/>
                    <a:lstStyle/>
                    <a:p>
                      <a:pPr>
                        <a:spcAft>
                          <a:spcPts val="0"/>
                        </a:spcAft>
                      </a:pPr>
                      <a:r>
                        <a:rPr lang="es-ES">
                          <a:effectLst/>
                        </a:rPr>
                        <a:t>5 segundos.</a:t>
                      </a:r>
                    </a:p>
                  </a:txBody>
                  <a:tcPr marL="68580" marR="68580" marT="0" marB="0"/>
                </a:tc>
                <a:tc>
                  <a:txBody>
                    <a:bodyPr/>
                    <a:lstStyle/>
                    <a:p>
                      <a:pPr>
                        <a:lnSpc>
                          <a:spcPct val="107000"/>
                        </a:lnSpc>
                        <a:spcAft>
                          <a:spcPts val="0"/>
                        </a:spcAft>
                      </a:pPr>
                      <a:r>
                        <a:rPr lang="es-ES">
                          <a:effectLst/>
                        </a:rPr>
                        <a:t>Si queremos que el chatbot nos envíe un correo con información en ambas plataformas se puede realizar con un alto rendimiento.</a:t>
                      </a:r>
                    </a:p>
                  </a:txBody>
                  <a:tcPr marL="68580" marR="68580" marT="0" marB="0"/>
                </a:tc>
                <a:extLst>
                  <a:ext uri="{0D108BD9-81ED-4DB2-BD59-A6C34878D82A}">
                    <a16:rowId xmlns:a16="http://schemas.microsoft.com/office/drawing/2014/main" val="3178434460"/>
                  </a:ext>
                </a:extLst>
              </a:tr>
              <a:tr h="1162691">
                <a:tc>
                  <a:txBody>
                    <a:bodyPr/>
                    <a:lstStyle/>
                    <a:p>
                      <a:pPr>
                        <a:spcAft>
                          <a:spcPts val="0"/>
                        </a:spcAft>
                      </a:pPr>
                      <a:r>
                        <a:rPr lang="es-ES">
                          <a:effectLst/>
                        </a:rPr>
                        <a:t>10: Información adicional.</a:t>
                      </a:r>
                    </a:p>
                  </a:txBody>
                  <a:tcPr marL="68580" marR="68580" marT="0" marB="0"/>
                </a:tc>
                <a:tc>
                  <a:txBody>
                    <a:bodyPr/>
                    <a:lstStyle/>
                    <a:p>
                      <a:pPr>
                        <a:spcAft>
                          <a:spcPts val="0"/>
                        </a:spcAft>
                      </a:pPr>
                      <a:r>
                        <a:rPr lang="es-ES">
                          <a:effectLst/>
                        </a:rPr>
                        <a:t>TRUE</a:t>
                      </a:r>
                    </a:p>
                  </a:txBody>
                  <a:tcPr marL="68580" marR="68580" marT="0" marB="0"/>
                </a:tc>
                <a:tc>
                  <a:txBody>
                    <a:bodyPr/>
                    <a:lstStyle/>
                    <a:p>
                      <a:pPr>
                        <a:spcAft>
                          <a:spcPts val="0"/>
                        </a:spcAft>
                      </a:pPr>
                      <a:r>
                        <a:rPr lang="es-ES">
                          <a:effectLst/>
                        </a:rPr>
                        <a:t>TRUE</a:t>
                      </a:r>
                    </a:p>
                  </a:txBody>
                  <a:tcPr marL="68580" marR="68580" marT="0" marB="0"/>
                </a:tc>
                <a:tc>
                  <a:txBody>
                    <a:bodyPr/>
                    <a:lstStyle/>
                    <a:p>
                      <a:pPr>
                        <a:spcAft>
                          <a:spcPts val="0"/>
                        </a:spcAft>
                      </a:pPr>
                      <a:r>
                        <a:rPr lang="es-ES">
                          <a:effectLst/>
                        </a:rPr>
                        <a:t>Ambos chatbots ofrecen información adicional que es de gran importancia, ya que si un cliente está en duda esto puede ser decisivo.</a:t>
                      </a:r>
                    </a:p>
                  </a:txBody>
                  <a:tcPr marL="68580" marR="68580" marT="0" marB="0"/>
                </a:tc>
                <a:extLst>
                  <a:ext uri="{0D108BD9-81ED-4DB2-BD59-A6C34878D82A}">
                    <a16:rowId xmlns:a16="http://schemas.microsoft.com/office/drawing/2014/main" val="1243526096"/>
                  </a:ext>
                </a:extLst>
              </a:tr>
            </a:tbl>
          </a:graphicData>
        </a:graphic>
      </p:graphicFrame>
    </p:spTree>
    <p:extLst>
      <p:ext uri="{BB962C8B-B14F-4D97-AF65-F5344CB8AC3E}">
        <p14:creationId xmlns:p14="http://schemas.microsoft.com/office/powerpoint/2010/main" val="4231194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623410B-DE22-47BC-9302-C2EB0A6CEDC3}"/>
              </a:ext>
            </a:extLst>
          </p:cNvPr>
          <p:cNvGraphicFramePr>
            <a:graphicFrameLocks noGrp="1"/>
          </p:cNvGraphicFramePr>
          <p:nvPr>
            <p:extLst>
              <p:ext uri="{D42A27DB-BD31-4B8C-83A1-F6EECF244321}">
                <p14:modId xmlns:p14="http://schemas.microsoft.com/office/powerpoint/2010/main" val="722941066"/>
              </p:ext>
            </p:extLst>
          </p:nvPr>
        </p:nvGraphicFramePr>
        <p:xfrm>
          <a:off x="1233236" y="1163052"/>
          <a:ext cx="9916043" cy="4588092"/>
        </p:xfrm>
        <a:graphic>
          <a:graphicData uri="http://schemas.openxmlformats.org/drawingml/2006/table">
            <a:tbl>
              <a:tblPr firstRow="1" firstCol="1" bandRow="1">
                <a:tableStyleId>{5C22544A-7EE6-4342-B048-85BDC9FD1C3A}</a:tableStyleId>
              </a:tblPr>
              <a:tblGrid>
                <a:gridCol w="1403013">
                  <a:extLst>
                    <a:ext uri="{9D8B030D-6E8A-4147-A177-3AD203B41FA5}">
                      <a16:colId xmlns:a16="http://schemas.microsoft.com/office/drawing/2014/main" val="2753260099"/>
                    </a:ext>
                  </a:extLst>
                </a:gridCol>
                <a:gridCol w="2109480">
                  <a:extLst>
                    <a:ext uri="{9D8B030D-6E8A-4147-A177-3AD203B41FA5}">
                      <a16:colId xmlns:a16="http://schemas.microsoft.com/office/drawing/2014/main" val="2072289519"/>
                    </a:ext>
                  </a:extLst>
                </a:gridCol>
                <a:gridCol w="2310011">
                  <a:extLst>
                    <a:ext uri="{9D8B030D-6E8A-4147-A177-3AD203B41FA5}">
                      <a16:colId xmlns:a16="http://schemas.microsoft.com/office/drawing/2014/main" val="103328566"/>
                    </a:ext>
                  </a:extLst>
                </a:gridCol>
                <a:gridCol w="4093539">
                  <a:extLst>
                    <a:ext uri="{9D8B030D-6E8A-4147-A177-3AD203B41FA5}">
                      <a16:colId xmlns:a16="http://schemas.microsoft.com/office/drawing/2014/main" val="1449187933"/>
                    </a:ext>
                  </a:extLst>
                </a:gridCol>
              </a:tblGrid>
              <a:tr h="1529364">
                <a:tc>
                  <a:txBody>
                    <a:bodyPr/>
                    <a:lstStyle/>
                    <a:p>
                      <a:pPr>
                        <a:spcAft>
                          <a:spcPts val="0"/>
                        </a:spcAft>
                      </a:pPr>
                      <a:r>
                        <a:rPr lang="es-ES">
                          <a:effectLst/>
                        </a:rPr>
                        <a:t>11: Facilidad de diseño del ChatBot</a:t>
                      </a:r>
                    </a:p>
                  </a:txBody>
                  <a:tcPr marL="68580" marR="68580" marT="0" marB="0"/>
                </a:tc>
                <a:tc>
                  <a:txBody>
                    <a:bodyPr/>
                    <a:lstStyle/>
                    <a:p>
                      <a:pPr>
                        <a:spcAft>
                          <a:spcPts val="0"/>
                        </a:spcAft>
                      </a:pPr>
                      <a:r>
                        <a:rPr lang="es-ES">
                          <a:effectLst/>
                        </a:rPr>
                        <a:t>8</a:t>
                      </a:r>
                    </a:p>
                  </a:txBody>
                  <a:tcPr marL="68580" marR="68580" marT="0" marB="0"/>
                </a:tc>
                <a:tc>
                  <a:txBody>
                    <a:bodyPr/>
                    <a:lstStyle/>
                    <a:p>
                      <a:pPr>
                        <a:spcAft>
                          <a:spcPts val="0"/>
                        </a:spcAft>
                      </a:pPr>
                      <a:r>
                        <a:rPr lang="es-ES">
                          <a:effectLst/>
                        </a:rPr>
                        <a:t>9</a:t>
                      </a:r>
                    </a:p>
                  </a:txBody>
                  <a:tcPr marL="68580" marR="68580" marT="0" marB="0"/>
                </a:tc>
                <a:tc>
                  <a:txBody>
                    <a:bodyPr/>
                    <a:lstStyle/>
                    <a:p>
                      <a:pPr>
                        <a:spcAft>
                          <a:spcPts val="0"/>
                        </a:spcAft>
                      </a:pPr>
                      <a:r>
                        <a:rPr lang="es-ES">
                          <a:effectLst/>
                        </a:rPr>
                        <a:t>En este caso, el chatbot de VirtualSpirits es mucho más intuitivo y facil de manejar y crear sin grandes conocimientos en este campo.</a:t>
                      </a:r>
                    </a:p>
                  </a:txBody>
                  <a:tcPr marL="68580" marR="68580" marT="0" marB="0"/>
                </a:tc>
                <a:extLst>
                  <a:ext uri="{0D108BD9-81ED-4DB2-BD59-A6C34878D82A}">
                    <a16:rowId xmlns:a16="http://schemas.microsoft.com/office/drawing/2014/main" val="774650161"/>
                  </a:ext>
                </a:extLst>
              </a:tr>
              <a:tr h="1529364">
                <a:tc>
                  <a:txBody>
                    <a:bodyPr/>
                    <a:lstStyle/>
                    <a:p>
                      <a:pPr>
                        <a:spcAft>
                          <a:spcPts val="0"/>
                        </a:spcAft>
                      </a:pPr>
                      <a:r>
                        <a:rPr lang="es-ES">
                          <a:effectLst/>
                        </a:rPr>
                        <a:t>12: Numero de plantillas disponibles.</a:t>
                      </a:r>
                    </a:p>
                  </a:txBody>
                  <a:tcPr marL="68580" marR="68580" marT="0" marB="0"/>
                </a:tc>
                <a:tc>
                  <a:txBody>
                    <a:bodyPr/>
                    <a:lstStyle/>
                    <a:p>
                      <a:pPr>
                        <a:spcAft>
                          <a:spcPts val="0"/>
                        </a:spcAft>
                      </a:pPr>
                      <a:r>
                        <a:rPr lang="es-ES">
                          <a:effectLst/>
                        </a:rPr>
                        <a:t>No ofrece</a:t>
                      </a:r>
                    </a:p>
                  </a:txBody>
                  <a:tcPr marL="68580" marR="68580" marT="0" marB="0"/>
                </a:tc>
                <a:tc>
                  <a:txBody>
                    <a:bodyPr/>
                    <a:lstStyle/>
                    <a:p>
                      <a:pPr>
                        <a:spcAft>
                          <a:spcPts val="0"/>
                        </a:spcAft>
                      </a:pPr>
                      <a:r>
                        <a:rPr lang="es-ES">
                          <a:effectLst/>
                        </a:rPr>
                        <a:t>25 plantillas</a:t>
                      </a:r>
                    </a:p>
                  </a:txBody>
                  <a:tcPr marL="68580" marR="68580" marT="0" marB="0"/>
                </a:tc>
                <a:tc>
                  <a:txBody>
                    <a:bodyPr/>
                    <a:lstStyle/>
                    <a:p>
                      <a:pPr>
                        <a:spcAft>
                          <a:spcPts val="0"/>
                        </a:spcAft>
                      </a:pPr>
                      <a:r>
                        <a:rPr lang="es-ES">
                          <a:effectLst/>
                        </a:rPr>
                        <a:t>El chatbot de Virtual ofrece una gran cantidad de plantillas para desarrollar un chatbot especifico, pero en el caso de Clustaar hay plantillas en repositorios Git.</a:t>
                      </a:r>
                    </a:p>
                  </a:txBody>
                  <a:tcPr marL="68580" marR="68580" marT="0" marB="0"/>
                </a:tc>
                <a:extLst>
                  <a:ext uri="{0D108BD9-81ED-4DB2-BD59-A6C34878D82A}">
                    <a16:rowId xmlns:a16="http://schemas.microsoft.com/office/drawing/2014/main" val="846825105"/>
                  </a:ext>
                </a:extLst>
              </a:tr>
              <a:tr h="1529364">
                <a:tc>
                  <a:txBody>
                    <a:bodyPr/>
                    <a:lstStyle/>
                    <a:p>
                      <a:pPr>
                        <a:spcAft>
                          <a:spcPts val="0"/>
                        </a:spcAft>
                      </a:pPr>
                      <a:r>
                        <a:rPr lang="es-ES">
                          <a:effectLst/>
                        </a:rPr>
                        <a:t>13: Grado de adaptabilidad de uso</a:t>
                      </a:r>
                    </a:p>
                  </a:txBody>
                  <a:tcPr marL="68580" marR="68580" marT="0" marB="0"/>
                </a:tc>
                <a:tc>
                  <a:txBody>
                    <a:bodyPr/>
                    <a:lstStyle/>
                    <a:p>
                      <a:pPr>
                        <a:spcAft>
                          <a:spcPts val="0"/>
                        </a:spcAft>
                      </a:pPr>
                      <a:r>
                        <a:rPr lang="es-ES">
                          <a:effectLst/>
                        </a:rPr>
                        <a:t>Rango amplio</a:t>
                      </a:r>
                    </a:p>
                  </a:txBody>
                  <a:tcPr marL="68580" marR="68580" marT="0" marB="0"/>
                </a:tc>
                <a:tc>
                  <a:txBody>
                    <a:bodyPr/>
                    <a:lstStyle/>
                    <a:p>
                      <a:pPr>
                        <a:spcAft>
                          <a:spcPts val="0"/>
                        </a:spcAft>
                      </a:pPr>
                      <a:r>
                        <a:rPr lang="es-ES">
                          <a:effectLst/>
                        </a:rPr>
                        <a:t>Rango amplio</a:t>
                      </a:r>
                    </a:p>
                  </a:txBody>
                  <a:tcPr marL="68580" marR="68580" marT="0" marB="0"/>
                </a:tc>
                <a:tc>
                  <a:txBody>
                    <a:bodyPr/>
                    <a:lstStyle/>
                    <a:p>
                      <a:pPr>
                        <a:spcAft>
                          <a:spcPts val="0"/>
                        </a:spcAft>
                      </a:pPr>
                      <a:r>
                        <a:rPr lang="es-ES">
                          <a:effectLst/>
                        </a:rPr>
                        <a:t>Ambos chatbots pueden ser implementados en las principales plataformas de App o webs. Hay que tener en cuenta las posibles compatibilidades.</a:t>
                      </a:r>
                    </a:p>
                  </a:txBody>
                  <a:tcPr marL="68580" marR="68580" marT="0" marB="0"/>
                </a:tc>
                <a:extLst>
                  <a:ext uri="{0D108BD9-81ED-4DB2-BD59-A6C34878D82A}">
                    <a16:rowId xmlns:a16="http://schemas.microsoft.com/office/drawing/2014/main" val="2628970725"/>
                  </a:ext>
                </a:extLst>
              </a:tr>
            </a:tbl>
          </a:graphicData>
        </a:graphic>
      </p:graphicFrame>
    </p:spTree>
    <p:extLst>
      <p:ext uri="{BB962C8B-B14F-4D97-AF65-F5344CB8AC3E}">
        <p14:creationId xmlns:p14="http://schemas.microsoft.com/office/powerpoint/2010/main" val="3391979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EE8E-0914-486E-BC4E-D71C5B363AB1}"/>
              </a:ext>
            </a:extLst>
          </p:cNvPr>
          <p:cNvSpPr>
            <a:spLocks noGrp="1"/>
          </p:cNvSpPr>
          <p:nvPr>
            <p:ph type="title"/>
          </p:nvPr>
        </p:nvSpPr>
        <p:spPr/>
        <p:txBody>
          <a:bodyPr/>
          <a:lstStyle/>
          <a:p>
            <a:pPr algn="l"/>
            <a:r>
              <a:rPr lang="es-ES"/>
              <a:t>8. Conclusiones.</a:t>
            </a:r>
          </a:p>
        </p:txBody>
      </p:sp>
      <p:pic>
        <p:nvPicPr>
          <p:cNvPr id="4" name="Picture 4">
            <a:extLst>
              <a:ext uri="{FF2B5EF4-FFF2-40B4-BE49-F238E27FC236}">
                <a16:creationId xmlns:a16="http://schemas.microsoft.com/office/drawing/2014/main" id="{F2E64AA3-A5C6-493A-BFF9-DAC2589BD861}"/>
              </a:ext>
            </a:extLst>
          </p:cNvPr>
          <p:cNvPicPr>
            <a:picLocks noChangeAspect="1"/>
          </p:cNvPicPr>
          <p:nvPr/>
        </p:nvPicPr>
        <p:blipFill>
          <a:blip r:embed="rId2"/>
          <a:stretch>
            <a:fillRect/>
          </a:stretch>
        </p:blipFill>
        <p:spPr>
          <a:xfrm>
            <a:off x="1726533" y="2750649"/>
            <a:ext cx="8578515" cy="2108676"/>
          </a:xfrm>
          <a:prstGeom prst="rect">
            <a:avLst/>
          </a:prstGeom>
        </p:spPr>
      </p:pic>
    </p:spTree>
    <p:extLst>
      <p:ext uri="{BB962C8B-B14F-4D97-AF65-F5344CB8AC3E}">
        <p14:creationId xmlns:p14="http://schemas.microsoft.com/office/powerpoint/2010/main" val="165506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EC95-2C2E-49A9-A403-5EFB58BAEEBE}"/>
              </a:ext>
            </a:extLst>
          </p:cNvPr>
          <p:cNvSpPr>
            <a:spLocks noGrp="1"/>
          </p:cNvSpPr>
          <p:nvPr>
            <p:ph type="title"/>
          </p:nvPr>
        </p:nvSpPr>
        <p:spPr/>
        <p:txBody>
          <a:bodyPr/>
          <a:lstStyle/>
          <a:p>
            <a:pPr algn="l"/>
            <a:r>
              <a:rPr lang="es-ES"/>
              <a:t>Planificación.</a:t>
            </a:r>
          </a:p>
        </p:txBody>
      </p:sp>
      <p:pic>
        <p:nvPicPr>
          <p:cNvPr id="8" name="Picture 8" descr="Imagen que contiene captura de pantalla&#10;&#10;Descripción generada con confianza muy alta">
            <a:extLst>
              <a:ext uri="{FF2B5EF4-FFF2-40B4-BE49-F238E27FC236}">
                <a16:creationId xmlns:a16="http://schemas.microsoft.com/office/drawing/2014/main" id="{62038803-4259-4967-BD5F-2CB892F74C44}"/>
              </a:ext>
            </a:extLst>
          </p:cNvPr>
          <p:cNvPicPr>
            <a:picLocks noGrp="1" noChangeAspect="1"/>
          </p:cNvPicPr>
          <p:nvPr>
            <p:ph idx="1"/>
          </p:nvPr>
        </p:nvPicPr>
        <p:blipFill>
          <a:blip r:embed="rId2"/>
          <a:stretch>
            <a:fillRect/>
          </a:stretch>
        </p:blipFill>
        <p:spPr>
          <a:xfrm>
            <a:off x="2902754" y="2120217"/>
            <a:ext cx="6328362" cy="4146677"/>
          </a:xfrm>
          <a:prstGeom prst="rect">
            <a:avLst/>
          </a:prstGeom>
        </p:spPr>
      </p:pic>
    </p:spTree>
    <p:extLst>
      <p:ext uri="{BB962C8B-B14F-4D97-AF65-F5344CB8AC3E}">
        <p14:creationId xmlns:p14="http://schemas.microsoft.com/office/powerpoint/2010/main" val="108531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n que contiene captura de pantalla&#10;&#10;Descripción generada con confianza muy alta">
            <a:extLst>
              <a:ext uri="{FF2B5EF4-FFF2-40B4-BE49-F238E27FC236}">
                <a16:creationId xmlns:a16="http://schemas.microsoft.com/office/drawing/2014/main" id="{A7C6CD48-E001-4631-A7A8-8BC446126486}"/>
              </a:ext>
            </a:extLst>
          </p:cNvPr>
          <p:cNvPicPr>
            <a:picLocks noGrp="1" noChangeAspect="1"/>
          </p:cNvPicPr>
          <p:nvPr>
            <p:ph idx="1"/>
          </p:nvPr>
        </p:nvPicPr>
        <p:blipFill>
          <a:blip r:embed="rId2"/>
          <a:stretch>
            <a:fillRect/>
          </a:stretch>
        </p:blipFill>
        <p:spPr>
          <a:xfrm>
            <a:off x="2276298" y="798139"/>
            <a:ext cx="7521624" cy="4987111"/>
          </a:xfrm>
          <a:prstGeom prst="rect">
            <a:avLst/>
          </a:prstGeom>
        </p:spPr>
      </p:pic>
    </p:spTree>
    <p:extLst>
      <p:ext uri="{BB962C8B-B14F-4D97-AF65-F5344CB8AC3E}">
        <p14:creationId xmlns:p14="http://schemas.microsoft.com/office/powerpoint/2010/main" val="370796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EC71-FCBE-472C-A848-897F7B30394C}"/>
              </a:ext>
            </a:extLst>
          </p:cNvPr>
          <p:cNvSpPr>
            <a:spLocks noGrp="1"/>
          </p:cNvSpPr>
          <p:nvPr>
            <p:ph type="title"/>
          </p:nvPr>
        </p:nvSpPr>
        <p:spPr/>
        <p:txBody>
          <a:bodyPr/>
          <a:lstStyle/>
          <a:p>
            <a:pPr algn="l"/>
            <a:r>
              <a:rPr lang="es-ES"/>
              <a:t>2. Requisitos del prototipo a implementar.</a:t>
            </a:r>
          </a:p>
        </p:txBody>
      </p:sp>
      <p:graphicFrame>
        <p:nvGraphicFramePr>
          <p:cNvPr id="7" name="Table 6">
            <a:extLst>
              <a:ext uri="{FF2B5EF4-FFF2-40B4-BE49-F238E27FC236}">
                <a16:creationId xmlns:a16="http://schemas.microsoft.com/office/drawing/2014/main" id="{001C0C47-F03F-47D7-91B5-67A0FC432F87}"/>
              </a:ext>
            </a:extLst>
          </p:cNvPr>
          <p:cNvGraphicFramePr>
            <a:graphicFrameLocks noGrp="1"/>
          </p:cNvGraphicFramePr>
          <p:nvPr>
            <p:extLst>
              <p:ext uri="{D42A27DB-BD31-4B8C-83A1-F6EECF244321}">
                <p14:modId xmlns:p14="http://schemas.microsoft.com/office/powerpoint/2010/main" val="63892548"/>
              </p:ext>
            </p:extLst>
          </p:nvPr>
        </p:nvGraphicFramePr>
        <p:xfrm>
          <a:off x="1383122" y="2124473"/>
          <a:ext cx="9561765" cy="3931920"/>
        </p:xfrm>
        <a:graphic>
          <a:graphicData uri="http://schemas.openxmlformats.org/drawingml/2006/table">
            <a:tbl>
              <a:tblPr firstRow="1" bandRow="1">
                <a:tableStyleId>{5C22544A-7EE6-4342-B048-85BDC9FD1C3A}</a:tableStyleId>
              </a:tblPr>
              <a:tblGrid>
                <a:gridCol w="5354084">
                  <a:extLst>
                    <a:ext uri="{9D8B030D-6E8A-4147-A177-3AD203B41FA5}">
                      <a16:colId xmlns:a16="http://schemas.microsoft.com/office/drawing/2014/main" val="2486218627"/>
                    </a:ext>
                  </a:extLst>
                </a:gridCol>
                <a:gridCol w="4207681">
                  <a:extLst>
                    <a:ext uri="{9D8B030D-6E8A-4147-A177-3AD203B41FA5}">
                      <a16:colId xmlns:a16="http://schemas.microsoft.com/office/drawing/2014/main" val="806655549"/>
                    </a:ext>
                  </a:extLst>
                </a:gridCol>
              </a:tblGrid>
              <a:tr h="277038">
                <a:tc>
                  <a:txBody>
                    <a:bodyPr/>
                    <a:lstStyle/>
                    <a:p>
                      <a:pPr algn="ctr" rtl="0" fontAlgn="base"/>
                      <a:r>
                        <a:rPr lang="es-ES">
                          <a:effectLst/>
                        </a:rPr>
                        <a:t>REQUISITO</a:t>
                      </a:r>
                      <a:endParaRPr lang="es-ES" b="1">
                        <a:solidFill>
                          <a:srgbClr val="FFFFFF"/>
                        </a:solidFill>
                        <a:effectLst/>
                      </a:endParaRPr>
                    </a:p>
                  </a:txBody>
                  <a:tcPr anchor="ctr"/>
                </a:tc>
                <a:tc>
                  <a:txBody>
                    <a:bodyPr/>
                    <a:lstStyle/>
                    <a:p>
                      <a:pPr algn="ctr" rtl="0" fontAlgn="base"/>
                      <a:r>
                        <a:rPr lang="es-ES">
                          <a:effectLst/>
                        </a:rPr>
                        <a:t>DESCRIPCIÓN</a:t>
                      </a:r>
                    </a:p>
                  </a:txBody>
                  <a:tcPr anchor="ctr"/>
                </a:tc>
                <a:extLst>
                  <a:ext uri="{0D108BD9-81ED-4DB2-BD59-A6C34878D82A}">
                    <a16:rowId xmlns:a16="http://schemas.microsoft.com/office/drawing/2014/main" val="3731433244"/>
                  </a:ext>
                </a:extLst>
              </a:tr>
              <a:tr h="313977">
                <a:tc>
                  <a:txBody>
                    <a:bodyPr/>
                    <a:lstStyle/>
                    <a:p>
                      <a:pPr lvl="0" algn="ctr">
                        <a:buNone/>
                      </a:pPr>
                      <a:r>
                        <a:rPr lang="es-ES">
                          <a:effectLst/>
                        </a:rPr>
                        <a:t>RF01</a:t>
                      </a:r>
                    </a:p>
                  </a:txBody>
                  <a:tcPr anchor="ctr"/>
                </a:tc>
                <a:tc>
                  <a:txBody>
                    <a:bodyPr/>
                    <a:lstStyle/>
                    <a:p>
                      <a:pPr lvl="0" algn="ctr">
                        <a:buNone/>
                      </a:pPr>
                      <a:r>
                        <a:rPr lang="es-ES" sz="1800" b="0" i="0" u="none" strike="noStrike" noProof="0">
                          <a:effectLst/>
                          <a:latin typeface="Garamond"/>
                        </a:rPr>
                        <a:t>El chatbot se puede agregar a un sitio web.</a:t>
                      </a:r>
                    </a:p>
                  </a:txBody>
                  <a:tcPr anchor="ctr"/>
                </a:tc>
                <a:extLst>
                  <a:ext uri="{0D108BD9-81ED-4DB2-BD59-A6C34878D82A}">
                    <a16:rowId xmlns:a16="http://schemas.microsoft.com/office/drawing/2014/main" val="3888853279"/>
                  </a:ext>
                </a:extLst>
              </a:tr>
              <a:tr h="480201">
                <a:tc>
                  <a:txBody>
                    <a:bodyPr/>
                    <a:lstStyle/>
                    <a:p>
                      <a:pPr lvl="0" algn="ctr">
                        <a:buNone/>
                      </a:pPr>
                      <a:r>
                        <a:rPr lang="es-ES" sz="1800" b="0" i="0" u="none" strike="noStrike" noProof="0">
                          <a:effectLst/>
                          <a:latin typeface="Garamond"/>
                        </a:rPr>
                        <a:t>RF02</a:t>
                      </a:r>
                      <a:endParaRPr lang="es-ES"/>
                    </a:p>
                  </a:txBody>
                  <a:tcPr anchor="ctr"/>
                </a:tc>
                <a:tc>
                  <a:txBody>
                    <a:bodyPr/>
                    <a:lstStyle/>
                    <a:p>
                      <a:pPr lvl="0" algn="ctr">
                        <a:buNone/>
                      </a:pPr>
                      <a:r>
                        <a:rPr lang="es-ES" sz="1800" b="0" i="0" u="none" strike="noStrike" noProof="0">
                          <a:effectLst/>
                          <a:latin typeface="Garamond"/>
                        </a:rPr>
                        <a:t>El chatbot siempre está activo y puede responder a las preguntas.</a:t>
                      </a:r>
                    </a:p>
                  </a:txBody>
                  <a:tcPr anchor="ctr"/>
                </a:tc>
                <a:extLst>
                  <a:ext uri="{0D108BD9-81ED-4DB2-BD59-A6C34878D82A}">
                    <a16:rowId xmlns:a16="http://schemas.microsoft.com/office/drawing/2014/main" val="3873507230"/>
                  </a:ext>
                </a:extLst>
              </a:tr>
              <a:tr h="480201">
                <a:tc>
                  <a:txBody>
                    <a:bodyPr/>
                    <a:lstStyle/>
                    <a:p>
                      <a:pPr lvl="0" algn="ctr">
                        <a:buNone/>
                      </a:pPr>
                      <a:r>
                        <a:rPr lang="es-ES" sz="1800" b="0" i="0" u="none" strike="noStrike" noProof="0">
                          <a:effectLst/>
                          <a:latin typeface="Garamond"/>
                        </a:rPr>
                        <a:t>RF03</a:t>
                      </a:r>
                    </a:p>
                  </a:txBody>
                  <a:tcPr anchor="ctr"/>
                </a:tc>
                <a:tc>
                  <a:txBody>
                    <a:bodyPr/>
                    <a:lstStyle/>
                    <a:p>
                      <a:pPr lvl="0" algn="ctr">
                        <a:buNone/>
                      </a:pPr>
                      <a:r>
                        <a:rPr lang="es-ES" sz="1800" b="0" i="0" u="none" strike="noStrike" noProof="0">
                          <a:effectLst/>
                          <a:latin typeface="Garamond"/>
                        </a:rPr>
                        <a:t>El cliente puede compartir sus datos para realizar negocios de venta.</a:t>
                      </a:r>
                    </a:p>
                  </a:txBody>
                  <a:tcPr anchor="ctr"/>
                </a:tc>
                <a:extLst>
                  <a:ext uri="{0D108BD9-81ED-4DB2-BD59-A6C34878D82A}">
                    <a16:rowId xmlns:a16="http://schemas.microsoft.com/office/drawing/2014/main" val="3510920618"/>
                  </a:ext>
                </a:extLst>
              </a:tr>
              <a:tr h="480201">
                <a:tc>
                  <a:txBody>
                    <a:bodyPr/>
                    <a:lstStyle/>
                    <a:p>
                      <a:pPr lvl="0" algn="ctr">
                        <a:buNone/>
                      </a:pPr>
                      <a:r>
                        <a:rPr lang="es-ES" sz="1800" b="0" i="0" u="none" strike="noStrike" noProof="0">
                          <a:effectLst/>
                          <a:latin typeface="Garamond"/>
                        </a:rPr>
                        <a:t>RF04</a:t>
                      </a:r>
                      <a:endParaRPr lang="es-ES"/>
                    </a:p>
                  </a:txBody>
                  <a:tcPr anchor="ctr"/>
                </a:tc>
                <a:tc>
                  <a:txBody>
                    <a:bodyPr/>
                    <a:lstStyle/>
                    <a:p>
                      <a:pPr lvl="0" algn="ctr">
                        <a:buNone/>
                      </a:pPr>
                      <a:r>
                        <a:rPr lang="es-ES" sz="1800" b="0" i="0" u="none" strike="noStrike" noProof="0">
                          <a:effectLst/>
                          <a:latin typeface="Garamond"/>
                        </a:rPr>
                        <a:t>El chatbot tiene una opción de poder responder en vivo a las preguntas.</a:t>
                      </a:r>
                    </a:p>
                  </a:txBody>
                  <a:tcPr anchor="ctr"/>
                </a:tc>
                <a:extLst>
                  <a:ext uri="{0D108BD9-81ED-4DB2-BD59-A6C34878D82A}">
                    <a16:rowId xmlns:a16="http://schemas.microsoft.com/office/drawing/2014/main" val="2617197061"/>
                  </a:ext>
                </a:extLst>
              </a:tr>
              <a:tr h="480201">
                <a:tc>
                  <a:txBody>
                    <a:bodyPr/>
                    <a:lstStyle/>
                    <a:p>
                      <a:pPr lvl="0" algn="ctr">
                        <a:buNone/>
                      </a:pPr>
                      <a:r>
                        <a:rPr lang="es-ES">
                          <a:effectLst/>
                        </a:rPr>
                        <a:t>RF05</a:t>
                      </a:r>
                    </a:p>
                  </a:txBody>
                  <a:tcPr anchor="ctr"/>
                </a:tc>
                <a:tc>
                  <a:txBody>
                    <a:bodyPr/>
                    <a:lstStyle/>
                    <a:p>
                      <a:pPr lvl="0" algn="ctr">
                        <a:buNone/>
                      </a:pPr>
                      <a:r>
                        <a:rPr lang="es-ES" sz="1800" b="0" i="0" u="none" strike="noStrike" noProof="0">
                          <a:effectLst/>
                          <a:latin typeface="Garamond"/>
                        </a:rPr>
                        <a:t>El chatbot puede contestar de diferentes maneras en función del cliente.</a:t>
                      </a:r>
                    </a:p>
                  </a:txBody>
                  <a:tcPr anchor="ctr"/>
                </a:tc>
                <a:extLst>
                  <a:ext uri="{0D108BD9-81ED-4DB2-BD59-A6C34878D82A}">
                    <a16:rowId xmlns:a16="http://schemas.microsoft.com/office/drawing/2014/main" val="1644721236"/>
                  </a:ext>
                </a:extLst>
              </a:tr>
              <a:tr h="480201">
                <a:tc>
                  <a:txBody>
                    <a:bodyPr/>
                    <a:lstStyle/>
                    <a:p>
                      <a:pPr lvl="0" algn="ctr">
                        <a:buNone/>
                      </a:pPr>
                      <a:r>
                        <a:rPr lang="es-ES" sz="1800" b="0" i="0" u="none" strike="noStrike" noProof="0">
                          <a:effectLst/>
                          <a:latin typeface="Garamond"/>
                        </a:rPr>
                        <a:t>RF06</a:t>
                      </a:r>
                      <a:endParaRPr lang="es-ES"/>
                    </a:p>
                  </a:txBody>
                  <a:tcPr anchor="ctr"/>
                </a:tc>
                <a:tc>
                  <a:txBody>
                    <a:bodyPr/>
                    <a:lstStyle/>
                    <a:p>
                      <a:pPr lvl="0" algn="ctr">
                        <a:buNone/>
                      </a:pPr>
                      <a:r>
                        <a:rPr lang="es-ES" sz="1800" b="0" i="0" u="none" strike="noStrike" noProof="0">
                          <a:effectLst/>
                          <a:latin typeface="Garamond"/>
                        </a:rPr>
                        <a:t>El chatbot puede compartir enlaces de otras webs o de sus productos.</a:t>
                      </a:r>
                    </a:p>
                  </a:txBody>
                  <a:tcPr anchor="ctr"/>
                </a:tc>
                <a:extLst>
                  <a:ext uri="{0D108BD9-81ED-4DB2-BD59-A6C34878D82A}">
                    <a16:rowId xmlns:a16="http://schemas.microsoft.com/office/drawing/2014/main" val="638439321"/>
                  </a:ext>
                </a:extLst>
              </a:tr>
            </a:tbl>
          </a:graphicData>
        </a:graphic>
      </p:graphicFrame>
    </p:spTree>
    <p:extLst>
      <p:ext uri="{BB962C8B-B14F-4D97-AF65-F5344CB8AC3E}">
        <p14:creationId xmlns:p14="http://schemas.microsoft.com/office/powerpoint/2010/main" val="108073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355975D6-0AE4-419A-95D9-DF5A011343F8}"/>
              </a:ext>
            </a:extLst>
          </p:cNvPr>
          <p:cNvGraphicFramePr>
            <a:graphicFrameLocks noGrp="1"/>
          </p:cNvGraphicFramePr>
          <p:nvPr>
            <p:ph idx="1"/>
            <p:extLst>
              <p:ext uri="{D42A27DB-BD31-4B8C-83A1-F6EECF244321}">
                <p14:modId xmlns:p14="http://schemas.microsoft.com/office/powerpoint/2010/main" val="769573369"/>
              </p:ext>
            </p:extLst>
          </p:nvPr>
        </p:nvGraphicFramePr>
        <p:xfrm>
          <a:off x="1247172" y="763387"/>
          <a:ext cx="9601199" cy="5378651"/>
        </p:xfrm>
        <a:graphic>
          <a:graphicData uri="http://schemas.openxmlformats.org/drawingml/2006/table">
            <a:tbl>
              <a:tblPr firstRow="1" bandRow="1">
                <a:tableStyleId>{5C22544A-7EE6-4342-B048-85BDC9FD1C3A}</a:tableStyleId>
              </a:tblPr>
              <a:tblGrid>
                <a:gridCol w="5376163">
                  <a:extLst>
                    <a:ext uri="{9D8B030D-6E8A-4147-A177-3AD203B41FA5}">
                      <a16:colId xmlns:a16="http://schemas.microsoft.com/office/drawing/2014/main" val="1167435177"/>
                    </a:ext>
                  </a:extLst>
                </a:gridCol>
                <a:gridCol w="4225036">
                  <a:extLst>
                    <a:ext uri="{9D8B030D-6E8A-4147-A177-3AD203B41FA5}">
                      <a16:colId xmlns:a16="http://schemas.microsoft.com/office/drawing/2014/main" val="1670966980"/>
                    </a:ext>
                  </a:extLst>
                </a:gridCol>
              </a:tblGrid>
              <a:tr h="413591">
                <a:tc>
                  <a:txBody>
                    <a:bodyPr/>
                    <a:lstStyle/>
                    <a:p>
                      <a:pPr algn="ctr" rtl="0" fontAlgn="base"/>
                      <a:r>
                        <a:rPr lang="es-ES">
                          <a:effectLst/>
                        </a:rPr>
                        <a:t>REQUISITO​</a:t>
                      </a:r>
                      <a:endParaRPr lang="es-ES" b="1">
                        <a:solidFill>
                          <a:srgbClr val="FFFFFF"/>
                        </a:solidFill>
                        <a:effectLst/>
                      </a:endParaRPr>
                    </a:p>
                  </a:txBody>
                  <a:tcPr anchor="ctr"/>
                </a:tc>
                <a:tc>
                  <a:txBody>
                    <a:bodyPr/>
                    <a:lstStyle/>
                    <a:p>
                      <a:pPr algn="ctr" rtl="0" fontAlgn="base"/>
                      <a:r>
                        <a:rPr lang="es-ES">
                          <a:effectLst/>
                        </a:rPr>
                        <a:t>DESCRIPCIÓN​</a:t>
                      </a:r>
                      <a:endParaRPr lang="es-ES" b="1">
                        <a:solidFill>
                          <a:srgbClr val="FFFFFF"/>
                        </a:solidFill>
                        <a:effectLst/>
                      </a:endParaRPr>
                    </a:p>
                  </a:txBody>
                  <a:tcPr anchor="ctr"/>
                </a:tc>
                <a:extLst>
                  <a:ext uri="{0D108BD9-81ED-4DB2-BD59-A6C34878D82A}">
                    <a16:rowId xmlns:a16="http://schemas.microsoft.com/office/drawing/2014/main" val="755529331"/>
                  </a:ext>
                </a:extLst>
              </a:tr>
              <a:tr h="614478">
                <a:tc>
                  <a:txBody>
                    <a:bodyPr/>
                    <a:lstStyle/>
                    <a:p>
                      <a:pPr algn="ctr" rtl="0" fontAlgn="base"/>
                      <a:r>
                        <a:rPr lang="es-ES">
                          <a:effectLst/>
                        </a:rPr>
                        <a:t>RF07</a:t>
                      </a:r>
                    </a:p>
                  </a:txBody>
                  <a:tcPr anchor="ctr"/>
                </a:tc>
                <a:tc>
                  <a:txBody>
                    <a:bodyPr/>
                    <a:lstStyle/>
                    <a:p>
                      <a:pPr lvl="0" algn="ctr">
                        <a:buNone/>
                      </a:pPr>
                      <a:r>
                        <a:rPr lang="es-ES" sz="1800" b="0" i="0" u="none" strike="noStrike" noProof="0">
                          <a:effectLst/>
                          <a:latin typeface="Garamond"/>
                        </a:rPr>
                        <a:t>El chatbot puede enviar imágenes acerca de lo que se está tratando.</a:t>
                      </a:r>
                    </a:p>
                  </a:txBody>
                  <a:tcPr anchor="ctr"/>
                </a:tc>
                <a:extLst>
                  <a:ext uri="{0D108BD9-81ED-4DB2-BD59-A6C34878D82A}">
                    <a16:rowId xmlns:a16="http://schemas.microsoft.com/office/drawing/2014/main" val="2709077894"/>
                  </a:ext>
                </a:extLst>
              </a:tr>
              <a:tr h="720830">
                <a:tc>
                  <a:txBody>
                    <a:bodyPr/>
                    <a:lstStyle/>
                    <a:p>
                      <a:pPr algn="ctr" rtl="0" fontAlgn="base"/>
                      <a:r>
                        <a:rPr lang="es-ES">
                          <a:effectLst/>
                        </a:rPr>
                        <a:t>RF08</a:t>
                      </a:r>
                    </a:p>
                  </a:txBody>
                  <a:tcPr anchor="ctr"/>
                </a:tc>
                <a:tc>
                  <a:txBody>
                    <a:bodyPr/>
                    <a:lstStyle/>
                    <a:p>
                      <a:pPr lvl="0" algn="ctr">
                        <a:buNone/>
                      </a:pPr>
                      <a:r>
                        <a:rPr lang="es-ES" sz="1800" b="0" i="0" u="none" strike="noStrike" noProof="0">
                          <a:effectLst/>
                          <a:latin typeface="Garamond"/>
                        </a:rPr>
                        <a:t>El chatbot contesta a las preguntas de manera instantánea.</a:t>
                      </a:r>
                    </a:p>
                  </a:txBody>
                  <a:tcPr anchor="ctr"/>
                </a:tc>
                <a:extLst>
                  <a:ext uri="{0D108BD9-81ED-4DB2-BD59-A6C34878D82A}">
                    <a16:rowId xmlns:a16="http://schemas.microsoft.com/office/drawing/2014/main" val="2533906457"/>
                  </a:ext>
                </a:extLst>
              </a:tr>
              <a:tr h="720830">
                <a:tc>
                  <a:txBody>
                    <a:bodyPr/>
                    <a:lstStyle/>
                    <a:p>
                      <a:pPr algn="ctr" rtl="0" fontAlgn="base"/>
                      <a:r>
                        <a:rPr lang="es-ES">
                          <a:effectLst/>
                        </a:rPr>
                        <a:t>RF09</a:t>
                      </a:r>
                    </a:p>
                  </a:txBody>
                  <a:tcPr anchor="ctr"/>
                </a:tc>
                <a:tc>
                  <a:txBody>
                    <a:bodyPr/>
                    <a:lstStyle/>
                    <a:p>
                      <a:pPr lvl="0" algn="ctr">
                        <a:buNone/>
                      </a:pPr>
                      <a:r>
                        <a:rPr lang="es-ES" sz="1800" b="0" i="0" u="none" strike="noStrike" noProof="0">
                          <a:effectLst/>
                          <a:latin typeface="Garamond"/>
                        </a:rPr>
                        <a:t>Los datos que almacena el chatbot nos llegan al correo electrónico.</a:t>
                      </a:r>
                    </a:p>
                  </a:txBody>
                  <a:tcPr anchor="ctr"/>
                </a:tc>
                <a:extLst>
                  <a:ext uri="{0D108BD9-81ED-4DB2-BD59-A6C34878D82A}">
                    <a16:rowId xmlns:a16="http://schemas.microsoft.com/office/drawing/2014/main" val="3770998760"/>
                  </a:ext>
                </a:extLst>
              </a:tr>
              <a:tr h="720830">
                <a:tc>
                  <a:txBody>
                    <a:bodyPr/>
                    <a:lstStyle/>
                    <a:p>
                      <a:pPr algn="ctr" rtl="0" fontAlgn="base"/>
                      <a:r>
                        <a:rPr lang="es-ES">
                          <a:effectLst/>
                        </a:rPr>
                        <a:t>RF10</a:t>
                      </a:r>
                    </a:p>
                  </a:txBody>
                  <a:tcPr anchor="ctr"/>
                </a:tc>
                <a:tc>
                  <a:txBody>
                    <a:bodyPr/>
                    <a:lstStyle/>
                    <a:p>
                      <a:pPr lvl="0" algn="ctr">
                        <a:buNone/>
                      </a:pPr>
                      <a:r>
                        <a:rPr lang="es-ES" sz="1800" b="0" i="0" u="none" strike="noStrike" noProof="0">
                          <a:effectLst/>
                          <a:latin typeface="Garamond"/>
                        </a:rPr>
                        <a:t>El chatbot ofrece información adicional acerca de lo preguntado.</a:t>
                      </a:r>
                    </a:p>
                  </a:txBody>
                  <a:tcPr anchor="ctr"/>
                </a:tc>
                <a:extLst>
                  <a:ext uri="{0D108BD9-81ED-4DB2-BD59-A6C34878D82A}">
                    <a16:rowId xmlns:a16="http://schemas.microsoft.com/office/drawing/2014/main" val="2854194070"/>
                  </a:ext>
                </a:extLst>
              </a:tr>
              <a:tr h="720830">
                <a:tc>
                  <a:txBody>
                    <a:bodyPr/>
                    <a:lstStyle/>
                    <a:p>
                      <a:pPr algn="ctr" rtl="0" fontAlgn="base"/>
                      <a:r>
                        <a:rPr lang="es-ES">
                          <a:effectLst/>
                        </a:rPr>
                        <a:t>RF011</a:t>
                      </a:r>
                    </a:p>
                  </a:txBody>
                  <a:tcPr anchor="ctr"/>
                </a:tc>
                <a:tc>
                  <a:txBody>
                    <a:bodyPr/>
                    <a:lstStyle/>
                    <a:p>
                      <a:pPr lvl="0" algn="ctr">
                        <a:buNone/>
                      </a:pPr>
                      <a:r>
                        <a:rPr lang="es-ES" sz="1800" b="0" i="0" u="none" strike="noStrike" noProof="0">
                          <a:effectLst/>
                          <a:latin typeface="Garamond"/>
                        </a:rPr>
                        <a:t>El diseño del chatbot se puede poner como se desee.</a:t>
                      </a:r>
                    </a:p>
                  </a:txBody>
                  <a:tcPr anchor="ctr"/>
                </a:tc>
                <a:extLst>
                  <a:ext uri="{0D108BD9-81ED-4DB2-BD59-A6C34878D82A}">
                    <a16:rowId xmlns:a16="http://schemas.microsoft.com/office/drawing/2014/main" val="1141176517"/>
                  </a:ext>
                </a:extLst>
              </a:tr>
              <a:tr h="720830">
                <a:tc>
                  <a:txBody>
                    <a:bodyPr/>
                    <a:lstStyle/>
                    <a:p>
                      <a:pPr algn="ctr" rtl="0" fontAlgn="base"/>
                      <a:r>
                        <a:rPr lang="es-ES">
                          <a:effectLst/>
                        </a:rPr>
                        <a:t>RF12</a:t>
                      </a:r>
                    </a:p>
                  </a:txBody>
                  <a:tcPr anchor="ctr"/>
                </a:tc>
                <a:tc>
                  <a:txBody>
                    <a:bodyPr/>
                    <a:lstStyle/>
                    <a:p>
                      <a:pPr lvl="0" algn="ctr">
                        <a:buNone/>
                      </a:pPr>
                      <a:r>
                        <a:rPr lang="es-ES" sz="1800" b="0" i="0" u="none" strike="noStrike" noProof="0">
                          <a:effectLst/>
                          <a:latin typeface="Garamond"/>
                        </a:rPr>
                        <a:t>El chatbot permite introducir diferentes plantillas ya creadas.</a:t>
                      </a:r>
                    </a:p>
                  </a:txBody>
                  <a:tcPr anchor="ctr"/>
                </a:tc>
                <a:extLst>
                  <a:ext uri="{0D108BD9-81ED-4DB2-BD59-A6C34878D82A}">
                    <a16:rowId xmlns:a16="http://schemas.microsoft.com/office/drawing/2014/main" val="559886157"/>
                  </a:ext>
                </a:extLst>
              </a:tr>
              <a:tr h="720830">
                <a:tc>
                  <a:txBody>
                    <a:bodyPr/>
                    <a:lstStyle/>
                    <a:p>
                      <a:pPr lvl="0" algn="ctr">
                        <a:buNone/>
                      </a:pPr>
                      <a:r>
                        <a:rPr lang="es-ES">
                          <a:effectLst/>
                        </a:rPr>
                        <a:t>RF13</a:t>
                      </a:r>
                    </a:p>
                  </a:txBody>
                  <a:tcPr anchor="ctr"/>
                </a:tc>
                <a:tc>
                  <a:txBody>
                    <a:bodyPr/>
                    <a:lstStyle/>
                    <a:p>
                      <a:pPr lvl="0" algn="ctr">
                        <a:buNone/>
                      </a:pPr>
                      <a:r>
                        <a:rPr lang="es-ES" sz="1800" b="0" i="0" u="none" strike="noStrike" noProof="0">
                          <a:effectLst/>
                          <a:latin typeface="Garamond"/>
                        </a:rPr>
                        <a:t>El chatbot se puede usar desde el móvil.</a:t>
                      </a:r>
                    </a:p>
                  </a:txBody>
                  <a:tcPr anchor="ctr"/>
                </a:tc>
                <a:extLst>
                  <a:ext uri="{0D108BD9-81ED-4DB2-BD59-A6C34878D82A}">
                    <a16:rowId xmlns:a16="http://schemas.microsoft.com/office/drawing/2014/main" val="640856325"/>
                  </a:ext>
                </a:extLst>
              </a:tr>
            </a:tbl>
          </a:graphicData>
        </a:graphic>
      </p:graphicFrame>
    </p:spTree>
    <p:extLst>
      <p:ext uri="{BB962C8B-B14F-4D97-AF65-F5344CB8AC3E}">
        <p14:creationId xmlns:p14="http://schemas.microsoft.com/office/powerpoint/2010/main" val="62902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308D-34D2-400F-B72C-6D79D6AF4ED9}"/>
              </a:ext>
            </a:extLst>
          </p:cNvPr>
          <p:cNvSpPr>
            <a:spLocks noGrp="1"/>
          </p:cNvSpPr>
          <p:nvPr>
            <p:ph type="title"/>
          </p:nvPr>
        </p:nvSpPr>
        <p:spPr>
          <a:xfrm>
            <a:off x="1285756" y="586664"/>
            <a:ext cx="9601196" cy="1303867"/>
          </a:xfrm>
        </p:spPr>
        <p:txBody>
          <a:bodyPr>
            <a:normAutofit/>
          </a:bodyPr>
          <a:lstStyle/>
          <a:p>
            <a:pPr algn="l"/>
            <a:r>
              <a:rPr lang="es-ES" sz="3600"/>
              <a:t>3. Criterios de comparación en la implementación.</a:t>
            </a:r>
          </a:p>
        </p:txBody>
      </p:sp>
      <p:graphicFrame>
        <p:nvGraphicFramePr>
          <p:cNvPr id="5" name="Content Placeholder 4">
            <a:extLst>
              <a:ext uri="{FF2B5EF4-FFF2-40B4-BE49-F238E27FC236}">
                <a16:creationId xmlns:a16="http://schemas.microsoft.com/office/drawing/2014/main" id="{ADD2199C-C3C1-4AD1-958F-F96C060B752D}"/>
              </a:ext>
            </a:extLst>
          </p:cNvPr>
          <p:cNvGraphicFramePr>
            <a:graphicFrameLocks noGrp="1"/>
          </p:cNvGraphicFramePr>
          <p:nvPr>
            <p:ph idx="1"/>
            <p:extLst>
              <p:ext uri="{D42A27DB-BD31-4B8C-83A1-F6EECF244321}">
                <p14:modId xmlns:p14="http://schemas.microsoft.com/office/powerpoint/2010/main" val="997254617"/>
              </p:ext>
            </p:extLst>
          </p:nvPr>
        </p:nvGraphicFramePr>
        <p:xfrm>
          <a:off x="1314691" y="1650780"/>
          <a:ext cx="9601198" cy="4246148"/>
        </p:xfrm>
        <a:graphic>
          <a:graphicData uri="http://schemas.openxmlformats.org/drawingml/2006/table">
            <a:tbl>
              <a:tblPr firstRow="1" bandRow="1">
                <a:tableStyleId>{5C22544A-7EE6-4342-B048-85BDC9FD1C3A}</a:tableStyleId>
              </a:tblPr>
              <a:tblGrid>
                <a:gridCol w="2397902">
                  <a:extLst>
                    <a:ext uri="{9D8B030D-6E8A-4147-A177-3AD203B41FA5}">
                      <a16:colId xmlns:a16="http://schemas.microsoft.com/office/drawing/2014/main" val="135983802"/>
                    </a:ext>
                  </a:extLst>
                </a:gridCol>
                <a:gridCol w="1889546">
                  <a:extLst>
                    <a:ext uri="{9D8B030D-6E8A-4147-A177-3AD203B41FA5}">
                      <a16:colId xmlns:a16="http://schemas.microsoft.com/office/drawing/2014/main" val="3969156737"/>
                    </a:ext>
                  </a:extLst>
                </a:gridCol>
                <a:gridCol w="3827051">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84812">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350548">
                <a:tc>
                  <a:txBody>
                    <a:bodyPr/>
                    <a:lstStyle/>
                    <a:p>
                      <a:pPr algn="ctr" fontAlgn="base"/>
                      <a:r>
                        <a:rPr lang="es-ES" sz="2000">
                          <a:effectLst/>
                        </a:rPr>
                        <a:t>Criterio 1</a:t>
                      </a:r>
                      <a:endParaRPr lang="es-ES">
                        <a:effectLst/>
                      </a:endParaRPr>
                    </a:p>
                  </a:txBody>
                  <a:tcPr anchor="ctr"/>
                </a:tc>
                <a:tc>
                  <a:txBody>
                    <a:bodyPr/>
                    <a:lstStyle/>
                    <a:p>
                      <a:pPr lvl="0" algn="ctr">
                        <a:buNone/>
                      </a:pPr>
                      <a:r>
                        <a:rPr lang="es-ES" sz="1800" b="1" i="0" u="none" strike="noStrike" noProof="0">
                          <a:effectLst/>
                          <a:latin typeface="Garamond"/>
                        </a:rPr>
                        <a:t>Tiempo empleado para  implementarlo en la web</a:t>
                      </a:r>
                      <a:endParaRPr lang="es-ES"/>
                    </a:p>
                  </a:txBody>
                  <a:tcPr anchor="ctr"/>
                </a:tc>
                <a:tc>
                  <a:txBody>
                    <a:bodyPr/>
                    <a:lstStyle/>
                    <a:p>
                      <a:pPr lvl="0" algn="ctr">
                        <a:buNone/>
                      </a:pPr>
                      <a:r>
                        <a:rPr lang="es-ES" sz="1800" b="0" i="0" u="none" strike="noStrike" noProof="0">
                          <a:effectLst/>
                          <a:latin typeface="Garamond"/>
                        </a:rPr>
                        <a:t>Hemos medido el tiempo desde que pulsas el botón de empezar prueba en la página web oficial hasta que es posible comenzar a personalizar el </a:t>
                      </a:r>
                      <a:r>
                        <a:rPr lang="es-ES" sz="1800" b="0" i="0" u="none" strike="noStrike" noProof="0" err="1">
                          <a:effectLst/>
                          <a:latin typeface="Garamond"/>
                        </a:rPr>
                        <a:t>chatbot</a:t>
                      </a:r>
                      <a:r>
                        <a:rPr lang="es-ES" sz="1800" b="0" i="0" u="none" strike="noStrike" noProof="0">
                          <a:effectLst/>
                          <a:latin typeface="Garamond"/>
                        </a:rPr>
                        <a:t>.</a:t>
                      </a:r>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2775415510"/>
                  </a:ext>
                </a:extLst>
              </a:tr>
              <a:tr h="1373637">
                <a:tc>
                  <a:txBody>
                    <a:bodyPr/>
                    <a:lstStyle/>
                    <a:p>
                      <a:pPr algn="ctr" fontAlgn="base"/>
                      <a:r>
                        <a:rPr lang="es-ES" sz="2000">
                          <a:effectLst/>
                        </a:rPr>
                        <a:t>Criterio 2</a:t>
                      </a:r>
                    </a:p>
                  </a:txBody>
                  <a:tcPr anchor="ctr"/>
                </a:tc>
                <a:tc>
                  <a:txBody>
                    <a:bodyPr/>
                    <a:lstStyle/>
                    <a:p>
                      <a:pPr lvl="0" algn="ctr">
                        <a:buNone/>
                      </a:pPr>
                      <a:r>
                        <a:rPr lang="es-ES" sz="1800" b="1" i="0" u="none" strike="noStrike" noProof="0">
                          <a:effectLst/>
                          <a:latin typeface="Garamond"/>
                        </a:rPr>
                        <a:t>Tiempo máximo que puede trabajar el </a:t>
                      </a:r>
                      <a:r>
                        <a:rPr lang="es-ES" sz="1800" b="1" i="0" u="none" strike="noStrike" noProof="0" err="1">
                          <a:effectLst/>
                          <a:latin typeface="Garamond"/>
                        </a:rPr>
                        <a:t>chatbot</a:t>
                      </a:r>
                      <a:r>
                        <a:rPr lang="es-ES" sz="1800" b="1" i="0" u="none" strike="noStrike" noProof="0">
                          <a:effectLst/>
                          <a:latin typeface="Garamond"/>
                        </a:rPr>
                        <a:t> sin ser parado.</a:t>
                      </a:r>
                      <a:endParaRPr lang="es-ES"/>
                    </a:p>
                  </a:txBody>
                  <a:tcPr anchor="ctr"/>
                </a:tc>
                <a:tc>
                  <a:txBody>
                    <a:bodyPr/>
                    <a:lstStyle/>
                    <a:p>
                      <a:pPr algn="ctr" fontAlgn="base"/>
                      <a:r>
                        <a:rPr lang="es-ES" sz="1800">
                          <a:effectLst/>
                        </a:rPr>
                        <a:t> </a:t>
                      </a:r>
                      <a:r>
                        <a:rPr lang="es-ES" sz="1800" b="0" i="0" u="none" strike="noStrike" noProof="0">
                          <a:effectLst/>
                          <a:latin typeface="Garamond"/>
                        </a:rPr>
                        <a:t>Aquí medimos cuanto tiempo puede estar el </a:t>
                      </a:r>
                      <a:r>
                        <a:rPr lang="es-ES" sz="1800" b="0" i="0" u="none" strike="noStrike" noProof="0" err="1">
                          <a:effectLst/>
                          <a:latin typeface="Garamond"/>
                        </a:rPr>
                        <a:t>Chatbot</a:t>
                      </a:r>
                      <a:r>
                        <a:rPr lang="es-ES" sz="1800" b="0" i="0" u="none" strike="noStrike" noProof="0">
                          <a:effectLst/>
                          <a:latin typeface="Garamond"/>
                        </a:rPr>
                        <a:t> operativo sin necesidad de que tengamos que desconectarlo.</a:t>
                      </a:r>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1737488459"/>
                  </a:ext>
                </a:extLst>
              </a:tr>
              <a:tr h="854194">
                <a:tc>
                  <a:txBody>
                    <a:bodyPr/>
                    <a:lstStyle/>
                    <a:p>
                      <a:pPr algn="ctr" fontAlgn="base"/>
                      <a:r>
                        <a:rPr lang="es-ES" sz="2000">
                          <a:effectLst/>
                        </a:rPr>
                        <a:t>Criterio 3</a:t>
                      </a:r>
                    </a:p>
                  </a:txBody>
                  <a:tcPr anchor="ctr"/>
                </a:tc>
                <a:tc>
                  <a:txBody>
                    <a:bodyPr/>
                    <a:lstStyle/>
                    <a:p>
                      <a:pPr lvl="0" algn="ctr">
                        <a:buNone/>
                      </a:pPr>
                      <a:r>
                        <a:rPr lang="es-ES" sz="1800" b="1" i="0" u="none" strike="noStrike" noProof="0">
                          <a:effectLst/>
                          <a:latin typeface="Garamond"/>
                        </a:rPr>
                        <a:t>Transferencia de datos por parte del cliente</a:t>
                      </a:r>
                      <a:endParaRPr lang="es-ES"/>
                    </a:p>
                  </a:txBody>
                  <a:tcPr anchor="ctr"/>
                </a:tc>
                <a:tc>
                  <a:txBody>
                    <a:bodyPr/>
                    <a:lstStyle/>
                    <a:p>
                      <a:pPr lvl="0" algn="ctr">
                        <a:buNone/>
                      </a:pPr>
                      <a:r>
                        <a:rPr lang="es-ES" sz="1800" b="0" i="0" u="none" strike="noStrike" noProof="0">
                          <a:effectLst/>
                          <a:latin typeface="Garamond"/>
                        </a:rPr>
                        <a:t>Nos referimos a que si es posible que el cliente pueda compartir sus datos para la realización de negocios de venta</a:t>
                      </a:r>
                    </a:p>
                  </a:txBody>
                  <a:tcPr anchor="ctr"/>
                </a:tc>
                <a:tc>
                  <a:txBody>
                    <a:bodyPr/>
                    <a:lstStyle/>
                    <a:p>
                      <a:pPr algn="ctr" fontAlgn="base"/>
                      <a:r>
                        <a:rPr lang="es-ES" sz="1800">
                          <a:effectLst/>
                        </a:rPr>
                        <a:t>Booleano</a:t>
                      </a:r>
                      <a:endParaRPr lang="es-ES">
                        <a:effectLst/>
                      </a:endParaRPr>
                    </a:p>
                  </a:txBody>
                  <a:tcPr anchor="ctr"/>
                </a:tc>
                <a:extLst>
                  <a:ext uri="{0D108BD9-81ED-4DB2-BD59-A6C34878D82A}">
                    <a16:rowId xmlns:a16="http://schemas.microsoft.com/office/drawing/2014/main" val="2863690733"/>
                  </a:ext>
                </a:extLst>
              </a:tr>
            </a:tbl>
          </a:graphicData>
        </a:graphic>
      </p:graphicFrame>
    </p:spTree>
    <p:extLst>
      <p:ext uri="{BB962C8B-B14F-4D97-AF65-F5344CB8AC3E}">
        <p14:creationId xmlns:p14="http://schemas.microsoft.com/office/powerpoint/2010/main" val="189535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CA41B05-303E-4219-960B-558E11339D08}"/>
              </a:ext>
            </a:extLst>
          </p:cNvPr>
          <p:cNvGraphicFramePr>
            <a:graphicFrameLocks noGrp="1"/>
          </p:cNvGraphicFramePr>
          <p:nvPr>
            <p:ph idx="1"/>
            <p:extLst>
              <p:ext uri="{D42A27DB-BD31-4B8C-83A1-F6EECF244321}">
                <p14:modId xmlns:p14="http://schemas.microsoft.com/office/powerpoint/2010/main" val="709222852"/>
              </p:ext>
            </p:extLst>
          </p:nvPr>
        </p:nvGraphicFramePr>
        <p:xfrm>
          <a:off x="1237526" y="647641"/>
          <a:ext cx="9601198" cy="5624101"/>
        </p:xfrm>
        <a:graphic>
          <a:graphicData uri="http://schemas.openxmlformats.org/drawingml/2006/table">
            <a:tbl>
              <a:tblPr firstRow="1" bandRow="1">
                <a:tableStyleId>{5C22544A-7EE6-4342-B048-85BDC9FD1C3A}</a:tableStyleId>
              </a:tblPr>
              <a:tblGrid>
                <a:gridCol w="2397902">
                  <a:extLst>
                    <a:ext uri="{9D8B030D-6E8A-4147-A177-3AD203B41FA5}">
                      <a16:colId xmlns:a16="http://schemas.microsoft.com/office/drawing/2014/main" val="135983802"/>
                    </a:ext>
                  </a:extLst>
                </a:gridCol>
                <a:gridCol w="1889546">
                  <a:extLst>
                    <a:ext uri="{9D8B030D-6E8A-4147-A177-3AD203B41FA5}">
                      <a16:colId xmlns:a16="http://schemas.microsoft.com/office/drawing/2014/main" val="3969156737"/>
                    </a:ext>
                  </a:extLst>
                </a:gridCol>
                <a:gridCol w="3827051">
                  <a:extLst>
                    <a:ext uri="{9D8B030D-6E8A-4147-A177-3AD203B41FA5}">
                      <a16:colId xmlns:a16="http://schemas.microsoft.com/office/drawing/2014/main" val="3137997684"/>
                    </a:ext>
                  </a:extLst>
                </a:gridCol>
                <a:gridCol w="1486699">
                  <a:extLst>
                    <a:ext uri="{9D8B030D-6E8A-4147-A177-3AD203B41FA5}">
                      <a16:colId xmlns:a16="http://schemas.microsoft.com/office/drawing/2014/main" val="3373166901"/>
                    </a:ext>
                  </a:extLst>
                </a:gridCol>
              </a:tblGrid>
              <a:tr h="456088">
                <a:tc>
                  <a:txBody>
                    <a:bodyPr/>
                    <a:lstStyle/>
                    <a:p>
                      <a:pPr algn="ctr" fontAlgn="base"/>
                      <a:r>
                        <a:rPr lang="es-ES" sz="2800">
                          <a:effectLst/>
                        </a:rPr>
                        <a:t>Criterio​</a:t>
                      </a:r>
                      <a:endParaRPr lang="es-ES" b="1">
                        <a:solidFill>
                          <a:srgbClr val="FFFFFF"/>
                        </a:solidFill>
                        <a:effectLst/>
                      </a:endParaRPr>
                    </a:p>
                  </a:txBody>
                  <a:tcPr anchor="ctr"/>
                </a:tc>
                <a:tc>
                  <a:txBody>
                    <a:bodyPr/>
                    <a:lstStyle/>
                    <a:p>
                      <a:pPr algn="ctr" fontAlgn="base"/>
                      <a:r>
                        <a:rPr lang="es-ES" sz="2800">
                          <a:effectLst/>
                        </a:rPr>
                        <a:t>Nombre​</a:t>
                      </a:r>
                      <a:endParaRPr lang="es-ES" b="1">
                        <a:solidFill>
                          <a:srgbClr val="FFFFFF"/>
                        </a:solidFill>
                        <a:effectLst/>
                      </a:endParaRPr>
                    </a:p>
                  </a:txBody>
                  <a:tcPr anchor="ctr"/>
                </a:tc>
                <a:tc>
                  <a:txBody>
                    <a:bodyPr/>
                    <a:lstStyle/>
                    <a:p>
                      <a:pPr algn="ctr" fontAlgn="base"/>
                      <a:r>
                        <a:rPr lang="es-ES" sz="2800">
                          <a:effectLst/>
                        </a:rPr>
                        <a:t>Descripción​</a:t>
                      </a:r>
                      <a:endParaRPr lang="es-ES" b="1">
                        <a:solidFill>
                          <a:srgbClr val="FFFFFF"/>
                        </a:solidFill>
                        <a:effectLst/>
                      </a:endParaRPr>
                    </a:p>
                  </a:txBody>
                  <a:tcPr anchor="ctr"/>
                </a:tc>
                <a:tc>
                  <a:txBody>
                    <a:bodyPr/>
                    <a:lstStyle/>
                    <a:p>
                      <a:pPr algn="ctr" fontAlgn="base"/>
                      <a:r>
                        <a:rPr lang="es-ES" sz="2800">
                          <a:effectLst/>
                        </a:rPr>
                        <a:t>Tipo​</a:t>
                      </a:r>
                      <a:endParaRPr lang="es-ES" b="1">
                        <a:solidFill>
                          <a:srgbClr val="FFFFFF"/>
                        </a:solidFill>
                        <a:effectLst/>
                      </a:endParaRPr>
                    </a:p>
                  </a:txBody>
                  <a:tcPr anchor="ctr"/>
                </a:tc>
                <a:extLst>
                  <a:ext uri="{0D108BD9-81ED-4DB2-BD59-A6C34878D82A}">
                    <a16:rowId xmlns:a16="http://schemas.microsoft.com/office/drawing/2014/main" val="2464589121"/>
                  </a:ext>
                </a:extLst>
              </a:tr>
              <a:tr h="1216233">
                <a:tc>
                  <a:txBody>
                    <a:bodyPr/>
                    <a:lstStyle/>
                    <a:p>
                      <a:pPr algn="ctr" fontAlgn="base"/>
                      <a:r>
                        <a:rPr lang="es-ES" sz="2000">
                          <a:effectLst/>
                        </a:rPr>
                        <a:t>Criterio 4</a:t>
                      </a:r>
                      <a:endParaRPr lang="es-ES">
                        <a:effectLst/>
                      </a:endParaRPr>
                    </a:p>
                  </a:txBody>
                  <a:tcPr anchor="ctr"/>
                </a:tc>
                <a:tc>
                  <a:txBody>
                    <a:bodyPr/>
                    <a:lstStyle/>
                    <a:p>
                      <a:pPr lvl="0" algn="ctr">
                        <a:buNone/>
                      </a:pPr>
                      <a:r>
                        <a:rPr lang="es-ES" sz="1800" b="1" i="0" u="none" strike="noStrike" noProof="0">
                          <a:effectLst/>
                          <a:latin typeface="Garamond"/>
                        </a:rPr>
                        <a:t>Respuestas en vivo</a:t>
                      </a:r>
                      <a:endParaRPr lang="es-ES"/>
                    </a:p>
                  </a:txBody>
                  <a:tcPr anchor="ctr"/>
                </a:tc>
                <a:tc>
                  <a:txBody>
                    <a:bodyPr/>
                    <a:lstStyle/>
                    <a:p>
                      <a:pPr lvl="0" algn="ctr">
                        <a:buNone/>
                      </a:pPr>
                      <a:r>
                        <a:rPr lang="es-ES" sz="1800" b="0" i="0" u="none" strike="noStrike" noProof="0">
                          <a:effectLst/>
                          <a:latin typeface="Garamond"/>
                        </a:rPr>
                        <a:t>Posibilidad de que el </a:t>
                      </a:r>
                      <a:r>
                        <a:rPr lang="es-ES" sz="1800" b="0" i="0" u="none" strike="noStrike" noProof="0" err="1">
                          <a:effectLst/>
                          <a:latin typeface="Garamond"/>
                        </a:rPr>
                        <a:t>Chatbot</a:t>
                      </a:r>
                      <a:r>
                        <a:rPr lang="es-ES" sz="1800" b="0" i="0" u="none" strike="noStrike" noProof="0">
                          <a:effectLst/>
                          <a:latin typeface="Garamond"/>
                        </a:rPr>
                        <a:t> conteste en vivo a las preguntas que le hacen los clientes de forma inmediata.</a:t>
                      </a:r>
                    </a:p>
                  </a:txBody>
                  <a:tcPr anchor="ctr"/>
                </a:tc>
                <a:tc>
                  <a:txBody>
                    <a:bodyPr/>
                    <a:lstStyle/>
                    <a:p>
                      <a:pPr lvl="0" algn="ctr">
                        <a:buNone/>
                      </a:pPr>
                      <a:r>
                        <a:rPr lang="es-ES" sz="1800" b="0" i="0" u="none" strike="noStrike" noProof="0">
                          <a:effectLst/>
                          <a:latin typeface="Garamond"/>
                        </a:rPr>
                        <a:t>Booleano.</a:t>
                      </a:r>
                      <a:endParaRPr lang="es-ES"/>
                    </a:p>
                  </a:txBody>
                  <a:tcPr anchor="ctr"/>
                </a:tc>
                <a:extLst>
                  <a:ext uri="{0D108BD9-81ED-4DB2-BD59-A6C34878D82A}">
                    <a16:rowId xmlns:a16="http://schemas.microsoft.com/office/drawing/2014/main" val="2775415510"/>
                  </a:ext>
                </a:extLst>
              </a:tr>
              <a:tr h="1237948">
                <a:tc>
                  <a:txBody>
                    <a:bodyPr/>
                    <a:lstStyle/>
                    <a:p>
                      <a:pPr algn="ctr" fontAlgn="base"/>
                      <a:r>
                        <a:rPr lang="es-ES" sz="2000">
                          <a:effectLst/>
                        </a:rPr>
                        <a:t>Criterio 5</a:t>
                      </a:r>
                    </a:p>
                  </a:txBody>
                  <a:tcPr anchor="ctr"/>
                </a:tc>
                <a:tc>
                  <a:txBody>
                    <a:bodyPr/>
                    <a:lstStyle/>
                    <a:p>
                      <a:pPr lvl="0" algn="ctr">
                        <a:buNone/>
                      </a:pPr>
                      <a:r>
                        <a:rPr lang="es-ES" sz="1800" b="1" i="0" u="none" strike="noStrike" noProof="0">
                          <a:effectLst/>
                          <a:latin typeface="Garamond"/>
                        </a:rPr>
                        <a:t>Tiempo invertido para la personalización de clientes</a:t>
                      </a:r>
                      <a:endParaRPr lang="es-ES"/>
                    </a:p>
                  </a:txBody>
                  <a:tcPr anchor="ctr"/>
                </a:tc>
                <a:tc>
                  <a:txBody>
                    <a:bodyPr/>
                    <a:lstStyle/>
                    <a:p>
                      <a:pPr algn="ctr" fontAlgn="base"/>
                      <a:r>
                        <a:rPr lang="es-ES" sz="1800">
                          <a:effectLst/>
                        </a:rPr>
                        <a:t> </a:t>
                      </a:r>
                      <a:r>
                        <a:rPr lang="es-ES" sz="1800" b="0" i="0" u="none" strike="noStrike" noProof="0">
                          <a:effectLst/>
                          <a:latin typeface="Garamond"/>
                        </a:rPr>
                        <a:t>Nos referimos al tiempo que se invierte en la aplicación para hacer al menos dos distinciones de clientes</a:t>
                      </a:r>
                    </a:p>
                  </a:txBody>
                  <a:tcPr anchor="ctr"/>
                </a:tc>
                <a:tc>
                  <a:txBody>
                    <a:bodyPr/>
                    <a:lstStyle/>
                    <a:p>
                      <a:pPr algn="ctr" fontAlgn="base"/>
                      <a:r>
                        <a:rPr lang="es-ES" sz="1800">
                          <a:effectLst/>
                        </a:rPr>
                        <a:t>Tiempo</a:t>
                      </a:r>
                      <a:endParaRPr lang="es-ES">
                        <a:effectLst/>
                      </a:endParaRPr>
                    </a:p>
                  </a:txBody>
                  <a:tcPr anchor="ctr"/>
                </a:tc>
                <a:extLst>
                  <a:ext uri="{0D108BD9-81ED-4DB2-BD59-A6C34878D82A}">
                    <a16:rowId xmlns:a16="http://schemas.microsoft.com/office/drawing/2014/main" val="1737488459"/>
                  </a:ext>
                </a:extLst>
              </a:tr>
              <a:tr h="1053346">
                <a:tc>
                  <a:txBody>
                    <a:bodyPr/>
                    <a:lstStyle/>
                    <a:p>
                      <a:pPr lvl="0" algn="ctr">
                        <a:buNone/>
                      </a:pPr>
                      <a:r>
                        <a:rPr lang="es-ES" sz="2000" b="0" i="0" u="none" strike="noStrike" noProof="0">
                          <a:effectLst/>
                          <a:latin typeface="Garamond"/>
                        </a:rPr>
                        <a:t>Criterio 6</a:t>
                      </a:r>
                      <a:endParaRPr lang="es-ES"/>
                    </a:p>
                  </a:txBody>
                  <a:tcPr anchor="ctr"/>
                </a:tc>
                <a:tc>
                  <a:txBody>
                    <a:bodyPr/>
                    <a:lstStyle/>
                    <a:p>
                      <a:pPr lvl="0" algn="ctr">
                        <a:buNone/>
                      </a:pPr>
                      <a:r>
                        <a:rPr lang="es-ES" sz="1800" b="1" i="0" u="none" strike="noStrike" noProof="0">
                          <a:effectLst/>
                          <a:latin typeface="Garamond"/>
                        </a:rPr>
                        <a:t>Tiempo para implementar enlaces de diferentes webs</a:t>
                      </a:r>
                      <a:endParaRPr lang="es-ES"/>
                    </a:p>
                  </a:txBody>
                  <a:tcPr anchor="ctr"/>
                </a:tc>
                <a:tc>
                  <a:txBody>
                    <a:bodyPr/>
                    <a:lstStyle/>
                    <a:p>
                      <a:pPr lvl="0" algn="ctr">
                        <a:buNone/>
                      </a:pPr>
                      <a:r>
                        <a:rPr lang="es-ES" sz="1800" b="0" i="0" u="none" strike="noStrike" noProof="0">
                          <a:effectLst/>
                          <a:latin typeface="Garamond"/>
                        </a:rPr>
                        <a:t>Tiempo que tardamos desde el panel inicial en introducir al menos un enlace a otra web o a otro punto de la web de nuestro cliente.</a:t>
                      </a:r>
                    </a:p>
                  </a:txBody>
                  <a:tcPr anchor="ctr"/>
                </a:tc>
                <a:tc>
                  <a:txBody>
                    <a:bodyPr/>
                    <a:lstStyle/>
                    <a:p>
                      <a:pPr lvl="0" algn="ctr">
                        <a:buNone/>
                      </a:pPr>
                      <a:r>
                        <a:rPr lang="es-ES" sz="1800">
                          <a:effectLst/>
                        </a:rPr>
                        <a:t>Tiempo</a:t>
                      </a:r>
                    </a:p>
                  </a:txBody>
                  <a:tcPr anchor="ctr"/>
                </a:tc>
                <a:extLst>
                  <a:ext uri="{0D108BD9-81ED-4DB2-BD59-A6C34878D82A}">
                    <a16:rowId xmlns:a16="http://schemas.microsoft.com/office/drawing/2014/main" val="1466882724"/>
                  </a:ext>
                </a:extLst>
              </a:tr>
              <a:tr h="1292253">
                <a:tc>
                  <a:txBody>
                    <a:bodyPr/>
                    <a:lstStyle/>
                    <a:p>
                      <a:pPr lvl="0" algn="ctr">
                        <a:buNone/>
                      </a:pPr>
                      <a:r>
                        <a:rPr lang="es-ES" sz="2000" b="0" i="0" u="none" strike="noStrike" noProof="0">
                          <a:effectLst/>
                          <a:latin typeface="Garamond"/>
                        </a:rPr>
                        <a:t>Criterio 7</a:t>
                      </a:r>
                      <a:endParaRPr lang="es-ES"/>
                    </a:p>
                  </a:txBody>
                  <a:tcPr anchor="ctr"/>
                </a:tc>
                <a:tc>
                  <a:txBody>
                    <a:bodyPr/>
                    <a:lstStyle/>
                    <a:p>
                      <a:pPr lvl="0" algn="ctr">
                        <a:buNone/>
                      </a:pPr>
                      <a:r>
                        <a:rPr lang="es-ES" sz="1800" b="1" i="0" u="none" strike="noStrike" noProof="0">
                          <a:effectLst/>
                          <a:latin typeface="Garamond"/>
                        </a:rPr>
                        <a:t>Número de imágenes que podemos compartir</a:t>
                      </a:r>
                      <a:endParaRPr lang="es-ES"/>
                    </a:p>
                  </a:txBody>
                  <a:tcPr anchor="ctr"/>
                </a:tc>
                <a:tc>
                  <a:txBody>
                    <a:bodyPr/>
                    <a:lstStyle/>
                    <a:p>
                      <a:pPr lvl="0" algn="ctr">
                        <a:buNone/>
                      </a:pPr>
                      <a:r>
                        <a:rPr lang="es-ES" sz="1800" b="0" i="0" u="none" strike="noStrike" noProof="0">
                          <a:effectLst/>
                          <a:latin typeface="Garamond"/>
                        </a:rPr>
                        <a:t>Medimos cuanto es el número total de imágenes las cuales el </a:t>
                      </a:r>
                      <a:r>
                        <a:rPr lang="es-ES" sz="1800" b="0" i="0" u="none" strike="noStrike" noProof="0" err="1">
                          <a:effectLst/>
                          <a:latin typeface="Garamond"/>
                        </a:rPr>
                        <a:t>chatbot</a:t>
                      </a:r>
                      <a:r>
                        <a:rPr lang="es-ES" sz="1800" b="0" i="0" u="none" strike="noStrike" noProof="0">
                          <a:effectLst/>
                          <a:latin typeface="Garamond"/>
                        </a:rPr>
                        <a:t> es capaz de almacenar y posteriormente compartir con los clientes cuando estos se lo soliciten.</a:t>
                      </a:r>
                    </a:p>
                  </a:txBody>
                  <a:tcPr anchor="ctr"/>
                </a:tc>
                <a:tc>
                  <a:txBody>
                    <a:bodyPr/>
                    <a:lstStyle/>
                    <a:p>
                      <a:pPr algn="ctr" fontAlgn="base"/>
                      <a:r>
                        <a:rPr lang="es-ES" sz="1800">
                          <a:effectLst/>
                        </a:rPr>
                        <a:t>Numérico​</a:t>
                      </a:r>
                      <a:endParaRPr lang="es-ES">
                        <a:effectLst/>
                      </a:endParaRPr>
                    </a:p>
                  </a:txBody>
                  <a:tcPr anchor="ctr"/>
                </a:tc>
                <a:extLst>
                  <a:ext uri="{0D108BD9-81ED-4DB2-BD59-A6C34878D82A}">
                    <a16:rowId xmlns:a16="http://schemas.microsoft.com/office/drawing/2014/main" val="2863690733"/>
                  </a:ext>
                </a:extLst>
              </a:tr>
            </a:tbl>
          </a:graphicData>
        </a:graphic>
      </p:graphicFrame>
    </p:spTree>
    <p:extLst>
      <p:ext uri="{BB962C8B-B14F-4D97-AF65-F5344CB8AC3E}">
        <p14:creationId xmlns:p14="http://schemas.microsoft.com/office/powerpoint/2010/main" val="34328943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1600</Words>
  <Application>Microsoft Office PowerPoint</Application>
  <PresentationFormat>Panorámica</PresentationFormat>
  <Paragraphs>330</Paragraphs>
  <Slides>34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34</vt:i4>
      </vt:variant>
    </vt:vector>
  </HeadingPairs>
  <TitlesOfParts>
    <vt:vector size="37" baseType="lpstr">
      <vt:lpstr>Arial</vt:lpstr>
      <vt:lpstr>Garamond</vt:lpstr>
      <vt:lpstr>Organic</vt:lpstr>
      <vt:lpstr>TG3- IMPLEMENTACIÓN DE LAS DOS TECNOLOGÍAS SELECCIONADAS</vt:lpstr>
      <vt:lpstr>ÍNDICE</vt:lpstr>
      <vt:lpstr>1. Autores del trabajo y planificación.</vt:lpstr>
      <vt:lpstr>Planificación.</vt:lpstr>
      <vt:lpstr>Presentación de PowerPoint</vt:lpstr>
      <vt:lpstr>2. Requisitos del prototipo a implementar.</vt:lpstr>
      <vt:lpstr>Presentación de PowerPoint</vt:lpstr>
      <vt:lpstr>3. Criterios de comparación en la implementación.</vt:lpstr>
      <vt:lpstr>Presentación de PowerPoint</vt:lpstr>
      <vt:lpstr>Presentación de PowerPoint</vt:lpstr>
      <vt:lpstr>Presentación de PowerPoint</vt:lpstr>
      <vt:lpstr>4. Proyecto de implementación utilizando tecnología A. Clustaar</vt:lpstr>
      <vt:lpstr>Presentación de PowerPoint</vt:lpstr>
      <vt:lpstr>Presentación de PowerPoint</vt:lpstr>
      <vt:lpstr>Presentación de PowerPoint</vt:lpstr>
      <vt:lpstr>Presentación de PowerPoint</vt:lpstr>
      <vt:lpstr>5. Proyecto de implementación utilizando tecnología B. Virtual Spirits.</vt:lpstr>
      <vt:lpstr>Pruebas</vt:lpstr>
      <vt:lpstr>Desarrollo del chatbot</vt:lpstr>
      <vt:lpstr>6. Comparación de las dos implementaciones.</vt:lpstr>
      <vt:lpstr>Presentación de PowerPoint</vt:lpstr>
      <vt:lpstr>Presentación de PowerPoint</vt:lpstr>
      <vt:lpstr>Presentación de PowerPoint</vt:lpstr>
      <vt:lpstr>Presentación de PowerPoint</vt:lpstr>
      <vt:lpstr>6. Comparación de las dos implementaciones. </vt:lpstr>
      <vt:lpstr>Presentación de PowerPoint</vt:lpstr>
      <vt:lpstr>Presentación de PowerPoint</vt:lpstr>
      <vt:lpstr>Presentación de PowerPoint</vt:lpstr>
      <vt:lpstr>Presentación de PowerPoint</vt:lpstr>
      <vt:lpstr>7. Comparación de la implementación de las tecnologías.</vt:lpstr>
      <vt:lpstr>Presentación de PowerPoint</vt:lpstr>
      <vt:lpstr>Presentación de PowerPoint</vt:lpstr>
      <vt:lpstr>Presentación de PowerPoint</vt:lpstr>
      <vt:lpstr>8.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dc:creator>
  <cp:lastModifiedBy>Luz Calvete Rubén de</cp:lastModifiedBy>
  <cp:revision>2</cp:revision>
  <dcterms:created xsi:type="dcterms:W3CDTF">2012-07-30T22:48:03Z</dcterms:created>
  <dcterms:modified xsi:type="dcterms:W3CDTF">2019-05-06T21:56:34Z</dcterms:modified>
</cp:coreProperties>
</file>