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6" r:id="rId2"/>
    <p:sldId id="282" r:id="rId3"/>
    <p:sldId id="257" r:id="rId4"/>
    <p:sldId id="259" r:id="rId5"/>
    <p:sldId id="260" r:id="rId6"/>
    <p:sldId id="263" r:id="rId7"/>
    <p:sldId id="264" r:id="rId8"/>
    <p:sldId id="269" r:id="rId9"/>
    <p:sldId id="262" r:id="rId10"/>
    <p:sldId id="268" r:id="rId11"/>
    <p:sldId id="267" r:id="rId12"/>
    <p:sldId id="270" r:id="rId13"/>
    <p:sldId id="261" r:id="rId14"/>
    <p:sldId id="272" r:id="rId15"/>
    <p:sldId id="271" r:id="rId16"/>
    <p:sldId id="274" r:id="rId17"/>
    <p:sldId id="275" r:id="rId18"/>
    <p:sldId id="277" r:id="rId19"/>
    <p:sldId id="273" r:id="rId20"/>
    <p:sldId id="278" r:id="rId21"/>
    <p:sldId id="279" r:id="rId22"/>
    <p:sldId id="280" r:id="rId23"/>
    <p:sldId id="281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E37796"/>
    <a:srgbClr val="F3C5D2"/>
    <a:srgbClr val="E5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C74923-1B82-4261-AD1A-8E1960B27E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51E4180-DF09-4385-B36B-26AB426698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1487-B345-4D7A-8841-CAD3CA824CC5}" type="datetimeFigureOut">
              <a:rPr lang="en-GB" smtClean="0"/>
              <a:t>31/01/2020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03559B-28FA-44F2-AB00-780C2BE73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479DEB-8B35-4839-8CC8-91D469BD64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08FD-1E01-438E-8C89-F185A8F61F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6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7E5F3-DDB3-4D08-809F-56E13460143F}" type="datetimeFigureOut">
              <a:rPr lang="nl-NL" smtClean="0"/>
              <a:t>31-1-2020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F3262-8B91-4581-A22D-C4DDECD117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073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Wat valt op?  Teams; Overleg voor whiteboard; Zitten niet individueel achter toetsenbord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EC794-E04F-414C-9EB9-616F29D7A7E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94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3906" y="1624875"/>
            <a:ext cx="3997787" cy="2545109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62D72DF6-455F-49BB-BA77-CFB0EF8243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1884363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lang="en-GB" sz="675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"/>
                <a:cs typeface="Avenir Next Condensed"/>
                <a:sym typeface="Helvetica Neue Medium"/>
              </a:defRPr>
            </a:lvl1pPr>
          </a:lstStyle>
          <a:p>
            <a:pPr lvl="0"/>
            <a:r>
              <a:rPr lang="nl-NL" sz="6750" dirty="0">
                <a:latin typeface="Avenir Next Condensed"/>
              </a:rPr>
              <a:t>VOORBEELD VAN EEN TITEL_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33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7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2461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</p:spTree>
    <p:extLst>
      <p:ext uri="{BB962C8B-B14F-4D97-AF65-F5344CB8AC3E}">
        <p14:creationId xmlns:p14="http://schemas.microsoft.com/office/powerpoint/2010/main" val="28198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057272"/>
          </a:xfrm>
        </p:spPr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542473"/>
            <a:ext cx="7886699" cy="4634490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3600450" cy="4351338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3600450" cy="435133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825625"/>
            <a:ext cx="3600450" cy="4351338"/>
          </a:xfrm>
        </p:spPr>
        <p:txBody>
          <a:bodyPr>
            <a:normAutofit/>
          </a:bodyPr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5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2438397"/>
            <a:ext cx="3600450" cy="3738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02C1A6C-E298-44F7-B7CD-33C3102FF0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14900" y="2438395"/>
            <a:ext cx="3600450" cy="3738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3"/>
            <a:ext cx="3600450" cy="572219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572219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5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 userDrawn="1"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161" y="601588"/>
            <a:ext cx="355939" cy="297299"/>
          </a:xfrm>
          <a:prstGeom prst="rect">
            <a:avLst/>
          </a:prstGeom>
        </p:spPr>
      </p:pic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0085B888-A864-4C76-87C8-996231F374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0839" y="1628775"/>
            <a:ext cx="3682322" cy="360045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z="3600" dirty="0"/>
              <a:t>‘</a:t>
            </a:r>
            <a:r>
              <a:rPr lang="en-GB" sz="3600" dirty="0"/>
              <a:t>Quote’</a:t>
            </a:r>
            <a:endParaRPr lang="nl-NL" sz="3600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1" y="5429599"/>
            <a:ext cx="3683000" cy="493713"/>
          </a:xfrm>
        </p:spPr>
        <p:txBody>
          <a:bodyPr anchor="b"/>
          <a:lstStyle>
            <a:lvl1pPr marL="0" indent="0">
              <a:buNone/>
              <a:defRPr sz="174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25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9144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0" name="Rechthoek 9"/>
          <p:cNvSpPr/>
          <p:nvPr/>
        </p:nvSpPr>
        <p:spPr>
          <a:xfrm>
            <a:off x="2766703" y="2844800"/>
            <a:ext cx="6377297" cy="2032000"/>
          </a:xfrm>
          <a:prstGeom prst="rect">
            <a:avLst/>
          </a:prstGeom>
          <a:solidFill>
            <a:srgbClr val="9886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4" y="34209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5" y="39844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6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6" y="6227762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4" r:id="rId4"/>
    <p:sldLayoutId id="2147483657" r:id="rId5"/>
    <p:sldLayoutId id="2147483653" r:id="rId6"/>
    <p:sldLayoutId id="2147483658" r:id="rId7"/>
    <p:sldLayoutId id="2147483659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71446" indent="-171446" algn="l" defTabSz="685783" rtl="0" eaLnBrk="1" latinLnBrk="0" hangingPunct="1">
        <a:lnSpc>
          <a:spcPct val="8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3469956-3E34-4A7E-AC42-5F29FC9C5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7200" dirty="0" err="1"/>
              <a:t>Inleiding</a:t>
            </a:r>
            <a:endParaRPr lang="en-GB" sz="72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F002E7-E6E7-4EA5-A525-EFEB2084A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OOSE-OOAD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D00CDA-3A4D-4591-BC6A-BE5F0D4069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186714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1C48-540F-42C0-B7CA-F2A333A7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UML-technieken en -diagrammen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B9DDEA-D3CD-43A4-A874-638C3720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Behavior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Use cases, Use Case diagram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State machine diagrams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Activity diagrams</a:t>
            </a:r>
          </a:p>
          <a:p>
            <a:pPr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Interaction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Sequence diagrams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Communication diagrams</a:t>
            </a:r>
          </a:p>
          <a:p>
            <a:pPr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Structure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Class diagrams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Package diagrams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Object diagrams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Component diagrams</a:t>
            </a:r>
          </a:p>
          <a:p>
            <a:pPr lvl="1">
              <a:lnSpc>
                <a:spcPct val="100000"/>
              </a:lnSpc>
              <a:buClr>
                <a:srgbClr val="970133"/>
              </a:buClr>
              <a:buFontTx/>
              <a:buChar char="•"/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Deployment diagrams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38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1C48-540F-42C0-B7CA-F2A333A7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UML-diagrammen</a:t>
            </a:r>
          </a:p>
        </p:txBody>
      </p:sp>
      <p:pic>
        <p:nvPicPr>
          <p:cNvPr id="7" name="Picture 2" descr="http://upload.wikimedia.org/wikipedia/commons/thumb/7/74/Uml_diagram.svg/600px-Uml_diagram.svg.png">
            <a:extLst>
              <a:ext uri="{FF2B5EF4-FFF2-40B4-BE49-F238E27FC236}">
                <a16:creationId xmlns:a16="http://schemas.microsoft.com/office/drawing/2014/main" id="{C71313FC-3C8E-4179-8961-834F1A0379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422401"/>
            <a:ext cx="8146660" cy="407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05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1C48-540F-42C0-B7CA-F2A333A7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Use Case 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8EA73-9A88-43CB-85B8-1E5C667F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786EBC5-7691-47C6-BB2D-32C840D3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82" y="1892089"/>
            <a:ext cx="3789006" cy="4705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F802F062-0C8D-4B07-B4A1-206829E8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451" y="2001728"/>
            <a:ext cx="119836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NL" sz="1600" dirty="0" err="1"/>
              <a:t>NextGen</a:t>
            </a:r>
            <a:endParaRPr lang="en-US" altLang="nl-NL" sz="1600" dirty="0"/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C723E326-0828-4AF4-8AD4-77D16B87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260" y="2716529"/>
            <a:ext cx="1384380" cy="575499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nl-NL" altLang="nl-NL"/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E80F9F02-6C5C-45E1-922A-C5365CAE74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7424" y="2202836"/>
            <a:ext cx="7402796" cy="5404228"/>
            <a:chOff x="476" y="847"/>
            <a:chExt cx="4756" cy="3473"/>
          </a:xfrm>
        </p:grpSpPr>
        <p:sp>
          <p:nvSpPr>
            <p:cNvPr id="20" name="AutoShape 3">
              <a:extLst>
                <a:ext uri="{FF2B5EF4-FFF2-40B4-BE49-F238E27FC236}">
                  <a16:creationId xmlns:a16="http://schemas.microsoft.com/office/drawing/2014/main" id="{E4712D43-21D1-48F9-9B4B-D5022357D0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6" y="847"/>
              <a:ext cx="4756" cy="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29D47185-D683-455D-9282-11E9DEB2D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26"/>
              <a:ext cx="465" cy="246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6DFE2A91-A905-4686-BDE0-7C42451C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632"/>
              <a:ext cx="63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Handle Returns</a:t>
              </a:r>
              <a:endParaRPr lang="nl-NL" altLang="nl-NL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3E1A3152-AE78-4CEC-9B73-39BBE69F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073"/>
              <a:ext cx="119" cy="120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A515F66-EFA3-49D0-9538-727F86849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1186"/>
              <a:ext cx="1" cy="10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EFB42704-9C9C-4195-86CF-2E05AAC76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" y="1213"/>
              <a:ext cx="179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12547C7-CD30-4EAC-A130-E8EA19E56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1286"/>
              <a:ext cx="246" cy="120"/>
            </a:xfrm>
            <a:custGeom>
              <a:avLst/>
              <a:gdLst>
                <a:gd name="T0" fmla="*/ 0 w 37"/>
                <a:gd name="T1" fmla="*/ 1580133 h 18"/>
                <a:gd name="T2" fmla="*/ 1559447 w 37"/>
                <a:gd name="T3" fmla="*/ 0 h 18"/>
                <a:gd name="T4" fmla="*/ 3196736 w 37"/>
                <a:gd name="T5" fmla="*/ 1580133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8" y="0"/>
                  </a:lnTo>
                  <a:lnTo>
                    <a:pt x="37" y="18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C118A6BF-DD8A-4541-9D68-544A04DF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472"/>
              <a:ext cx="3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Cashier</a:t>
              </a:r>
              <a:endParaRPr lang="nl-NL" altLang="nl-NL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E8C3E325-F687-4E66-83A7-674956BD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7" y="1326"/>
              <a:ext cx="405" cy="6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DD460030-84D7-4B93-98E9-741C3584F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9" y="1260"/>
              <a:ext cx="398" cy="6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DAF66ED1-AA1A-4C2A-B012-B92B5AB7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020"/>
              <a:ext cx="464" cy="246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A7CD3E42-8F1F-4D98-AF46-F5366C56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326"/>
              <a:ext cx="5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Process Sale</a:t>
              </a:r>
              <a:endParaRPr lang="nl-NL" altLang="nl-NL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90B7566F-4E30-41BF-A735-E4465932B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1146"/>
              <a:ext cx="683" cy="4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49ABBEAB-4CA5-4476-A467-84813A72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9" y="1186"/>
              <a:ext cx="690" cy="4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439FEF12-C98A-439E-8426-598D5AA8D1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3" y="1146"/>
              <a:ext cx="1095" cy="18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1FF9456F-5B64-4851-8050-CD4618488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931"/>
              <a:ext cx="723" cy="339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5B4D811C-BAFB-40B1-9142-1B1C24A2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095"/>
              <a:ext cx="5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Tax Calculator</a:t>
              </a:r>
              <a:endParaRPr lang="nl-NL" altLang="nl-NL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3CA22779-742C-43A0-937B-31D22172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" y="1958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3F6B6A1F-9501-42D5-A41B-D742392C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" y="1605"/>
              <a:ext cx="577" cy="32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A79E2B13-500B-4F6B-A2A4-6435D37A2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" y="1286"/>
              <a:ext cx="571" cy="319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927C92C4-B800-4F85-9BA7-D5E491494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2477"/>
              <a:ext cx="696" cy="363"/>
            </a:xfrm>
            <a:prstGeom prst="rect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14094077-1B73-4FAB-8614-009EB605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594"/>
              <a:ext cx="49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Accounting </a:t>
              </a:r>
              <a:endParaRPr lang="nl-NL" altLang="nl-NL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ED450EFF-D40C-466A-ACB6-F0201AD0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700"/>
              <a:ext cx="33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System</a:t>
              </a:r>
              <a:endParaRPr lang="nl-NL" altLang="nl-NL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57DD28FE-87A1-47FA-BFDE-84BF4F294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" y="1925"/>
              <a:ext cx="603" cy="552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4181D11F-9A6A-4CC7-AE47-8F1195ED9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" y="1379"/>
              <a:ext cx="604" cy="54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5" name="Oval 49">
              <a:extLst>
                <a:ext uri="{FF2B5EF4-FFF2-40B4-BE49-F238E27FC236}">
                  <a16:creationId xmlns:a16="http://schemas.microsoft.com/office/drawing/2014/main" id="{003B7AFE-83A9-40E7-B669-A306F3C0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838"/>
              <a:ext cx="464" cy="240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46" name="Rectangle 50">
              <a:extLst>
                <a:ext uri="{FF2B5EF4-FFF2-40B4-BE49-F238E27FC236}">
                  <a16:creationId xmlns:a16="http://schemas.microsoft.com/office/drawing/2014/main" id="{4DC37039-54B3-4D4E-9F1A-E703A78B6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2144"/>
              <a:ext cx="63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Process Rental</a:t>
              </a:r>
              <a:endParaRPr lang="nl-NL" altLang="nl-NL"/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73DA64B2-DAD5-4391-B249-A421A69D9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1572"/>
              <a:ext cx="683" cy="28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59362550-CF2A-4F23-95FA-11631A1FB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9" y="1286"/>
              <a:ext cx="690" cy="28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1FF3CA38-B6BC-4F80-B890-60FB03701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3" y="1645"/>
              <a:ext cx="544" cy="21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95C968D4-A2A4-4524-A148-2BDEF272B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7" y="1432"/>
              <a:ext cx="544" cy="21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9C6D9B15-F157-4E4B-B66D-519C4A742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3" y="1971"/>
              <a:ext cx="584" cy="6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CD5FADD6-DBE2-4D90-9C67-0E62E3FA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2031"/>
              <a:ext cx="584" cy="54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FFA4A49B-F7C9-46DD-A159-7EB293BDD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3" y="2051"/>
              <a:ext cx="591" cy="26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6B4F347B-447A-49A0-8F4F-78F901F26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2317"/>
              <a:ext cx="590" cy="26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5" name="Oval 59">
              <a:extLst>
                <a:ext uri="{FF2B5EF4-FFF2-40B4-BE49-F238E27FC236}">
                  <a16:creationId xmlns:a16="http://schemas.microsoft.com/office/drawing/2014/main" id="{2A45E78E-65EC-4751-94E3-396E6F34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2277"/>
              <a:ext cx="464" cy="247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1D362050-343F-46DE-AA29-6218B9894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584"/>
              <a:ext cx="3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Cash In</a:t>
              </a:r>
              <a:endParaRPr lang="nl-NL" altLang="nl-NL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94C0F4B6-7E34-44D3-B529-DAA6C8D07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" y="1818"/>
              <a:ext cx="471" cy="45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8" name="Line 62">
              <a:extLst>
                <a:ext uri="{FF2B5EF4-FFF2-40B4-BE49-F238E27FC236}">
                  <a16:creationId xmlns:a16="http://schemas.microsoft.com/office/drawing/2014/main" id="{F26D29A4-2A55-4CF5-98FB-684343646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9" y="1359"/>
              <a:ext cx="471" cy="459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59" name="Oval 75">
              <a:extLst>
                <a:ext uri="{FF2B5EF4-FFF2-40B4-BE49-F238E27FC236}">
                  <a16:creationId xmlns:a16="http://schemas.microsoft.com/office/drawing/2014/main" id="{207904B6-6A80-459B-94BD-70E18C346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" y="3012"/>
              <a:ext cx="464" cy="239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60" name="Rectangle 76">
              <a:extLst>
                <a:ext uri="{FF2B5EF4-FFF2-40B4-BE49-F238E27FC236}">
                  <a16:creationId xmlns:a16="http://schemas.microsoft.com/office/drawing/2014/main" id="{0B8C4A4E-3A8F-4A7B-A8D5-E581A3B4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3318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Manage Security</a:t>
              </a:r>
              <a:endParaRPr lang="nl-NL" altLang="nl-NL"/>
            </a:p>
          </p:txBody>
        </p:sp>
        <p:sp>
          <p:nvSpPr>
            <p:cNvPr id="61" name="Oval 77">
              <a:extLst>
                <a:ext uri="{FF2B5EF4-FFF2-40B4-BE49-F238E27FC236}">
                  <a16:creationId xmlns:a16="http://schemas.microsoft.com/office/drawing/2014/main" id="{85FCDA84-8099-4E84-A046-8D79718DE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2965"/>
              <a:ext cx="119" cy="113"/>
            </a:xfrm>
            <a:prstGeom prst="ellips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62" name="Line 78">
              <a:extLst>
                <a:ext uri="{FF2B5EF4-FFF2-40B4-BE49-F238E27FC236}">
                  <a16:creationId xmlns:a16="http://schemas.microsoft.com/office/drawing/2014/main" id="{DB6BF8DC-A050-4677-A290-AC8937C2E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072"/>
              <a:ext cx="1" cy="10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3" name="Line 79">
              <a:extLst>
                <a:ext uri="{FF2B5EF4-FFF2-40B4-BE49-F238E27FC236}">
                  <a16:creationId xmlns:a16="http://schemas.microsoft.com/office/drawing/2014/main" id="{629F3D1C-6A25-41B9-B5C2-5DEF13EE5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098"/>
              <a:ext cx="179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4" name="Freeform 80">
              <a:extLst>
                <a:ext uri="{FF2B5EF4-FFF2-40B4-BE49-F238E27FC236}">
                  <a16:creationId xmlns:a16="http://schemas.microsoft.com/office/drawing/2014/main" id="{96152439-4351-4392-828D-CB80E9A28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" y="3178"/>
              <a:ext cx="245" cy="120"/>
            </a:xfrm>
            <a:custGeom>
              <a:avLst/>
              <a:gdLst>
                <a:gd name="T0" fmla="*/ 0 w 37"/>
                <a:gd name="T1" fmla="*/ 1580133 h 18"/>
                <a:gd name="T2" fmla="*/ 1514961 w 37"/>
                <a:gd name="T3" fmla="*/ 0 h 18"/>
                <a:gd name="T4" fmla="*/ 3118141 w 37"/>
                <a:gd name="T5" fmla="*/ 1580133 h 18"/>
                <a:gd name="T6" fmla="*/ 0 60000 65536"/>
                <a:gd name="T7" fmla="*/ 0 60000 65536"/>
                <a:gd name="T8" fmla="*/ 0 60000 65536"/>
                <a:gd name="T9" fmla="*/ 0 w 37"/>
                <a:gd name="T10" fmla="*/ 0 h 18"/>
                <a:gd name="T11" fmla="*/ 37 w 37"/>
                <a:gd name="T12" fmla="*/ 18 h 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18">
                  <a:moveTo>
                    <a:pt x="0" y="18"/>
                  </a:moveTo>
                  <a:lnTo>
                    <a:pt x="18" y="0"/>
                  </a:lnTo>
                  <a:lnTo>
                    <a:pt x="37" y="18"/>
                  </a:lnTo>
                </a:path>
              </a:pathLst>
            </a:custGeom>
            <a:noFill/>
            <a:ln w="0">
              <a:solidFill>
                <a:srgbClr val="99003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5" name="Rectangle 81">
              <a:extLst>
                <a:ext uri="{FF2B5EF4-FFF2-40B4-BE49-F238E27FC236}">
                  <a16:creationId xmlns:a16="http://schemas.microsoft.com/office/drawing/2014/main" id="{73B38FED-5707-438A-BE33-EDE39821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3364"/>
              <a:ext cx="3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System </a:t>
              </a:r>
              <a:endParaRPr lang="nl-NL" altLang="nl-NL"/>
            </a:p>
          </p:txBody>
        </p:sp>
        <p:sp>
          <p:nvSpPr>
            <p:cNvPr id="66" name="Rectangle 82">
              <a:extLst>
                <a:ext uri="{FF2B5EF4-FFF2-40B4-BE49-F238E27FC236}">
                  <a16:creationId xmlns:a16="http://schemas.microsoft.com/office/drawing/2014/main" id="{43508999-8C7D-4152-90FE-86D8FBD4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3471"/>
              <a:ext cx="5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Administrator</a:t>
              </a:r>
              <a:endParaRPr lang="nl-NL" altLang="nl-NL"/>
            </a:p>
          </p:txBody>
        </p:sp>
        <p:sp>
          <p:nvSpPr>
            <p:cNvPr id="67" name="Line 83">
              <a:extLst>
                <a:ext uri="{FF2B5EF4-FFF2-40B4-BE49-F238E27FC236}">
                  <a16:creationId xmlns:a16="http://schemas.microsoft.com/office/drawing/2014/main" id="{61311B69-9321-4F2C-820D-0B775F5AD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3132"/>
              <a:ext cx="842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8" name="Line 84">
              <a:extLst>
                <a:ext uri="{FF2B5EF4-FFF2-40B4-BE49-F238E27FC236}">
                  <a16:creationId xmlns:a16="http://schemas.microsoft.com/office/drawing/2014/main" id="{095E60F7-1F6E-4EF0-A6DF-FB70D1847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3132"/>
              <a:ext cx="836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69" name="Oval 85">
              <a:extLst>
                <a:ext uri="{FF2B5EF4-FFF2-40B4-BE49-F238E27FC236}">
                  <a16:creationId xmlns:a16="http://schemas.microsoft.com/office/drawing/2014/main" id="{083B7D29-905A-41F0-9C26-B0D5D693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3245"/>
              <a:ext cx="464" cy="246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70" name="Rectangle 86">
              <a:extLst>
                <a:ext uri="{FF2B5EF4-FFF2-40B4-BE49-F238E27FC236}">
                  <a16:creationId xmlns:a16="http://schemas.microsoft.com/office/drawing/2014/main" id="{5575F747-3CBC-4208-B95C-EF755675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2" y="3551"/>
              <a:ext cx="59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Manage Users</a:t>
              </a:r>
              <a:endParaRPr lang="nl-NL" altLang="nl-NL"/>
            </a:p>
          </p:txBody>
        </p:sp>
        <p:sp>
          <p:nvSpPr>
            <p:cNvPr id="71" name="Line 87">
              <a:extLst>
                <a:ext uri="{FF2B5EF4-FFF2-40B4-BE49-F238E27FC236}">
                  <a16:creationId xmlns:a16="http://schemas.microsoft.com/office/drawing/2014/main" id="{A2D9077E-5F68-4BF0-B2A8-7F23156DF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3" y="3231"/>
              <a:ext cx="418" cy="80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2" name="Line 88">
              <a:extLst>
                <a:ext uri="{FF2B5EF4-FFF2-40B4-BE49-F238E27FC236}">
                  <a16:creationId xmlns:a16="http://schemas.microsoft.com/office/drawing/2014/main" id="{632F53C4-18D4-4D2F-B966-D146A5CFE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32" y="3145"/>
              <a:ext cx="411" cy="8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73" name="Rectangle 24">
              <a:extLst>
                <a:ext uri="{FF2B5EF4-FFF2-40B4-BE49-F238E27FC236}">
                  <a16:creationId xmlns:a16="http://schemas.microsoft.com/office/drawing/2014/main" id="{F6D9690A-994C-4616-94D0-5E39E72E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442"/>
              <a:ext cx="84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>
                  <a:solidFill>
                    <a:srgbClr val="000000"/>
                  </a:solidFill>
                </a:rPr>
                <a:t>Authorization Service</a:t>
              </a:r>
              <a:endParaRPr lang="nl-NL" altLang="nl-NL"/>
            </a:p>
          </p:txBody>
        </p: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0F7E7BB-9A9D-49F6-A877-29395C1B2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1358"/>
              <a:ext cx="46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1100" dirty="0" err="1">
                  <a:solidFill>
                    <a:srgbClr val="000000"/>
                  </a:solidFill>
                </a:rPr>
                <a:t>Payment</a:t>
              </a:r>
              <a:r>
                <a:rPr lang="nl-NL" altLang="nl-NL" sz="1100" dirty="0">
                  <a:solidFill>
                    <a:srgbClr val="000000"/>
                  </a:solidFill>
                </a:rPr>
                <a:t> </a:t>
              </a:r>
              <a:endParaRPr lang="nl-NL" altLang="nl-NL" dirty="0"/>
            </a:p>
          </p:txBody>
        </p:sp>
      </p:grpSp>
      <p:sp>
        <p:nvSpPr>
          <p:cNvPr id="75" name="Rectangle 23">
            <a:extLst>
              <a:ext uri="{FF2B5EF4-FFF2-40B4-BE49-F238E27FC236}">
                <a16:creationId xmlns:a16="http://schemas.microsoft.com/office/drawing/2014/main" id="{AE57BEAD-FE5A-45AB-9397-B37D2CCEE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326" y="4730294"/>
            <a:ext cx="98996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rgbClr val="000000"/>
                </a:solidFill>
              </a:rPr>
              <a:t>&lt;&lt; system &gt;&gt; </a:t>
            </a:r>
            <a:endParaRPr lang="nl-NL" altLang="nl-NL" dirty="0"/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777CC774-F5D9-420A-8E71-D4A005FA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700" y="2818788"/>
            <a:ext cx="9784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rgbClr val="000000"/>
                </a:solidFill>
              </a:rPr>
              <a:t>&lt;&lt; system &gt;&gt; </a:t>
            </a:r>
            <a:endParaRPr lang="nl-NL" altLang="nl-NL" dirty="0"/>
          </a:p>
        </p:txBody>
      </p:sp>
      <p:sp>
        <p:nvSpPr>
          <p:cNvPr id="77" name="Rectangle 23">
            <a:extLst>
              <a:ext uri="{FF2B5EF4-FFF2-40B4-BE49-F238E27FC236}">
                <a16:creationId xmlns:a16="http://schemas.microsoft.com/office/drawing/2014/main" id="{D421BF12-9E4B-471E-977C-317967D2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652" y="3990229"/>
            <a:ext cx="9294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rgbClr val="000000"/>
                </a:solidFill>
              </a:rPr>
              <a:t>&lt;&lt; system &gt;&gt; 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409408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BB0DD-EDED-4CDB-A6C2-A385B4CC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Use Case (1)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C0589-D898-418E-9659-F2602D71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8" name="Group 44">
            <a:extLst>
              <a:ext uri="{FF2B5EF4-FFF2-40B4-BE49-F238E27FC236}">
                <a16:creationId xmlns:a16="http://schemas.microsoft.com/office/drawing/2014/main" id="{086B2E7D-00A7-4874-B42C-3E490834B30E}"/>
              </a:ext>
            </a:extLst>
          </p:cNvPr>
          <p:cNvGraphicFramePr>
            <a:graphicFrameLocks/>
          </p:cNvGraphicFramePr>
          <p:nvPr/>
        </p:nvGraphicFramePr>
        <p:xfrm>
          <a:off x="354562" y="1518424"/>
          <a:ext cx="8321893" cy="5289997"/>
        </p:xfrm>
        <a:graphic>
          <a:graphicData uri="http://schemas.openxmlformats.org/drawingml/2006/table">
            <a:tbl>
              <a:tblPr/>
              <a:tblGrid>
                <a:gridCol w="414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Primary actor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Stakeholders and interests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Cashier, Customer, Company, etc.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5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Preconditions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Cashier is identified and authenticated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Postconditions (Success Guarantee)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 Sale is saved. Tax is correctly calculated. Etc.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Main Success Scenario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Actor action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System responsibility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1. Customer arrives at a POS checkout with goods to purchase.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2. Cashier starts a new sale.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1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3. Cashier enters item identifier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4. System records each sale line item and presents item description and running total. Price calculated from a set of price rules.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Cashier repeats steps 3-4 until indicates done.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5. System presents total with taxes calculated.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6. Cashier tells Customer the total, and asks for payment.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7. Customer pays.</a:t>
                      </a: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8. System handles payment.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9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9. System logs the completed sale and sends information to external accounting and inventory systems. System presents receipt.</a:t>
                      </a:r>
                    </a:p>
                  </a:txBody>
                  <a:tcPr marL="90000" marR="90000" marT="46802" marB="468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12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………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2" marB="468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0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1BE2-6280-4C34-951E-4F9658F8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Use Case (2)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908193-873B-4D89-A678-88C48350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9" name="Group 27">
            <a:extLst>
              <a:ext uri="{FF2B5EF4-FFF2-40B4-BE49-F238E27FC236}">
                <a16:creationId xmlns:a16="http://schemas.microsoft.com/office/drawing/2014/main" id="{A2D51357-FAE8-4ECB-B6A6-CD49B4E99E54}"/>
              </a:ext>
            </a:extLst>
          </p:cNvPr>
          <p:cNvGraphicFramePr>
            <a:graphicFrameLocks/>
          </p:cNvGraphicFramePr>
          <p:nvPr/>
        </p:nvGraphicFramePr>
        <p:xfrm>
          <a:off x="467928" y="2253925"/>
          <a:ext cx="8208143" cy="3938594"/>
        </p:xfrm>
        <a:graphic>
          <a:graphicData uri="http://schemas.openxmlformats.org/drawingml/2006/table">
            <a:tbl>
              <a:tblPr/>
              <a:tblGrid>
                <a:gridCol w="494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9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3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Extensions (Alternative flows)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:</a:t>
                      </a: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Actor action</a:t>
                      </a: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System responsibility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3a. [Invalid identifier]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1. System signals error and rejects entry.</a:t>
                      </a: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3-6b. [Customer tells Cashier to cancel sale]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>
                          <a:tab pos="87313" algn="l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	1. Cashier cancels Sale on system</a:t>
                      </a: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7a. [Paying by cash]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1.Cashier enters the cash amount tendered.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2. System presents the balance due, and  releases the cash drawer.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3. Cashier deposits cash tendered and returns balance in cash to Customer.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  4. Systems records the cash payment.</a:t>
                      </a: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7b. [Paying by credit]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……………</a:t>
                      </a:r>
                    </a:p>
                  </a:txBody>
                  <a:tcPr marL="90000" marR="9000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70133"/>
                        </a:buClr>
                        <a:buSzTx/>
                        <a:buFontTx/>
                        <a:buNone/>
                        <a:tabLst/>
                      </a:pPr>
                      <a:endParaRPr kumimoji="0" lang="nl-NL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0000" marR="9000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6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BB0DD-EDED-4CDB-A6C2-A385B4CC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Class 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91A2D2-29ED-41CE-9AB1-60EFD1B6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2670DD6-1E42-4379-9A7B-973E5201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7" y="1700279"/>
            <a:ext cx="8846506" cy="51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798-3D6D-4FDA-A1CD-A64EB2F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/>
              <a:t>Sequence</a:t>
            </a:r>
            <a:r>
              <a:rPr lang="nl-NL" altLang="nl-NL" dirty="0"/>
              <a:t> 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74F2E4-6598-4065-A48A-AD6706B6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B8CD55B-1750-4A72-9A8F-F4E2A7C16C9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755" y="1537021"/>
            <a:ext cx="7305869" cy="51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2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798-3D6D-4FDA-A1CD-A64EB2F6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Activity 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F67F9C-528B-4B3B-9085-1692C800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 descr="activity2">
            <a:extLst>
              <a:ext uri="{FF2B5EF4-FFF2-40B4-BE49-F238E27FC236}">
                <a16:creationId xmlns:a16="http://schemas.microsoft.com/office/drawing/2014/main" id="{DEF39201-7B04-4172-BB61-0390AA64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96" y="1494654"/>
            <a:ext cx="4371975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35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CBEE50-3507-45CD-9C69-EA1A7FCB7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altLang="nl-NL" sz="4400" dirty="0"/>
              <a:t>OO Analysis </a:t>
            </a:r>
            <a:r>
              <a:rPr lang="nl-NL" altLang="nl-NL" sz="4400" dirty="0" err="1"/>
              <a:t>and</a:t>
            </a:r>
            <a:r>
              <a:rPr lang="nl-NL" altLang="nl-NL" sz="4400" dirty="0"/>
              <a:t> Design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AA61791-8311-4508-A569-0E06E6AB00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altLang="nl-NL" dirty="0"/>
              <a:t>Voorbeeld </a:t>
            </a:r>
            <a:r>
              <a:rPr lang="nl-NL" altLang="nl-NL" dirty="0" err="1"/>
              <a:t>Dice</a:t>
            </a:r>
            <a:r>
              <a:rPr lang="nl-NL" altLang="nl-NL" dirty="0"/>
              <a:t> Game</a:t>
            </a:r>
          </a:p>
          <a:p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E4A089C-4543-45C6-BD47-2598887EF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CDA513-C88F-41BA-A5B4-273C5C095E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057275"/>
          </a:xfrm>
        </p:spPr>
        <p:txBody>
          <a:bodyPr/>
          <a:lstStyle/>
          <a:p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665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63869-E6EE-494B-AD36-2860E9D8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/>
              <a:t>Use</a:t>
            </a:r>
            <a:r>
              <a:rPr lang="nl-NL" altLang="nl-NL" dirty="0"/>
              <a:t> Case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A4E37-524E-40D6-AFAE-4F6D8ECF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Play a Dice Game: </a:t>
            </a:r>
          </a:p>
          <a:p>
            <a:pPr>
              <a:lnSpc>
                <a:spcPct val="100000"/>
              </a:lnSpc>
            </a:pPr>
            <a:endParaRPr lang="en-US" altLang="nl-NL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nl-NL" sz="2000" dirty="0">
                <a:solidFill>
                  <a:srgbClr val="000000"/>
                </a:solidFill>
                <a:latin typeface="Verdana" panose="020B0604030504040204" pitchFamily="34" charset="0"/>
              </a:rPr>
              <a:t>Player requests to roll the dice. System presents results: If the dice value totals seven, player wins; otherwise, player loses.</a:t>
            </a:r>
          </a:p>
          <a:p>
            <a:endParaRPr lang="nl-NL" b="0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9974AA7-D504-42AB-96EA-BA9637AC7C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73828" y="3654483"/>
            <a:ext cx="2974673" cy="22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3469956-3E34-4A7E-AC42-5F29FC9C5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Doelstelling</a:t>
            </a:r>
            <a:r>
              <a:rPr lang="en-GB" sz="4800" dirty="0"/>
              <a:t> </a:t>
            </a:r>
            <a:r>
              <a:rPr lang="en-GB" sz="4800" dirty="0" err="1"/>
              <a:t>en</a:t>
            </a:r>
            <a:r>
              <a:rPr lang="en-GB" sz="4800" dirty="0"/>
              <a:t> </a:t>
            </a:r>
            <a:r>
              <a:rPr lang="en-GB" sz="4800" dirty="0" err="1"/>
              <a:t>inhoud</a:t>
            </a:r>
            <a:endParaRPr lang="en-GB" sz="48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F002E7-E6E7-4EA5-A525-EFEB2084A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OOSE-OOAD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D00CDA-3A4D-4591-BC6A-BE5F0D4069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35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BB0DD-EDED-4CDB-A6C2-A385B4CC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Domain Model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0FC70E-2A5B-4710-96F7-16FAB627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36" name="Groep 35">
            <a:extLst>
              <a:ext uri="{FF2B5EF4-FFF2-40B4-BE49-F238E27FC236}">
                <a16:creationId xmlns:a16="http://schemas.microsoft.com/office/drawing/2014/main" id="{01740B00-5F0C-42AF-B40B-031E3B7062DC}"/>
              </a:ext>
            </a:extLst>
          </p:cNvPr>
          <p:cNvGrpSpPr/>
          <p:nvPr/>
        </p:nvGrpSpPr>
        <p:grpSpPr>
          <a:xfrm>
            <a:off x="503237" y="2310730"/>
            <a:ext cx="8137525" cy="3800475"/>
            <a:chOff x="501650" y="1693863"/>
            <a:chExt cx="8137525" cy="3800475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58F2878-1D0F-4D2B-89B7-8699FDC4F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1693863"/>
              <a:ext cx="2886075" cy="592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D81DE95B-EA3B-4AA5-B053-34D8C335C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1693863"/>
              <a:ext cx="2886075" cy="592137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08D362B-7166-4F55-9513-25FF7773E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25" y="1831975"/>
              <a:ext cx="754063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Player</a:t>
              </a:r>
              <a:endParaRPr lang="nl-NL" altLang="nl-NL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020B78-1193-42DF-8FAD-A9A207D54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2286000"/>
              <a:ext cx="2886075" cy="592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D4ACAE4-A928-4A75-A242-7292C8E61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2286000"/>
              <a:ext cx="2886075" cy="5921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3E2883-2FFF-4120-A9F0-8A7DCD844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2424113"/>
              <a:ext cx="665163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name</a:t>
              </a:r>
              <a:endParaRPr lang="nl-NL" altLang="nl-NL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8452A7F7-6336-45AB-9382-9BA5751D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4311650"/>
              <a:ext cx="2886075" cy="592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DB7C22C-BFF0-402A-A444-376A74A53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4311650"/>
              <a:ext cx="2886075" cy="5921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F1175C56-188B-42AE-8D9E-249977ACC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388" y="4449763"/>
              <a:ext cx="12573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DiceGame</a:t>
              </a:r>
              <a:endParaRPr lang="nl-NL" altLang="nl-NL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2527F0B9-A2B8-4417-B39C-2DB6E52DF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4903788"/>
              <a:ext cx="2886075" cy="590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96D92E16-94B3-4FD5-B714-B974A9E61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4903788"/>
              <a:ext cx="2886075" cy="59055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11DD29B8-1949-45FF-BC3D-8ECDEDB18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1693863"/>
              <a:ext cx="2884487" cy="592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92C43248-21F7-4963-A7B5-6B411BD3D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1693863"/>
              <a:ext cx="2884487" cy="592137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287A1D6D-719F-4159-99D8-811EBE12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1831975"/>
              <a:ext cx="39846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Die</a:t>
              </a:r>
              <a:endParaRPr lang="nl-NL" altLang="nl-NL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5B54411B-7EB0-4CD0-BC69-0E0FC693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2286000"/>
              <a:ext cx="2884487" cy="5921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6EB989F7-1288-45F0-ABFB-209D2242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688" y="2286000"/>
              <a:ext cx="2884487" cy="5921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7962A9B0-4740-4DA4-9D55-5FCB3869C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63" y="2424113"/>
              <a:ext cx="11826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faceValue</a:t>
              </a:r>
              <a:endParaRPr lang="nl-NL" altLang="nl-NL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A7F2064E-DF99-4E53-855B-E569A46B8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725" y="2286000"/>
              <a:ext cx="2366963" cy="158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0E4255F1-24AB-483D-91E1-C76C5D990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900" y="1997075"/>
              <a:ext cx="665163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Rolls </a:t>
              </a:r>
              <a:endParaRPr lang="nl-NL" altLang="nl-NL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5578E964-CC6D-46AB-9746-29776D895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688" y="2878138"/>
              <a:ext cx="1587" cy="143351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ADB88823-19A4-417F-A024-65DDC950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3430588"/>
              <a:ext cx="6508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Plays</a:t>
              </a:r>
              <a:endParaRPr lang="nl-NL" altLang="nl-NL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903A30F3-22DF-4988-B7D5-81C898EB2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5" y="2878138"/>
              <a:ext cx="3810000" cy="2025650"/>
            </a:xfrm>
            <a:custGeom>
              <a:avLst/>
              <a:gdLst>
                <a:gd name="T0" fmla="*/ 0 w 2400"/>
                <a:gd name="T1" fmla="*/ 2025650 h 1276"/>
                <a:gd name="T2" fmla="*/ 3810000 w 2400"/>
                <a:gd name="T3" fmla="*/ 2025650 h 1276"/>
                <a:gd name="T4" fmla="*/ 3810000 w 2400"/>
                <a:gd name="T5" fmla="*/ 0 h 1276"/>
                <a:gd name="T6" fmla="*/ 0 60000 65536"/>
                <a:gd name="T7" fmla="*/ 0 60000 65536"/>
                <a:gd name="T8" fmla="*/ 0 60000 65536"/>
                <a:gd name="T9" fmla="*/ 0 w 2400"/>
                <a:gd name="T10" fmla="*/ 0 h 1276"/>
                <a:gd name="T11" fmla="*/ 2400 w 2400"/>
                <a:gd name="T12" fmla="*/ 1276 h 1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0" h="1276">
                  <a:moveTo>
                    <a:pt x="0" y="1276"/>
                  </a:moveTo>
                  <a:lnTo>
                    <a:pt x="2400" y="1276"/>
                  </a:lnTo>
                  <a:lnTo>
                    <a:pt x="24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F2FC543C-19A3-4FBD-82F1-551597E92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188" y="4614863"/>
              <a:ext cx="106521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Includes </a:t>
              </a:r>
              <a:endParaRPr lang="nl-NL" altLang="nl-NL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419CD3CA-09D4-4D6B-8CA1-4B3C73E7E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13" y="1979613"/>
              <a:ext cx="14763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2</a:t>
              </a:r>
              <a:endParaRPr lang="nl-NL" altLang="nl-NL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87862D4-95BD-407B-AB25-D2BCF4FB4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952750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2</a:t>
              </a:r>
              <a:endParaRPr lang="nl-NL" altLang="nl-NL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F36C7E84-682B-4F1A-9AC7-B4588D6C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1979613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0F3DAC6C-E76D-45C3-877A-91CDA3C64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2935288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4FF84C22-87F1-49D2-A509-938761AC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3876675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21929D1F-E089-4B0E-AFE1-05DBBE96D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4597400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</p:grpSp>
    </p:spTree>
    <p:extLst>
      <p:ext uri="{BB962C8B-B14F-4D97-AF65-F5344CB8AC3E}">
        <p14:creationId xmlns:p14="http://schemas.microsoft.com/office/powerpoint/2010/main" val="103370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DEF6-D019-49E0-902C-DBCEC9E6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/>
              <a:t>Sequence</a:t>
            </a:r>
            <a:r>
              <a:rPr lang="nl-NL" altLang="nl-NL" dirty="0"/>
              <a:t> Diagram voor </a:t>
            </a:r>
            <a:r>
              <a:rPr lang="nl-NL" altLang="nl-NL" dirty="0" err="1"/>
              <a:t>play</a:t>
            </a:r>
            <a:r>
              <a:rPr lang="nl-NL" altLang="nl-NL" dirty="0"/>
              <a:t>()</a:t>
            </a:r>
            <a:endParaRPr lang="nl-NL" dirty="0"/>
          </a:p>
        </p:txBody>
      </p:sp>
      <p:pic>
        <p:nvPicPr>
          <p:cNvPr id="7" name="Picture 3" descr="ssd-play-dicegame">
            <a:extLst>
              <a:ext uri="{FF2B5EF4-FFF2-40B4-BE49-F238E27FC236}">
                <a16:creationId xmlns:a16="http://schemas.microsoft.com/office/drawing/2014/main" id="{630FB79C-BE3B-46A4-B16A-9FE16B5C3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166" y="1825625"/>
            <a:ext cx="766366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13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6DEF6-D019-49E0-902C-DBCEC9E6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Design Class Diagram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F6B7A2-EF5A-4688-AE76-7ED3A008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37" name="Groep 36">
            <a:extLst>
              <a:ext uri="{FF2B5EF4-FFF2-40B4-BE49-F238E27FC236}">
                <a16:creationId xmlns:a16="http://schemas.microsoft.com/office/drawing/2014/main" id="{26605CF9-4954-419F-9A8C-1600953E0D81}"/>
              </a:ext>
            </a:extLst>
          </p:cNvPr>
          <p:cNvGrpSpPr/>
          <p:nvPr/>
        </p:nvGrpSpPr>
        <p:grpSpPr>
          <a:xfrm>
            <a:off x="522514" y="3243652"/>
            <a:ext cx="8229600" cy="2147887"/>
            <a:chOff x="457200" y="2347913"/>
            <a:chExt cx="8229600" cy="2147887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2891488-934D-43BB-AECE-CF8FB24D97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7200" y="2347913"/>
              <a:ext cx="8229600" cy="214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0C24D12B-D937-4BF4-B4AE-C3644350E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3270250"/>
              <a:ext cx="2419350" cy="15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FA8C55-C8AF-44C0-BDF1-497EA9A6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575" y="3179763"/>
              <a:ext cx="179388" cy="180975"/>
            </a:xfrm>
            <a:custGeom>
              <a:avLst/>
              <a:gdLst>
                <a:gd name="T0" fmla="*/ 0 w 113"/>
                <a:gd name="T1" fmla="*/ 180975 h 114"/>
                <a:gd name="T2" fmla="*/ 179388 w 113"/>
                <a:gd name="T3" fmla="*/ 90488 h 114"/>
                <a:gd name="T4" fmla="*/ 0 w 113"/>
                <a:gd name="T5" fmla="*/ 0 h 114"/>
                <a:gd name="T6" fmla="*/ 0 60000 65536"/>
                <a:gd name="T7" fmla="*/ 0 60000 65536"/>
                <a:gd name="T8" fmla="*/ 0 60000 65536"/>
                <a:gd name="T9" fmla="*/ 0 w 113"/>
                <a:gd name="T10" fmla="*/ 0 h 114"/>
                <a:gd name="T11" fmla="*/ 113 w 11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" h="114">
                  <a:moveTo>
                    <a:pt x="0" y="114"/>
                  </a:moveTo>
                  <a:lnTo>
                    <a:pt x="113" y="57"/>
                  </a:lnTo>
                  <a:lnTo>
                    <a:pt x="0" y="0"/>
                  </a:lnTo>
                </a:path>
              </a:pathLst>
            </a:cu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5B7247CF-926F-48C1-B6CE-34FDB006C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854325"/>
              <a:ext cx="147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2</a:t>
              </a:r>
              <a:endParaRPr lang="nl-NL" altLang="nl-NL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98FEB1A8-5199-4477-8A6A-55160C4DD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2393950"/>
              <a:ext cx="2860675" cy="585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F082C220-4985-453A-B2C3-267C8F58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2393950"/>
              <a:ext cx="2860675" cy="58578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6A54B8E3-5C8D-4F91-AB39-22A9C354F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2519363"/>
              <a:ext cx="39846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Die</a:t>
              </a:r>
              <a:endParaRPr lang="nl-NL" altLang="nl-NL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C7A7B220-1567-48C5-811B-CF24E500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2979738"/>
              <a:ext cx="2860675" cy="587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7E692E53-E55B-4722-8398-99ACF0204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2979738"/>
              <a:ext cx="2860675" cy="5873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C5733FB-70D5-415E-B749-2C2C628F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3105150"/>
              <a:ext cx="12573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faceValue </a:t>
              </a:r>
              <a:endParaRPr lang="nl-NL" altLang="nl-NL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9A9BA30F-4AA0-4719-9298-A9D41C23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4863" y="3105150"/>
              <a:ext cx="14922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: </a:t>
              </a:r>
              <a:endParaRPr lang="nl-NL" altLang="nl-NL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A99DDA51-5843-4F46-B4E9-098410F05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2500" y="3105150"/>
              <a:ext cx="280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int</a:t>
              </a:r>
              <a:endParaRPr lang="nl-NL" altLang="nl-NL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AD9298F2-6958-4573-AAA6-FBF67088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3567113"/>
              <a:ext cx="2860675" cy="8858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AAB455D3-175E-4C59-A204-21D50C7CE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3567113"/>
              <a:ext cx="2860675" cy="8858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0F566B4E-9DBC-4A43-8D0C-10535A968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3690938"/>
              <a:ext cx="1641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getFaceValue</a:t>
              </a:r>
              <a:endParaRPr lang="nl-NL" altLang="nl-NL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248DFD8C-3DCC-42AF-8CBB-12AF3C8B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975" y="3690938"/>
              <a:ext cx="4016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() : </a:t>
              </a:r>
              <a:endParaRPr lang="nl-NL" altLang="nl-NL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4A41D714-628B-434D-B769-34646E6F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00" y="3690938"/>
              <a:ext cx="280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int</a:t>
              </a:r>
              <a:endParaRPr lang="nl-NL" altLang="nl-NL"/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46B2B9E2-1466-457F-AF2B-3917B576C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88" y="4010025"/>
              <a:ext cx="35401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roll</a:t>
              </a:r>
              <a:endParaRPr lang="nl-NL" altLang="nl-NL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3CB78A48-F062-48C4-9201-0EAB545DA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8" y="4010025"/>
              <a:ext cx="1778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()</a:t>
              </a:r>
              <a:endParaRPr lang="nl-NL" altLang="nl-NL"/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E49160F3-C2B6-411D-A163-AEED8EAE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393950"/>
              <a:ext cx="2860675" cy="585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CCF85726-4062-42BC-83BA-61FCAB95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393950"/>
              <a:ext cx="2860675" cy="58578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41021990-BFC3-4F1C-90FF-9FAF38E7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863" y="2519363"/>
              <a:ext cx="12573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DiceGame</a:t>
              </a:r>
              <a:endParaRPr lang="nl-NL" altLang="nl-NL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94BD3D5-9300-42BF-92BF-B8560193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979738"/>
              <a:ext cx="2860675" cy="110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7D2EDCB1-7026-4831-A1BD-06B9B1194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2979738"/>
              <a:ext cx="2860675" cy="5175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284D78A9-6118-451E-B2FA-723496965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75" y="3422650"/>
              <a:ext cx="1588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9954C33F-97E7-45B9-A937-0139B1D1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3497263"/>
              <a:ext cx="2860675" cy="5873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NL" altLang="nl-NL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92F9D7AC-66C7-4F15-8073-4BE97C04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03625"/>
              <a:ext cx="487362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play</a:t>
              </a:r>
              <a:endParaRPr lang="nl-NL" altLang="nl-NL"/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263E9CEC-D019-493F-AD66-89C2585A4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3" y="3603625"/>
              <a:ext cx="1778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()</a:t>
              </a:r>
              <a:endParaRPr lang="nl-NL" altLang="nl-NL"/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86A8DFB0-80D2-45B6-8093-9B5F174A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163" y="2854325"/>
              <a:ext cx="14763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nl-NL" altLang="nl-NL" sz="2100">
                  <a:solidFill>
                    <a:srgbClr val="000000"/>
                  </a:solidFill>
                </a:rPr>
                <a:t>1</a:t>
              </a:r>
              <a:endParaRPr lang="nl-NL" altLang="nl-NL"/>
            </a:p>
          </p:txBody>
        </p:sp>
      </p:grpSp>
    </p:spTree>
    <p:extLst>
      <p:ext uri="{BB962C8B-B14F-4D97-AF65-F5344CB8AC3E}">
        <p14:creationId xmlns:p14="http://schemas.microsoft.com/office/powerpoint/2010/main" val="345954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0103C-F6E6-47F4-B616-398BE9D4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959818"/>
          </a:xfrm>
        </p:spPr>
        <p:txBody>
          <a:bodyPr/>
          <a:lstStyle/>
          <a:p>
            <a:r>
              <a:rPr lang="nl-NL" dirty="0"/>
              <a:t>Java-code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325312-94CE-4441-8269-3DF02123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DiceGame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Die[]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</a:tabLst>
            </a:pP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TO DO: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Die 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int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61950" algn="l"/>
                <a:tab pos="714375" algn="l"/>
              </a:tabLst>
            </a:pP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getFaceValue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TO DO: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</a:tabLst>
            </a:pP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TO DO: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179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DA2D9-2EE4-449F-A2EB-8663E07B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94505"/>
          </a:xfrm>
        </p:spPr>
        <p:txBody>
          <a:bodyPr/>
          <a:lstStyle/>
          <a:p>
            <a:r>
              <a:rPr lang="en-US" altLang="nl-NL" dirty="0" err="1"/>
              <a:t>Uit</a:t>
            </a:r>
            <a:r>
              <a:rPr lang="en-US" altLang="nl-NL" dirty="0"/>
              <a:t> de </a:t>
            </a:r>
            <a:r>
              <a:rPr lang="en-US" altLang="nl-NL" dirty="0" err="1"/>
              <a:t>praktijk</a:t>
            </a:r>
            <a:endParaRPr lang="nl-NL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9FF8D7B-32D8-48E5-A11E-7FB10E23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0" y="1404267"/>
            <a:ext cx="4073248" cy="243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8BE24E-411A-473A-8BA5-4530D9C7E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27" y="4041392"/>
            <a:ext cx="3653673" cy="257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ED7A94-F967-4C64-A8EA-4B9704FA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5" y="1385682"/>
            <a:ext cx="4135405" cy="247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49074-EF82-41F8-86FA-F61CFE9F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nl-NL" dirty="0"/>
              <a:t>Programming is fun, but …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1E5A47-E59D-48EF-A984-CFB6A65C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nl-NL" sz="2000" b="0" dirty="0"/>
              <a:t>“Programming is fun, but developing quality software is hard. </a:t>
            </a:r>
          </a:p>
          <a:p>
            <a:pPr>
              <a:lnSpc>
                <a:spcPct val="100000"/>
              </a:lnSpc>
            </a:pPr>
            <a:r>
              <a:rPr lang="en-GB" altLang="nl-NL" sz="2000" b="0" dirty="0"/>
              <a:t>In between the nice ideas, the requirements or the 'vision', and a working software product, there is much more than programming. </a:t>
            </a:r>
          </a:p>
          <a:p>
            <a:pPr>
              <a:lnSpc>
                <a:spcPct val="100000"/>
              </a:lnSpc>
            </a:pPr>
            <a:r>
              <a:rPr lang="en-GB" altLang="nl-NL" sz="2000" dirty="0"/>
              <a:t>Analysis and design</a:t>
            </a:r>
            <a:r>
              <a:rPr lang="en-GB" altLang="nl-NL" sz="2000" b="0" dirty="0"/>
              <a:t> -- defining how to solve the problem, what to program, capturing this design in ways that are easy to communicate, to review, to implement, and to evolve</a:t>
            </a:r>
            <a:r>
              <a:rPr lang="nl-NL" altLang="nl-NL" sz="2000" b="0" dirty="0"/>
              <a:t> …”</a:t>
            </a:r>
          </a:p>
          <a:p>
            <a:pPr>
              <a:lnSpc>
                <a:spcPct val="100000"/>
              </a:lnSpc>
            </a:pPr>
            <a:endParaRPr lang="en-US" altLang="nl-NL" sz="2000" b="0" dirty="0"/>
          </a:p>
          <a:p>
            <a:pPr>
              <a:lnSpc>
                <a:spcPct val="100000"/>
              </a:lnSpc>
            </a:pPr>
            <a:r>
              <a:rPr lang="en-US" altLang="nl-NL" sz="2000" b="0" dirty="0"/>
              <a:t>Philippe </a:t>
            </a:r>
            <a:r>
              <a:rPr lang="en-US" altLang="nl-NL" sz="2000" b="0" dirty="0" err="1"/>
              <a:t>Kruchten</a:t>
            </a:r>
            <a:endParaRPr lang="nl-NL" altLang="nl-NL" sz="2000" b="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28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C6C8-86BF-48AD-8EB6-9ED75C92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15803"/>
          </a:xfrm>
        </p:spPr>
        <p:txBody>
          <a:bodyPr/>
          <a:lstStyle/>
          <a:p>
            <a:r>
              <a:rPr lang="nl-NL" altLang="nl-NL" dirty="0"/>
              <a:t>Doel en inhoud van course OOAD (1)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68E3F5-3F4C-455F-9900-00D83DA1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altLang="nl-NL" sz="2400" b="0" dirty="0"/>
              <a:t>Analyseren en ontwerpen van een OO applicatie met behulp van notatietechnieken uit UML (</a:t>
            </a:r>
            <a:r>
              <a:rPr lang="nl-NL" altLang="nl-NL" sz="2400" b="0" dirty="0" err="1"/>
              <a:t>Unified</a:t>
            </a:r>
            <a:r>
              <a:rPr lang="nl-NL" altLang="nl-NL" sz="2400" b="0" dirty="0"/>
              <a:t> </a:t>
            </a:r>
            <a:r>
              <a:rPr lang="nl-NL" altLang="nl-NL" sz="2400" b="0" dirty="0" err="1"/>
              <a:t>Modeling</a:t>
            </a:r>
            <a:r>
              <a:rPr lang="nl-NL" altLang="nl-NL" sz="2400" b="0" dirty="0"/>
              <a:t> Language). </a:t>
            </a:r>
            <a:br>
              <a:rPr lang="nl-NL" altLang="nl-NL" sz="2400" b="0" dirty="0"/>
            </a:br>
            <a:br>
              <a:rPr lang="nl-NL" altLang="nl-NL" sz="2400" b="0" dirty="0"/>
            </a:br>
            <a:r>
              <a:rPr lang="nl-NL" altLang="nl-NL" sz="2400" b="0" dirty="0"/>
              <a:t>Voorbeelden van UML-(diagram)technieken die aan de orde komen: </a:t>
            </a:r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GB" altLang="nl-NL" sz="2000" dirty="0"/>
              <a:t>use cases</a:t>
            </a:r>
            <a:endParaRPr lang="nl-NL" altLang="nl-NL" sz="2000" dirty="0"/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en-GB" altLang="nl-NL" sz="2000" dirty="0"/>
              <a:t>class diagrams</a:t>
            </a:r>
            <a:endParaRPr lang="nl-NL" altLang="nl-NL" sz="2000" dirty="0"/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nl-NL" altLang="nl-NL" sz="2000" dirty="0" err="1"/>
              <a:t>sequence</a:t>
            </a:r>
            <a:r>
              <a:rPr lang="nl-NL" altLang="nl-NL" sz="2000" dirty="0"/>
              <a:t> </a:t>
            </a:r>
            <a:r>
              <a:rPr lang="nl-NL" altLang="nl-NL" sz="2000" dirty="0" err="1"/>
              <a:t>diagrams</a:t>
            </a:r>
            <a:endParaRPr lang="nl-NL" altLang="nl-NL" sz="2000" dirty="0"/>
          </a:p>
          <a:p>
            <a:pPr lvl="1" algn="just">
              <a:lnSpc>
                <a:spcPct val="100000"/>
              </a:lnSpc>
              <a:spcBef>
                <a:spcPts val="200"/>
              </a:spcBef>
            </a:pPr>
            <a:r>
              <a:rPr lang="nl-NL" altLang="nl-NL" sz="2000" dirty="0" err="1"/>
              <a:t>activity</a:t>
            </a:r>
            <a:r>
              <a:rPr lang="nl-NL" altLang="nl-NL" sz="2000" dirty="0"/>
              <a:t> </a:t>
            </a:r>
            <a:r>
              <a:rPr lang="nl-NL" altLang="nl-NL" sz="2000" dirty="0" err="1"/>
              <a:t>diagrams</a:t>
            </a:r>
            <a:endParaRPr lang="nl-NL" altLang="nl-NL" sz="2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8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48C6D-5A3C-4879-9A34-EAB3647B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090448"/>
          </a:xfrm>
        </p:spPr>
        <p:txBody>
          <a:bodyPr/>
          <a:lstStyle/>
          <a:p>
            <a:r>
              <a:rPr lang="nl-NL" altLang="nl-NL" dirty="0"/>
              <a:t>Doel en inhoud van course OOAD (2)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6F2FCC-91FD-420B-B93C-D315B6AC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 b="0" dirty="0"/>
              <a:t>Functionele en niet-functionele </a:t>
            </a:r>
            <a:r>
              <a:rPr lang="nl-NL" sz="2000" b="0" dirty="0" err="1"/>
              <a:t>requirements</a:t>
            </a:r>
            <a:endParaRPr lang="nl-NL" sz="2000" b="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b="0" dirty="0"/>
              <a:t>Vertalen van OO ontwerp naar initiële Java-code</a:t>
            </a: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2000" b="0" dirty="0"/>
              <a:t>Objectgeoriënteerde ontwerpprincipes</a:t>
            </a:r>
          </a:p>
          <a:p>
            <a:pPr lvl="2">
              <a:spcBef>
                <a:spcPts val="200"/>
              </a:spcBef>
            </a:pPr>
            <a:r>
              <a:rPr lang="nl-NL" sz="2000" dirty="0"/>
              <a:t>GRASP </a:t>
            </a:r>
            <a:r>
              <a:rPr lang="nl-NL" sz="1600" dirty="0"/>
              <a:t>(Low </a:t>
            </a:r>
            <a:r>
              <a:rPr lang="nl-NL" sz="1600" dirty="0" err="1"/>
              <a:t>coupling</a:t>
            </a:r>
            <a:r>
              <a:rPr lang="nl-NL" sz="1600" dirty="0"/>
              <a:t>, High </a:t>
            </a:r>
            <a:r>
              <a:rPr lang="nl-NL" sz="1600" dirty="0" err="1"/>
              <a:t>cohesion</a:t>
            </a:r>
            <a:r>
              <a:rPr lang="nl-NL" sz="1600" dirty="0"/>
              <a:t>, …)</a:t>
            </a:r>
            <a:endParaRPr lang="nl-NL" sz="2000" dirty="0"/>
          </a:p>
          <a:p>
            <a:pPr lvl="2">
              <a:spcBef>
                <a:spcPts val="200"/>
              </a:spcBef>
            </a:pPr>
            <a:r>
              <a:rPr lang="nl-NL" sz="2000" dirty="0"/>
              <a:t>SOLID </a:t>
            </a:r>
            <a:r>
              <a:rPr lang="nl-NL" sz="1600" dirty="0"/>
              <a:t>(Single </a:t>
            </a:r>
            <a:r>
              <a:rPr lang="nl-NL" sz="1600" dirty="0" err="1"/>
              <a:t>Responsibility</a:t>
            </a:r>
            <a:r>
              <a:rPr lang="nl-NL" sz="1600" dirty="0"/>
              <a:t>, Open/Closed, </a:t>
            </a:r>
            <a:r>
              <a:rPr lang="nl-NL" sz="1600" dirty="0" err="1"/>
              <a:t>Dependency</a:t>
            </a:r>
            <a:r>
              <a:rPr lang="nl-NL" sz="1600" dirty="0"/>
              <a:t> </a:t>
            </a:r>
            <a:r>
              <a:rPr lang="nl-NL" sz="1600" dirty="0" err="1"/>
              <a:t>Inversion</a:t>
            </a:r>
            <a:r>
              <a:rPr lang="nl-NL" sz="1600" dirty="0"/>
              <a:t>, …)</a:t>
            </a:r>
            <a:endParaRPr lang="nl-NL" sz="1600" b="0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sz="2000" b="0" dirty="0"/>
              <a:t>OO Design </a:t>
            </a:r>
            <a:r>
              <a:rPr lang="nl-NL" sz="2000" b="0" dirty="0" err="1"/>
              <a:t>Patterns</a:t>
            </a:r>
            <a:endParaRPr lang="nl-NL" sz="2000" b="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NL" altLang="nl-NL" sz="2000" b="0" dirty="0"/>
              <a:t>Verantwoorden van ontwerpbeslissingen, alternatieve oplossingen afwegen.</a:t>
            </a:r>
          </a:p>
          <a:p>
            <a:pPr lvl="1">
              <a:spcBef>
                <a:spcPts val="200"/>
              </a:spcBef>
            </a:pPr>
            <a:endParaRPr lang="nl-NL" sz="2400" dirty="0"/>
          </a:p>
          <a:p>
            <a:pPr lvl="1">
              <a:spcBef>
                <a:spcPts val="200"/>
              </a:spcBef>
            </a:pP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391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29B1A-D541-40B0-8233-C78AB958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Studiemateriaal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6ED4FF-8938-405E-A89E-5CF638DB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 err="1">
                <a:cs typeface="Times New Roman" panose="02020603050405020304" pitchFamily="18" charset="0"/>
              </a:rPr>
              <a:t>Larman</a:t>
            </a:r>
            <a:r>
              <a:rPr lang="en-GB" altLang="nl-NL" sz="2000" b="0" dirty="0">
                <a:cs typeface="Times New Roman" panose="02020603050405020304" pitchFamily="18" charset="0"/>
              </a:rPr>
              <a:t>, Craig.  </a:t>
            </a:r>
            <a:br>
              <a:rPr lang="en-GB" altLang="nl-NL" sz="2000" b="0" dirty="0">
                <a:cs typeface="Times New Roman" panose="02020603050405020304" pitchFamily="18" charset="0"/>
              </a:rPr>
            </a:br>
            <a:r>
              <a:rPr lang="en-GB" altLang="nl-NL" sz="2000" b="0" i="1" dirty="0">
                <a:cs typeface="Times New Roman" panose="02020603050405020304" pitchFamily="18" charset="0"/>
              </a:rPr>
              <a:t>Applying UML and Patterns: An Introduction to Object-Oriented Analysis and Design and Iterative Development, </a:t>
            </a:r>
            <a:r>
              <a:rPr lang="en-GB" altLang="nl-NL" sz="2000" b="0" dirty="0">
                <a:cs typeface="Times New Roman" panose="02020603050405020304" pitchFamily="18" charset="0"/>
              </a:rPr>
              <a:t>Prentice Hall, 3</a:t>
            </a:r>
            <a:r>
              <a:rPr lang="en-GB" altLang="nl-NL" sz="2000" b="0" baseline="30000" dirty="0">
                <a:cs typeface="Times New Roman" panose="02020603050405020304" pitchFamily="18" charset="0"/>
              </a:rPr>
              <a:t>rd</a:t>
            </a:r>
            <a:r>
              <a:rPr lang="en-GB" altLang="nl-NL" sz="2000" b="0" dirty="0">
                <a:cs typeface="Times New Roman" panose="02020603050405020304" pitchFamily="18" charset="0"/>
              </a:rPr>
              <a:t> edition, ISBN: 0131489062</a:t>
            </a:r>
            <a:endParaRPr lang="nl-NL" altLang="nl-NL" sz="2000" b="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 err="1">
                <a:cs typeface="Times New Roman" panose="02020603050405020304" pitchFamily="18" charset="0"/>
              </a:rPr>
              <a:t>Studiehandleiding</a:t>
            </a:r>
            <a:r>
              <a:rPr lang="en-GB" altLang="nl-NL" sz="2000" b="0" dirty="0">
                <a:cs typeface="Times New Roman" panose="02020603050405020304" pitchFamily="18" charset="0"/>
              </a:rPr>
              <a:t> course OOAD (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zie</a:t>
            </a:r>
            <a:r>
              <a:rPr lang="en-GB" altLang="nl-NL" sz="2000" b="0" dirty="0">
                <a:cs typeface="Times New Roman" panose="02020603050405020304" pitchFamily="18" charset="0"/>
              </a:rPr>
              <a:t> 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Onderwijs</a:t>
            </a:r>
            <a:r>
              <a:rPr lang="en-GB" altLang="nl-NL" sz="2000" b="0" dirty="0">
                <a:cs typeface="Times New Roman" panose="02020603050405020304" pitchFamily="18" charset="0"/>
              </a:rPr>
              <a:t> Online)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 err="1">
                <a:cs typeface="Times New Roman" panose="02020603050405020304" pitchFamily="18" charset="0"/>
              </a:rPr>
              <a:t>Werkboek</a:t>
            </a:r>
            <a:r>
              <a:rPr lang="en-GB" altLang="nl-NL" sz="2000" b="0" dirty="0">
                <a:cs typeface="Times New Roman" panose="02020603050405020304" pitchFamily="18" charset="0"/>
              </a:rPr>
              <a:t> course OOAD (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zie</a:t>
            </a:r>
            <a:r>
              <a:rPr lang="en-GB" altLang="nl-NL" sz="2000" b="0" dirty="0">
                <a:cs typeface="Times New Roman" panose="02020603050405020304" pitchFamily="18" charset="0"/>
              </a:rPr>
              <a:t> 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Onderwijs</a:t>
            </a:r>
            <a:r>
              <a:rPr lang="en-GB" altLang="nl-NL" sz="2000" b="0" dirty="0">
                <a:cs typeface="Times New Roman" panose="02020603050405020304" pitchFamily="18" charset="0"/>
              </a:rPr>
              <a:t> Online)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>
                <a:cs typeface="Times New Roman" panose="02020603050405020304" pitchFamily="18" charset="0"/>
              </a:rPr>
              <a:t>Sheets (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zie</a:t>
            </a:r>
            <a:r>
              <a:rPr lang="en-GB" altLang="nl-NL" sz="2000" b="0" dirty="0">
                <a:cs typeface="Times New Roman" panose="02020603050405020304" pitchFamily="18" charset="0"/>
              </a:rPr>
              <a:t> 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Onderwijs</a:t>
            </a:r>
            <a:r>
              <a:rPr lang="en-GB" altLang="nl-NL" sz="2000" b="0" dirty="0">
                <a:cs typeface="Times New Roman" panose="02020603050405020304" pitchFamily="18" charset="0"/>
              </a:rPr>
              <a:t> Online)</a:t>
            </a:r>
            <a:endParaRPr lang="nl-NL" altLang="nl-NL" sz="2000" b="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>
                <a:cs typeface="Times New Roman" panose="02020603050405020304" pitchFamily="18" charset="0"/>
              </a:rPr>
              <a:t>Software: </a:t>
            </a:r>
          </a:p>
          <a:p>
            <a:pPr lvl="1">
              <a:lnSpc>
                <a:spcPct val="100000"/>
              </a:lnSpc>
            </a:pPr>
            <a:r>
              <a:rPr lang="en-GB" altLang="nl-NL" dirty="0" err="1">
                <a:cs typeface="Times New Roman" panose="02020603050405020304" pitchFamily="18" charset="0"/>
              </a:rPr>
              <a:t>Astah</a:t>
            </a:r>
            <a:r>
              <a:rPr lang="en-GB" altLang="nl-NL" dirty="0">
                <a:cs typeface="Times New Roman" panose="02020603050405020304" pitchFamily="18" charset="0"/>
              </a:rPr>
              <a:t> Professional / </a:t>
            </a:r>
            <a:r>
              <a:rPr lang="en-GB" altLang="nl-NL" dirty="0" err="1">
                <a:cs typeface="Times New Roman" panose="02020603050405020304" pitchFamily="18" charset="0"/>
              </a:rPr>
              <a:t>PlantUML</a:t>
            </a:r>
            <a:endParaRPr lang="en-GB" altLang="nl-NL" dirty="0"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689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B705-180B-453F-A133-D1869E9D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Toetsing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4E2E7-68CC-435C-8F01-1879DD06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 err="1">
                <a:cs typeface="Times New Roman" panose="02020603050405020304" pitchFamily="18" charset="0"/>
              </a:rPr>
              <a:t>Schriftelijke</a:t>
            </a:r>
            <a:r>
              <a:rPr lang="en-GB" altLang="nl-NL" sz="2000" b="0" dirty="0">
                <a:cs typeface="Times New Roman" panose="02020603050405020304" pitchFamily="18" charset="0"/>
              </a:rPr>
              <a:t> 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toets</a:t>
            </a:r>
            <a:r>
              <a:rPr lang="en-GB" altLang="nl-NL" sz="2000" b="0" dirty="0">
                <a:cs typeface="Times New Roman" panose="02020603050405020304" pitchFamily="18" charset="0"/>
              </a:rPr>
              <a:t> UML (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eind</a:t>
            </a:r>
            <a:r>
              <a:rPr lang="en-GB" altLang="nl-NL" sz="2000" b="0" dirty="0">
                <a:cs typeface="Times New Roman" panose="02020603050405020304" pitchFamily="18" charset="0"/>
              </a:rPr>
              <a:t> week 4)</a:t>
            </a: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nl-NL" altLang="nl-NL" sz="2000" b="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 err="1">
                <a:cs typeface="Times New Roman" panose="02020603050405020304" pitchFamily="18" charset="0"/>
              </a:rPr>
              <a:t>Schriftelijke</a:t>
            </a:r>
            <a:r>
              <a:rPr lang="en-GB" altLang="nl-NL" sz="2000" b="0" dirty="0">
                <a:cs typeface="Times New Roman" panose="02020603050405020304" pitchFamily="18" charset="0"/>
              </a:rPr>
              <a:t> </a:t>
            </a:r>
            <a:r>
              <a:rPr lang="en-GB" altLang="nl-NL" sz="2000" b="0" dirty="0" err="1">
                <a:cs typeface="Times New Roman" panose="02020603050405020304" pitchFamily="18" charset="0"/>
              </a:rPr>
              <a:t>toets</a:t>
            </a:r>
            <a:r>
              <a:rPr lang="en-GB" altLang="nl-NL" sz="2000" b="0" dirty="0">
                <a:cs typeface="Times New Roman" panose="02020603050405020304" pitchFamily="18" charset="0"/>
              </a:rPr>
              <a:t> OO Design (week 7)</a:t>
            </a: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endParaRPr lang="en-GB" altLang="nl-NL" sz="2000" b="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lang="en-GB" altLang="nl-NL" sz="2000" b="0" dirty="0">
                <a:cs typeface="Times New Roman" panose="02020603050405020304" pitchFamily="18" charset="0"/>
              </a:rPr>
              <a:t>Case study OOAD (week 4 t/m 8)</a:t>
            </a:r>
          </a:p>
          <a:p>
            <a:pPr>
              <a:spcBef>
                <a:spcPct val="40000"/>
              </a:spcBef>
            </a:pPr>
            <a:endParaRPr lang="en-GB" altLang="nl-NL" sz="2000" b="0" dirty="0">
              <a:cs typeface="Times New Roman" panose="02020603050405020304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nl-NL" sz="2000" b="0" i="1" dirty="0" err="1">
                <a:cs typeface="Times New Roman" panose="02020603050405020304" pitchFamily="18" charset="0"/>
              </a:rPr>
              <a:t>Zie</a:t>
            </a:r>
            <a:r>
              <a:rPr lang="en-US" altLang="nl-NL" sz="2000" b="0" i="1" dirty="0">
                <a:cs typeface="Times New Roman" panose="02020603050405020304" pitchFamily="18" charset="0"/>
              </a:rPr>
              <a:t> </a:t>
            </a:r>
            <a:r>
              <a:rPr lang="en-US" altLang="nl-NL" sz="2000" b="0" i="1" dirty="0" err="1">
                <a:cs typeface="Times New Roman" panose="02020603050405020304" pitchFamily="18" charset="0"/>
              </a:rPr>
              <a:t>studiehandleiding</a:t>
            </a:r>
            <a:r>
              <a:rPr lang="en-US" altLang="nl-NL" sz="2000" b="0" i="1" dirty="0">
                <a:cs typeface="Times New Roman" panose="02020603050405020304" pitchFamily="18" charset="0"/>
              </a:rPr>
              <a:t> </a:t>
            </a:r>
            <a:r>
              <a:rPr lang="en-US" altLang="nl-NL" sz="2000" b="0" i="1" dirty="0" err="1">
                <a:cs typeface="Times New Roman" panose="02020603050405020304" pitchFamily="18" charset="0"/>
              </a:rPr>
              <a:t>en</a:t>
            </a:r>
            <a:r>
              <a:rPr lang="en-US" altLang="nl-NL" sz="2000" b="0" i="1" dirty="0">
                <a:cs typeface="Times New Roman" panose="02020603050405020304" pitchFamily="18" charset="0"/>
              </a:rPr>
              <a:t> OWE-</a:t>
            </a:r>
            <a:r>
              <a:rPr lang="en-US" altLang="nl-NL" sz="2000" b="0" i="1" dirty="0" err="1">
                <a:cs typeface="Times New Roman" panose="02020603050405020304" pitchFamily="18" charset="0"/>
              </a:rPr>
              <a:t>beschrijving</a:t>
            </a:r>
            <a:r>
              <a:rPr lang="en-US" altLang="nl-NL" sz="2000" b="0" i="1" dirty="0">
                <a:cs typeface="Times New Roman" panose="02020603050405020304" pitchFamily="18" charset="0"/>
              </a:rPr>
              <a:t> </a:t>
            </a:r>
            <a:r>
              <a:rPr lang="en-US" altLang="nl-NL" sz="2000" b="0" i="1" dirty="0" err="1">
                <a:cs typeface="Times New Roman" panose="02020603050405020304" pitchFamily="18" charset="0"/>
              </a:rPr>
              <a:t>voor</a:t>
            </a:r>
            <a:r>
              <a:rPr lang="en-US" altLang="nl-NL" sz="2000" b="0" i="1" dirty="0">
                <a:cs typeface="Times New Roman" panose="02020603050405020304" pitchFamily="18" charset="0"/>
              </a:rPr>
              <a:t> details</a:t>
            </a:r>
            <a:endParaRPr lang="nl-NL" altLang="nl-NL" sz="2000" b="0" i="1" dirty="0">
              <a:cs typeface="Times New Roman" panose="02020603050405020304" pitchFamily="18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388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7676D81-CD59-4B68-994E-73D597FF3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sz="7200" dirty="0"/>
              <a:t>UML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99D384B-9BA7-42AB-ADFF-99864819B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FDD47A3-8DD4-43D2-B315-531F224064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5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1C48-540F-42C0-B7CA-F2A333A7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/>
              <a:t>Wat is UML?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B9DDEA-D3CD-43A4-A874-638C3720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Clr>
                <a:srgbClr val="970133"/>
              </a:buClr>
              <a:buFont typeface="Arial" panose="020B0604020202020204" pitchFamily="34" charset="0"/>
              <a:buChar char="•"/>
            </a:pPr>
            <a:r>
              <a:rPr lang="nl-NL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Visuele taal om objectgeoriënteerde analyses en ontwerpen voor software te kunnen maken</a:t>
            </a:r>
            <a:r>
              <a:rPr lang="nl-NL" altLang="nl-NL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US" altLang="nl-NL" sz="18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970133"/>
              </a:buClr>
              <a:buFont typeface="Arial" panose="020B0604020202020204" pitchFamily="34" charset="0"/>
              <a:buChar char="•"/>
            </a:pPr>
            <a:endParaRPr lang="en-US" altLang="nl-NL" sz="18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970133"/>
              </a:buClr>
              <a:buFont typeface="Arial" panose="020B0604020202020204" pitchFamily="34" charset="0"/>
              <a:buChar char="•"/>
            </a:pP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UML is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géén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methode</a:t>
            </a:r>
            <a:endParaRPr lang="en-US" altLang="nl-NL" sz="18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Standaardiseert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dus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geen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werkwijze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!</a:t>
            </a:r>
            <a:b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altLang="nl-NL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970133"/>
              </a:buClr>
              <a:buFont typeface="Arial" panose="020B0604020202020204" pitchFamily="34" charset="0"/>
              <a:buChar char="•"/>
            </a:pP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UML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standaardiseert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begrippen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en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diagrammen</a:t>
            </a:r>
            <a:endParaRPr lang="en-US" altLang="nl-NL" sz="18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De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diagrammen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samen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vormen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een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model van het software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systeem</a:t>
            </a:r>
            <a:b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altLang="nl-NL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Clr>
                <a:srgbClr val="970133"/>
              </a:buClr>
              <a:buFont typeface="Arial" panose="020B0604020202020204" pitchFamily="34" charset="0"/>
              <a:buChar char="•"/>
            </a:pP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Combinatie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van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concepten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op </a:t>
            </a:r>
            <a:r>
              <a:rPr lang="en-US" altLang="nl-NL" sz="1800" b="0" dirty="0" err="1">
                <a:solidFill>
                  <a:srgbClr val="000000"/>
                </a:solidFill>
                <a:latin typeface="Verdana" panose="020B0604030504040204" pitchFamily="34" charset="0"/>
              </a:rPr>
              <a:t>gebied</a:t>
            </a:r>
            <a:r>
              <a:rPr lang="en-US" altLang="nl-NL" sz="1800" b="0" dirty="0">
                <a:solidFill>
                  <a:srgbClr val="000000"/>
                </a:solidFill>
                <a:latin typeface="Verdana" panose="020B0604030504040204" pitchFamily="34" charset="0"/>
              </a:rPr>
              <a:t> van: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Gegevensmodellering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(ER-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achtig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Bedrijfsmodellering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(workflow)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Object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modellering</a:t>
            </a:r>
            <a:endParaRPr lang="en-US" altLang="nl-NL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Componenten</a:t>
            </a:r>
            <a:r>
              <a:rPr lang="en-US" altLang="nl-N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nl-N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modellering</a:t>
            </a:r>
            <a:endParaRPr lang="en-US" altLang="nl-NL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nl-NL" dirty="0"/>
          </a:p>
        </p:txBody>
      </p:sp>
      <p:graphicFrame>
        <p:nvGraphicFramePr>
          <p:cNvPr id="7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2F94A35-676A-4107-83E2-0E818CB0AD2A}"/>
              </a:ext>
            </a:extLst>
          </p:cNvPr>
          <p:cNvGraphicFramePr>
            <a:graphicFrameLocks/>
          </p:cNvGraphicFramePr>
          <p:nvPr/>
        </p:nvGraphicFramePr>
        <p:xfrm>
          <a:off x="6744154" y="4473575"/>
          <a:ext cx="20510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2519280" imgH="2016000" progId="Paint.Picture">
                  <p:embed/>
                </p:oleObj>
              </mc:Choice>
              <mc:Fallback>
                <p:oleObj name="Bitmap Image" r:id="rId3" imgW="2519280" imgH="2016000" progId="Paint.Picture">
                  <p:embed/>
                  <p:pic>
                    <p:nvPicPr>
                      <p:cNvPr id="7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2F94A35-676A-4107-83E2-0E818CB0AD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154" y="4473575"/>
                        <a:ext cx="2051050" cy="18637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9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003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C0E3B2D0-E2DE-1841-ACB9-CFCE4D65FDBE}" vid="{52E69CEA-1608-604E-8DFB-08CB16E95E8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1707</TotalTime>
  <Words>633</Words>
  <Application>Microsoft Office PowerPoint</Application>
  <PresentationFormat>Diavoorstelling (4:3)</PresentationFormat>
  <Paragraphs>184</Paragraphs>
  <Slides>24</Slides>
  <Notes>1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2" baseType="lpstr">
      <vt:lpstr>Arial</vt:lpstr>
      <vt:lpstr>Avenir Next Condensed</vt:lpstr>
      <vt:lpstr>Calibri</vt:lpstr>
      <vt:lpstr>Courier New</vt:lpstr>
      <vt:lpstr>Helvetica Neue</vt:lpstr>
      <vt:lpstr>Verdana</vt:lpstr>
      <vt:lpstr>Kantoorthema</vt:lpstr>
      <vt:lpstr>Bitmap Image</vt:lpstr>
      <vt:lpstr>PowerPoint-presentatie</vt:lpstr>
      <vt:lpstr>PowerPoint-presentatie</vt:lpstr>
      <vt:lpstr>Programming is fun, but …</vt:lpstr>
      <vt:lpstr>Doel en inhoud van course OOAD (1)</vt:lpstr>
      <vt:lpstr>Doel en inhoud van course OOAD (2)</vt:lpstr>
      <vt:lpstr>Studiemateriaal</vt:lpstr>
      <vt:lpstr>Toetsing</vt:lpstr>
      <vt:lpstr>PowerPoint-presentatie</vt:lpstr>
      <vt:lpstr>Wat is UML?</vt:lpstr>
      <vt:lpstr>UML-technieken en -diagrammen</vt:lpstr>
      <vt:lpstr>UML-diagrammen</vt:lpstr>
      <vt:lpstr>Use Case Diagram</vt:lpstr>
      <vt:lpstr>Use Case (1)</vt:lpstr>
      <vt:lpstr>Use Case (2)</vt:lpstr>
      <vt:lpstr>Class Diagram</vt:lpstr>
      <vt:lpstr>Sequence diagram</vt:lpstr>
      <vt:lpstr>Activity diagram</vt:lpstr>
      <vt:lpstr> </vt:lpstr>
      <vt:lpstr>Use Case</vt:lpstr>
      <vt:lpstr>Domain Model</vt:lpstr>
      <vt:lpstr>Sequence Diagram voor play()</vt:lpstr>
      <vt:lpstr>Design Class Diagram</vt:lpstr>
      <vt:lpstr>Java-code</vt:lpstr>
      <vt:lpstr>Uit de praktijk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Koolwaaij Michel</dc:creator>
  <cp:lastModifiedBy>Marco Engelbart</cp:lastModifiedBy>
  <cp:revision>18</cp:revision>
  <dcterms:created xsi:type="dcterms:W3CDTF">2019-08-26T14:10:43Z</dcterms:created>
  <dcterms:modified xsi:type="dcterms:W3CDTF">2020-01-31T22:24:31Z</dcterms:modified>
</cp:coreProperties>
</file>