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6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2" d="100"/>
          <a:sy n="82" d="100"/>
        </p:scale>
        <p:origin x="1416" y="77"/>
      </p:cViewPr>
      <p:guideLst/>
    </p:cSldViewPr>
  </p:slideViewPr>
  <p:notesTextViewPr>
    <p:cViewPr>
      <p:scale>
        <a:sx n="3" d="2"/>
        <a:sy n="3" d="2"/>
      </p:scale>
      <p:origin x="0" y="0"/>
    </p:cViewPr>
  </p:notesTextViewPr>
  <p:notesViewPr>
    <p:cSldViewPr snapToGrid="0">
      <p:cViewPr varScale="1">
        <p:scale>
          <a:sx n="63" d="100"/>
          <a:sy n="63" d="100"/>
        </p:scale>
        <p:origin x="313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1C74923-1B82-4261-AD1A-8E1960B27E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351E4180-DF09-4385-B36B-26AB426698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1C1487-B345-4D7A-8841-CAD3CA824CC5}" type="datetimeFigureOut">
              <a:rPr lang="en-GB" smtClean="0"/>
              <a:t>14/01/2020</a:t>
            </a:fld>
            <a:endParaRPr lang="en-GB"/>
          </a:p>
        </p:txBody>
      </p:sp>
      <p:sp>
        <p:nvSpPr>
          <p:cNvPr id="4" name="Tijdelijke aanduiding voor voettekst 3">
            <a:extLst>
              <a:ext uri="{FF2B5EF4-FFF2-40B4-BE49-F238E27FC236}">
                <a16:creationId xmlns:a16="http://schemas.microsoft.com/office/drawing/2014/main" id="{1903559B-28FA-44F2-AB00-780C2BE737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31479DEB-8B35-4839-8CC8-91D469BD64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0508FD-1E01-438E-8C89-F185A8F61F6B}" type="slidenum">
              <a:rPr lang="en-GB" smtClean="0"/>
              <a:t>‹nr.›</a:t>
            </a:fld>
            <a:endParaRPr lang="en-GB"/>
          </a:p>
        </p:txBody>
      </p:sp>
    </p:spTree>
    <p:extLst>
      <p:ext uri="{BB962C8B-B14F-4D97-AF65-F5344CB8AC3E}">
        <p14:creationId xmlns:p14="http://schemas.microsoft.com/office/powerpoint/2010/main" val="21377622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userDrawn="1"/>
        </p:nvPicPr>
        <p:blipFill>
          <a:blip r:embed="rId2"/>
          <a:stretch>
            <a:fillRect/>
          </a:stretch>
        </p:blipFill>
        <p:spPr>
          <a:xfrm>
            <a:off x="4043906" y="1624875"/>
            <a:ext cx="3997787" cy="2545109"/>
          </a:xfrm>
          <a:prstGeom prst="rect">
            <a:avLst/>
          </a:prstGeom>
        </p:spPr>
      </p:pic>
      <p:sp>
        <p:nvSpPr>
          <p:cNvPr id="27" name="Tijdelijke aanduiding voor tekst 26">
            <a:extLst>
              <a:ext uri="{FF2B5EF4-FFF2-40B4-BE49-F238E27FC236}">
                <a16:creationId xmlns:a16="http://schemas.microsoft.com/office/drawing/2014/main" id="{62D72DF6-455F-49BB-BA77-CFB0EF824348}"/>
              </a:ext>
            </a:extLst>
          </p:cNvPr>
          <p:cNvSpPr>
            <a:spLocks noGrp="1"/>
          </p:cNvSpPr>
          <p:nvPr>
            <p:ph type="body" sz="quarter" idx="10" hasCustomPrompt="1"/>
          </p:nvPr>
        </p:nvSpPr>
        <p:spPr>
          <a:xfrm>
            <a:off x="669925" y="1884363"/>
            <a:ext cx="7839075" cy="3089275"/>
          </a:xfrm>
        </p:spPr>
        <p:txBody>
          <a:bodyPr>
            <a:normAutofit/>
          </a:bodyPr>
          <a:lstStyle>
            <a:lvl1pPr marL="0" indent="0">
              <a:buNone/>
              <a:defRPr lang="en-GB" sz="6750" b="1" i="0" u="none" strike="noStrike" cap="none" spc="0" baseline="0" dirty="0">
                <a:ln>
                  <a:noFill/>
                </a:ln>
                <a:solidFill>
                  <a:srgbClr val="000000"/>
                </a:solidFill>
                <a:uFillTx/>
                <a:latin typeface="Avenir Next Condensed"/>
                <a:ea typeface="Avenir Next Condensed"/>
                <a:cs typeface="Avenir Next Condensed"/>
                <a:sym typeface="Helvetica Neue Medium"/>
              </a:defRPr>
            </a:lvl1pPr>
          </a:lstStyle>
          <a:p>
            <a:pPr lvl="0"/>
            <a:r>
              <a:rPr lang="nl-NL" sz="6750" dirty="0">
                <a:latin typeface="Avenir Next Condensed"/>
              </a:rPr>
              <a:t>VOORBEELD VAN EEN TITEL_</a:t>
            </a:r>
            <a:endParaRPr lang="en-GB" dirty="0"/>
          </a:p>
        </p:txBody>
      </p:sp>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5" y="5095875"/>
            <a:ext cx="7839075" cy="1009650"/>
          </a:xfrm>
        </p:spPr>
        <p:txBody>
          <a:bodyPr>
            <a:normAutofit/>
          </a:bodyPr>
          <a:lstStyle>
            <a:lvl1pPr marL="0" indent="0">
              <a:buNone/>
              <a:defRPr lang="en-GB" sz="3300"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7"/>
            <a:ext cx="7844102" cy="588915"/>
          </a:xfrm>
        </p:spPr>
        <p:txBody>
          <a:bodyPr anchor="b">
            <a:noAutofit/>
          </a:bodyPr>
          <a:lstStyle>
            <a:lvl1pPr marL="0" indent="0">
              <a:buNone/>
              <a:defRPr lang="nl-NL" sz="2461"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Tree>
    <p:extLst>
      <p:ext uri="{BB962C8B-B14F-4D97-AF65-F5344CB8AC3E}">
        <p14:creationId xmlns:p14="http://schemas.microsoft.com/office/powerpoint/2010/main" val="28198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en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E6917-89F7-48C5-A271-631CE8C0D5C1}"/>
              </a:ext>
            </a:extLst>
          </p:cNvPr>
          <p:cNvSpPr>
            <a:spLocks noGrp="1"/>
          </p:cNvSpPr>
          <p:nvPr>
            <p:ph type="title" hasCustomPrompt="1"/>
          </p:nvPr>
        </p:nvSpPr>
        <p:spPr>
          <a:xfrm>
            <a:off x="628650" y="365129"/>
            <a:ext cx="7886700" cy="955672"/>
          </a:xfrm>
        </p:spPr>
        <p:txBody>
          <a:bodyPr anchor="b">
            <a:normAutofit/>
          </a:bodyPr>
          <a:lstStyle>
            <a:lvl1pPr>
              <a:defRPr lang="en-GB" sz="320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marL="0" lvl="0" indent="0" algn="l" defTabSz="685783" rtl="0" eaLnBrk="1" latinLnBrk="0" hangingPunct="1">
              <a:lnSpc>
                <a:spcPct val="90000"/>
              </a:lnSpc>
              <a:spcBef>
                <a:spcPts val="750"/>
              </a:spcBef>
              <a:buFont typeface="Arial" panose="020B0604020202020204" pitchFamily="34" charset="0"/>
              <a:buNone/>
            </a:pPr>
            <a:r>
              <a:rPr lang="nl-NL" dirty="0"/>
              <a:t>VOORBEELD VAN EEN ONDERWERP</a:t>
            </a:r>
            <a:endParaRPr lang="en-GB" dirty="0"/>
          </a:p>
        </p:txBody>
      </p:sp>
      <p:sp>
        <p:nvSpPr>
          <p:cNvPr id="3" name="Tijdelijke aanduiding voor inhoud 2">
            <a:extLst>
              <a:ext uri="{FF2B5EF4-FFF2-40B4-BE49-F238E27FC236}">
                <a16:creationId xmlns:a16="http://schemas.microsoft.com/office/drawing/2014/main" id="{1F4D8162-1AA2-4B35-BEA6-C78FDA7F8A36}"/>
              </a:ext>
            </a:extLst>
          </p:cNvPr>
          <p:cNvSpPr>
            <a:spLocks noGrp="1"/>
          </p:cNvSpPr>
          <p:nvPr>
            <p:ph idx="1" hasCustomPrompt="1"/>
          </p:nvPr>
        </p:nvSpPr>
        <p:spPr>
          <a:xfrm>
            <a:off x="628649" y="1431636"/>
            <a:ext cx="7886699" cy="4745327"/>
          </a:xfrm>
        </p:spPr>
        <p:txBody>
          <a:bodyPr>
            <a:normAutofit/>
          </a:bodyPr>
          <a:lstStyle>
            <a:lvl1pPr marL="0" indent="0">
              <a:buNone/>
              <a:defRPr sz="1700"/>
            </a:lvl1pPr>
          </a:lstStyle>
          <a:p>
            <a:pPr lvl="0"/>
            <a:r>
              <a:rPr lang="nl-NL" sz="1700" dirty="0"/>
              <a:t>Voorbeeldtekst</a:t>
            </a:r>
            <a:endParaRPr lang="en-GB" dirty="0"/>
          </a:p>
        </p:txBody>
      </p:sp>
    </p:spTree>
    <p:extLst>
      <p:ext uri="{BB962C8B-B14F-4D97-AF65-F5344CB8AC3E}">
        <p14:creationId xmlns:p14="http://schemas.microsoft.com/office/powerpoint/2010/main" val="164648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E6917-89F7-48C5-A271-631CE8C0D5C1}"/>
              </a:ext>
            </a:extLst>
          </p:cNvPr>
          <p:cNvSpPr>
            <a:spLocks noGrp="1"/>
          </p:cNvSpPr>
          <p:nvPr>
            <p:ph type="title" hasCustomPrompt="1"/>
          </p:nvPr>
        </p:nvSpPr>
        <p:spPr/>
        <p:txBody>
          <a:bodyPr anchor="b">
            <a:normAutofit/>
          </a:bodyPr>
          <a:lstStyle>
            <a:lvl1pPr>
              <a:defRPr lang="en-GB" sz="320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marL="0" lvl="0" indent="0" algn="l" defTabSz="685783" rtl="0" eaLnBrk="1" latinLnBrk="0" hangingPunct="1">
              <a:lnSpc>
                <a:spcPct val="90000"/>
              </a:lnSpc>
              <a:spcBef>
                <a:spcPts val="750"/>
              </a:spcBef>
              <a:buFont typeface="Arial" panose="020B0604020202020204" pitchFamily="34" charset="0"/>
              <a:buNone/>
            </a:pPr>
            <a:r>
              <a:rPr lang="nl-NL" dirty="0"/>
              <a:t>VOORBEELD VAN EEN ONDERWERP</a:t>
            </a:r>
            <a:endParaRPr lang="en-GB" dirty="0"/>
          </a:p>
        </p:txBody>
      </p:sp>
      <p:sp>
        <p:nvSpPr>
          <p:cNvPr id="3" name="Tijdelijke aanduiding voor inhoud 2">
            <a:extLst>
              <a:ext uri="{FF2B5EF4-FFF2-40B4-BE49-F238E27FC236}">
                <a16:creationId xmlns:a16="http://schemas.microsoft.com/office/drawing/2014/main" id="{1F4D8162-1AA2-4B35-BEA6-C78FDA7F8A36}"/>
              </a:ext>
            </a:extLst>
          </p:cNvPr>
          <p:cNvSpPr>
            <a:spLocks noGrp="1"/>
          </p:cNvSpPr>
          <p:nvPr>
            <p:ph idx="1" hasCustomPrompt="1"/>
          </p:nvPr>
        </p:nvSpPr>
        <p:spPr>
          <a:xfrm>
            <a:off x="628650" y="1825625"/>
            <a:ext cx="3600450" cy="4351338"/>
          </a:xfrm>
        </p:spPr>
        <p:txBody>
          <a:bodyPr>
            <a:normAutofit/>
          </a:bodyPr>
          <a:lstStyle>
            <a:lvl1pPr marL="0" indent="0">
              <a:buNone/>
              <a:defRPr sz="1700"/>
            </a:lvl1pPr>
          </a:lstStyle>
          <a:p>
            <a:pPr lvl="0"/>
            <a:r>
              <a:rPr lang="nl-NL" sz="1700" dirty="0"/>
              <a:t>Voorbeeldtekst</a:t>
            </a:r>
            <a:endParaRPr lang="en-GB" dirty="0"/>
          </a:p>
        </p:txBody>
      </p:sp>
    </p:spTree>
    <p:extLst>
      <p:ext uri="{BB962C8B-B14F-4D97-AF65-F5344CB8AC3E}">
        <p14:creationId xmlns:p14="http://schemas.microsoft.com/office/powerpoint/2010/main" val="357888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E6917-89F7-48C5-A271-631CE8C0D5C1}"/>
              </a:ext>
            </a:extLst>
          </p:cNvPr>
          <p:cNvSpPr>
            <a:spLocks noGrp="1"/>
          </p:cNvSpPr>
          <p:nvPr>
            <p:ph type="title" hasCustomPrompt="1"/>
          </p:nvPr>
        </p:nvSpPr>
        <p:spPr/>
        <p:txBody>
          <a:bodyPr anchor="b">
            <a:normAutofit/>
          </a:bodyPr>
          <a:lstStyle>
            <a:lvl1pPr>
              <a:defRPr lang="en-GB" sz="320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marL="0" lvl="0" indent="0" algn="l" defTabSz="685783" rtl="0" eaLnBrk="1" latinLnBrk="0" hangingPunct="1">
              <a:lnSpc>
                <a:spcPct val="90000"/>
              </a:lnSpc>
              <a:spcBef>
                <a:spcPts val="750"/>
              </a:spcBef>
              <a:buFont typeface="Arial" panose="020B0604020202020204" pitchFamily="34" charset="0"/>
              <a:buNone/>
            </a:pPr>
            <a:r>
              <a:rPr lang="nl-NL" dirty="0"/>
              <a:t>VOORBEELD VAN EEN ONDERWERP</a:t>
            </a:r>
            <a:endParaRPr lang="en-GB" dirty="0"/>
          </a:p>
        </p:txBody>
      </p:sp>
      <p:sp>
        <p:nvSpPr>
          <p:cNvPr id="3" name="Tijdelijke aanduiding voor inhoud 2">
            <a:extLst>
              <a:ext uri="{FF2B5EF4-FFF2-40B4-BE49-F238E27FC236}">
                <a16:creationId xmlns:a16="http://schemas.microsoft.com/office/drawing/2014/main" id="{1F4D8162-1AA2-4B35-BEA6-C78FDA7F8A36}"/>
              </a:ext>
            </a:extLst>
          </p:cNvPr>
          <p:cNvSpPr>
            <a:spLocks noGrp="1"/>
          </p:cNvSpPr>
          <p:nvPr>
            <p:ph idx="1" hasCustomPrompt="1"/>
          </p:nvPr>
        </p:nvSpPr>
        <p:spPr>
          <a:xfrm>
            <a:off x="628650" y="1825625"/>
            <a:ext cx="3600450" cy="4351338"/>
          </a:xfrm>
        </p:spPr>
        <p:txBody>
          <a:bodyPr>
            <a:normAutofit/>
          </a:bodyPr>
          <a:lstStyle>
            <a:lvl1pPr marL="0" indent="0">
              <a:buNone/>
              <a:defRPr sz="1700">
                <a:latin typeface="Arial" panose="020B0604020202020204" pitchFamily="34" charset="0"/>
                <a:cs typeface="Arial" panose="020B0604020202020204" pitchFamily="34" charset="0"/>
              </a:defRPr>
            </a:lvl1pPr>
          </a:lstStyle>
          <a:p>
            <a:pPr lvl="0"/>
            <a:r>
              <a:rPr lang="nl-NL" sz="1700" dirty="0"/>
              <a:t>Voorbeeldtekst</a:t>
            </a:r>
            <a:endParaRPr lang="en-GB" dirty="0"/>
          </a:p>
        </p:txBody>
      </p:sp>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825625"/>
            <a:ext cx="3600450" cy="4351338"/>
          </a:xfrm>
        </p:spPr>
        <p:txBody>
          <a:bodyPr>
            <a:normAutofit/>
          </a:bodyPr>
          <a:lstStyle>
            <a:lvl1pPr>
              <a:defRPr sz="1700">
                <a:latin typeface="Arial" panose="020B0604020202020204" pitchFamily="34" charset="0"/>
                <a:cs typeface="Arial" panose="020B0604020202020204" pitchFamily="34" charset="0"/>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260251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E6917-89F7-48C5-A271-631CE8C0D5C1}"/>
              </a:ext>
            </a:extLst>
          </p:cNvPr>
          <p:cNvSpPr>
            <a:spLocks noGrp="1"/>
          </p:cNvSpPr>
          <p:nvPr>
            <p:ph type="title" hasCustomPrompt="1"/>
          </p:nvPr>
        </p:nvSpPr>
        <p:spPr/>
        <p:txBody>
          <a:bodyPr anchor="b">
            <a:normAutofit/>
          </a:bodyPr>
          <a:lstStyle>
            <a:lvl1pPr>
              <a:defRPr lang="en-GB" sz="320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marL="0" lvl="0" indent="0" algn="l" defTabSz="685783" rtl="0" eaLnBrk="1" latinLnBrk="0" hangingPunct="1">
              <a:lnSpc>
                <a:spcPct val="90000"/>
              </a:lnSpc>
              <a:spcBef>
                <a:spcPts val="750"/>
              </a:spcBef>
              <a:buFont typeface="Arial" panose="020B0604020202020204" pitchFamily="34" charset="0"/>
              <a:buNone/>
            </a:pPr>
            <a:r>
              <a:rPr lang="nl-NL" dirty="0"/>
              <a:t>VOORBEELD VAN EEN ONDERWERP</a:t>
            </a:r>
            <a:endParaRPr lang="en-GB" dirty="0"/>
          </a:p>
        </p:txBody>
      </p:sp>
      <p:sp>
        <p:nvSpPr>
          <p:cNvPr id="3" name="Tijdelijke aanduiding voor inhoud 2">
            <a:extLst>
              <a:ext uri="{FF2B5EF4-FFF2-40B4-BE49-F238E27FC236}">
                <a16:creationId xmlns:a16="http://schemas.microsoft.com/office/drawing/2014/main" id="{1F4D8162-1AA2-4B35-BEA6-C78FDA7F8A36}"/>
              </a:ext>
            </a:extLst>
          </p:cNvPr>
          <p:cNvSpPr>
            <a:spLocks noGrp="1"/>
          </p:cNvSpPr>
          <p:nvPr>
            <p:ph idx="1" hasCustomPrompt="1"/>
          </p:nvPr>
        </p:nvSpPr>
        <p:spPr>
          <a:xfrm>
            <a:off x="628650" y="2438397"/>
            <a:ext cx="3600450" cy="3738566"/>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r>
              <a:rPr lang="nl-NL" sz="1700" dirty="0"/>
              <a:t>Voorbeeldtekst</a:t>
            </a:r>
            <a:endParaRPr lang="en-GB" dirty="0"/>
          </a:p>
        </p:txBody>
      </p:sp>
      <p:sp>
        <p:nvSpPr>
          <p:cNvPr id="8" name="Tijdelijke aanduiding voor inhoud 2">
            <a:extLst>
              <a:ext uri="{FF2B5EF4-FFF2-40B4-BE49-F238E27FC236}">
                <a16:creationId xmlns:a16="http://schemas.microsoft.com/office/drawing/2014/main" id="{302C1A6C-E298-44F7-B7CD-33C3102FF01B}"/>
              </a:ext>
            </a:extLst>
          </p:cNvPr>
          <p:cNvSpPr>
            <a:spLocks noGrp="1"/>
          </p:cNvSpPr>
          <p:nvPr>
            <p:ph idx="14" hasCustomPrompt="1"/>
          </p:nvPr>
        </p:nvSpPr>
        <p:spPr>
          <a:xfrm>
            <a:off x="4914900" y="2438395"/>
            <a:ext cx="3600450" cy="3738568"/>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r>
              <a:rPr lang="nl-NL" sz="1700" dirty="0"/>
              <a:t>Voorbeeldtekst</a:t>
            </a:r>
            <a:endParaRPr lang="en-GB" dirty="0"/>
          </a:p>
        </p:txBody>
      </p:sp>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3"/>
            <a:ext cx="3600450" cy="572219"/>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572219"/>
          </a:xfrm>
        </p:spPr>
        <p:txBody>
          <a:bodyPr anchor="ctr">
            <a:normAutofit/>
          </a:bodyPr>
          <a:lstStyle>
            <a:lvl1pPr marL="0" indent="0">
              <a:buNone/>
              <a:defRPr sz="1600" b="1"/>
            </a:lvl1pPr>
          </a:lstStyle>
          <a:p>
            <a:pPr lvl="0"/>
            <a:r>
              <a:rPr lang="nl-NL" dirty="0"/>
              <a:t>Klik om een tekst toe te voegen</a:t>
            </a:r>
            <a:endParaRPr lang="en-GB" dirty="0"/>
          </a:p>
        </p:txBody>
      </p:sp>
    </p:spTree>
    <p:extLst>
      <p:ext uri="{BB962C8B-B14F-4D97-AF65-F5344CB8AC3E}">
        <p14:creationId xmlns:p14="http://schemas.microsoft.com/office/powerpoint/2010/main" val="358165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userDrawn="1"/>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userDrawn="1"/>
        </p:nvPicPr>
        <p:blipFill>
          <a:blip r:embed="rId2"/>
          <a:stretch>
            <a:fillRect/>
          </a:stretch>
        </p:blipFill>
        <p:spPr>
          <a:xfrm>
            <a:off x="2730161" y="601588"/>
            <a:ext cx="355939" cy="297299"/>
          </a:xfrm>
          <a:prstGeom prst="rect">
            <a:avLst/>
          </a:prstGeom>
        </p:spPr>
      </p:pic>
      <p:sp>
        <p:nvSpPr>
          <p:cNvPr id="18" name="Tijdelijke aanduiding voor tekst 17">
            <a:extLst>
              <a:ext uri="{FF2B5EF4-FFF2-40B4-BE49-F238E27FC236}">
                <a16:creationId xmlns:a16="http://schemas.microsoft.com/office/drawing/2014/main" id="{0085B888-A864-4C76-87C8-996231F3744D}"/>
              </a:ext>
            </a:extLst>
          </p:cNvPr>
          <p:cNvSpPr>
            <a:spLocks noGrp="1"/>
          </p:cNvSpPr>
          <p:nvPr>
            <p:ph type="body" sz="quarter" idx="10" hasCustomPrompt="1"/>
          </p:nvPr>
        </p:nvSpPr>
        <p:spPr>
          <a:xfrm>
            <a:off x="2730839" y="1628775"/>
            <a:ext cx="3682322" cy="3600450"/>
          </a:xfrm>
        </p:spPr>
        <p:txBody>
          <a:bodyPr>
            <a:normAutofit/>
          </a:bodyPr>
          <a:lstStyle>
            <a:lvl1pPr marL="0" indent="0">
              <a:buNone/>
              <a:defRPr sz="3600">
                <a:solidFill>
                  <a:schemeClr val="bg1"/>
                </a:solidFill>
              </a:defRPr>
            </a:lvl1pPr>
          </a:lstStyle>
          <a:p>
            <a:pPr lvl="0"/>
            <a:r>
              <a:rPr lang="nl-NL" sz="3600" dirty="0"/>
              <a:t>‘</a:t>
            </a:r>
            <a:r>
              <a:rPr lang="en-GB" sz="3600" dirty="0"/>
              <a:t>Quote’</a:t>
            </a:r>
            <a:endParaRPr lang="nl-NL" sz="3600" dirty="0"/>
          </a:p>
        </p:txBody>
      </p:sp>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1" y="5429599"/>
            <a:ext cx="3683000" cy="493713"/>
          </a:xfrm>
        </p:spPr>
        <p:txBody>
          <a:bodyPr anchor="b"/>
          <a:lstStyle>
            <a:lvl1pPr marL="0" indent="0">
              <a:buNone/>
              <a:defRPr sz="1740">
                <a:solidFill>
                  <a:schemeClr val="bg1"/>
                </a:solidFill>
              </a:defRPr>
            </a:lvl1pPr>
          </a:lstStyle>
          <a:p>
            <a:pPr lvl="0"/>
            <a:r>
              <a:rPr lang="nl-NL" dirty="0"/>
              <a:t>NAAM</a:t>
            </a:r>
            <a:endParaRPr lang="en-GB" dirty="0"/>
          </a:p>
        </p:txBody>
      </p:sp>
    </p:spTree>
    <p:extLst>
      <p:ext uri="{BB962C8B-B14F-4D97-AF65-F5344CB8AC3E}">
        <p14:creationId xmlns:p14="http://schemas.microsoft.com/office/powerpoint/2010/main" val="314225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7149806" y="6227762"/>
            <a:ext cx="1359194" cy="588915"/>
          </a:xfrm>
          <a:prstGeom prst="rect">
            <a:avLst/>
          </a:prstGeom>
        </p:spPr>
      </p:pic>
    </p:spTree>
    <p:extLst>
      <p:ext uri="{BB962C8B-B14F-4D97-AF65-F5344CB8AC3E}">
        <p14:creationId xmlns:p14="http://schemas.microsoft.com/office/powerpoint/2010/main" val="419592031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4" r:id="rId4"/>
    <p:sldLayoutId id="2147483657" r:id="rId5"/>
    <p:sldLayoutId id="2147483653" r:id="rId6"/>
  </p:sldLayoutIdLst>
  <p:txStyles>
    <p:titleStyle>
      <a:lvl1pPr algn="l" defTabSz="685783" rtl="0" eaLnBrk="1" latinLnBrk="0" hangingPunct="1">
        <a:lnSpc>
          <a:spcPct val="90000"/>
        </a:lnSpc>
        <a:spcBef>
          <a:spcPct val="0"/>
        </a:spcBef>
        <a:buNone/>
        <a:defRPr lang="nl-NL" sz="3200" b="0" kern="1200" baseline="0" dirty="0">
          <a:solidFill>
            <a:srgbClr val="E50856"/>
          </a:solidFill>
          <a:latin typeface="Avenir Next Condensed"/>
          <a:ea typeface="+mj-ea"/>
          <a:cs typeface="Arial" panose="020B0604020202020204" pitchFamily="34" charset="0"/>
          <a:sym typeface="Avenir Next Condensed Demi Bold"/>
        </a:defRPr>
      </a:lvl1pPr>
    </p:titleStyle>
    <p:bodyStyle>
      <a:lvl1pPr marL="171446" indent="-171446" algn="l" defTabSz="685783" rtl="0" eaLnBrk="1" latinLnBrk="0" hangingPunct="1">
        <a:lnSpc>
          <a:spcPct val="80000"/>
        </a:lnSpc>
        <a:spcBef>
          <a:spcPts val="75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8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8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8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8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469956-3E34-4A7E-AC42-5F29FC9C56C1}"/>
              </a:ext>
            </a:extLst>
          </p:cNvPr>
          <p:cNvSpPr>
            <a:spLocks noGrp="1"/>
          </p:cNvSpPr>
          <p:nvPr>
            <p:ph type="body" sz="quarter" idx="10"/>
          </p:nvPr>
        </p:nvSpPr>
        <p:spPr/>
        <p:txBody>
          <a:bodyPr>
            <a:normAutofit/>
          </a:bodyPr>
          <a:lstStyle/>
          <a:p>
            <a:r>
              <a:rPr lang="en-GB" sz="5400" dirty="0"/>
              <a:t>Domain </a:t>
            </a:r>
            <a:r>
              <a:rPr lang="en-GB" sz="5400" dirty="0" err="1"/>
              <a:t>Modeling</a:t>
            </a:r>
            <a:endParaRPr lang="en-GB" sz="5400" dirty="0"/>
          </a:p>
        </p:txBody>
      </p:sp>
      <p:sp>
        <p:nvSpPr>
          <p:cNvPr id="3" name="Tijdelijke aanduiding voor tekst 2">
            <a:extLst>
              <a:ext uri="{FF2B5EF4-FFF2-40B4-BE49-F238E27FC236}">
                <a16:creationId xmlns:a16="http://schemas.microsoft.com/office/drawing/2014/main" id="{B7F002E7-E6E7-4EA5-A525-EFEB2084A8C5}"/>
              </a:ext>
            </a:extLst>
          </p:cNvPr>
          <p:cNvSpPr>
            <a:spLocks noGrp="1"/>
          </p:cNvSpPr>
          <p:nvPr>
            <p:ph type="body" sz="quarter" idx="11"/>
          </p:nvPr>
        </p:nvSpPr>
        <p:spPr/>
        <p:txBody>
          <a:bodyPr/>
          <a:lstStyle/>
          <a:p>
            <a:r>
              <a:rPr lang="en-GB" dirty="0"/>
              <a:t>OOSE-OOAD</a:t>
            </a:r>
          </a:p>
        </p:txBody>
      </p:sp>
      <p:sp>
        <p:nvSpPr>
          <p:cNvPr id="4" name="Tijdelijke aanduiding voor tekst 3">
            <a:extLst>
              <a:ext uri="{FF2B5EF4-FFF2-40B4-BE49-F238E27FC236}">
                <a16:creationId xmlns:a16="http://schemas.microsoft.com/office/drawing/2014/main" id="{ADD00CDA-3A4D-4591-BC6A-BE5F0D4069D3}"/>
              </a:ext>
            </a:extLst>
          </p:cNvPr>
          <p:cNvSpPr>
            <a:spLocks noGrp="1"/>
          </p:cNvSpPr>
          <p:nvPr>
            <p:ph type="body" sz="quarter" idx="12"/>
          </p:nvPr>
        </p:nvSpPr>
        <p:spPr/>
        <p:txBody>
          <a:bodyPr/>
          <a:lstStyle/>
          <a:p>
            <a:r>
              <a:rPr lang="en-GB" dirty="0"/>
              <a:t>AIM</a:t>
            </a:r>
          </a:p>
        </p:txBody>
      </p:sp>
    </p:spTree>
    <p:extLst>
      <p:ext uri="{BB962C8B-B14F-4D97-AF65-F5344CB8AC3E}">
        <p14:creationId xmlns:p14="http://schemas.microsoft.com/office/powerpoint/2010/main" val="186714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2BEA3-EFFE-4652-84BC-80E34C81BB6D}"/>
              </a:ext>
            </a:extLst>
          </p:cNvPr>
          <p:cNvSpPr>
            <a:spLocks noGrp="1"/>
          </p:cNvSpPr>
          <p:nvPr>
            <p:ph type="title"/>
          </p:nvPr>
        </p:nvSpPr>
        <p:spPr/>
        <p:txBody>
          <a:bodyPr/>
          <a:lstStyle/>
          <a:p>
            <a:r>
              <a:rPr lang="nl-NL" dirty="0"/>
              <a:t>Domain Model POS</a:t>
            </a:r>
          </a:p>
        </p:txBody>
      </p:sp>
      <p:grpSp>
        <p:nvGrpSpPr>
          <p:cNvPr id="109" name="Group 115">
            <a:extLst>
              <a:ext uri="{FF2B5EF4-FFF2-40B4-BE49-F238E27FC236}">
                <a16:creationId xmlns:a16="http://schemas.microsoft.com/office/drawing/2014/main" id="{8153160B-19DD-4209-9782-F54CF5AC8BF2}"/>
              </a:ext>
            </a:extLst>
          </p:cNvPr>
          <p:cNvGrpSpPr>
            <a:grpSpLocks/>
          </p:cNvGrpSpPr>
          <p:nvPr/>
        </p:nvGrpSpPr>
        <p:grpSpPr bwMode="auto">
          <a:xfrm>
            <a:off x="751557" y="1431636"/>
            <a:ext cx="7640881" cy="5006975"/>
            <a:chOff x="609" y="880"/>
            <a:chExt cx="4436" cy="3154"/>
          </a:xfrm>
        </p:grpSpPr>
        <p:sp>
          <p:nvSpPr>
            <p:cNvPr id="110" name="Rectangle 4">
              <a:extLst>
                <a:ext uri="{FF2B5EF4-FFF2-40B4-BE49-F238E27FC236}">
                  <a16:creationId xmlns:a16="http://schemas.microsoft.com/office/drawing/2014/main" id="{302276E8-41D5-43F7-9DCD-A12948B60AE1}"/>
                </a:ext>
              </a:extLst>
            </p:cNvPr>
            <p:cNvSpPr>
              <a:spLocks noChangeArrowheads="1"/>
            </p:cNvSpPr>
            <p:nvPr/>
          </p:nvSpPr>
          <p:spPr bwMode="auto">
            <a:xfrm>
              <a:off x="4094" y="3373"/>
              <a:ext cx="869" cy="217"/>
            </a:xfrm>
            <a:prstGeom prst="rect">
              <a:avLst/>
            </a:prstGeom>
            <a:solidFill>
              <a:srgbClr val="FFFFFF"/>
            </a:solidFill>
            <a:ln w="9525">
              <a:noFill/>
              <a:miter lim="800000"/>
              <a:headEnd/>
              <a:tailEnd/>
            </a:ln>
          </p:spPr>
          <p:txBody>
            <a:bodyPr/>
            <a:lstStyle/>
            <a:p>
              <a:endParaRPr lang="nl-NL"/>
            </a:p>
          </p:txBody>
        </p:sp>
        <p:sp>
          <p:nvSpPr>
            <p:cNvPr id="111" name="Rectangle 5">
              <a:extLst>
                <a:ext uri="{FF2B5EF4-FFF2-40B4-BE49-F238E27FC236}">
                  <a16:creationId xmlns:a16="http://schemas.microsoft.com/office/drawing/2014/main" id="{B9C96D00-4DE6-4164-AB4E-273F168A76DB}"/>
                </a:ext>
              </a:extLst>
            </p:cNvPr>
            <p:cNvSpPr>
              <a:spLocks noChangeArrowheads="1"/>
            </p:cNvSpPr>
            <p:nvPr/>
          </p:nvSpPr>
          <p:spPr bwMode="auto">
            <a:xfrm>
              <a:off x="4094" y="3373"/>
              <a:ext cx="869" cy="217"/>
            </a:xfrm>
            <a:prstGeom prst="rect">
              <a:avLst/>
            </a:prstGeom>
            <a:noFill/>
            <a:ln w="4763">
              <a:solidFill>
                <a:srgbClr val="000000"/>
              </a:solidFill>
              <a:miter lim="800000"/>
              <a:headEnd/>
              <a:tailEnd/>
            </a:ln>
          </p:spPr>
          <p:txBody>
            <a:bodyPr/>
            <a:lstStyle/>
            <a:p>
              <a:endParaRPr lang="nl-NL"/>
            </a:p>
          </p:txBody>
        </p:sp>
        <p:sp>
          <p:nvSpPr>
            <p:cNvPr id="112" name="Rectangle 6">
              <a:extLst>
                <a:ext uri="{FF2B5EF4-FFF2-40B4-BE49-F238E27FC236}">
                  <a16:creationId xmlns:a16="http://schemas.microsoft.com/office/drawing/2014/main" id="{43C25386-293E-480C-A030-4D1D669F19DC}"/>
                </a:ext>
              </a:extLst>
            </p:cNvPr>
            <p:cNvSpPr>
              <a:spLocks noChangeArrowheads="1"/>
            </p:cNvSpPr>
            <p:nvPr/>
          </p:nvSpPr>
          <p:spPr bwMode="auto">
            <a:xfrm>
              <a:off x="4349" y="3423"/>
              <a:ext cx="416" cy="134"/>
            </a:xfrm>
            <a:prstGeom prst="rect">
              <a:avLst/>
            </a:prstGeom>
            <a:noFill/>
            <a:ln w="9525">
              <a:noFill/>
              <a:miter lim="800000"/>
              <a:headEnd/>
              <a:tailEnd/>
            </a:ln>
          </p:spPr>
          <p:txBody>
            <a:bodyPr wrap="none" lIns="0" tIns="0" rIns="0" bIns="0">
              <a:spAutoFit/>
            </a:bodyPr>
            <a:lstStyle/>
            <a:p>
              <a:r>
                <a:rPr lang="nl-NL" sz="1400">
                  <a:solidFill>
                    <a:srgbClr val="000000"/>
                  </a:solidFill>
                </a:rPr>
                <a:t>Register</a:t>
              </a:r>
              <a:endParaRPr lang="nl-NL" sz="1400"/>
            </a:p>
          </p:txBody>
        </p:sp>
        <p:sp>
          <p:nvSpPr>
            <p:cNvPr id="113" name="Rectangle 7">
              <a:extLst>
                <a:ext uri="{FF2B5EF4-FFF2-40B4-BE49-F238E27FC236}">
                  <a16:creationId xmlns:a16="http://schemas.microsoft.com/office/drawing/2014/main" id="{50EB2F1B-A395-4D37-9E70-610DE9876984}"/>
                </a:ext>
              </a:extLst>
            </p:cNvPr>
            <p:cNvSpPr>
              <a:spLocks noChangeArrowheads="1"/>
            </p:cNvSpPr>
            <p:nvPr/>
          </p:nvSpPr>
          <p:spPr bwMode="auto">
            <a:xfrm>
              <a:off x="4094" y="3590"/>
              <a:ext cx="869" cy="217"/>
            </a:xfrm>
            <a:prstGeom prst="rect">
              <a:avLst/>
            </a:prstGeom>
            <a:solidFill>
              <a:srgbClr val="FFFFFF"/>
            </a:solidFill>
            <a:ln w="9525">
              <a:noFill/>
              <a:miter lim="800000"/>
              <a:headEnd/>
              <a:tailEnd/>
            </a:ln>
          </p:spPr>
          <p:txBody>
            <a:bodyPr/>
            <a:lstStyle/>
            <a:p>
              <a:endParaRPr lang="nl-NL"/>
            </a:p>
          </p:txBody>
        </p:sp>
        <p:sp>
          <p:nvSpPr>
            <p:cNvPr id="114" name="Rectangle 8">
              <a:extLst>
                <a:ext uri="{FF2B5EF4-FFF2-40B4-BE49-F238E27FC236}">
                  <a16:creationId xmlns:a16="http://schemas.microsoft.com/office/drawing/2014/main" id="{8FE8DCA1-5018-46D1-8E44-B9BEB3A1F983}"/>
                </a:ext>
              </a:extLst>
            </p:cNvPr>
            <p:cNvSpPr>
              <a:spLocks noChangeArrowheads="1"/>
            </p:cNvSpPr>
            <p:nvPr/>
          </p:nvSpPr>
          <p:spPr bwMode="auto">
            <a:xfrm>
              <a:off x="4094" y="3590"/>
              <a:ext cx="869" cy="217"/>
            </a:xfrm>
            <a:prstGeom prst="rect">
              <a:avLst/>
            </a:prstGeom>
            <a:noFill/>
            <a:ln w="4763">
              <a:solidFill>
                <a:srgbClr val="000000"/>
              </a:solidFill>
              <a:miter lim="800000"/>
              <a:headEnd/>
              <a:tailEnd/>
            </a:ln>
          </p:spPr>
          <p:txBody>
            <a:bodyPr/>
            <a:lstStyle/>
            <a:p>
              <a:endParaRPr lang="nl-NL"/>
            </a:p>
          </p:txBody>
        </p:sp>
        <p:sp>
          <p:nvSpPr>
            <p:cNvPr id="115" name="Rectangle 9">
              <a:extLst>
                <a:ext uri="{FF2B5EF4-FFF2-40B4-BE49-F238E27FC236}">
                  <a16:creationId xmlns:a16="http://schemas.microsoft.com/office/drawing/2014/main" id="{D1F3A063-5C73-4B1F-BD88-C0134AF6C786}"/>
                </a:ext>
              </a:extLst>
            </p:cNvPr>
            <p:cNvSpPr>
              <a:spLocks noChangeArrowheads="1"/>
            </p:cNvSpPr>
            <p:nvPr/>
          </p:nvSpPr>
          <p:spPr bwMode="auto">
            <a:xfrm>
              <a:off x="4094" y="989"/>
              <a:ext cx="869" cy="217"/>
            </a:xfrm>
            <a:prstGeom prst="rect">
              <a:avLst/>
            </a:prstGeom>
            <a:solidFill>
              <a:srgbClr val="FFFFFF"/>
            </a:solidFill>
            <a:ln w="9525">
              <a:noFill/>
              <a:miter lim="800000"/>
              <a:headEnd/>
              <a:tailEnd/>
            </a:ln>
          </p:spPr>
          <p:txBody>
            <a:bodyPr/>
            <a:lstStyle/>
            <a:p>
              <a:endParaRPr lang="nl-NL"/>
            </a:p>
          </p:txBody>
        </p:sp>
        <p:sp>
          <p:nvSpPr>
            <p:cNvPr id="116" name="Rectangle 10">
              <a:extLst>
                <a:ext uri="{FF2B5EF4-FFF2-40B4-BE49-F238E27FC236}">
                  <a16:creationId xmlns:a16="http://schemas.microsoft.com/office/drawing/2014/main" id="{36C3605C-E3BD-46D4-A9E7-918AC31FF83C}"/>
                </a:ext>
              </a:extLst>
            </p:cNvPr>
            <p:cNvSpPr>
              <a:spLocks noChangeArrowheads="1"/>
            </p:cNvSpPr>
            <p:nvPr/>
          </p:nvSpPr>
          <p:spPr bwMode="auto">
            <a:xfrm>
              <a:off x="4094" y="989"/>
              <a:ext cx="869" cy="217"/>
            </a:xfrm>
            <a:prstGeom prst="rect">
              <a:avLst/>
            </a:prstGeom>
            <a:noFill/>
            <a:ln w="4763">
              <a:solidFill>
                <a:srgbClr val="000000"/>
              </a:solidFill>
              <a:miter lim="800000"/>
              <a:headEnd/>
              <a:tailEnd/>
            </a:ln>
          </p:spPr>
          <p:txBody>
            <a:bodyPr/>
            <a:lstStyle/>
            <a:p>
              <a:endParaRPr lang="nl-NL"/>
            </a:p>
          </p:txBody>
        </p:sp>
        <p:sp>
          <p:nvSpPr>
            <p:cNvPr id="117" name="Rectangle 11">
              <a:extLst>
                <a:ext uri="{FF2B5EF4-FFF2-40B4-BE49-F238E27FC236}">
                  <a16:creationId xmlns:a16="http://schemas.microsoft.com/office/drawing/2014/main" id="{205DC7A4-3A18-487B-9B6D-37FB4DF224A9}"/>
                </a:ext>
              </a:extLst>
            </p:cNvPr>
            <p:cNvSpPr>
              <a:spLocks noChangeArrowheads="1"/>
            </p:cNvSpPr>
            <p:nvPr/>
          </p:nvSpPr>
          <p:spPr bwMode="auto">
            <a:xfrm>
              <a:off x="4435" y="1039"/>
              <a:ext cx="217" cy="134"/>
            </a:xfrm>
            <a:prstGeom prst="rect">
              <a:avLst/>
            </a:prstGeom>
            <a:noFill/>
            <a:ln w="9525">
              <a:noFill/>
              <a:miter lim="800000"/>
              <a:headEnd/>
              <a:tailEnd/>
            </a:ln>
          </p:spPr>
          <p:txBody>
            <a:bodyPr wrap="none" lIns="0" tIns="0" rIns="0" bIns="0">
              <a:spAutoFit/>
            </a:bodyPr>
            <a:lstStyle/>
            <a:p>
              <a:r>
                <a:rPr lang="nl-NL" sz="1400">
                  <a:solidFill>
                    <a:srgbClr val="000000"/>
                  </a:solidFill>
                </a:rPr>
                <a:t>Item</a:t>
              </a:r>
              <a:endParaRPr lang="nl-NL" sz="1400"/>
            </a:p>
          </p:txBody>
        </p:sp>
        <p:sp>
          <p:nvSpPr>
            <p:cNvPr id="118" name="Rectangle 12">
              <a:extLst>
                <a:ext uri="{FF2B5EF4-FFF2-40B4-BE49-F238E27FC236}">
                  <a16:creationId xmlns:a16="http://schemas.microsoft.com/office/drawing/2014/main" id="{889F3448-B34B-4971-9B0B-A10E52B04488}"/>
                </a:ext>
              </a:extLst>
            </p:cNvPr>
            <p:cNvSpPr>
              <a:spLocks noChangeArrowheads="1"/>
            </p:cNvSpPr>
            <p:nvPr/>
          </p:nvSpPr>
          <p:spPr bwMode="auto">
            <a:xfrm>
              <a:off x="4094" y="1206"/>
              <a:ext cx="869" cy="217"/>
            </a:xfrm>
            <a:prstGeom prst="rect">
              <a:avLst/>
            </a:prstGeom>
            <a:solidFill>
              <a:srgbClr val="FFFFFF"/>
            </a:solidFill>
            <a:ln w="9525">
              <a:noFill/>
              <a:miter lim="800000"/>
              <a:headEnd/>
              <a:tailEnd/>
            </a:ln>
          </p:spPr>
          <p:txBody>
            <a:bodyPr/>
            <a:lstStyle/>
            <a:p>
              <a:endParaRPr lang="nl-NL"/>
            </a:p>
          </p:txBody>
        </p:sp>
        <p:sp>
          <p:nvSpPr>
            <p:cNvPr id="119" name="Rectangle 13">
              <a:extLst>
                <a:ext uri="{FF2B5EF4-FFF2-40B4-BE49-F238E27FC236}">
                  <a16:creationId xmlns:a16="http://schemas.microsoft.com/office/drawing/2014/main" id="{F28A4D2C-167B-4D88-8C39-C121B96E8C74}"/>
                </a:ext>
              </a:extLst>
            </p:cNvPr>
            <p:cNvSpPr>
              <a:spLocks noChangeArrowheads="1"/>
            </p:cNvSpPr>
            <p:nvPr/>
          </p:nvSpPr>
          <p:spPr bwMode="auto">
            <a:xfrm>
              <a:off x="4094" y="1206"/>
              <a:ext cx="869" cy="217"/>
            </a:xfrm>
            <a:prstGeom prst="rect">
              <a:avLst/>
            </a:prstGeom>
            <a:noFill/>
            <a:ln w="4763">
              <a:solidFill>
                <a:srgbClr val="000000"/>
              </a:solidFill>
              <a:miter lim="800000"/>
              <a:headEnd/>
              <a:tailEnd/>
            </a:ln>
          </p:spPr>
          <p:txBody>
            <a:bodyPr/>
            <a:lstStyle/>
            <a:p>
              <a:endParaRPr lang="nl-NL"/>
            </a:p>
          </p:txBody>
        </p:sp>
        <p:sp>
          <p:nvSpPr>
            <p:cNvPr id="120" name="Rectangle 14">
              <a:extLst>
                <a:ext uri="{FF2B5EF4-FFF2-40B4-BE49-F238E27FC236}">
                  <a16:creationId xmlns:a16="http://schemas.microsoft.com/office/drawing/2014/main" id="{93C074E9-0DDF-4E14-8165-E566506F59B9}"/>
                </a:ext>
              </a:extLst>
            </p:cNvPr>
            <p:cNvSpPr>
              <a:spLocks noChangeArrowheads="1"/>
            </p:cNvSpPr>
            <p:nvPr/>
          </p:nvSpPr>
          <p:spPr bwMode="auto">
            <a:xfrm>
              <a:off x="4094" y="2290"/>
              <a:ext cx="869" cy="217"/>
            </a:xfrm>
            <a:prstGeom prst="rect">
              <a:avLst/>
            </a:prstGeom>
            <a:solidFill>
              <a:srgbClr val="FFFFFF"/>
            </a:solidFill>
            <a:ln w="9525">
              <a:noFill/>
              <a:miter lim="800000"/>
              <a:headEnd/>
              <a:tailEnd/>
            </a:ln>
          </p:spPr>
          <p:txBody>
            <a:bodyPr/>
            <a:lstStyle/>
            <a:p>
              <a:endParaRPr lang="nl-NL"/>
            </a:p>
          </p:txBody>
        </p:sp>
        <p:sp>
          <p:nvSpPr>
            <p:cNvPr id="121" name="Rectangle 15">
              <a:extLst>
                <a:ext uri="{FF2B5EF4-FFF2-40B4-BE49-F238E27FC236}">
                  <a16:creationId xmlns:a16="http://schemas.microsoft.com/office/drawing/2014/main" id="{3FAB0282-5477-48A4-9FB3-9F42454C78A4}"/>
                </a:ext>
              </a:extLst>
            </p:cNvPr>
            <p:cNvSpPr>
              <a:spLocks noChangeArrowheads="1"/>
            </p:cNvSpPr>
            <p:nvPr/>
          </p:nvSpPr>
          <p:spPr bwMode="auto">
            <a:xfrm>
              <a:off x="4094" y="2290"/>
              <a:ext cx="869" cy="217"/>
            </a:xfrm>
            <a:prstGeom prst="rect">
              <a:avLst/>
            </a:prstGeom>
            <a:noFill/>
            <a:ln w="4763">
              <a:solidFill>
                <a:srgbClr val="000000"/>
              </a:solidFill>
              <a:miter lim="800000"/>
              <a:headEnd/>
              <a:tailEnd/>
            </a:ln>
          </p:spPr>
          <p:txBody>
            <a:bodyPr/>
            <a:lstStyle/>
            <a:p>
              <a:endParaRPr lang="nl-NL"/>
            </a:p>
          </p:txBody>
        </p:sp>
        <p:sp>
          <p:nvSpPr>
            <p:cNvPr id="122" name="Rectangle 16">
              <a:extLst>
                <a:ext uri="{FF2B5EF4-FFF2-40B4-BE49-F238E27FC236}">
                  <a16:creationId xmlns:a16="http://schemas.microsoft.com/office/drawing/2014/main" id="{7345878B-7292-4037-92DF-AC59310C1025}"/>
                </a:ext>
              </a:extLst>
            </p:cNvPr>
            <p:cNvSpPr>
              <a:spLocks noChangeArrowheads="1"/>
            </p:cNvSpPr>
            <p:nvPr/>
          </p:nvSpPr>
          <p:spPr bwMode="auto">
            <a:xfrm>
              <a:off x="4413" y="2340"/>
              <a:ext cx="267" cy="134"/>
            </a:xfrm>
            <a:prstGeom prst="rect">
              <a:avLst/>
            </a:prstGeom>
            <a:noFill/>
            <a:ln w="9525">
              <a:noFill/>
              <a:miter lim="800000"/>
              <a:headEnd/>
              <a:tailEnd/>
            </a:ln>
          </p:spPr>
          <p:txBody>
            <a:bodyPr wrap="none" lIns="0" tIns="0" rIns="0" bIns="0">
              <a:spAutoFit/>
            </a:bodyPr>
            <a:lstStyle/>
            <a:p>
              <a:r>
                <a:rPr lang="nl-NL" sz="1400" dirty="0">
                  <a:solidFill>
                    <a:srgbClr val="000000"/>
                  </a:solidFill>
                </a:rPr>
                <a:t>Store</a:t>
              </a:r>
              <a:endParaRPr lang="nl-NL" sz="1400" dirty="0"/>
            </a:p>
          </p:txBody>
        </p:sp>
        <p:sp>
          <p:nvSpPr>
            <p:cNvPr id="123" name="Rectangle 17">
              <a:extLst>
                <a:ext uri="{FF2B5EF4-FFF2-40B4-BE49-F238E27FC236}">
                  <a16:creationId xmlns:a16="http://schemas.microsoft.com/office/drawing/2014/main" id="{85846FFE-081E-4DE6-BC72-77BF6DBD1D7D}"/>
                </a:ext>
              </a:extLst>
            </p:cNvPr>
            <p:cNvSpPr>
              <a:spLocks noChangeArrowheads="1"/>
            </p:cNvSpPr>
            <p:nvPr/>
          </p:nvSpPr>
          <p:spPr bwMode="auto">
            <a:xfrm>
              <a:off x="4094" y="2507"/>
              <a:ext cx="869" cy="327"/>
            </a:xfrm>
            <a:prstGeom prst="rect">
              <a:avLst/>
            </a:prstGeom>
            <a:solidFill>
              <a:srgbClr val="FFFFFF"/>
            </a:solidFill>
            <a:ln w="9525">
              <a:noFill/>
              <a:miter lim="800000"/>
              <a:headEnd/>
              <a:tailEnd/>
            </a:ln>
          </p:spPr>
          <p:txBody>
            <a:bodyPr/>
            <a:lstStyle/>
            <a:p>
              <a:endParaRPr lang="nl-NL"/>
            </a:p>
          </p:txBody>
        </p:sp>
        <p:sp>
          <p:nvSpPr>
            <p:cNvPr id="124" name="Rectangle 18">
              <a:extLst>
                <a:ext uri="{FF2B5EF4-FFF2-40B4-BE49-F238E27FC236}">
                  <a16:creationId xmlns:a16="http://schemas.microsoft.com/office/drawing/2014/main" id="{6E383D68-AAB6-4FD6-81F1-E9CC03C4DE41}"/>
                </a:ext>
              </a:extLst>
            </p:cNvPr>
            <p:cNvSpPr>
              <a:spLocks noChangeArrowheads="1"/>
            </p:cNvSpPr>
            <p:nvPr/>
          </p:nvSpPr>
          <p:spPr bwMode="auto">
            <a:xfrm>
              <a:off x="4094" y="2507"/>
              <a:ext cx="869" cy="327"/>
            </a:xfrm>
            <a:prstGeom prst="rect">
              <a:avLst/>
            </a:prstGeom>
            <a:noFill/>
            <a:ln w="4763">
              <a:solidFill>
                <a:srgbClr val="000000"/>
              </a:solidFill>
              <a:miter lim="800000"/>
              <a:headEnd/>
              <a:tailEnd/>
            </a:ln>
          </p:spPr>
          <p:txBody>
            <a:bodyPr/>
            <a:lstStyle/>
            <a:p>
              <a:endParaRPr lang="nl-NL"/>
            </a:p>
          </p:txBody>
        </p:sp>
        <p:sp>
          <p:nvSpPr>
            <p:cNvPr id="125" name="Rectangle 19">
              <a:extLst>
                <a:ext uri="{FF2B5EF4-FFF2-40B4-BE49-F238E27FC236}">
                  <a16:creationId xmlns:a16="http://schemas.microsoft.com/office/drawing/2014/main" id="{19B84DDE-BC90-4681-B5CD-BBD4B2AF3C12}"/>
                </a:ext>
              </a:extLst>
            </p:cNvPr>
            <p:cNvSpPr>
              <a:spLocks noChangeArrowheads="1"/>
            </p:cNvSpPr>
            <p:nvPr/>
          </p:nvSpPr>
          <p:spPr bwMode="auto">
            <a:xfrm>
              <a:off x="4151" y="2555"/>
              <a:ext cx="397" cy="134"/>
            </a:xfrm>
            <a:prstGeom prst="rect">
              <a:avLst/>
            </a:prstGeom>
            <a:noFill/>
            <a:ln w="9525">
              <a:noFill/>
              <a:miter lim="800000"/>
              <a:headEnd/>
              <a:tailEnd/>
            </a:ln>
          </p:spPr>
          <p:txBody>
            <a:bodyPr wrap="none" lIns="0" tIns="0" rIns="0" bIns="0">
              <a:spAutoFit/>
            </a:bodyPr>
            <a:lstStyle/>
            <a:p>
              <a:r>
                <a:rPr lang="nl-NL" sz="1400">
                  <a:solidFill>
                    <a:srgbClr val="000000"/>
                  </a:solidFill>
                </a:rPr>
                <a:t>address</a:t>
              </a:r>
              <a:endParaRPr lang="nl-NL" sz="1400"/>
            </a:p>
          </p:txBody>
        </p:sp>
        <p:sp>
          <p:nvSpPr>
            <p:cNvPr id="126" name="Rectangle 20">
              <a:extLst>
                <a:ext uri="{FF2B5EF4-FFF2-40B4-BE49-F238E27FC236}">
                  <a16:creationId xmlns:a16="http://schemas.microsoft.com/office/drawing/2014/main" id="{3E3A77B8-DE9F-42ED-B63F-B8FB5A5007D8}"/>
                </a:ext>
              </a:extLst>
            </p:cNvPr>
            <p:cNvSpPr>
              <a:spLocks noChangeArrowheads="1"/>
            </p:cNvSpPr>
            <p:nvPr/>
          </p:nvSpPr>
          <p:spPr bwMode="auto">
            <a:xfrm>
              <a:off x="4151" y="2670"/>
              <a:ext cx="279" cy="134"/>
            </a:xfrm>
            <a:prstGeom prst="rect">
              <a:avLst/>
            </a:prstGeom>
            <a:noFill/>
            <a:ln w="9525">
              <a:noFill/>
              <a:miter lim="800000"/>
              <a:headEnd/>
              <a:tailEnd/>
            </a:ln>
          </p:spPr>
          <p:txBody>
            <a:bodyPr wrap="none" lIns="0" tIns="0" rIns="0" bIns="0">
              <a:spAutoFit/>
            </a:bodyPr>
            <a:lstStyle/>
            <a:p>
              <a:r>
                <a:rPr lang="nl-NL" sz="1400">
                  <a:solidFill>
                    <a:srgbClr val="000000"/>
                  </a:solidFill>
                </a:rPr>
                <a:t>name</a:t>
              </a:r>
              <a:endParaRPr lang="nl-NL" sz="1400"/>
            </a:p>
          </p:txBody>
        </p:sp>
        <p:sp>
          <p:nvSpPr>
            <p:cNvPr id="127" name="Rectangle 21">
              <a:extLst>
                <a:ext uri="{FF2B5EF4-FFF2-40B4-BE49-F238E27FC236}">
                  <a16:creationId xmlns:a16="http://schemas.microsoft.com/office/drawing/2014/main" id="{2EA996C0-0B04-43B7-9F07-376BDD721992}"/>
                </a:ext>
              </a:extLst>
            </p:cNvPr>
            <p:cNvSpPr>
              <a:spLocks noChangeArrowheads="1"/>
            </p:cNvSpPr>
            <p:nvPr/>
          </p:nvSpPr>
          <p:spPr bwMode="auto">
            <a:xfrm>
              <a:off x="1992" y="2290"/>
              <a:ext cx="869" cy="217"/>
            </a:xfrm>
            <a:prstGeom prst="rect">
              <a:avLst/>
            </a:prstGeom>
            <a:solidFill>
              <a:srgbClr val="FFFFFF"/>
            </a:solidFill>
            <a:ln w="9525">
              <a:noFill/>
              <a:miter lim="800000"/>
              <a:headEnd/>
              <a:tailEnd/>
            </a:ln>
          </p:spPr>
          <p:txBody>
            <a:bodyPr/>
            <a:lstStyle/>
            <a:p>
              <a:endParaRPr lang="nl-NL"/>
            </a:p>
          </p:txBody>
        </p:sp>
        <p:sp>
          <p:nvSpPr>
            <p:cNvPr id="128" name="Rectangle 22">
              <a:extLst>
                <a:ext uri="{FF2B5EF4-FFF2-40B4-BE49-F238E27FC236}">
                  <a16:creationId xmlns:a16="http://schemas.microsoft.com/office/drawing/2014/main" id="{3E0A0A03-C249-4495-8214-EE1D0E3DCCCA}"/>
                </a:ext>
              </a:extLst>
            </p:cNvPr>
            <p:cNvSpPr>
              <a:spLocks noChangeArrowheads="1"/>
            </p:cNvSpPr>
            <p:nvPr/>
          </p:nvSpPr>
          <p:spPr bwMode="auto">
            <a:xfrm>
              <a:off x="1992" y="2290"/>
              <a:ext cx="869" cy="217"/>
            </a:xfrm>
            <a:prstGeom prst="rect">
              <a:avLst/>
            </a:prstGeom>
            <a:noFill/>
            <a:ln w="4763">
              <a:solidFill>
                <a:srgbClr val="000000"/>
              </a:solidFill>
              <a:miter lim="800000"/>
              <a:headEnd/>
              <a:tailEnd/>
            </a:ln>
          </p:spPr>
          <p:txBody>
            <a:bodyPr/>
            <a:lstStyle/>
            <a:p>
              <a:endParaRPr lang="nl-NL"/>
            </a:p>
          </p:txBody>
        </p:sp>
        <p:sp>
          <p:nvSpPr>
            <p:cNvPr id="129" name="Rectangle 23">
              <a:extLst>
                <a:ext uri="{FF2B5EF4-FFF2-40B4-BE49-F238E27FC236}">
                  <a16:creationId xmlns:a16="http://schemas.microsoft.com/office/drawing/2014/main" id="{0C9A9E3C-15E4-42E3-859A-5E7FEEBB88A7}"/>
                </a:ext>
              </a:extLst>
            </p:cNvPr>
            <p:cNvSpPr>
              <a:spLocks noChangeArrowheads="1"/>
            </p:cNvSpPr>
            <p:nvPr/>
          </p:nvSpPr>
          <p:spPr bwMode="auto">
            <a:xfrm>
              <a:off x="2329" y="2340"/>
              <a:ext cx="224" cy="134"/>
            </a:xfrm>
            <a:prstGeom prst="rect">
              <a:avLst/>
            </a:prstGeom>
            <a:noFill/>
            <a:ln w="9525">
              <a:noFill/>
              <a:miter lim="800000"/>
              <a:headEnd/>
              <a:tailEnd/>
            </a:ln>
          </p:spPr>
          <p:txBody>
            <a:bodyPr wrap="none" lIns="0" tIns="0" rIns="0" bIns="0">
              <a:spAutoFit/>
            </a:bodyPr>
            <a:lstStyle/>
            <a:p>
              <a:r>
                <a:rPr lang="nl-NL" sz="1400">
                  <a:solidFill>
                    <a:srgbClr val="000000"/>
                  </a:solidFill>
                </a:rPr>
                <a:t>Sale</a:t>
              </a:r>
              <a:endParaRPr lang="nl-NL" sz="1400"/>
            </a:p>
          </p:txBody>
        </p:sp>
        <p:sp>
          <p:nvSpPr>
            <p:cNvPr id="130" name="Rectangle 24">
              <a:extLst>
                <a:ext uri="{FF2B5EF4-FFF2-40B4-BE49-F238E27FC236}">
                  <a16:creationId xmlns:a16="http://schemas.microsoft.com/office/drawing/2014/main" id="{392A67D6-365B-4A6C-93E3-D008DF519BFB}"/>
                </a:ext>
              </a:extLst>
            </p:cNvPr>
            <p:cNvSpPr>
              <a:spLocks noChangeArrowheads="1"/>
            </p:cNvSpPr>
            <p:nvPr/>
          </p:nvSpPr>
          <p:spPr bwMode="auto">
            <a:xfrm>
              <a:off x="1992" y="2507"/>
              <a:ext cx="869" cy="327"/>
            </a:xfrm>
            <a:prstGeom prst="rect">
              <a:avLst/>
            </a:prstGeom>
            <a:solidFill>
              <a:srgbClr val="FFFFFF"/>
            </a:solidFill>
            <a:ln w="9525">
              <a:noFill/>
              <a:miter lim="800000"/>
              <a:headEnd/>
              <a:tailEnd/>
            </a:ln>
          </p:spPr>
          <p:txBody>
            <a:bodyPr/>
            <a:lstStyle/>
            <a:p>
              <a:endParaRPr lang="nl-NL"/>
            </a:p>
          </p:txBody>
        </p:sp>
        <p:sp>
          <p:nvSpPr>
            <p:cNvPr id="131" name="Rectangle 25">
              <a:extLst>
                <a:ext uri="{FF2B5EF4-FFF2-40B4-BE49-F238E27FC236}">
                  <a16:creationId xmlns:a16="http://schemas.microsoft.com/office/drawing/2014/main" id="{1849E478-15DC-4078-A59B-91CC2968DE53}"/>
                </a:ext>
              </a:extLst>
            </p:cNvPr>
            <p:cNvSpPr>
              <a:spLocks noChangeArrowheads="1"/>
            </p:cNvSpPr>
            <p:nvPr/>
          </p:nvSpPr>
          <p:spPr bwMode="auto">
            <a:xfrm>
              <a:off x="1992" y="2507"/>
              <a:ext cx="869" cy="327"/>
            </a:xfrm>
            <a:prstGeom prst="rect">
              <a:avLst/>
            </a:prstGeom>
            <a:noFill/>
            <a:ln w="4763">
              <a:solidFill>
                <a:srgbClr val="000000"/>
              </a:solidFill>
              <a:miter lim="800000"/>
              <a:headEnd/>
              <a:tailEnd/>
            </a:ln>
          </p:spPr>
          <p:txBody>
            <a:bodyPr/>
            <a:lstStyle/>
            <a:p>
              <a:endParaRPr lang="nl-NL"/>
            </a:p>
          </p:txBody>
        </p:sp>
        <p:sp>
          <p:nvSpPr>
            <p:cNvPr id="132" name="Rectangle 26">
              <a:extLst>
                <a:ext uri="{FF2B5EF4-FFF2-40B4-BE49-F238E27FC236}">
                  <a16:creationId xmlns:a16="http://schemas.microsoft.com/office/drawing/2014/main" id="{E2AC5CA9-2F6A-49A8-99FE-3B5525DA5ADD}"/>
                </a:ext>
              </a:extLst>
            </p:cNvPr>
            <p:cNvSpPr>
              <a:spLocks noChangeArrowheads="1"/>
            </p:cNvSpPr>
            <p:nvPr/>
          </p:nvSpPr>
          <p:spPr bwMode="auto">
            <a:xfrm>
              <a:off x="2049" y="2555"/>
              <a:ext cx="248" cy="134"/>
            </a:xfrm>
            <a:prstGeom prst="rect">
              <a:avLst/>
            </a:prstGeom>
            <a:noFill/>
            <a:ln w="9525">
              <a:noFill/>
              <a:miter lim="800000"/>
              <a:headEnd/>
              <a:tailEnd/>
            </a:ln>
          </p:spPr>
          <p:txBody>
            <a:bodyPr wrap="none" lIns="0" tIns="0" rIns="0" bIns="0">
              <a:spAutoFit/>
            </a:bodyPr>
            <a:lstStyle/>
            <a:p>
              <a:r>
                <a:rPr lang="nl-NL" sz="1400">
                  <a:solidFill>
                    <a:srgbClr val="000000"/>
                  </a:solidFill>
                </a:rPr>
                <a:t>date </a:t>
              </a:r>
              <a:endParaRPr lang="nl-NL" sz="1400"/>
            </a:p>
          </p:txBody>
        </p:sp>
        <p:sp>
          <p:nvSpPr>
            <p:cNvPr id="133" name="Rectangle 27">
              <a:extLst>
                <a:ext uri="{FF2B5EF4-FFF2-40B4-BE49-F238E27FC236}">
                  <a16:creationId xmlns:a16="http://schemas.microsoft.com/office/drawing/2014/main" id="{AFAED28A-A662-45D8-BCA9-F93FDB611B2D}"/>
                </a:ext>
              </a:extLst>
            </p:cNvPr>
            <p:cNvSpPr>
              <a:spLocks noChangeArrowheads="1"/>
            </p:cNvSpPr>
            <p:nvPr/>
          </p:nvSpPr>
          <p:spPr bwMode="auto">
            <a:xfrm>
              <a:off x="2049" y="2670"/>
              <a:ext cx="211" cy="134"/>
            </a:xfrm>
            <a:prstGeom prst="rect">
              <a:avLst/>
            </a:prstGeom>
            <a:noFill/>
            <a:ln w="9525">
              <a:noFill/>
              <a:miter lim="800000"/>
              <a:headEnd/>
              <a:tailEnd/>
            </a:ln>
          </p:spPr>
          <p:txBody>
            <a:bodyPr wrap="none" lIns="0" tIns="0" rIns="0" bIns="0">
              <a:spAutoFit/>
            </a:bodyPr>
            <a:lstStyle/>
            <a:p>
              <a:r>
                <a:rPr lang="nl-NL" sz="1400">
                  <a:solidFill>
                    <a:srgbClr val="000000"/>
                  </a:solidFill>
                </a:rPr>
                <a:t>time</a:t>
              </a:r>
              <a:endParaRPr lang="nl-NL" sz="1400"/>
            </a:p>
          </p:txBody>
        </p:sp>
        <p:sp>
          <p:nvSpPr>
            <p:cNvPr id="134" name="Rectangle 28">
              <a:extLst>
                <a:ext uri="{FF2B5EF4-FFF2-40B4-BE49-F238E27FC236}">
                  <a16:creationId xmlns:a16="http://schemas.microsoft.com/office/drawing/2014/main" id="{665AA76A-DC2A-4E7E-A3C5-86EA3BB279E7}"/>
                </a:ext>
              </a:extLst>
            </p:cNvPr>
            <p:cNvSpPr>
              <a:spLocks noChangeArrowheads="1"/>
            </p:cNvSpPr>
            <p:nvPr/>
          </p:nvSpPr>
          <p:spPr bwMode="auto">
            <a:xfrm>
              <a:off x="1992" y="3600"/>
              <a:ext cx="869" cy="217"/>
            </a:xfrm>
            <a:prstGeom prst="rect">
              <a:avLst/>
            </a:prstGeom>
            <a:solidFill>
              <a:srgbClr val="FFFFFF"/>
            </a:solidFill>
            <a:ln w="9525">
              <a:noFill/>
              <a:miter lim="800000"/>
              <a:headEnd/>
              <a:tailEnd/>
            </a:ln>
          </p:spPr>
          <p:txBody>
            <a:bodyPr/>
            <a:lstStyle/>
            <a:p>
              <a:endParaRPr lang="nl-NL"/>
            </a:p>
          </p:txBody>
        </p:sp>
        <p:sp>
          <p:nvSpPr>
            <p:cNvPr id="135" name="Rectangle 29">
              <a:extLst>
                <a:ext uri="{FF2B5EF4-FFF2-40B4-BE49-F238E27FC236}">
                  <a16:creationId xmlns:a16="http://schemas.microsoft.com/office/drawing/2014/main" id="{B1C34745-D5C3-430D-8A48-FB7991999A6B}"/>
                </a:ext>
              </a:extLst>
            </p:cNvPr>
            <p:cNvSpPr>
              <a:spLocks noChangeArrowheads="1"/>
            </p:cNvSpPr>
            <p:nvPr/>
          </p:nvSpPr>
          <p:spPr bwMode="auto">
            <a:xfrm>
              <a:off x="1992" y="3600"/>
              <a:ext cx="869" cy="217"/>
            </a:xfrm>
            <a:prstGeom prst="rect">
              <a:avLst/>
            </a:prstGeom>
            <a:noFill/>
            <a:ln w="4763">
              <a:solidFill>
                <a:srgbClr val="000000"/>
              </a:solidFill>
              <a:miter lim="800000"/>
              <a:headEnd/>
              <a:tailEnd/>
            </a:ln>
          </p:spPr>
          <p:txBody>
            <a:bodyPr/>
            <a:lstStyle/>
            <a:p>
              <a:endParaRPr lang="nl-NL"/>
            </a:p>
          </p:txBody>
        </p:sp>
        <p:sp>
          <p:nvSpPr>
            <p:cNvPr id="136" name="Rectangle 30">
              <a:extLst>
                <a:ext uri="{FF2B5EF4-FFF2-40B4-BE49-F238E27FC236}">
                  <a16:creationId xmlns:a16="http://schemas.microsoft.com/office/drawing/2014/main" id="{87B6D6E1-7692-454C-A2A9-F2148684FE3A}"/>
                </a:ext>
              </a:extLst>
            </p:cNvPr>
            <p:cNvSpPr>
              <a:spLocks noChangeArrowheads="1"/>
            </p:cNvSpPr>
            <p:nvPr/>
          </p:nvSpPr>
          <p:spPr bwMode="auto">
            <a:xfrm>
              <a:off x="2236" y="3650"/>
              <a:ext cx="441" cy="134"/>
            </a:xfrm>
            <a:prstGeom prst="rect">
              <a:avLst/>
            </a:prstGeom>
            <a:noFill/>
            <a:ln w="9525">
              <a:noFill/>
              <a:miter lim="800000"/>
              <a:headEnd/>
              <a:tailEnd/>
            </a:ln>
          </p:spPr>
          <p:txBody>
            <a:bodyPr wrap="none" lIns="0" tIns="0" rIns="0" bIns="0">
              <a:spAutoFit/>
            </a:bodyPr>
            <a:lstStyle/>
            <a:p>
              <a:r>
                <a:rPr lang="nl-NL" sz="1400">
                  <a:solidFill>
                    <a:srgbClr val="000000"/>
                  </a:solidFill>
                </a:rPr>
                <a:t>Payment</a:t>
              </a:r>
              <a:endParaRPr lang="nl-NL" sz="1400"/>
            </a:p>
          </p:txBody>
        </p:sp>
        <p:sp>
          <p:nvSpPr>
            <p:cNvPr id="137" name="Rectangle 31">
              <a:extLst>
                <a:ext uri="{FF2B5EF4-FFF2-40B4-BE49-F238E27FC236}">
                  <a16:creationId xmlns:a16="http://schemas.microsoft.com/office/drawing/2014/main" id="{2A637061-CCAF-42D4-8DD1-A6252B910FEB}"/>
                </a:ext>
              </a:extLst>
            </p:cNvPr>
            <p:cNvSpPr>
              <a:spLocks noChangeArrowheads="1"/>
            </p:cNvSpPr>
            <p:nvPr/>
          </p:nvSpPr>
          <p:spPr bwMode="auto">
            <a:xfrm>
              <a:off x="1992" y="3817"/>
              <a:ext cx="869" cy="217"/>
            </a:xfrm>
            <a:prstGeom prst="rect">
              <a:avLst/>
            </a:prstGeom>
            <a:solidFill>
              <a:srgbClr val="FFFFFF"/>
            </a:solidFill>
            <a:ln w="9525">
              <a:noFill/>
              <a:miter lim="800000"/>
              <a:headEnd/>
              <a:tailEnd/>
            </a:ln>
          </p:spPr>
          <p:txBody>
            <a:bodyPr/>
            <a:lstStyle/>
            <a:p>
              <a:endParaRPr lang="nl-NL"/>
            </a:p>
          </p:txBody>
        </p:sp>
        <p:sp>
          <p:nvSpPr>
            <p:cNvPr id="138" name="Rectangle 32">
              <a:extLst>
                <a:ext uri="{FF2B5EF4-FFF2-40B4-BE49-F238E27FC236}">
                  <a16:creationId xmlns:a16="http://schemas.microsoft.com/office/drawing/2014/main" id="{2B0DAFEE-9ACC-4D39-85F4-9C31C4511309}"/>
                </a:ext>
              </a:extLst>
            </p:cNvPr>
            <p:cNvSpPr>
              <a:spLocks noChangeArrowheads="1"/>
            </p:cNvSpPr>
            <p:nvPr/>
          </p:nvSpPr>
          <p:spPr bwMode="auto">
            <a:xfrm>
              <a:off x="1992" y="3817"/>
              <a:ext cx="869" cy="217"/>
            </a:xfrm>
            <a:prstGeom prst="rect">
              <a:avLst/>
            </a:prstGeom>
            <a:noFill/>
            <a:ln w="4763">
              <a:solidFill>
                <a:srgbClr val="000000"/>
              </a:solidFill>
              <a:miter lim="800000"/>
              <a:headEnd/>
              <a:tailEnd/>
            </a:ln>
          </p:spPr>
          <p:txBody>
            <a:bodyPr/>
            <a:lstStyle/>
            <a:p>
              <a:endParaRPr lang="nl-NL"/>
            </a:p>
          </p:txBody>
        </p:sp>
        <p:sp>
          <p:nvSpPr>
            <p:cNvPr id="139" name="Rectangle 33">
              <a:extLst>
                <a:ext uri="{FF2B5EF4-FFF2-40B4-BE49-F238E27FC236}">
                  <a16:creationId xmlns:a16="http://schemas.microsoft.com/office/drawing/2014/main" id="{5C0BAEE0-DAB4-4B48-96B4-285AD4F8798C}"/>
                </a:ext>
              </a:extLst>
            </p:cNvPr>
            <p:cNvSpPr>
              <a:spLocks noChangeArrowheads="1"/>
            </p:cNvSpPr>
            <p:nvPr/>
          </p:nvSpPr>
          <p:spPr bwMode="auto">
            <a:xfrm>
              <a:off x="2049" y="3867"/>
              <a:ext cx="372" cy="134"/>
            </a:xfrm>
            <a:prstGeom prst="rect">
              <a:avLst/>
            </a:prstGeom>
            <a:noFill/>
            <a:ln w="9525">
              <a:noFill/>
              <a:miter lim="800000"/>
              <a:headEnd/>
              <a:tailEnd/>
            </a:ln>
          </p:spPr>
          <p:txBody>
            <a:bodyPr wrap="none" lIns="0" tIns="0" rIns="0" bIns="0">
              <a:spAutoFit/>
            </a:bodyPr>
            <a:lstStyle/>
            <a:p>
              <a:r>
                <a:rPr lang="nl-NL" sz="1400">
                  <a:solidFill>
                    <a:srgbClr val="000000"/>
                  </a:solidFill>
                </a:rPr>
                <a:t>amount</a:t>
              </a:r>
              <a:endParaRPr lang="nl-NL" sz="1400"/>
            </a:p>
          </p:txBody>
        </p:sp>
        <p:sp>
          <p:nvSpPr>
            <p:cNvPr id="140" name="Rectangle 34">
              <a:extLst>
                <a:ext uri="{FF2B5EF4-FFF2-40B4-BE49-F238E27FC236}">
                  <a16:creationId xmlns:a16="http://schemas.microsoft.com/office/drawing/2014/main" id="{E97CB696-23CA-4F8D-9306-46AAC0EB8C25}"/>
                </a:ext>
              </a:extLst>
            </p:cNvPr>
            <p:cNvSpPr>
              <a:spLocks noChangeArrowheads="1"/>
            </p:cNvSpPr>
            <p:nvPr/>
          </p:nvSpPr>
          <p:spPr bwMode="auto">
            <a:xfrm>
              <a:off x="1992" y="934"/>
              <a:ext cx="869" cy="328"/>
            </a:xfrm>
            <a:prstGeom prst="rect">
              <a:avLst/>
            </a:prstGeom>
            <a:solidFill>
              <a:srgbClr val="FFFFFF"/>
            </a:solidFill>
            <a:ln w="9525">
              <a:noFill/>
              <a:miter lim="800000"/>
              <a:headEnd/>
              <a:tailEnd/>
            </a:ln>
          </p:spPr>
          <p:txBody>
            <a:bodyPr/>
            <a:lstStyle/>
            <a:p>
              <a:endParaRPr lang="nl-NL"/>
            </a:p>
          </p:txBody>
        </p:sp>
        <p:sp>
          <p:nvSpPr>
            <p:cNvPr id="141" name="Rectangle 35">
              <a:extLst>
                <a:ext uri="{FF2B5EF4-FFF2-40B4-BE49-F238E27FC236}">
                  <a16:creationId xmlns:a16="http://schemas.microsoft.com/office/drawing/2014/main" id="{B924EEA1-91DB-4C5F-AE69-1B5FFC3AA7A6}"/>
                </a:ext>
              </a:extLst>
            </p:cNvPr>
            <p:cNvSpPr>
              <a:spLocks noChangeArrowheads="1"/>
            </p:cNvSpPr>
            <p:nvPr/>
          </p:nvSpPr>
          <p:spPr bwMode="auto">
            <a:xfrm>
              <a:off x="1992" y="934"/>
              <a:ext cx="869" cy="328"/>
            </a:xfrm>
            <a:prstGeom prst="rect">
              <a:avLst/>
            </a:prstGeom>
            <a:noFill/>
            <a:ln w="4763">
              <a:solidFill>
                <a:srgbClr val="000000"/>
              </a:solidFill>
              <a:miter lim="800000"/>
              <a:headEnd/>
              <a:tailEnd/>
            </a:ln>
          </p:spPr>
          <p:txBody>
            <a:bodyPr/>
            <a:lstStyle/>
            <a:p>
              <a:endParaRPr lang="nl-NL"/>
            </a:p>
          </p:txBody>
        </p:sp>
        <p:sp>
          <p:nvSpPr>
            <p:cNvPr id="142" name="Rectangle 36">
              <a:extLst>
                <a:ext uri="{FF2B5EF4-FFF2-40B4-BE49-F238E27FC236}">
                  <a16:creationId xmlns:a16="http://schemas.microsoft.com/office/drawing/2014/main" id="{D60F5B92-C106-4A60-9DDD-3960AFA9BB72}"/>
                </a:ext>
              </a:extLst>
            </p:cNvPr>
            <p:cNvSpPr>
              <a:spLocks noChangeArrowheads="1"/>
            </p:cNvSpPr>
            <p:nvPr/>
          </p:nvSpPr>
          <p:spPr bwMode="auto">
            <a:xfrm>
              <a:off x="2306" y="981"/>
              <a:ext cx="280" cy="134"/>
            </a:xfrm>
            <a:prstGeom prst="rect">
              <a:avLst/>
            </a:prstGeom>
            <a:noFill/>
            <a:ln w="9525">
              <a:noFill/>
              <a:miter lim="800000"/>
              <a:headEnd/>
              <a:tailEnd/>
            </a:ln>
          </p:spPr>
          <p:txBody>
            <a:bodyPr wrap="none" lIns="0" tIns="0" rIns="0" bIns="0">
              <a:spAutoFit/>
            </a:bodyPr>
            <a:lstStyle/>
            <a:p>
              <a:r>
                <a:rPr lang="nl-NL" sz="1400">
                  <a:solidFill>
                    <a:srgbClr val="000000"/>
                  </a:solidFill>
                </a:rPr>
                <a:t>Sales</a:t>
              </a:r>
              <a:endParaRPr lang="nl-NL" sz="1400"/>
            </a:p>
          </p:txBody>
        </p:sp>
        <p:sp>
          <p:nvSpPr>
            <p:cNvPr id="143" name="Rectangle 37">
              <a:extLst>
                <a:ext uri="{FF2B5EF4-FFF2-40B4-BE49-F238E27FC236}">
                  <a16:creationId xmlns:a16="http://schemas.microsoft.com/office/drawing/2014/main" id="{00FFA8F6-EB6D-4DB3-BA05-323DC678EA65}"/>
                </a:ext>
              </a:extLst>
            </p:cNvPr>
            <p:cNvSpPr>
              <a:spLocks noChangeArrowheads="1"/>
            </p:cNvSpPr>
            <p:nvPr/>
          </p:nvSpPr>
          <p:spPr bwMode="auto">
            <a:xfrm>
              <a:off x="2242" y="1097"/>
              <a:ext cx="428" cy="134"/>
            </a:xfrm>
            <a:prstGeom prst="rect">
              <a:avLst/>
            </a:prstGeom>
            <a:noFill/>
            <a:ln w="9525">
              <a:noFill/>
              <a:miter lim="800000"/>
              <a:headEnd/>
              <a:tailEnd/>
            </a:ln>
          </p:spPr>
          <p:txBody>
            <a:bodyPr wrap="none" lIns="0" tIns="0" rIns="0" bIns="0">
              <a:spAutoFit/>
            </a:bodyPr>
            <a:lstStyle/>
            <a:p>
              <a:r>
                <a:rPr lang="nl-NL" sz="1400">
                  <a:solidFill>
                    <a:srgbClr val="000000"/>
                  </a:solidFill>
                </a:rPr>
                <a:t>LineItem</a:t>
              </a:r>
              <a:endParaRPr lang="nl-NL" sz="1400"/>
            </a:p>
          </p:txBody>
        </p:sp>
        <p:sp>
          <p:nvSpPr>
            <p:cNvPr id="144" name="Rectangle 38">
              <a:extLst>
                <a:ext uri="{FF2B5EF4-FFF2-40B4-BE49-F238E27FC236}">
                  <a16:creationId xmlns:a16="http://schemas.microsoft.com/office/drawing/2014/main" id="{1A68ED36-F34B-4B56-8AC3-439213107E39}"/>
                </a:ext>
              </a:extLst>
            </p:cNvPr>
            <p:cNvSpPr>
              <a:spLocks noChangeArrowheads="1"/>
            </p:cNvSpPr>
            <p:nvPr/>
          </p:nvSpPr>
          <p:spPr bwMode="auto">
            <a:xfrm>
              <a:off x="1992" y="1262"/>
              <a:ext cx="869" cy="217"/>
            </a:xfrm>
            <a:prstGeom prst="rect">
              <a:avLst/>
            </a:prstGeom>
            <a:solidFill>
              <a:srgbClr val="FFFFFF"/>
            </a:solidFill>
            <a:ln w="9525">
              <a:noFill/>
              <a:miter lim="800000"/>
              <a:headEnd/>
              <a:tailEnd/>
            </a:ln>
          </p:spPr>
          <p:txBody>
            <a:bodyPr/>
            <a:lstStyle/>
            <a:p>
              <a:endParaRPr lang="nl-NL"/>
            </a:p>
          </p:txBody>
        </p:sp>
        <p:sp>
          <p:nvSpPr>
            <p:cNvPr id="145" name="Rectangle 39">
              <a:extLst>
                <a:ext uri="{FF2B5EF4-FFF2-40B4-BE49-F238E27FC236}">
                  <a16:creationId xmlns:a16="http://schemas.microsoft.com/office/drawing/2014/main" id="{7892ACDD-4ECA-4450-9A65-84627B45259F}"/>
                </a:ext>
              </a:extLst>
            </p:cNvPr>
            <p:cNvSpPr>
              <a:spLocks noChangeArrowheads="1"/>
            </p:cNvSpPr>
            <p:nvPr/>
          </p:nvSpPr>
          <p:spPr bwMode="auto">
            <a:xfrm>
              <a:off x="1992" y="1262"/>
              <a:ext cx="869" cy="217"/>
            </a:xfrm>
            <a:prstGeom prst="rect">
              <a:avLst/>
            </a:prstGeom>
            <a:noFill/>
            <a:ln w="4763">
              <a:solidFill>
                <a:srgbClr val="000000"/>
              </a:solidFill>
              <a:miter lim="800000"/>
              <a:headEnd/>
              <a:tailEnd/>
            </a:ln>
          </p:spPr>
          <p:txBody>
            <a:bodyPr/>
            <a:lstStyle/>
            <a:p>
              <a:endParaRPr lang="nl-NL"/>
            </a:p>
          </p:txBody>
        </p:sp>
        <p:sp>
          <p:nvSpPr>
            <p:cNvPr id="146" name="Rectangle 40">
              <a:extLst>
                <a:ext uri="{FF2B5EF4-FFF2-40B4-BE49-F238E27FC236}">
                  <a16:creationId xmlns:a16="http://schemas.microsoft.com/office/drawing/2014/main" id="{3A4C5380-B83E-430D-9564-8FBEB0F3B331}"/>
                </a:ext>
              </a:extLst>
            </p:cNvPr>
            <p:cNvSpPr>
              <a:spLocks noChangeArrowheads="1"/>
            </p:cNvSpPr>
            <p:nvPr/>
          </p:nvSpPr>
          <p:spPr bwMode="auto">
            <a:xfrm>
              <a:off x="2049" y="1313"/>
              <a:ext cx="391" cy="134"/>
            </a:xfrm>
            <a:prstGeom prst="rect">
              <a:avLst/>
            </a:prstGeom>
            <a:noFill/>
            <a:ln w="9525">
              <a:noFill/>
              <a:miter lim="800000"/>
              <a:headEnd/>
              <a:tailEnd/>
            </a:ln>
          </p:spPr>
          <p:txBody>
            <a:bodyPr wrap="none" lIns="0" tIns="0" rIns="0" bIns="0">
              <a:spAutoFit/>
            </a:bodyPr>
            <a:lstStyle/>
            <a:p>
              <a:r>
                <a:rPr lang="nl-NL" sz="1400">
                  <a:solidFill>
                    <a:srgbClr val="000000"/>
                  </a:solidFill>
                </a:rPr>
                <a:t>quantity</a:t>
              </a:r>
              <a:endParaRPr lang="nl-NL" sz="1400"/>
            </a:p>
          </p:txBody>
        </p:sp>
        <p:sp>
          <p:nvSpPr>
            <p:cNvPr id="147" name="Line 41">
              <a:extLst>
                <a:ext uri="{FF2B5EF4-FFF2-40B4-BE49-F238E27FC236}">
                  <a16:creationId xmlns:a16="http://schemas.microsoft.com/office/drawing/2014/main" id="{83A5EDB8-7B9F-43BF-86FC-6CCAF9DEFDAC}"/>
                </a:ext>
              </a:extLst>
            </p:cNvPr>
            <p:cNvSpPr>
              <a:spLocks noChangeShapeType="1"/>
            </p:cNvSpPr>
            <p:nvPr/>
          </p:nvSpPr>
          <p:spPr bwMode="auto">
            <a:xfrm>
              <a:off x="4529" y="1423"/>
              <a:ext cx="1" cy="867"/>
            </a:xfrm>
            <a:prstGeom prst="line">
              <a:avLst/>
            </a:prstGeom>
            <a:noFill/>
            <a:ln w="4763">
              <a:solidFill>
                <a:srgbClr val="000000"/>
              </a:solidFill>
              <a:round/>
              <a:headEnd/>
              <a:tailEnd/>
            </a:ln>
          </p:spPr>
          <p:txBody>
            <a:bodyPr/>
            <a:lstStyle/>
            <a:p>
              <a:endParaRPr lang="en-US"/>
            </a:p>
          </p:txBody>
        </p:sp>
        <p:sp>
          <p:nvSpPr>
            <p:cNvPr id="148" name="Rectangle 42">
              <a:extLst>
                <a:ext uri="{FF2B5EF4-FFF2-40B4-BE49-F238E27FC236}">
                  <a16:creationId xmlns:a16="http://schemas.microsoft.com/office/drawing/2014/main" id="{BD423ED1-4D89-4232-A6C9-AF2D41FD5868}"/>
                </a:ext>
              </a:extLst>
            </p:cNvPr>
            <p:cNvSpPr>
              <a:spLocks noChangeArrowheads="1"/>
            </p:cNvSpPr>
            <p:nvPr/>
          </p:nvSpPr>
          <p:spPr bwMode="auto">
            <a:xfrm>
              <a:off x="3916" y="1749"/>
              <a:ext cx="404" cy="134"/>
            </a:xfrm>
            <a:prstGeom prst="rect">
              <a:avLst/>
            </a:prstGeom>
            <a:noFill/>
            <a:ln w="9525">
              <a:noFill/>
              <a:miter lim="800000"/>
              <a:headEnd/>
              <a:tailEnd/>
            </a:ln>
          </p:spPr>
          <p:txBody>
            <a:bodyPr wrap="none" lIns="0" tIns="0" rIns="0" bIns="0">
              <a:spAutoFit/>
            </a:bodyPr>
            <a:lstStyle/>
            <a:p>
              <a:r>
                <a:rPr lang="nl-NL" sz="1400">
                  <a:solidFill>
                    <a:srgbClr val="000000"/>
                  </a:solidFill>
                </a:rPr>
                <a:t>Stocked</a:t>
              </a:r>
              <a:endParaRPr lang="nl-NL" sz="1400"/>
            </a:p>
          </p:txBody>
        </p:sp>
        <p:sp>
          <p:nvSpPr>
            <p:cNvPr id="149" name="Rectangle 44">
              <a:extLst>
                <a:ext uri="{FF2B5EF4-FFF2-40B4-BE49-F238E27FC236}">
                  <a16:creationId xmlns:a16="http://schemas.microsoft.com/office/drawing/2014/main" id="{D775DDD0-66FC-4CA8-82E3-B6349705EBCF}"/>
                </a:ext>
              </a:extLst>
            </p:cNvPr>
            <p:cNvSpPr>
              <a:spLocks noChangeArrowheads="1"/>
            </p:cNvSpPr>
            <p:nvPr/>
          </p:nvSpPr>
          <p:spPr bwMode="auto">
            <a:xfrm>
              <a:off x="4377" y="1749"/>
              <a:ext cx="87" cy="134"/>
            </a:xfrm>
            <a:prstGeom prst="rect">
              <a:avLst/>
            </a:prstGeom>
            <a:noFill/>
            <a:ln w="9525">
              <a:noFill/>
              <a:miter lim="800000"/>
              <a:headEnd/>
              <a:tailEnd/>
            </a:ln>
          </p:spPr>
          <p:txBody>
            <a:bodyPr wrap="none" lIns="0" tIns="0" rIns="0" bIns="0">
              <a:spAutoFit/>
            </a:bodyPr>
            <a:lstStyle/>
            <a:p>
              <a:r>
                <a:rPr lang="nl-NL" sz="1400">
                  <a:solidFill>
                    <a:srgbClr val="000000"/>
                  </a:solidFill>
                </a:rPr>
                <a:t>in</a:t>
              </a:r>
              <a:endParaRPr lang="nl-NL" sz="1400"/>
            </a:p>
          </p:txBody>
        </p:sp>
        <p:sp>
          <p:nvSpPr>
            <p:cNvPr id="150" name="Rectangle 45">
              <a:extLst>
                <a:ext uri="{FF2B5EF4-FFF2-40B4-BE49-F238E27FC236}">
                  <a16:creationId xmlns:a16="http://schemas.microsoft.com/office/drawing/2014/main" id="{E9CC56CD-9ACA-4BB7-A17F-62475AD167D1}"/>
                </a:ext>
              </a:extLst>
            </p:cNvPr>
            <p:cNvSpPr>
              <a:spLocks noChangeArrowheads="1"/>
            </p:cNvSpPr>
            <p:nvPr/>
          </p:nvSpPr>
          <p:spPr bwMode="auto">
            <a:xfrm>
              <a:off x="4713" y="1430"/>
              <a:ext cx="44"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51" name="Line 46">
              <a:extLst>
                <a:ext uri="{FF2B5EF4-FFF2-40B4-BE49-F238E27FC236}">
                  <a16:creationId xmlns:a16="http://schemas.microsoft.com/office/drawing/2014/main" id="{CACFC3FF-3940-4EBD-97C8-55C48CD2D5C8}"/>
                </a:ext>
              </a:extLst>
            </p:cNvPr>
            <p:cNvSpPr>
              <a:spLocks noChangeShapeType="1"/>
            </p:cNvSpPr>
            <p:nvPr/>
          </p:nvSpPr>
          <p:spPr bwMode="auto">
            <a:xfrm flipV="1">
              <a:off x="4529" y="2834"/>
              <a:ext cx="1" cy="539"/>
            </a:xfrm>
            <a:prstGeom prst="line">
              <a:avLst/>
            </a:prstGeom>
            <a:noFill/>
            <a:ln w="4763">
              <a:solidFill>
                <a:srgbClr val="000000"/>
              </a:solidFill>
              <a:round/>
              <a:headEnd/>
              <a:tailEnd/>
            </a:ln>
          </p:spPr>
          <p:txBody>
            <a:bodyPr/>
            <a:lstStyle/>
            <a:p>
              <a:endParaRPr lang="en-US"/>
            </a:p>
          </p:txBody>
        </p:sp>
        <p:sp>
          <p:nvSpPr>
            <p:cNvPr id="152" name="Rectangle 47">
              <a:extLst>
                <a:ext uri="{FF2B5EF4-FFF2-40B4-BE49-F238E27FC236}">
                  <a16:creationId xmlns:a16="http://schemas.microsoft.com/office/drawing/2014/main" id="{74525562-7D70-4388-96D1-816D0C926D77}"/>
                </a:ext>
              </a:extLst>
            </p:cNvPr>
            <p:cNvSpPr>
              <a:spLocks noChangeArrowheads="1"/>
            </p:cNvSpPr>
            <p:nvPr/>
          </p:nvSpPr>
          <p:spPr bwMode="auto">
            <a:xfrm>
              <a:off x="4666" y="2994"/>
              <a:ext cx="379" cy="134"/>
            </a:xfrm>
            <a:prstGeom prst="rect">
              <a:avLst/>
            </a:prstGeom>
            <a:noFill/>
            <a:ln w="9525">
              <a:noFill/>
              <a:miter lim="800000"/>
              <a:headEnd/>
              <a:tailEnd/>
            </a:ln>
          </p:spPr>
          <p:txBody>
            <a:bodyPr wrap="none" lIns="0" tIns="0" rIns="0" bIns="0">
              <a:spAutoFit/>
            </a:bodyPr>
            <a:lstStyle/>
            <a:p>
              <a:r>
                <a:rPr lang="nl-NL" sz="1400">
                  <a:solidFill>
                    <a:srgbClr val="000000"/>
                  </a:solidFill>
                </a:rPr>
                <a:t>Houses</a:t>
              </a:r>
              <a:endParaRPr lang="nl-NL" sz="1400"/>
            </a:p>
          </p:txBody>
        </p:sp>
        <p:sp>
          <p:nvSpPr>
            <p:cNvPr id="153" name="Rectangle 48">
              <a:extLst>
                <a:ext uri="{FF2B5EF4-FFF2-40B4-BE49-F238E27FC236}">
                  <a16:creationId xmlns:a16="http://schemas.microsoft.com/office/drawing/2014/main" id="{880C9CE1-4BB2-4CB6-A7F7-CA0E7B0264B2}"/>
                </a:ext>
              </a:extLst>
            </p:cNvPr>
            <p:cNvSpPr>
              <a:spLocks noChangeArrowheads="1"/>
            </p:cNvSpPr>
            <p:nvPr/>
          </p:nvSpPr>
          <p:spPr bwMode="auto">
            <a:xfrm>
              <a:off x="4667" y="3213"/>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54" name="Rectangle 49">
              <a:extLst>
                <a:ext uri="{FF2B5EF4-FFF2-40B4-BE49-F238E27FC236}">
                  <a16:creationId xmlns:a16="http://schemas.microsoft.com/office/drawing/2014/main" id="{91400A93-23C5-4FD1-9BF0-6B7F83B45509}"/>
                </a:ext>
              </a:extLst>
            </p:cNvPr>
            <p:cNvSpPr>
              <a:spLocks noChangeArrowheads="1"/>
            </p:cNvSpPr>
            <p:nvPr/>
          </p:nvSpPr>
          <p:spPr bwMode="auto">
            <a:xfrm>
              <a:off x="4721" y="3213"/>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55" name="Rectangle 50">
              <a:extLst>
                <a:ext uri="{FF2B5EF4-FFF2-40B4-BE49-F238E27FC236}">
                  <a16:creationId xmlns:a16="http://schemas.microsoft.com/office/drawing/2014/main" id="{AD35232A-FFB0-4231-9E47-246350936C0B}"/>
                </a:ext>
              </a:extLst>
            </p:cNvPr>
            <p:cNvSpPr>
              <a:spLocks noChangeArrowheads="1"/>
            </p:cNvSpPr>
            <p:nvPr/>
          </p:nvSpPr>
          <p:spPr bwMode="auto">
            <a:xfrm>
              <a:off x="4775" y="3192"/>
              <a:ext cx="44"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56" name="Line 51">
              <a:extLst>
                <a:ext uri="{FF2B5EF4-FFF2-40B4-BE49-F238E27FC236}">
                  <a16:creationId xmlns:a16="http://schemas.microsoft.com/office/drawing/2014/main" id="{60F123A3-A8A8-43F3-8957-6C8F866EE18A}"/>
                </a:ext>
              </a:extLst>
            </p:cNvPr>
            <p:cNvSpPr>
              <a:spLocks noChangeShapeType="1"/>
            </p:cNvSpPr>
            <p:nvPr/>
          </p:nvSpPr>
          <p:spPr bwMode="auto">
            <a:xfrm flipV="1">
              <a:off x="2426" y="1479"/>
              <a:ext cx="1" cy="811"/>
            </a:xfrm>
            <a:prstGeom prst="line">
              <a:avLst/>
            </a:prstGeom>
            <a:noFill/>
            <a:ln w="4763">
              <a:solidFill>
                <a:srgbClr val="000000"/>
              </a:solidFill>
              <a:round/>
              <a:headEnd/>
              <a:tailEnd/>
            </a:ln>
          </p:spPr>
          <p:txBody>
            <a:bodyPr/>
            <a:lstStyle/>
            <a:p>
              <a:endParaRPr lang="en-US"/>
            </a:p>
          </p:txBody>
        </p:sp>
        <p:sp>
          <p:nvSpPr>
            <p:cNvPr id="157" name="Rectangle 52">
              <a:extLst>
                <a:ext uri="{FF2B5EF4-FFF2-40B4-BE49-F238E27FC236}">
                  <a16:creationId xmlns:a16="http://schemas.microsoft.com/office/drawing/2014/main" id="{15904BD8-C688-4A58-A3AE-C6E650316524}"/>
                </a:ext>
              </a:extLst>
            </p:cNvPr>
            <p:cNvSpPr>
              <a:spLocks noChangeArrowheads="1"/>
            </p:cNvSpPr>
            <p:nvPr/>
          </p:nvSpPr>
          <p:spPr bwMode="auto">
            <a:xfrm>
              <a:off x="1751" y="1863"/>
              <a:ext cx="509" cy="134"/>
            </a:xfrm>
            <a:prstGeom prst="rect">
              <a:avLst/>
            </a:prstGeom>
            <a:noFill/>
            <a:ln w="9525">
              <a:noFill/>
              <a:miter lim="800000"/>
              <a:headEnd/>
              <a:tailEnd/>
            </a:ln>
          </p:spPr>
          <p:txBody>
            <a:bodyPr wrap="none" lIns="0" tIns="0" rIns="0" bIns="0">
              <a:spAutoFit/>
            </a:bodyPr>
            <a:lstStyle/>
            <a:p>
              <a:r>
                <a:rPr lang="nl-NL" sz="1400">
                  <a:solidFill>
                    <a:srgbClr val="000000"/>
                  </a:solidFill>
                </a:rPr>
                <a:t>Contained</a:t>
              </a:r>
              <a:endParaRPr lang="nl-NL" sz="1400"/>
            </a:p>
          </p:txBody>
        </p:sp>
        <p:sp>
          <p:nvSpPr>
            <p:cNvPr id="158" name="Rectangle 54">
              <a:extLst>
                <a:ext uri="{FF2B5EF4-FFF2-40B4-BE49-F238E27FC236}">
                  <a16:creationId xmlns:a16="http://schemas.microsoft.com/office/drawing/2014/main" id="{A9E11EAB-F223-413A-83CC-E54C4B1B7BE5}"/>
                </a:ext>
              </a:extLst>
            </p:cNvPr>
            <p:cNvSpPr>
              <a:spLocks noChangeArrowheads="1"/>
            </p:cNvSpPr>
            <p:nvPr/>
          </p:nvSpPr>
          <p:spPr bwMode="auto">
            <a:xfrm>
              <a:off x="2311" y="1863"/>
              <a:ext cx="87" cy="134"/>
            </a:xfrm>
            <a:prstGeom prst="rect">
              <a:avLst/>
            </a:prstGeom>
            <a:noFill/>
            <a:ln w="9525">
              <a:noFill/>
              <a:miter lim="800000"/>
              <a:headEnd/>
              <a:tailEnd/>
            </a:ln>
          </p:spPr>
          <p:txBody>
            <a:bodyPr wrap="none" lIns="0" tIns="0" rIns="0" bIns="0">
              <a:spAutoFit/>
            </a:bodyPr>
            <a:lstStyle/>
            <a:p>
              <a:r>
                <a:rPr lang="nl-NL" sz="1400">
                  <a:solidFill>
                    <a:srgbClr val="000000"/>
                  </a:solidFill>
                </a:rPr>
                <a:t>in</a:t>
              </a:r>
              <a:endParaRPr lang="nl-NL" sz="1400"/>
            </a:p>
          </p:txBody>
        </p:sp>
        <p:sp>
          <p:nvSpPr>
            <p:cNvPr id="159" name="Rectangle 55">
              <a:extLst>
                <a:ext uri="{FF2B5EF4-FFF2-40B4-BE49-F238E27FC236}">
                  <a16:creationId xmlns:a16="http://schemas.microsoft.com/office/drawing/2014/main" id="{96597CD8-B422-4976-8409-CBCB35AF300C}"/>
                </a:ext>
              </a:extLst>
            </p:cNvPr>
            <p:cNvSpPr>
              <a:spLocks noChangeArrowheads="1"/>
            </p:cNvSpPr>
            <p:nvPr/>
          </p:nvSpPr>
          <p:spPr bwMode="auto">
            <a:xfrm>
              <a:off x="2438" y="1535"/>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60" name="Rectangle 56">
              <a:extLst>
                <a:ext uri="{FF2B5EF4-FFF2-40B4-BE49-F238E27FC236}">
                  <a16:creationId xmlns:a16="http://schemas.microsoft.com/office/drawing/2014/main" id="{06407080-0508-4293-83BD-A3AA6317BAB5}"/>
                </a:ext>
              </a:extLst>
            </p:cNvPr>
            <p:cNvSpPr>
              <a:spLocks noChangeArrowheads="1"/>
            </p:cNvSpPr>
            <p:nvPr/>
          </p:nvSpPr>
          <p:spPr bwMode="auto">
            <a:xfrm>
              <a:off x="2492" y="1535"/>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61" name="Rectangle 57">
              <a:extLst>
                <a:ext uri="{FF2B5EF4-FFF2-40B4-BE49-F238E27FC236}">
                  <a16:creationId xmlns:a16="http://schemas.microsoft.com/office/drawing/2014/main" id="{87C78CD2-2313-4D2D-B7D4-158DB6798CB3}"/>
                </a:ext>
              </a:extLst>
            </p:cNvPr>
            <p:cNvSpPr>
              <a:spLocks noChangeArrowheads="1"/>
            </p:cNvSpPr>
            <p:nvPr/>
          </p:nvSpPr>
          <p:spPr bwMode="auto">
            <a:xfrm>
              <a:off x="2546" y="1514"/>
              <a:ext cx="44"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62" name="Line 58">
              <a:extLst>
                <a:ext uri="{FF2B5EF4-FFF2-40B4-BE49-F238E27FC236}">
                  <a16:creationId xmlns:a16="http://schemas.microsoft.com/office/drawing/2014/main" id="{DE00BA86-927B-4A25-9F99-7EE50668245E}"/>
                </a:ext>
              </a:extLst>
            </p:cNvPr>
            <p:cNvSpPr>
              <a:spLocks noChangeShapeType="1"/>
            </p:cNvSpPr>
            <p:nvPr/>
          </p:nvSpPr>
          <p:spPr bwMode="auto">
            <a:xfrm>
              <a:off x="2861" y="1206"/>
              <a:ext cx="1233" cy="1"/>
            </a:xfrm>
            <a:prstGeom prst="line">
              <a:avLst/>
            </a:prstGeom>
            <a:noFill/>
            <a:ln w="4763">
              <a:solidFill>
                <a:srgbClr val="000000"/>
              </a:solidFill>
              <a:round/>
              <a:headEnd/>
              <a:tailEnd/>
            </a:ln>
          </p:spPr>
          <p:txBody>
            <a:bodyPr/>
            <a:lstStyle/>
            <a:p>
              <a:endParaRPr lang="en-US"/>
            </a:p>
          </p:txBody>
        </p:sp>
        <p:sp>
          <p:nvSpPr>
            <p:cNvPr id="163" name="Rectangle 59">
              <a:extLst>
                <a:ext uri="{FF2B5EF4-FFF2-40B4-BE49-F238E27FC236}">
                  <a16:creationId xmlns:a16="http://schemas.microsoft.com/office/drawing/2014/main" id="{3F9F2241-FE6B-44E9-A84D-448DA0FB0872}"/>
                </a:ext>
              </a:extLst>
            </p:cNvPr>
            <p:cNvSpPr>
              <a:spLocks noChangeArrowheads="1"/>
            </p:cNvSpPr>
            <p:nvPr/>
          </p:nvSpPr>
          <p:spPr bwMode="auto">
            <a:xfrm>
              <a:off x="3056" y="1076"/>
              <a:ext cx="416" cy="134"/>
            </a:xfrm>
            <a:prstGeom prst="rect">
              <a:avLst/>
            </a:prstGeom>
            <a:noFill/>
            <a:ln w="9525">
              <a:noFill/>
              <a:miter lim="800000"/>
              <a:headEnd/>
              <a:tailEnd/>
            </a:ln>
          </p:spPr>
          <p:txBody>
            <a:bodyPr wrap="none" lIns="0" tIns="0" rIns="0" bIns="0">
              <a:spAutoFit/>
            </a:bodyPr>
            <a:lstStyle/>
            <a:p>
              <a:r>
                <a:rPr lang="nl-NL" sz="1400">
                  <a:solidFill>
                    <a:srgbClr val="000000"/>
                  </a:solidFill>
                </a:rPr>
                <a:t>Records</a:t>
              </a:r>
              <a:endParaRPr lang="nl-NL" sz="1400"/>
            </a:p>
          </p:txBody>
        </p:sp>
        <p:sp>
          <p:nvSpPr>
            <p:cNvPr id="164" name="Rectangle 61">
              <a:extLst>
                <a:ext uri="{FF2B5EF4-FFF2-40B4-BE49-F238E27FC236}">
                  <a16:creationId xmlns:a16="http://schemas.microsoft.com/office/drawing/2014/main" id="{917B0BE3-7212-4D69-9A49-5253DD2F89C1}"/>
                </a:ext>
              </a:extLst>
            </p:cNvPr>
            <p:cNvSpPr>
              <a:spLocks noChangeArrowheads="1"/>
            </p:cNvSpPr>
            <p:nvPr/>
          </p:nvSpPr>
          <p:spPr bwMode="auto">
            <a:xfrm>
              <a:off x="3528" y="1076"/>
              <a:ext cx="205" cy="134"/>
            </a:xfrm>
            <a:prstGeom prst="rect">
              <a:avLst/>
            </a:prstGeom>
            <a:noFill/>
            <a:ln w="9525">
              <a:noFill/>
              <a:miter lim="800000"/>
              <a:headEnd/>
              <a:tailEnd/>
            </a:ln>
          </p:spPr>
          <p:txBody>
            <a:bodyPr wrap="none" lIns="0" tIns="0" rIns="0" bIns="0">
              <a:spAutoFit/>
            </a:bodyPr>
            <a:lstStyle/>
            <a:p>
              <a:r>
                <a:rPr lang="nl-NL" sz="1400">
                  <a:solidFill>
                    <a:srgbClr val="000000"/>
                  </a:solidFill>
                </a:rPr>
                <a:t>sale</a:t>
              </a:r>
              <a:endParaRPr lang="nl-NL" sz="1400"/>
            </a:p>
          </p:txBody>
        </p:sp>
        <p:sp>
          <p:nvSpPr>
            <p:cNvPr id="165" name="Rectangle 63">
              <a:extLst>
                <a:ext uri="{FF2B5EF4-FFF2-40B4-BE49-F238E27FC236}">
                  <a16:creationId xmlns:a16="http://schemas.microsoft.com/office/drawing/2014/main" id="{7536FB22-D5F3-4445-8993-A53F19E238F4}"/>
                </a:ext>
              </a:extLst>
            </p:cNvPr>
            <p:cNvSpPr>
              <a:spLocks noChangeArrowheads="1"/>
            </p:cNvSpPr>
            <p:nvPr/>
          </p:nvSpPr>
          <p:spPr bwMode="auto">
            <a:xfrm>
              <a:off x="3769" y="1076"/>
              <a:ext cx="124" cy="134"/>
            </a:xfrm>
            <a:prstGeom prst="rect">
              <a:avLst/>
            </a:prstGeom>
            <a:noFill/>
            <a:ln w="9525">
              <a:noFill/>
              <a:miter lim="800000"/>
              <a:headEnd/>
              <a:tailEnd/>
            </a:ln>
          </p:spPr>
          <p:txBody>
            <a:bodyPr wrap="none" lIns="0" tIns="0" rIns="0" bIns="0">
              <a:spAutoFit/>
            </a:bodyPr>
            <a:lstStyle/>
            <a:p>
              <a:r>
                <a:rPr lang="nl-NL" sz="1400">
                  <a:solidFill>
                    <a:srgbClr val="000000"/>
                  </a:solidFill>
                </a:rPr>
                <a:t>of </a:t>
              </a:r>
              <a:endParaRPr lang="nl-NL" sz="1400"/>
            </a:p>
          </p:txBody>
        </p:sp>
        <p:sp>
          <p:nvSpPr>
            <p:cNvPr id="166" name="Rectangle 64">
              <a:extLst>
                <a:ext uri="{FF2B5EF4-FFF2-40B4-BE49-F238E27FC236}">
                  <a16:creationId xmlns:a16="http://schemas.microsoft.com/office/drawing/2014/main" id="{D9E9DA26-17F6-475B-82AE-78FFFC296CB7}"/>
                </a:ext>
              </a:extLst>
            </p:cNvPr>
            <p:cNvSpPr>
              <a:spLocks noChangeArrowheads="1"/>
            </p:cNvSpPr>
            <p:nvPr/>
          </p:nvSpPr>
          <p:spPr bwMode="auto">
            <a:xfrm>
              <a:off x="2896" y="1284"/>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0</a:t>
              </a:r>
              <a:endParaRPr lang="nl-NL" sz="1400"/>
            </a:p>
          </p:txBody>
        </p:sp>
        <p:sp>
          <p:nvSpPr>
            <p:cNvPr id="167" name="Rectangle 65">
              <a:extLst>
                <a:ext uri="{FF2B5EF4-FFF2-40B4-BE49-F238E27FC236}">
                  <a16:creationId xmlns:a16="http://schemas.microsoft.com/office/drawing/2014/main" id="{1C1F1B44-71DF-4EDC-B4CD-9B7FF1973798}"/>
                </a:ext>
              </a:extLst>
            </p:cNvPr>
            <p:cNvSpPr>
              <a:spLocks noChangeArrowheads="1"/>
            </p:cNvSpPr>
            <p:nvPr/>
          </p:nvSpPr>
          <p:spPr bwMode="auto">
            <a:xfrm>
              <a:off x="2949" y="1284"/>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68" name="Rectangle 66">
              <a:extLst>
                <a:ext uri="{FF2B5EF4-FFF2-40B4-BE49-F238E27FC236}">
                  <a16:creationId xmlns:a16="http://schemas.microsoft.com/office/drawing/2014/main" id="{29EEF539-84DD-403E-A196-6F38E7AB18F5}"/>
                </a:ext>
              </a:extLst>
            </p:cNvPr>
            <p:cNvSpPr>
              <a:spLocks noChangeArrowheads="1"/>
            </p:cNvSpPr>
            <p:nvPr/>
          </p:nvSpPr>
          <p:spPr bwMode="auto">
            <a:xfrm>
              <a:off x="3003" y="1284"/>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69" name="Line 67">
              <a:extLst>
                <a:ext uri="{FF2B5EF4-FFF2-40B4-BE49-F238E27FC236}">
                  <a16:creationId xmlns:a16="http://schemas.microsoft.com/office/drawing/2014/main" id="{2A81DC49-0396-48D6-AC54-A2A8189D93F3}"/>
                </a:ext>
              </a:extLst>
            </p:cNvPr>
            <p:cNvSpPr>
              <a:spLocks noChangeShapeType="1"/>
            </p:cNvSpPr>
            <p:nvPr/>
          </p:nvSpPr>
          <p:spPr bwMode="auto">
            <a:xfrm flipV="1">
              <a:off x="2426" y="2834"/>
              <a:ext cx="1" cy="766"/>
            </a:xfrm>
            <a:prstGeom prst="line">
              <a:avLst/>
            </a:prstGeom>
            <a:noFill/>
            <a:ln w="4763">
              <a:solidFill>
                <a:srgbClr val="000000"/>
              </a:solidFill>
              <a:round/>
              <a:headEnd/>
              <a:tailEnd/>
            </a:ln>
          </p:spPr>
          <p:txBody>
            <a:bodyPr/>
            <a:lstStyle/>
            <a:p>
              <a:endParaRPr lang="en-US"/>
            </a:p>
          </p:txBody>
        </p:sp>
        <p:sp>
          <p:nvSpPr>
            <p:cNvPr id="170" name="Rectangle 68">
              <a:extLst>
                <a:ext uri="{FF2B5EF4-FFF2-40B4-BE49-F238E27FC236}">
                  <a16:creationId xmlns:a16="http://schemas.microsoft.com/office/drawing/2014/main" id="{CA1FE9BC-47C2-4EE9-967C-E1024B305272}"/>
                </a:ext>
              </a:extLst>
            </p:cNvPr>
            <p:cNvSpPr>
              <a:spLocks noChangeArrowheads="1"/>
            </p:cNvSpPr>
            <p:nvPr/>
          </p:nvSpPr>
          <p:spPr bwMode="auto">
            <a:xfrm>
              <a:off x="2005" y="3177"/>
              <a:ext cx="224" cy="134"/>
            </a:xfrm>
            <a:prstGeom prst="rect">
              <a:avLst/>
            </a:prstGeom>
            <a:noFill/>
            <a:ln w="9525">
              <a:noFill/>
              <a:miter lim="800000"/>
              <a:headEnd/>
              <a:tailEnd/>
            </a:ln>
          </p:spPr>
          <p:txBody>
            <a:bodyPr wrap="none" lIns="0" tIns="0" rIns="0" bIns="0">
              <a:spAutoFit/>
            </a:bodyPr>
            <a:lstStyle/>
            <a:p>
              <a:r>
                <a:rPr lang="nl-NL" sz="1400">
                  <a:solidFill>
                    <a:srgbClr val="000000"/>
                  </a:solidFill>
                </a:rPr>
                <a:t>Paid</a:t>
              </a:r>
              <a:endParaRPr lang="nl-NL" sz="1400"/>
            </a:p>
          </p:txBody>
        </p:sp>
        <p:sp>
          <p:nvSpPr>
            <p:cNvPr id="171" name="Rectangle 70">
              <a:extLst>
                <a:ext uri="{FF2B5EF4-FFF2-40B4-BE49-F238E27FC236}">
                  <a16:creationId xmlns:a16="http://schemas.microsoft.com/office/drawing/2014/main" id="{BD43074A-C7E7-4B02-939A-8ED7CBEE3069}"/>
                </a:ext>
              </a:extLst>
            </p:cNvPr>
            <p:cNvSpPr>
              <a:spLocks noChangeArrowheads="1"/>
            </p:cNvSpPr>
            <p:nvPr/>
          </p:nvSpPr>
          <p:spPr bwMode="auto">
            <a:xfrm>
              <a:off x="2271" y="3177"/>
              <a:ext cx="118" cy="134"/>
            </a:xfrm>
            <a:prstGeom prst="rect">
              <a:avLst/>
            </a:prstGeom>
            <a:noFill/>
            <a:ln w="9525">
              <a:noFill/>
              <a:miter lim="800000"/>
              <a:headEnd/>
              <a:tailEnd/>
            </a:ln>
          </p:spPr>
          <p:txBody>
            <a:bodyPr wrap="none" lIns="0" tIns="0" rIns="0" bIns="0">
              <a:spAutoFit/>
            </a:bodyPr>
            <a:lstStyle/>
            <a:p>
              <a:r>
                <a:rPr lang="nl-NL" sz="1400">
                  <a:solidFill>
                    <a:srgbClr val="000000"/>
                  </a:solidFill>
                </a:rPr>
                <a:t>by</a:t>
              </a:r>
              <a:endParaRPr lang="nl-NL" sz="1400"/>
            </a:p>
          </p:txBody>
        </p:sp>
        <p:sp>
          <p:nvSpPr>
            <p:cNvPr id="172" name="Rectangle 71">
              <a:extLst>
                <a:ext uri="{FF2B5EF4-FFF2-40B4-BE49-F238E27FC236}">
                  <a16:creationId xmlns:a16="http://schemas.microsoft.com/office/drawing/2014/main" id="{83596801-2CB7-48B0-990B-8E9D9925E511}"/>
                </a:ext>
              </a:extLst>
            </p:cNvPr>
            <p:cNvSpPr>
              <a:spLocks noChangeArrowheads="1"/>
            </p:cNvSpPr>
            <p:nvPr/>
          </p:nvSpPr>
          <p:spPr bwMode="auto">
            <a:xfrm>
              <a:off x="4719" y="2831"/>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3" name="Rectangle 72">
              <a:extLst>
                <a:ext uri="{FF2B5EF4-FFF2-40B4-BE49-F238E27FC236}">
                  <a16:creationId xmlns:a16="http://schemas.microsoft.com/office/drawing/2014/main" id="{8C183488-6B8A-49E2-B6C1-E192AC5A5BBA}"/>
                </a:ext>
              </a:extLst>
            </p:cNvPr>
            <p:cNvSpPr>
              <a:spLocks noChangeArrowheads="1"/>
            </p:cNvSpPr>
            <p:nvPr/>
          </p:nvSpPr>
          <p:spPr bwMode="auto">
            <a:xfrm>
              <a:off x="4718" y="2125"/>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4" name="Rectangle 73">
              <a:extLst>
                <a:ext uri="{FF2B5EF4-FFF2-40B4-BE49-F238E27FC236}">
                  <a16:creationId xmlns:a16="http://schemas.microsoft.com/office/drawing/2014/main" id="{820ACBDF-4580-4E20-B3AD-2D0C48CC95F6}"/>
                </a:ext>
              </a:extLst>
            </p:cNvPr>
            <p:cNvSpPr>
              <a:spLocks noChangeArrowheads="1"/>
            </p:cNvSpPr>
            <p:nvPr/>
          </p:nvSpPr>
          <p:spPr bwMode="auto">
            <a:xfrm>
              <a:off x="3959" y="1256"/>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5" name="Rectangle 74">
              <a:extLst>
                <a:ext uri="{FF2B5EF4-FFF2-40B4-BE49-F238E27FC236}">
                  <a16:creationId xmlns:a16="http://schemas.microsoft.com/office/drawing/2014/main" id="{689BE430-BF2E-43EB-A9FE-CE7181ED8B13}"/>
                </a:ext>
              </a:extLst>
            </p:cNvPr>
            <p:cNvSpPr>
              <a:spLocks noChangeArrowheads="1"/>
            </p:cNvSpPr>
            <p:nvPr/>
          </p:nvSpPr>
          <p:spPr bwMode="auto">
            <a:xfrm>
              <a:off x="2310" y="3433"/>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6" name="Rectangle 75">
              <a:extLst>
                <a:ext uri="{FF2B5EF4-FFF2-40B4-BE49-F238E27FC236}">
                  <a16:creationId xmlns:a16="http://schemas.microsoft.com/office/drawing/2014/main" id="{7587A938-F88D-428E-8E74-8CCC251C47CC}"/>
                </a:ext>
              </a:extLst>
            </p:cNvPr>
            <p:cNvSpPr>
              <a:spLocks noChangeArrowheads="1"/>
            </p:cNvSpPr>
            <p:nvPr/>
          </p:nvSpPr>
          <p:spPr bwMode="auto">
            <a:xfrm>
              <a:off x="2310" y="2885"/>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7" name="Rectangle 76">
              <a:extLst>
                <a:ext uri="{FF2B5EF4-FFF2-40B4-BE49-F238E27FC236}">
                  <a16:creationId xmlns:a16="http://schemas.microsoft.com/office/drawing/2014/main" id="{FAC26428-1CCA-431D-A148-00CD9029FE99}"/>
                </a:ext>
              </a:extLst>
            </p:cNvPr>
            <p:cNvSpPr>
              <a:spLocks noChangeArrowheads="1"/>
            </p:cNvSpPr>
            <p:nvPr/>
          </p:nvSpPr>
          <p:spPr bwMode="auto">
            <a:xfrm>
              <a:off x="2489" y="2132"/>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78" name="Rectangle 77">
              <a:extLst>
                <a:ext uri="{FF2B5EF4-FFF2-40B4-BE49-F238E27FC236}">
                  <a16:creationId xmlns:a16="http://schemas.microsoft.com/office/drawing/2014/main" id="{B17C4144-2ADA-4383-816D-5E4227415F7F}"/>
                </a:ext>
              </a:extLst>
            </p:cNvPr>
            <p:cNvSpPr>
              <a:spLocks noChangeArrowheads="1"/>
            </p:cNvSpPr>
            <p:nvPr/>
          </p:nvSpPr>
          <p:spPr bwMode="auto">
            <a:xfrm>
              <a:off x="2937" y="2708"/>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0</a:t>
              </a:r>
              <a:endParaRPr lang="nl-NL" sz="1400"/>
            </a:p>
          </p:txBody>
        </p:sp>
        <p:sp>
          <p:nvSpPr>
            <p:cNvPr id="179" name="Rectangle 78">
              <a:extLst>
                <a:ext uri="{FF2B5EF4-FFF2-40B4-BE49-F238E27FC236}">
                  <a16:creationId xmlns:a16="http://schemas.microsoft.com/office/drawing/2014/main" id="{CBB7BA35-0162-48C4-A833-2AC5138B1A58}"/>
                </a:ext>
              </a:extLst>
            </p:cNvPr>
            <p:cNvSpPr>
              <a:spLocks noChangeArrowheads="1"/>
            </p:cNvSpPr>
            <p:nvPr/>
          </p:nvSpPr>
          <p:spPr bwMode="auto">
            <a:xfrm>
              <a:off x="2991" y="2708"/>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a:t>
              </a:r>
              <a:endParaRPr lang="nl-NL" sz="1400"/>
            </a:p>
          </p:txBody>
        </p:sp>
        <p:sp>
          <p:nvSpPr>
            <p:cNvPr id="180" name="Rectangle 79">
              <a:extLst>
                <a:ext uri="{FF2B5EF4-FFF2-40B4-BE49-F238E27FC236}">
                  <a16:creationId xmlns:a16="http://schemas.microsoft.com/office/drawing/2014/main" id="{664A78E1-1C38-4D69-A7A4-F1C38E08BF86}"/>
                </a:ext>
              </a:extLst>
            </p:cNvPr>
            <p:cNvSpPr>
              <a:spLocks noChangeArrowheads="1"/>
            </p:cNvSpPr>
            <p:nvPr/>
          </p:nvSpPr>
          <p:spPr bwMode="auto">
            <a:xfrm>
              <a:off x="3044" y="2708"/>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81" name="Rectangle 80">
              <a:extLst>
                <a:ext uri="{FF2B5EF4-FFF2-40B4-BE49-F238E27FC236}">
                  <a16:creationId xmlns:a16="http://schemas.microsoft.com/office/drawing/2014/main" id="{B5165519-4742-40A7-9EEF-B79DE008341F}"/>
                </a:ext>
              </a:extLst>
            </p:cNvPr>
            <p:cNvSpPr>
              <a:spLocks noChangeArrowheads="1"/>
            </p:cNvSpPr>
            <p:nvPr/>
          </p:nvSpPr>
          <p:spPr bwMode="auto">
            <a:xfrm>
              <a:off x="3974" y="3728"/>
              <a:ext cx="62" cy="134"/>
            </a:xfrm>
            <a:prstGeom prst="rect">
              <a:avLst/>
            </a:prstGeom>
            <a:noFill/>
            <a:ln w="9525">
              <a:noFill/>
              <a:miter lim="800000"/>
              <a:headEnd/>
              <a:tailEnd/>
            </a:ln>
          </p:spPr>
          <p:txBody>
            <a:bodyPr wrap="none" lIns="0" tIns="0" rIns="0" bIns="0">
              <a:spAutoFit/>
            </a:bodyPr>
            <a:lstStyle/>
            <a:p>
              <a:r>
                <a:rPr lang="nl-NL" sz="1400">
                  <a:solidFill>
                    <a:srgbClr val="000000"/>
                  </a:solidFill>
                </a:rPr>
                <a:t>1</a:t>
              </a:r>
              <a:endParaRPr lang="nl-NL" sz="1400"/>
            </a:p>
          </p:txBody>
        </p:sp>
        <p:sp>
          <p:nvSpPr>
            <p:cNvPr id="182" name="Freeform 81">
              <a:extLst>
                <a:ext uri="{FF2B5EF4-FFF2-40B4-BE49-F238E27FC236}">
                  <a16:creationId xmlns:a16="http://schemas.microsoft.com/office/drawing/2014/main" id="{E3EA3333-7734-4DD5-AEA5-61FBB2F24D54}"/>
                </a:ext>
              </a:extLst>
            </p:cNvPr>
            <p:cNvSpPr>
              <a:spLocks/>
            </p:cNvSpPr>
            <p:nvPr/>
          </p:nvSpPr>
          <p:spPr bwMode="auto">
            <a:xfrm>
              <a:off x="2861" y="2562"/>
              <a:ext cx="1233" cy="1141"/>
            </a:xfrm>
            <a:custGeom>
              <a:avLst/>
              <a:gdLst>
                <a:gd name="T0" fmla="*/ 0 w 2468"/>
                <a:gd name="T1" fmla="*/ 0 h 2281"/>
                <a:gd name="T2" fmla="*/ 325 w 2468"/>
                <a:gd name="T3" fmla="*/ 0 h 2281"/>
                <a:gd name="T4" fmla="*/ 325 w 2468"/>
                <a:gd name="T5" fmla="*/ 1141 h 2281"/>
                <a:gd name="T6" fmla="*/ 1233 w 2468"/>
                <a:gd name="T7" fmla="*/ 1141 h 2281"/>
                <a:gd name="T8" fmla="*/ 0 60000 65536"/>
                <a:gd name="T9" fmla="*/ 0 60000 65536"/>
                <a:gd name="T10" fmla="*/ 0 60000 65536"/>
                <a:gd name="T11" fmla="*/ 0 60000 65536"/>
                <a:gd name="T12" fmla="*/ 0 w 2468"/>
                <a:gd name="T13" fmla="*/ 0 h 2281"/>
                <a:gd name="T14" fmla="*/ 2468 w 2468"/>
                <a:gd name="T15" fmla="*/ 2281 h 2281"/>
              </a:gdLst>
              <a:ahLst/>
              <a:cxnLst>
                <a:cxn ang="T8">
                  <a:pos x="T0" y="T1"/>
                </a:cxn>
                <a:cxn ang="T9">
                  <a:pos x="T2" y="T3"/>
                </a:cxn>
                <a:cxn ang="T10">
                  <a:pos x="T4" y="T5"/>
                </a:cxn>
                <a:cxn ang="T11">
                  <a:pos x="T6" y="T7"/>
                </a:cxn>
              </a:cxnLst>
              <a:rect l="T12" t="T13" r="T14" b="T15"/>
              <a:pathLst>
                <a:path w="2468" h="2281">
                  <a:moveTo>
                    <a:pt x="0" y="0"/>
                  </a:moveTo>
                  <a:lnTo>
                    <a:pt x="651" y="0"/>
                  </a:lnTo>
                  <a:lnTo>
                    <a:pt x="651" y="2281"/>
                  </a:lnTo>
                  <a:lnTo>
                    <a:pt x="2468" y="2281"/>
                  </a:lnTo>
                </a:path>
              </a:pathLst>
            </a:custGeom>
            <a:noFill/>
            <a:ln w="4763">
              <a:solidFill>
                <a:srgbClr val="000000"/>
              </a:solidFill>
              <a:prstDash val="solid"/>
              <a:round/>
              <a:headEnd/>
              <a:tailEnd/>
            </a:ln>
          </p:spPr>
          <p:txBody>
            <a:bodyPr/>
            <a:lstStyle/>
            <a:p>
              <a:endParaRPr lang="en-US"/>
            </a:p>
          </p:txBody>
        </p:sp>
        <p:sp>
          <p:nvSpPr>
            <p:cNvPr id="183" name="Rectangle 82">
              <a:extLst>
                <a:ext uri="{FF2B5EF4-FFF2-40B4-BE49-F238E27FC236}">
                  <a16:creationId xmlns:a16="http://schemas.microsoft.com/office/drawing/2014/main" id="{1BF2DC83-46F9-4068-9AF6-9BCFA9F44B40}"/>
                </a:ext>
              </a:extLst>
            </p:cNvPr>
            <p:cNvSpPr>
              <a:spLocks noChangeArrowheads="1"/>
            </p:cNvSpPr>
            <p:nvPr/>
          </p:nvSpPr>
          <p:spPr bwMode="auto">
            <a:xfrm>
              <a:off x="3242" y="3538"/>
              <a:ext cx="459" cy="134"/>
            </a:xfrm>
            <a:prstGeom prst="rect">
              <a:avLst/>
            </a:prstGeom>
            <a:noFill/>
            <a:ln w="9525">
              <a:noFill/>
              <a:miter lim="800000"/>
              <a:headEnd/>
              <a:tailEnd/>
            </a:ln>
          </p:spPr>
          <p:txBody>
            <a:bodyPr wrap="none" lIns="0" tIns="0" rIns="0" bIns="0">
              <a:spAutoFit/>
            </a:bodyPr>
            <a:lstStyle/>
            <a:p>
              <a:r>
                <a:rPr lang="nl-NL" sz="1400">
                  <a:solidFill>
                    <a:srgbClr val="000000"/>
                  </a:solidFill>
                </a:rPr>
                <a:t>Captured</a:t>
              </a:r>
              <a:endParaRPr lang="nl-NL" sz="1400"/>
            </a:p>
          </p:txBody>
        </p:sp>
        <p:sp>
          <p:nvSpPr>
            <p:cNvPr id="184" name="Rectangle 84">
              <a:extLst>
                <a:ext uri="{FF2B5EF4-FFF2-40B4-BE49-F238E27FC236}">
                  <a16:creationId xmlns:a16="http://schemas.microsoft.com/office/drawing/2014/main" id="{A694F673-D94D-40B1-9DF6-A800BF933508}"/>
                </a:ext>
              </a:extLst>
            </p:cNvPr>
            <p:cNvSpPr>
              <a:spLocks noChangeArrowheads="1"/>
            </p:cNvSpPr>
            <p:nvPr/>
          </p:nvSpPr>
          <p:spPr bwMode="auto">
            <a:xfrm>
              <a:off x="3747" y="3535"/>
              <a:ext cx="155" cy="134"/>
            </a:xfrm>
            <a:prstGeom prst="rect">
              <a:avLst/>
            </a:prstGeom>
            <a:noFill/>
            <a:ln w="9525">
              <a:noFill/>
              <a:miter lim="800000"/>
              <a:headEnd/>
              <a:tailEnd/>
            </a:ln>
          </p:spPr>
          <p:txBody>
            <a:bodyPr wrap="none" lIns="0" tIns="0" rIns="0" bIns="0">
              <a:spAutoFit/>
            </a:bodyPr>
            <a:lstStyle/>
            <a:p>
              <a:r>
                <a:rPr lang="nl-NL" sz="1400">
                  <a:solidFill>
                    <a:srgbClr val="000000"/>
                  </a:solidFill>
                </a:rPr>
                <a:t>on </a:t>
              </a:r>
              <a:endParaRPr lang="nl-NL" sz="1400"/>
            </a:p>
          </p:txBody>
        </p:sp>
        <p:sp>
          <p:nvSpPr>
            <p:cNvPr id="185" name="Rectangle 86">
              <a:extLst>
                <a:ext uri="{FF2B5EF4-FFF2-40B4-BE49-F238E27FC236}">
                  <a16:creationId xmlns:a16="http://schemas.microsoft.com/office/drawing/2014/main" id="{2BC4C1E4-CE58-416B-9C8C-047B8B709505}"/>
                </a:ext>
              </a:extLst>
            </p:cNvPr>
            <p:cNvSpPr>
              <a:spLocks noChangeArrowheads="1"/>
            </p:cNvSpPr>
            <p:nvPr/>
          </p:nvSpPr>
          <p:spPr bwMode="auto">
            <a:xfrm>
              <a:off x="793" y="880"/>
              <a:ext cx="760" cy="557"/>
            </a:xfrm>
            <a:prstGeom prst="rect">
              <a:avLst/>
            </a:prstGeom>
            <a:solidFill>
              <a:srgbClr val="FFFFFF"/>
            </a:solidFill>
            <a:ln w="9525">
              <a:noFill/>
              <a:miter lim="800000"/>
              <a:headEnd/>
              <a:tailEnd/>
            </a:ln>
          </p:spPr>
          <p:txBody>
            <a:bodyPr/>
            <a:lstStyle/>
            <a:p>
              <a:endParaRPr lang="nl-NL"/>
            </a:p>
          </p:txBody>
        </p:sp>
        <p:sp>
          <p:nvSpPr>
            <p:cNvPr id="186" name="Rectangle 87">
              <a:extLst>
                <a:ext uri="{FF2B5EF4-FFF2-40B4-BE49-F238E27FC236}">
                  <a16:creationId xmlns:a16="http://schemas.microsoft.com/office/drawing/2014/main" id="{3C0646CF-C2AE-4359-A5E1-417F6A2449E4}"/>
                </a:ext>
              </a:extLst>
            </p:cNvPr>
            <p:cNvSpPr>
              <a:spLocks noChangeArrowheads="1"/>
            </p:cNvSpPr>
            <p:nvPr/>
          </p:nvSpPr>
          <p:spPr bwMode="auto">
            <a:xfrm>
              <a:off x="793" y="880"/>
              <a:ext cx="760" cy="557"/>
            </a:xfrm>
            <a:prstGeom prst="rect">
              <a:avLst/>
            </a:prstGeom>
            <a:noFill/>
            <a:ln w="4763">
              <a:solidFill>
                <a:srgbClr val="000000"/>
              </a:solidFill>
              <a:miter lim="800000"/>
              <a:headEnd/>
              <a:tailEnd/>
            </a:ln>
          </p:spPr>
          <p:txBody>
            <a:bodyPr/>
            <a:lstStyle/>
            <a:p>
              <a:endParaRPr lang="nl-NL"/>
            </a:p>
          </p:txBody>
        </p:sp>
        <p:sp>
          <p:nvSpPr>
            <p:cNvPr id="187" name="Rectangle 88">
              <a:extLst>
                <a:ext uri="{FF2B5EF4-FFF2-40B4-BE49-F238E27FC236}">
                  <a16:creationId xmlns:a16="http://schemas.microsoft.com/office/drawing/2014/main" id="{A7223EAE-DC38-4F04-8F52-43C71CFF2D31}"/>
                </a:ext>
              </a:extLst>
            </p:cNvPr>
            <p:cNvSpPr>
              <a:spLocks noChangeArrowheads="1"/>
            </p:cNvSpPr>
            <p:nvPr/>
          </p:nvSpPr>
          <p:spPr bwMode="auto">
            <a:xfrm>
              <a:off x="842" y="985"/>
              <a:ext cx="391" cy="134"/>
            </a:xfrm>
            <a:prstGeom prst="rect">
              <a:avLst/>
            </a:prstGeom>
            <a:noFill/>
            <a:ln w="9525">
              <a:noFill/>
              <a:miter lim="800000"/>
              <a:headEnd/>
              <a:tailEnd/>
            </a:ln>
          </p:spPr>
          <p:txBody>
            <a:bodyPr wrap="none" lIns="0" tIns="0" rIns="0" bIns="0">
              <a:spAutoFit/>
            </a:bodyPr>
            <a:lstStyle/>
            <a:p>
              <a:r>
                <a:rPr lang="nl-NL" sz="1400" dirty="0">
                  <a:solidFill>
                    <a:srgbClr val="000000"/>
                  </a:solidFill>
                </a:rPr>
                <a:t>concept</a:t>
              </a:r>
              <a:endParaRPr lang="nl-NL" sz="1400" dirty="0"/>
            </a:p>
          </p:txBody>
        </p:sp>
        <p:sp>
          <p:nvSpPr>
            <p:cNvPr id="188" name="Rectangle 89">
              <a:extLst>
                <a:ext uri="{FF2B5EF4-FFF2-40B4-BE49-F238E27FC236}">
                  <a16:creationId xmlns:a16="http://schemas.microsoft.com/office/drawing/2014/main" id="{772F5E65-661D-4223-B93F-C652BAA89DFB}"/>
                </a:ext>
              </a:extLst>
            </p:cNvPr>
            <p:cNvSpPr>
              <a:spLocks noChangeArrowheads="1"/>
            </p:cNvSpPr>
            <p:nvPr/>
          </p:nvSpPr>
          <p:spPr bwMode="auto">
            <a:xfrm>
              <a:off x="842" y="1101"/>
              <a:ext cx="527" cy="134"/>
            </a:xfrm>
            <a:prstGeom prst="rect">
              <a:avLst/>
            </a:prstGeom>
            <a:noFill/>
            <a:ln w="9525">
              <a:noFill/>
              <a:miter lim="800000"/>
              <a:headEnd/>
              <a:tailEnd/>
            </a:ln>
          </p:spPr>
          <p:txBody>
            <a:bodyPr wrap="none" lIns="0" tIns="0" rIns="0" bIns="0">
              <a:spAutoFit/>
            </a:bodyPr>
            <a:lstStyle/>
            <a:p>
              <a:r>
                <a:rPr lang="nl-NL" sz="1400">
                  <a:solidFill>
                    <a:srgbClr val="000000"/>
                  </a:solidFill>
                </a:rPr>
                <a:t>or domain </a:t>
              </a:r>
              <a:endParaRPr lang="nl-NL" sz="1400"/>
            </a:p>
          </p:txBody>
        </p:sp>
        <p:sp>
          <p:nvSpPr>
            <p:cNvPr id="189" name="Rectangle 90">
              <a:extLst>
                <a:ext uri="{FF2B5EF4-FFF2-40B4-BE49-F238E27FC236}">
                  <a16:creationId xmlns:a16="http://schemas.microsoft.com/office/drawing/2014/main" id="{11392332-FB2F-4754-BB16-A37A83DF76D7}"/>
                </a:ext>
              </a:extLst>
            </p:cNvPr>
            <p:cNvSpPr>
              <a:spLocks noChangeArrowheads="1"/>
            </p:cNvSpPr>
            <p:nvPr/>
          </p:nvSpPr>
          <p:spPr bwMode="auto">
            <a:xfrm>
              <a:off x="842" y="1217"/>
              <a:ext cx="298" cy="134"/>
            </a:xfrm>
            <a:prstGeom prst="rect">
              <a:avLst/>
            </a:prstGeom>
            <a:noFill/>
            <a:ln w="9525">
              <a:noFill/>
              <a:miter lim="800000"/>
              <a:headEnd/>
              <a:tailEnd/>
            </a:ln>
          </p:spPr>
          <p:txBody>
            <a:bodyPr wrap="none" lIns="0" tIns="0" rIns="0" bIns="0">
              <a:spAutoFit/>
            </a:bodyPr>
            <a:lstStyle/>
            <a:p>
              <a:r>
                <a:rPr lang="nl-NL" sz="1400">
                  <a:solidFill>
                    <a:srgbClr val="000000"/>
                  </a:solidFill>
                </a:rPr>
                <a:t>object</a:t>
              </a:r>
              <a:endParaRPr lang="nl-NL" sz="1400"/>
            </a:p>
          </p:txBody>
        </p:sp>
        <p:sp>
          <p:nvSpPr>
            <p:cNvPr id="190" name="Freeform 91">
              <a:extLst>
                <a:ext uri="{FF2B5EF4-FFF2-40B4-BE49-F238E27FC236}">
                  <a16:creationId xmlns:a16="http://schemas.microsoft.com/office/drawing/2014/main" id="{144B7A91-0601-4A34-91CF-88E04F4BA9BF}"/>
                </a:ext>
              </a:extLst>
            </p:cNvPr>
            <p:cNvSpPr>
              <a:spLocks/>
            </p:cNvSpPr>
            <p:nvPr/>
          </p:nvSpPr>
          <p:spPr bwMode="auto">
            <a:xfrm>
              <a:off x="1432" y="880"/>
              <a:ext cx="121" cy="122"/>
            </a:xfrm>
            <a:custGeom>
              <a:avLst/>
              <a:gdLst>
                <a:gd name="T0" fmla="*/ 0 w 242"/>
                <a:gd name="T1" fmla="*/ 0 h 244"/>
                <a:gd name="T2" fmla="*/ 121 w 242"/>
                <a:gd name="T3" fmla="*/ 122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solidFill>
              <a:srgbClr val="FFFFFF"/>
            </a:solidFill>
            <a:ln w="9525">
              <a:noFill/>
              <a:round/>
              <a:headEnd/>
              <a:tailEnd/>
            </a:ln>
          </p:spPr>
          <p:txBody>
            <a:bodyPr/>
            <a:lstStyle/>
            <a:p>
              <a:endParaRPr lang="en-US"/>
            </a:p>
          </p:txBody>
        </p:sp>
        <p:sp>
          <p:nvSpPr>
            <p:cNvPr id="191" name="Freeform 92">
              <a:extLst>
                <a:ext uri="{FF2B5EF4-FFF2-40B4-BE49-F238E27FC236}">
                  <a16:creationId xmlns:a16="http://schemas.microsoft.com/office/drawing/2014/main" id="{985A98BA-8686-430B-AC0F-9C0ACA04D88A}"/>
                </a:ext>
              </a:extLst>
            </p:cNvPr>
            <p:cNvSpPr>
              <a:spLocks/>
            </p:cNvSpPr>
            <p:nvPr/>
          </p:nvSpPr>
          <p:spPr bwMode="auto">
            <a:xfrm>
              <a:off x="1432" y="880"/>
              <a:ext cx="121" cy="122"/>
            </a:xfrm>
            <a:custGeom>
              <a:avLst/>
              <a:gdLst>
                <a:gd name="T0" fmla="*/ 0 w 242"/>
                <a:gd name="T1" fmla="*/ 0 h 244"/>
                <a:gd name="T2" fmla="*/ 121 w 242"/>
                <a:gd name="T3" fmla="*/ 122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noFill/>
            <a:ln w="4763">
              <a:solidFill>
                <a:srgbClr val="FFFFFF"/>
              </a:solidFill>
              <a:prstDash val="solid"/>
              <a:round/>
              <a:headEnd/>
              <a:tailEnd/>
            </a:ln>
          </p:spPr>
          <p:txBody>
            <a:bodyPr/>
            <a:lstStyle/>
            <a:p>
              <a:endParaRPr lang="en-US"/>
            </a:p>
          </p:txBody>
        </p:sp>
        <p:sp>
          <p:nvSpPr>
            <p:cNvPr id="192" name="Freeform 93">
              <a:extLst>
                <a:ext uri="{FF2B5EF4-FFF2-40B4-BE49-F238E27FC236}">
                  <a16:creationId xmlns:a16="http://schemas.microsoft.com/office/drawing/2014/main" id="{B5109550-4559-414B-8C57-CD7A90A4663D}"/>
                </a:ext>
              </a:extLst>
            </p:cNvPr>
            <p:cNvSpPr>
              <a:spLocks/>
            </p:cNvSpPr>
            <p:nvPr/>
          </p:nvSpPr>
          <p:spPr bwMode="auto">
            <a:xfrm>
              <a:off x="1432" y="880"/>
              <a:ext cx="121" cy="122"/>
            </a:xfrm>
            <a:custGeom>
              <a:avLst/>
              <a:gdLst>
                <a:gd name="T0" fmla="*/ 121 w 242"/>
                <a:gd name="T1" fmla="*/ 122 h 244"/>
                <a:gd name="T2" fmla="*/ 0 w 242"/>
                <a:gd name="T3" fmla="*/ 0 h 244"/>
                <a:gd name="T4" fmla="*/ 0 w 242"/>
                <a:gd name="T5" fmla="*/ 122 h 244"/>
                <a:gd name="T6" fmla="*/ 121 w 242"/>
                <a:gd name="T7" fmla="*/ 122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solidFill>
              <a:srgbClr val="000000"/>
            </a:solidFill>
            <a:ln w="9525">
              <a:noFill/>
              <a:round/>
              <a:headEnd/>
              <a:tailEnd/>
            </a:ln>
          </p:spPr>
          <p:txBody>
            <a:bodyPr/>
            <a:lstStyle/>
            <a:p>
              <a:endParaRPr lang="en-US"/>
            </a:p>
          </p:txBody>
        </p:sp>
        <p:sp>
          <p:nvSpPr>
            <p:cNvPr id="193" name="Freeform 94">
              <a:extLst>
                <a:ext uri="{FF2B5EF4-FFF2-40B4-BE49-F238E27FC236}">
                  <a16:creationId xmlns:a16="http://schemas.microsoft.com/office/drawing/2014/main" id="{F11927A0-4653-40E0-B102-3BDF78AADC8E}"/>
                </a:ext>
              </a:extLst>
            </p:cNvPr>
            <p:cNvSpPr>
              <a:spLocks/>
            </p:cNvSpPr>
            <p:nvPr/>
          </p:nvSpPr>
          <p:spPr bwMode="auto">
            <a:xfrm>
              <a:off x="1432" y="880"/>
              <a:ext cx="121" cy="122"/>
            </a:xfrm>
            <a:custGeom>
              <a:avLst/>
              <a:gdLst>
                <a:gd name="T0" fmla="*/ 121 w 242"/>
                <a:gd name="T1" fmla="*/ 122 h 244"/>
                <a:gd name="T2" fmla="*/ 0 w 242"/>
                <a:gd name="T3" fmla="*/ 0 h 244"/>
                <a:gd name="T4" fmla="*/ 0 w 242"/>
                <a:gd name="T5" fmla="*/ 122 h 244"/>
                <a:gd name="T6" fmla="*/ 121 w 242"/>
                <a:gd name="T7" fmla="*/ 122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noFill/>
            <a:ln w="4763">
              <a:solidFill>
                <a:srgbClr val="000000"/>
              </a:solidFill>
              <a:prstDash val="solid"/>
              <a:round/>
              <a:headEnd/>
              <a:tailEnd/>
            </a:ln>
          </p:spPr>
          <p:txBody>
            <a:bodyPr/>
            <a:lstStyle/>
            <a:p>
              <a:endParaRPr lang="en-US"/>
            </a:p>
          </p:txBody>
        </p:sp>
        <p:sp>
          <p:nvSpPr>
            <p:cNvPr id="194" name="Freeform 95">
              <a:extLst>
                <a:ext uri="{FF2B5EF4-FFF2-40B4-BE49-F238E27FC236}">
                  <a16:creationId xmlns:a16="http://schemas.microsoft.com/office/drawing/2014/main" id="{A9A02C30-755A-45C4-981E-3407E6FEA0DB}"/>
                </a:ext>
              </a:extLst>
            </p:cNvPr>
            <p:cNvSpPr>
              <a:spLocks noEditPoints="1"/>
            </p:cNvSpPr>
            <p:nvPr/>
          </p:nvSpPr>
          <p:spPr bwMode="auto">
            <a:xfrm>
              <a:off x="1552" y="1151"/>
              <a:ext cx="293" cy="9"/>
            </a:xfrm>
            <a:custGeom>
              <a:avLst/>
              <a:gdLst>
                <a:gd name="T0" fmla="*/ 3 w 584"/>
                <a:gd name="T1" fmla="*/ 8 h 18"/>
                <a:gd name="T2" fmla="*/ 0 w 584"/>
                <a:gd name="T3" fmla="*/ 8 h 18"/>
                <a:gd name="T4" fmla="*/ 15 w 584"/>
                <a:gd name="T5" fmla="*/ 6 h 18"/>
                <a:gd name="T6" fmla="*/ 16 w 584"/>
                <a:gd name="T7" fmla="*/ 9 h 18"/>
                <a:gd name="T8" fmla="*/ 15 w 584"/>
                <a:gd name="T9" fmla="*/ 7 h 18"/>
                <a:gd name="T10" fmla="*/ 31 w 584"/>
                <a:gd name="T11" fmla="*/ 6 h 18"/>
                <a:gd name="T12" fmla="*/ 30 w 584"/>
                <a:gd name="T13" fmla="*/ 9 h 18"/>
                <a:gd name="T14" fmla="*/ 30 w 584"/>
                <a:gd name="T15" fmla="*/ 5 h 18"/>
                <a:gd name="T16" fmla="*/ 46 w 584"/>
                <a:gd name="T17" fmla="*/ 7 h 18"/>
                <a:gd name="T18" fmla="*/ 43 w 584"/>
                <a:gd name="T19" fmla="*/ 8 h 18"/>
                <a:gd name="T20" fmla="*/ 44 w 584"/>
                <a:gd name="T21" fmla="*/ 5 h 18"/>
                <a:gd name="T22" fmla="*/ 61 w 584"/>
                <a:gd name="T23" fmla="*/ 7 h 18"/>
                <a:gd name="T24" fmla="*/ 58 w 584"/>
                <a:gd name="T25" fmla="*/ 6 h 18"/>
                <a:gd name="T26" fmla="*/ 73 w 584"/>
                <a:gd name="T27" fmla="*/ 5 h 18"/>
                <a:gd name="T28" fmla="*/ 73 w 584"/>
                <a:gd name="T29" fmla="*/ 8 h 18"/>
                <a:gd name="T30" fmla="*/ 73 w 584"/>
                <a:gd name="T31" fmla="*/ 5 h 18"/>
                <a:gd name="T32" fmla="*/ 90 w 584"/>
                <a:gd name="T33" fmla="*/ 5 h 18"/>
                <a:gd name="T34" fmla="*/ 88 w 584"/>
                <a:gd name="T35" fmla="*/ 7 h 18"/>
                <a:gd name="T36" fmla="*/ 88 w 584"/>
                <a:gd name="T37" fmla="*/ 5 h 18"/>
                <a:gd name="T38" fmla="*/ 104 w 584"/>
                <a:gd name="T39" fmla="*/ 5 h 18"/>
                <a:gd name="T40" fmla="*/ 101 w 584"/>
                <a:gd name="T41" fmla="*/ 6 h 18"/>
                <a:gd name="T42" fmla="*/ 117 w 584"/>
                <a:gd name="T43" fmla="*/ 3 h 18"/>
                <a:gd name="T44" fmla="*/ 117 w 584"/>
                <a:gd name="T45" fmla="*/ 7 h 18"/>
                <a:gd name="T46" fmla="*/ 116 w 584"/>
                <a:gd name="T47" fmla="*/ 5 h 18"/>
                <a:gd name="T48" fmla="*/ 132 w 584"/>
                <a:gd name="T49" fmla="*/ 5 h 18"/>
                <a:gd name="T50" fmla="*/ 131 w 584"/>
                <a:gd name="T51" fmla="*/ 6 h 18"/>
                <a:gd name="T52" fmla="*/ 131 w 584"/>
                <a:gd name="T53" fmla="*/ 3 h 18"/>
                <a:gd name="T54" fmla="*/ 148 w 584"/>
                <a:gd name="T55" fmla="*/ 5 h 18"/>
                <a:gd name="T56" fmla="*/ 145 w 584"/>
                <a:gd name="T57" fmla="*/ 6 h 18"/>
                <a:gd name="T58" fmla="*/ 146 w 584"/>
                <a:gd name="T59" fmla="*/ 3 h 18"/>
                <a:gd name="T60" fmla="*/ 162 w 584"/>
                <a:gd name="T61" fmla="*/ 5 h 18"/>
                <a:gd name="T62" fmla="*/ 160 w 584"/>
                <a:gd name="T63" fmla="*/ 5 h 18"/>
                <a:gd name="T64" fmla="*/ 176 w 584"/>
                <a:gd name="T65" fmla="*/ 2 h 18"/>
                <a:gd name="T66" fmla="*/ 175 w 584"/>
                <a:gd name="T67" fmla="*/ 5 h 18"/>
                <a:gd name="T68" fmla="*/ 174 w 584"/>
                <a:gd name="T69" fmla="*/ 3 h 18"/>
                <a:gd name="T70" fmla="*/ 191 w 584"/>
                <a:gd name="T71" fmla="*/ 2 h 18"/>
                <a:gd name="T72" fmla="*/ 190 w 584"/>
                <a:gd name="T73" fmla="*/ 5 h 18"/>
                <a:gd name="T74" fmla="*/ 190 w 584"/>
                <a:gd name="T75" fmla="*/ 2 h 18"/>
                <a:gd name="T76" fmla="*/ 206 w 584"/>
                <a:gd name="T77" fmla="*/ 5 h 18"/>
                <a:gd name="T78" fmla="*/ 203 w 584"/>
                <a:gd name="T79" fmla="*/ 3 h 18"/>
                <a:gd name="T80" fmla="*/ 219 w 584"/>
                <a:gd name="T81" fmla="*/ 1 h 18"/>
                <a:gd name="T82" fmla="*/ 219 w 584"/>
                <a:gd name="T83" fmla="*/ 5 h 18"/>
                <a:gd name="T84" fmla="*/ 218 w 584"/>
                <a:gd name="T85" fmla="*/ 2 h 18"/>
                <a:gd name="T86" fmla="*/ 234 w 584"/>
                <a:gd name="T87" fmla="*/ 1 h 18"/>
                <a:gd name="T88" fmla="*/ 233 w 584"/>
                <a:gd name="T89" fmla="*/ 5 h 18"/>
                <a:gd name="T90" fmla="*/ 233 w 584"/>
                <a:gd name="T91" fmla="*/ 1 h 18"/>
                <a:gd name="T92" fmla="*/ 249 w 584"/>
                <a:gd name="T93" fmla="*/ 2 h 18"/>
                <a:gd name="T94" fmla="*/ 247 w 584"/>
                <a:gd name="T95" fmla="*/ 3 h 18"/>
                <a:gd name="T96" fmla="*/ 262 w 584"/>
                <a:gd name="T97" fmla="*/ 1 h 18"/>
                <a:gd name="T98" fmla="*/ 263 w 584"/>
                <a:gd name="T99" fmla="*/ 3 h 18"/>
                <a:gd name="T100" fmla="*/ 261 w 584"/>
                <a:gd name="T101" fmla="*/ 2 h 18"/>
                <a:gd name="T102" fmla="*/ 276 w 584"/>
                <a:gd name="T103" fmla="*/ 1 h 18"/>
                <a:gd name="T104" fmla="*/ 277 w 584"/>
                <a:gd name="T105" fmla="*/ 3 h 18"/>
                <a:gd name="T106" fmla="*/ 276 w 584"/>
                <a:gd name="T107" fmla="*/ 1 h 18"/>
                <a:gd name="T108" fmla="*/ 293 w 584"/>
                <a:gd name="T109" fmla="*/ 1 h 18"/>
                <a:gd name="T110" fmla="*/ 290 w 584"/>
                <a:gd name="T111" fmla="*/ 2 h 18"/>
                <a:gd name="T112" fmla="*/ 291 w 584"/>
                <a:gd name="T113" fmla="*/ 0 h 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84"/>
                <a:gd name="T172" fmla="*/ 0 h 18"/>
                <a:gd name="T173" fmla="*/ 584 w 584"/>
                <a:gd name="T174" fmla="*/ 18 h 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84" h="18">
                  <a:moveTo>
                    <a:pt x="1" y="12"/>
                  </a:moveTo>
                  <a:lnTo>
                    <a:pt x="1" y="12"/>
                  </a:lnTo>
                  <a:lnTo>
                    <a:pt x="3" y="12"/>
                  </a:lnTo>
                  <a:lnTo>
                    <a:pt x="3" y="14"/>
                  </a:lnTo>
                  <a:lnTo>
                    <a:pt x="5" y="14"/>
                  </a:lnTo>
                  <a:lnTo>
                    <a:pt x="5" y="16"/>
                  </a:lnTo>
                  <a:lnTo>
                    <a:pt x="3" y="18"/>
                  </a:lnTo>
                  <a:lnTo>
                    <a:pt x="1" y="18"/>
                  </a:lnTo>
                  <a:lnTo>
                    <a:pt x="0" y="18"/>
                  </a:lnTo>
                  <a:lnTo>
                    <a:pt x="0" y="16"/>
                  </a:lnTo>
                  <a:lnTo>
                    <a:pt x="0" y="14"/>
                  </a:lnTo>
                  <a:lnTo>
                    <a:pt x="1" y="12"/>
                  </a:lnTo>
                  <a:close/>
                  <a:moveTo>
                    <a:pt x="30" y="12"/>
                  </a:moveTo>
                  <a:lnTo>
                    <a:pt x="30" y="12"/>
                  </a:lnTo>
                  <a:lnTo>
                    <a:pt x="32" y="12"/>
                  </a:lnTo>
                  <a:lnTo>
                    <a:pt x="34" y="14"/>
                  </a:lnTo>
                  <a:lnTo>
                    <a:pt x="34" y="16"/>
                  </a:lnTo>
                  <a:lnTo>
                    <a:pt x="32" y="18"/>
                  </a:lnTo>
                  <a:lnTo>
                    <a:pt x="30" y="18"/>
                  </a:lnTo>
                  <a:lnTo>
                    <a:pt x="29" y="18"/>
                  </a:lnTo>
                  <a:lnTo>
                    <a:pt x="29" y="16"/>
                  </a:lnTo>
                  <a:lnTo>
                    <a:pt x="29" y="14"/>
                  </a:lnTo>
                  <a:lnTo>
                    <a:pt x="29" y="12"/>
                  </a:lnTo>
                  <a:lnTo>
                    <a:pt x="30" y="12"/>
                  </a:lnTo>
                  <a:close/>
                  <a:moveTo>
                    <a:pt x="59" y="10"/>
                  </a:moveTo>
                  <a:lnTo>
                    <a:pt x="59" y="10"/>
                  </a:lnTo>
                  <a:lnTo>
                    <a:pt x="61" y="12"/>
                  </a:lnTo>
                  <a:lnTo>
                    <a:pt x="63" y="12"/>
                  </a:lnTo>
                  <a:lnTo>
                    <a:pt x="63" y="14"/>
                  </a:lnTo>
                  <a:lnTo>
                    <a:pt x="63" y="16"/>
                  </a:lnTo>
                  <a:lnTo>
                    <a:pt x="61" y="16"/>
                  </a:lnTo>
                  <a:lnTo>
                    <a:pt x="59" y="18"/>
                  </a:lnTo>
                  <a:lnTo>
                    <a:pt x="58" y="16"/>
                  </a:lnTo>
                  <a:lnTo>
                    <a:pt x="58" y="14"/>
                  </a:lnTo>
                  <a:lnTo>
                    <a:pt x="58" y="12"/>
                  </a:lnTo>
                  <a:lnTo>
                    <a:pt x="59" y="12"/>
                  </a:lnTo>
                  <a:lnTo>
                    <a:pt x="59" y="10"/>
                  </a:lnTo>
                  <a:close/>
                  <a:moveTo>
                    <a:pt x="88" y="10"/>
                  </a:moveTo>
                  <a:lnTo>
                    <a:pt x="88" y="10"/>
                  </a:lnTo>
                  <a:lnTo>
                    <a:pt x="90" y="10"/>
                  </a:lnTo>
                  <a:lnTo>
                    <a:pt x="90" y="12"/>
                  </a:lnTo>
                  <a:lnTo>
                    <a:pt x="92" y="12"/>
                  </a:lnTo>
                  <a:lnTo>
                    <a:pt x="92" y="14"/>
                  </a:lnTo>
                  <a:lnTo>
                    <a:pt x="90" y="16"/>
                  </a:lnTo>
                  <a:lnTo>
                    <a:pt x="88" y="16"/>
                  </a:lnTo>
                  <a:lnTo>
                    <a:pt x="86" y="16"/>
                  </a:lnTo>
                  <a:lnTo>
                    <a:pt x="86" y="14"/>
                  </a:lnTo>
                  <a:lnTo>
                    <a:pt x="86" y="12"/>
                  </a:lnTo>
                  <a:lnTo>
                    <a:pt x="88" y="10"/>
                  </a:lnTo>
                  <a:close/>
                  <a:moveTo>
                    <a:pt x="117" y="10"/>
                  </a:moveTo>
                  <a:lnTo>
                    <a:pt x="117" y="10"/>
                  </a:lnTo>
                  <a:lnTo>
                    <a:pt x="119" y="10"/>
                  </a:lnTo>
                  <a:lnTo>
                    <a:pt x="121" y="12"/>
                  </a:lnTo>
                  <a:lnTo>
                    <a:pt x="121" y="14"/>
                  </a:lnTo>
                  <a:lnTo>
                    <a:pt x="119" y="16"/>
                  </a:lnTo>
                  <a:lnTo>
                    <a:pt x="117" y="16"/>
                  </a:lnTo>
                  <a:lnTo>
                    <a:pt x="115" y="16"/>
                  </a:lnTo>
                  <a:lnTo>
                    <a:pt x="115" y="14"/>
                  </a:lnTo>
                  <a:lnTo>
                    <a:pt x="115" y="12"/>
                  </a:lnTo>
                  <a:lnTo>
                    <a:pt x="115" y="10"/>
                  </a:lnTo>
                  <a:lnTo>
                    <a:pt x="117" y="10"/>
                  </a:lnTo>
                  <a:close/>
                  <a:moveTo>
                    <a:pt x="146" y="9"/>
                  </a:moveTo>
                  <a:lnTo>
                    <a:pt x="146" y="9"/>
                  </a:lnTo>
                  <a:lnTo>
                    <a:pt x="148" y="10"/>
                  </a:lnTo>
                  <a:lnTo>
                    <a:pt x="150" y="10"/>
                  </a:lnTo>
                  <a:lnTo>
                    <a:pt x="150" y="12"/>
                  </a:lnTo>
                  <a:lnTo>
                    <a:pt x="150" y="14"/>
                  </a:lnTo>
                  <a:lnTo>
                    <a:pt x="148" y="14"/>
                  </a:lnTo>
                  <a:lnTo>
                    <a:pt x="146" y="16"/>
                  </a:lnTo>
                  <a:lnTo>
                    <a:pt x="144" y="14"/>
                  </a:lnTo>
                  <a:lnTo>
                    <a:pt x="144" y="12"/>
                  </a:lnTo>
                  <a:lnTo>
                    <a:pt x="144" y="10"/>
                  </a:lnTo>
                  <a:lnTo>
                    <a:pt x="146" y="10"/>
                  </a:lnTo>
                  <a:lnTo>
                    <a:pt x="146" y="9"/>
                  </a:lnTo>
                  <a:close/>
                  <a:moveTo>
                    <a:pt x="175" y="9"/>
                  </a:moveTo>
                  <a:lnTo>
                    <a:pt x="175" y="9"/>
                  </a:lnTo>
                  <a:lnTo>
                    <a:pt x="177" y="9"/>
                  </a:lnTo>
                  <a:lnTo>
                    <a:pt x="177" y="10"/>
                  </a:lnTo>
                  <a:lnTo>
                    <a:pt x="179" y="10"/>
                  </a:lnTo>
                  <a:lnTo>
                    <a:pt x="179" y="12"/>
                  </a:lnTo>
                  <a:lnTo>
                    <a:pt x="177" y="14"/>
                  </a:lnTo>
                  <a:lnTo>
                    <a:pt x="175" y="14"/>
                  </a:lnTo>
                  <a:lnTo>
                    <a:pt x="173" y="14"/>
                  </a:lnTo>
                  <a:lnTo>
                    <a:pt x="173" y="12"/>
                  </a:lnTo>
                  <a:lnTo>
                    <a:pt x="173" y="10"/>
                  </a:lnTo>
                  <a:lnTo>
                    <a:pt x="175" y="9"/>
                  </a:lnTo>
                  <a:close/>
                  <a:moveTo>
                    <a:pt x="204" y="9"/>
                  </a:moveTo>
                  <a:lnTo>
                    <a:pt x="204" y="9"/>
                  </a:lnTo>
                  <a:lnTo>
                    <a:pt x="206" y="9"/>
                  </a:lnTo>
                  <a:lnTo>
                    <a:pt x="208" y="10"/>
                  </a:lnTo>
                  <a:lnTo>
                    <a:pt x="208" y="12"/>
                  </a:lnTo>
                  <a:lnTo>
                    <a:pt x="206" y="14"/>
                  </a:lnTo>
                  <a:lnTo>
                    <a:pt x="204" y="14"/>
                  </a:lnTo>
                  <a:lnTo>
                    <a:pt x="202" y="14"/>
                  </a:lnTo>
                  <a:lnTo>
                    <a:pt x="202" y="12"/>
                  </a:lnTo>
                  <a:lnTo>
                    <a:pt x="202" y="10"/>
                  </a:lnTo>
                  <a:lnTo>
                    <a:pt x="202" y="9"/>
                  </a:lnTo>
                  <a:lnTo>
                    <a:pt x="204" y="9"/>
                  </a:lnTo>
                  <a:close/>
                  <a:moveTo>
                    <a:pt x="233" y="7"/>
                  </a:moveTo>
                  <a:lnTo>
                    <a:pt x="233" y="7"/>
                  </a:lnTo>
                  <a:lnTo>
                    <a:pt x="235" y="9"/>
                  </a:lnTo>
                  <a:lnTo>
                    <a:pt x="237" y="9"/>
                  </a:lnTo>
                  <a:lnTo>
                    <a:pt x="237" y="10"/>
                  </a:lnTo>
                  <a:lnTo>
                    <a:pt x="237" y="12"/>
                  </a:lnTo>
                  <a:lnTo>
                    <a:pt x="235" y="12"/>
                  </a:lnTo>
                  <a:lnTo>
                    <a:pt x="233" y="14"/>
                  </a:lnTo>
                  <a:lnTo>
                    <a:pt x="231" y="12"/>
                  </a:lnTo>
                  <a:lnTo>
                    <a:pt x="231" y="10"/>
                  </a:lnTo>
                  <a:lnTo>
                    <a:pt x="231" y="9"/>
                  </a:lnTo>
                  <a:lnTo>
                    <a:pt x="233" y="9"/>
                  </a:lnTo>
                  <a:lnTo>
                    <a:pt x="233" y="7"/>
                  </a:lnTo>
                  <a:close/>
                  <a:moveTo>
                    <a:pt x="262" y="7"/>
                  </a:moveTo>
                  <a:lnTo>
                    <a:pt x="262" y="7"/>
                  </a:lnTo>
                  <a:lnTo>
                    <a:pt x="264" y="7"/>
                  </a:lnTo>
                  <a:lnTo>
                    <a:pt x="264" y="9"/>
                  </a:lnTo>
                  <a:lnTo>
                    <a:pt x="266" y="9"/>
                  </a:lnTo>
                  <a:lnTo>
                    <a:pt x="266" y="10"/>
                  </a:lnTo>
                  <a:lnTo>
                    <a:pt x="264" y="12"/>
                  </a:lnTo>
                  <a:lnTo>
                    <a:pt x="262" y="12"/>
                  </a:lnTo>
                  <a:lnTo>
                    <a:pt x="260" y="12"/>
                  </a:lnTo>
                  <a:lnTo>
                    <a:pt x="260" y="10"/>
                  </a:lnTo>
                  <a:lnTo>
                    <a:pt x="260" y="9"/>
                  </a:lnTo>
                  <a:lnTo>
                    <a:pt x="262" y="7"/>
                  </a:lnTo>
                  <a:close/>
                  <a:moveTo>
                    <a:pt x="291" y="7"/>
                  </a:moveTo>
                  <a:lnTo>
                    <a:pt x="291" y="7"/>
                  </a:lnTo>
                  <a:lnTo>
                    <a:pt x="293" y="7"/>
                  </a:lnTo>
                  <a:lnTo>
                    <a:pt x="295" y="9"/>
                  </a:lnTo>
                  <a:lnTo>
                    <a:pt x="295" y="10"/>
                  </a:lnTo>
                  <a:lnTo>
                    <a:pt x="293" y="12"/>
                  </a:lnTo>
                  <a:lnTo>
                    <a:pt x="291" y="12"/>
                  </a:lnTo>
                  <a:lnTo>
                    <a:pt x="289" y="12"/>
                  </a:lnTo>
                  <a:lnTo>
                    <a:pt x="289" y="10"/>
                  </a:lnTo>
                  <a:lnTo>
                    <a:pt x="289" y="9"/>
                  </a:lnTo>
                  <a:lnTo>
                    <a:pt x="289" y="7"/>
                  </a:lnTo>
                  <a:lnTo>
                    <a:pt x="291" y="7"/>
                  </a:lnTo>
                  <a:close/>
                  <a:moveTo>
                    <a:pt x="320" y="5"/>
                  </a:moveTo>
                  <a:lnTo>
                    <a:pt x="320" y="5"/>
                  </a:lnTo>
                  <a:lnTo>
                    <a:pt x="322" y="7"/>
                  </a:lnTo>
                  <a:lnTo>
                    <a:pt x="323" y="7"/>
                  </a:lnTo>
                  <a:lnTo>
                    <a:pt x="323" y="9"/>
                  </a:lnTo>
                  <a:lnTo>
                    <a:pt x="323" y="10"/>
                  </a:lnTo>
                  <a:lnTo>
                    <a:pt x="322" y="10"/>
                  </a:lnTo>
                  <a:lnTo>
                    <a:pt x="320" y="12"/>
                  </a:lnTo>
                  <a:lnTo>
                    <a:pt x="318" y="10"/>
                  </a:lnTo>
                  <a:lnTo>
                    <a:pt x="318" y="9"/>
                  </a:lnTo>
                  <a:lnTo>
                    <a:pt x="318" y="7"/>
                  </a:lnTo>
                  <a:lnTo>
                    <a:pt x="320" y="7"/>
                  </a:lnTo>
                  <a:lnTo>
                    <a:pt x="320" y="5"/>
                  </a:lnTo>
                  <a:close/>
                  <a:moveTo>
                    <a:pt x="349" y="5"/>
                  </a:moveTo>
                  <a:lnTo>
                    <a:pt x="349" y="5"/>
                  </a:lnTo>
                  <a:lnTo>
                    <a:pt x="351" y="5"/>
                  </a:lnTo>
                  <a:lnTo>
                    <a:pt x="351" y="7"/>
                  </a:lnTo>
                  <a:lnTo>
                    <a:pt x="352" y="7"/>
                  </a:lnTo>
                  <a:lnTo>
                    <a:pt x="352" y="9"/>
                  </a:lnTo>
                  <a:lnTo>
                    <a:pt x="351" y="10"/>
                  </a:lnTo>
                  <a:lnTo>
                    <a:pt x="349" y="10"/>
                  </a:lnTo>
                  <a:lnTo>
                    <a:pt x="347" y="10"/>
                  </a:lnTo>
                  <a:lnTo>
                    <a:pt x="347" y="9"/>
                  </a:lnTo>
                  <a:lnTo>
                    <a:pt x="347" y="7"/>
                  </a:lnTo>
                  <a:lnTo>
                    <a:pt x="349" y="5"/>
                  </a:lnTo>
                  <a:close/>
                  <a:moveTo>
                    <a:pt x="378" y="5"/>
                  </a:moveTo>
                  <a:lnTo>
                    <a:pt x="378" y="5"/>
                  </a:lnTo>
                  <a:lnTo>
                    <a:pt x="380" y="5"/>
                  </a:lnTo>
                  <a:lnTo>
                    <a:pt x="381" y="7"/>
                  </a:lnTo>
                  <a:lnTo>
                    <a:pt x="381" y="9"/>
                  </a:lnTo>
                  <a:lnTo>
                    <a:pt x="380" y="10"/>
                  </a:lnTo>
                  <a:lnTo>
                    <a:pt x="378" y="10"/>
                  </a:lnTo>
                  <a:lnTo>
                    <a:pt x="376" y="10"/>
                  </a:lnTo>
                  <a:lnTo>
                    <a:pt x="376" y="9"/>
                  </a:lnTo>
                  <a:lnTo>
                    <a:pt x="376" y="7"/>
                  </a:lnTo>
                  <a:lnTo>
                    <a:pt x="376" y="5"/>
                  </a:lnTo>
                  <a:lnTo>
                    <a:pt x="378" y="5"/>
                  </a:lnTo>
                  <a:close/>
                  <a:moveTo>
                    <a:pt x="407" y="3"/>
                  </a:moveTo>
                  <a:lnTo>
                    <a:pt x="407" y="3"/>
                  </a:lnTo>
                  <a:lnTo>
                    <a:pt x="409" y="5"/>
                  </a:lnTo>
                  <a:lnTo>
                    <a:pt x="410" y="5"/>
                  </a:lnTo>
                  <a:lnTo>
                    <a:pt x="410" y="7"/>
                  </a:lnTo>
                  <a:lnTo>
                    <a:pt x="410" y="9"/>
                  </a:lnTo>
                  <a:lnTo>
                    <a:pt x="409" y="9"/>
                  </a:lnTo>
                  <a:lnTo>
                    <a:pt x="407" y="10"/>
                  </a:lnTo>
                  <a:lnTo>
                    <a:pt x="405" y="9"/>
                  </a:lnTo>
                  <a:lnTo>
                    <a:pt x="405" y="7"/>
                  </a:lnTo>
                  <a:lnTo>
                    <a:pt x="405" y="5"/>
                  </a:lnTo>
                  <a:lnTo>
                    <a:pt x="407" y="5"/>
                  </a:lnTo>
                  <a:lnTo>
                    <a:pt x="407" y="3"/>
                  </a:lnTo>
                  <a:close/>
                  <a:moveTo>
                    <a:pt x="436" y="3"/>
                  </a:moveTo>
                  <a:lnTo>
                    <a:pt x="436" y="3"/>
                  </a:lnTo>
                  <a:lnTo>
                    <a:pt x="437" y="3"/>
                  </a:lnTo>
                  <a:lnTo>
                    <a:pt x="437" y="5"/>
                  </a:lnTo>
                  <a:lnTo>
                    <a:pt x="439" y="5"/>
                  </a:lnTo>
                  <a:lnTo>
                    <a:pt x="439" y="7"/>
                  </a:lnTo>
                  <a:lnTo>
                    <a:pt x="437" y="9"/>
                  </a:lnTo>
                  <a:lnTo>
                    <a:pt x="436" y="9"/>
                  </a:lnTo>
                  <a:lnTo>
                    <a:pt x="434" y="9"/>
                  </a:lnTo>
                  <a:lnTo>
                    <a:pt x="434" y="7"/>
                  </a:lnTo>
                  <a:lnTo>
                    <a:pt x="434" y="5"/>
                  </a:lnTo>
                  <a:lnTo>
                    <a:pt x="436" y="3"/>
                  </a:lnTo>
                  <a:close/>
                  <a:moveTo>
                    <a:pt x="465" y="3"/>
                  </a:moveTo>
                  <a:lnTo>
                    <a:pt x="465" y="3"/>
                  </a:lnTo>
                  <a:lnTo>
                    <a:pt x="466" y="3"/>
                  </a:lnTo>
                  <a:lnTo>
                    <a:pt x="468" y="5"/>
                  </a:lnTo>
                  <a:lnTo>
                    <a:pt x="468" y="7"/>
                  </a:lnTo>
                  <a:lnTo>
                    <a:pt x="466" y="9"/>
                  </a:lnTo>
                  <a:lnTo>
                    <a:pt x="465" y="9"/>
                  </a:lnTo>
                  <a:lnTo>
                    <a:pt x="463" y="9"/>
                  </a:lnTo>
                  <a:lnTo>
                    <a:pt x="463" y="7"/>
                  </a:lnTo>
                  <a:lnTo>
                    <a:pt x="463" y="5"/>
                  </a:lnTo>
                  <a:lnTo>
                    <a:pt x="463" y="3"/>
                  </a:lnTo>
                  <a:lnTo>
                    <a:pt x="465" y="3"/>
                  </a:lnTo>
                  <a:close/>
                  <a:moveTo>
                    <a:pt x="494" y="1"/>
                  </a:moveTo>
                  <a:lnTo>
                    <a:pt x="494" y="1"/>
                  </a:lnTo>
                  <a:lnTo>
                    <a:pt x="495" y="3"/>
                  </a:lnTo>
                  <a:lnTo>
                    <a:pt x="497" y="3"/>
                  </a:lnTo>
                  <a:lnTo>
                    <a:pt x="497" y="5"/>
                  </a:lnTo>
                  <a:lnTo>
                    <a:pt x="497" y="7"/>
                  </a:lnTo>
                  <a:lnTo>
                    <a:pt x="495" y="7"/>
                  </a:lnTo>
                  <a:lnTo>
                    <a:pt x="494" y="9"/>
                  </a:lnTo>
                  <a:lnTo>
                    <a:pt x="492" y="7"/>
                  </a:lnTo>
                  <a:lnTo>
                    <a:pt x="492" y="5"/>
                  </a:lnTo>
                  <a:lnTo>
                    <a:pt x="492" y="3"/>
                  </a:lnTo>
                  <a:lnTo>
                    <a:pt x="494" y="3"/>
                  </a:lnTo>
                  <a:lnTo>
                    <a:pt x="494" y="1"/>
                  </a:lnTo>
                  <a:close/>
                  <a:moveTo>
                    <a:pt x="523" y="1"/>
                  </a:moveTo>
                  <a:lnTo>
                    <a:pt x="523" y="1"/>
                  </a:lnTo>
                  <a:lnTo>
                    <a:pt x="524" y="1"/>
                  </a:lnTo>
                  <a:lnTo>
                    <a:pt x="524" y="3"/>
                  </a:lnTo>
                  <a:lnTo>
                    <a:pt x="526" y="3"/>
                  </a:lnTo>
                  <a:lnTo>
                    <a:pt x="526" y="5"/>
                  </a:lnTo>
                  <a:lnTo>
                    <a:pt x="524" y="7"/>
                  </a:lnTo>
                  <a:lnTo>
                    <a:pt x="523" y="7"/>
                  </a:lnTo>
                  <a:lnTo>
                    <a:pt x="521" y="7"/>
                  </a:lnTo>
                  <a:lnTo>
                    <a:pt x="521" y="5"/>
                  </a:lnTo>
                  <a:lnTo>
                    <a:pt x="521" y="3"/>
                  </a:lnTo>
                  <a:lnTo>
                    <a:pt x="523" y="1"/>
                  </a:lnTo>
                  <a:close/>
                  <a:moveTo>
                    <a:pt x="551" y="1"/>
                  </a:moveTo>
                  <a:lnTo>
                    <a:pt x="551" y="1"/>
                  </a:lnTo>
                  <a:lnTo>
                    <a:pt x="553" y="1"/>
                  </a:lnTo>
                  <a:lnTo>
                    <a:pt x="555" y="3"/>
                  </a:lnTo>
                  <a:lnTo>
                    <a:pt x="555" y="5"/>
                  </a:lnTo>
                  <a:lnTo>
                    <a:pt x="553" y="7"/>
                  </a:lnTo>
                  <a:lnTo>
                    <a:pt x="551" y="7"/>
                  </a:lnTo>
                  <a:lnTo>
                    <a:pt x="550" y="7"/>
                  </a:lnTo>
                  <a:lnTo>
                    <a:pt x="550" y="5"/>
                  </a:lnTo>
                  <a:lnTo>
                    <a:pt x="550" y="3"/>
                  </a:lnTo>
                  <a:lnTo>
                    <a:pt x="550" y="1"/>
                  </a:lnTo>
                  <a:lnTo>
                    <a:pt x="551" y="1"/>
                  </a:lnTo>
                  <a:close/>
                  <a:moveTo>
                    <a:pt x="580" y="0"/>
                  </a:moveTo>
                  <a:lnTo>
                    <a:pt x="580" y="0"/>
                  </a:lnTo>
                  <a:lnTo>
                    <a:pt x="582" y="1"/>
                  </a:lnTo>
                  <a:lnTo>
                    <a:pt x="584" y="1"/>
                  </a:lnTo>
                  <a:lnTo>
                    <a:pt x="584" y="3"/>
                  </a:lnTo>
                  <a:lnTo>
                    <a:pt x="584" y="5"/>
                  </a:lnTo>
                  <a:lnTo>
                    <a:pt x="582" y="5"/>
                  </a:lnTo>
                  <a:lnTo>
                    <a:pt x="580" y="7"/>
                  </a:lnTo>
                  <a:lnTo>
                    <a:pt x="579" y="5"/>
                  </a:lnTo>
                  <a:lnTo>
                    <a:pt x="579" y="3"/>
                  </a:lnTo>
                  <a:lnTo>
                    <a:pt x="579" y="1"/>
                  </a:lnTo>
                  <a:lnTo>
                    <a:pt x="580" y="1"/>
                  </a:lnTo>
                  <a:lnTo>
                    <a:pt x="580" y="0"/>
                  </a:lnTo>
                  <a:close/>
                </a:path>
              </a:pathLst>
            </a:custGeom>
            <a:solidFill>
              <a:srgbClr val="000000"/>
            </a:solidFill>
            <a:ln w="1588">
              <a:solidFill>
                <a:srgbClr val="000000"/>
              </a:solidFill>
              <a:prstDash val="solid"/>
              <a:round/>
              <a:headEnd/>
              <a:tailEnd/>
            </a:ln>
          </p:spPr>
          <p:txBody>
            <a:bodyPr/>
            <a:lstStyle/>
            <a:p>
              <a:endParaRPr lang="en-US"/>
            </a:p>
          </p:txBody>
        </p:sp>
        <p:sp>
          <p:nvSpPr>
            <p:cNvPr id="195" name="Freeform 96">
              <a:extLst>
                <a:ext uri="{FF2B5EF4-FFF2-40B4-BE49-F238E27FC236}">
                  <a16:creationId xmlns:a16="http://schemas.microsoft.com/office/drawing/2014/main" id="{9F59F75F-70B4-4EAA-89DD-FC846BBC9388}"/>
                </a:ext>
              </a:extLst>
            </p:cNvPr>
            <p:cNvSpPr>
              <a:spLocks/>
            </p:cNvSpPr>
            <p:nvPr/>
          </p:nvSpPr>
          <p:spPr bwMode="auto">
            <a:xfrm>
              <a:off x="1854" y="1127"/>
              <a:ext cx="50" cy="50"/>
            </a:xfrm>
            <a:custGeom>
              <a:avLst/>
              <a:gdLst>
                <a:gd name="T0" fmla="*/ 0 w 99"/>
                <a:gd name="T1" fmla="*/ 25 h 100"/>
                <a:gd name="T2" fmla="*/ 0 w 99"/>
                <a:gd name="T3" fmla="*/ 23 h 100"/>
                <a:gd name="T4" fmla="*/ 0 w 99"/>
                <a:gd name="T5" fmla="*/ 20 h 100"/>
                <a:gd name="T6" fmla="*/ 1 w 99"/>
                <a:gd name="T7" fmla="*/ 19 h 100"/>
                <a:gd name="T8" fmla="*/ 2 w 99"/>
                <a:gd name="T9" fmla="*/ 15 h 100"/>
                <a:gd name="T10" fmla="*/ 4 w 99"/>
                <a:gd name="T11" fmla="*/ 11 h 100"/>
                <a:gd name="T12" fmla="*/ 7 w 99"/>
                <a:gd name="T13" fmla="*/ 7 h 100"/>
                <a:gd name="T14" fmla="*/ 10 w 99"/>
                <a:gd name="T15" fmla="*/ 5 h 100"/>
                <a:gd name="T16" fmla="*/ 15 w 99"/>
                <a:gd name="T17" fmla="*/ 2 h 100"/>
                <a:gd name="T18" fmla="*/ 17 w 99"/>
                <a:gd name="T19" fmla="*/ 1 h 100"/>
                <a:gd name="T20" fmla="*/ 19 w 99"/>
                <a:gd name="T21" fmla="*/ 0 h 100"/>
                <a:gd name="T22" fmla="*/ 22 w 99"/>
                <a:gd name="T23" fmla="*/ 0 h 100"/>
                <a:gd name="T24" fmla="*/ 25 w 99"/>
                <a:gd name="T25" fmla="*/ 0 h 100"/>
                <a:gd name="T26" fmla="*/ 26 w 99"/>
                <a:gd name="T27" fmla="*/ 0 h 100"/>
                <a:gd name="T28" fmla="*/ 29 w 99"/>
                <a:gd name="T29" fmla="*/ 0 h 100"/>
                <a:gd name="T30" fmla="*/ 32 w 99"/>
                <a:gd name="T31" fmla="*/ 1 h 100"/>
                <a:gd name="T32" fmla="*/ 34 w 99"/>
                <a:gd name="T33" fmla="*/ 2 h 100"/>
                <a:gd name="T34" fmla="*/ 38 w 99"/>
                <a:gd name="T35" fmla="*/ 4 h 100"/>
                <a:gd name="T36" fmla="*/ 42 w 99"/>
                <a:gd name="T37" fmla="*/ 6 h 100"/>
                <a:gd name="T38" fmla="*/ 45 w 99"/>
                <a:gd name="T39" fmla="*/ 10 h 100"/>
                <a:gd name="T40" fmla="*/ 47 w 99"/>
                <a:gd name="T41" fmla="*/ 14 h 100"/>
                <a:gd name="T42" fmla="*/ 48 w 99"/>
                <a:gd name="T43" fmla="*/ 17 h 100"/>
                <a:gd name="T44" fmla="*/ 49 w 99"/>
                <a:gd name="T45" fmla="*/ 19 h 100"/>
                <a:gd name="T46" fmla="*/ 50 w 99"/>
                <a:gd name="T47" fmla="*/ 22 h 100"/>
                <a:gd name="T48" fmla="*/ 50 w 99"/>
                <a:gd name="T49" fmla="*/ 25 h 100"/>
                <a:gd name="T50" fmla="*/ 50 w 99"/>
                <a:gd name="T51" fmla="*/ 25 h 100"/>
                <a:gd name="T52" fmla="*/ 50 w 99"/>
                <a:gd name="T53" fmla="*/ 26 h 100"/>
                <a:gd name="T54" fmla="*/ 49 w 99"/>
                <a:gd name="T55" fmla="*/ 29 h 100"/>
                <a:gd name="T56" fmla="*/ 49 w 99"/>
                <a:gd name="T57" fmla="*/ 32 h 100"/>
                <a:gd name="T58" fmla="*/ 48 w 99"/>
                <a:gd name="T59" fmla="*/ 34 h 100"/>
                <a:gd name="T60" fmla="*/ 45 w 99"/>
                <a:gd name="T61" fmla="*/ 38 h 100"/>
                <a:gd name="T62" fmla="*/ 43 w 99"/>
                <a:gd name="T63" fmla="*/ 42 h 100"/>
                <a:gd name="T64" fmla="*/ 39 w 99"/>
                <a:gd name="T65" fmla="*/ 46 h 100"/>
                <a:gd name="T66" fmla="*/ 35 w 99"/>
                <a:gd name="T67" fmla="*/ 48 h 100"/>
                <a:gd name="T68" fmla="*/ 33 w 99"/>
                <a:gd name="T69" fmla="*/ 48 h 100"/>
                <a:gd name="T70" fmla="*/ 30 w 99"/>
                <a:gd name="T71" fmla="*/ 49 h 100"/>
                <a:gd name="T72" fmla="*/ 28 w 99"/>
                <a:gd name="T73" fmla="*/ 50 h 100"/>
                <a:gd name="T74" fmla="*/ 26 w 99"/>
                <a:gd name="T75" fmla="*/ 50 h 100"/>
                <a:gd name="T76" fmla="*/ 23 w 99"/>
                <a:gd name="T77" fmla="*/ 50 h 100"/>
                <a:gd name="T78" fmla="*/ 20 w 99"/>
                <a:gd name="T79" fmla="*/ 49 h 100"/>
                <a:gd name="T80" fmla="*/ 18 w 99"/>
                <a:gd name="T81" fmla="*/ 49 h 100"/>
                <a:gd name="T82" fmla="*/ 16 w 99"/>
                <a:gd name="T83" fmla="*/ 48 h 100"/>
                <a:gd name="T84" fmla="*/ 11 w 99"/>
                <a:gd name="T85" fmla="*/ 46 h 100"/>
                <a:gd name="T86" fmla="*/ 7 w 99"/>
                <a:gd name="T87" fmla="*/ 43 h 100"/>
                <a:gd name="T88" fmla="*/ 5 w 99"/>
                <a:gd name="T89" fmla="*/ 39 h 100"/>
                <a:gd name="T90" fmla="*/ 2 w 99"/>
                <a:gd name="T91" fmla="*/ 36 h 100"/>
                <a:gd name="T92" fmla="*/ 1 w 99"/>
                <a:gd name="T93" fmla="*/ 33 h 100"/>
                <a:gd name="T94" fmla="*/ 0 w 99"/>
                <a:gd name="T95" fmla="*/ 30 h 100"/>
                <a:gd name="T96" fmla="*/ 0 w 99"/>
                <a:gd name="T97" fmla="*/ 28 h 100"/>
                <a:gd name="T98" fmla="*/ 0 w 99"/>
                <a:gd name="T99" fmla="*/ 25 h 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00"/>
                <a:gd name="T152" fmla="*/ 99 w 99"/>
                <a:gd name="T153" fmla="*/ 100 h 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00">
                  <a:moveTo>
                    <a:pt x="0" y="51"/>
                  </a:moveTo>
                  <a:lnTo>
                    <a:pt x="0" y="46"/>
                  </a:lnTo>
                  <a:lnTo>
                    <a:pt x="0" y="40"/>
                  </a:lnTo>
                  <a:lnTo>
                    <a:pt x="2" y="37"/>
                  </a:lnTo>
                  <a:lnTo>
                    <a:pt x="4" y="31"/>
                  </a:lnTo>
                  <a:lnTo>
                    <a:pt x="7" y="22"/>
                  </a:lnTo>
                  <a:lnTo>
                    <a:pt x="13" y="15"/>
                  </a:lnTo>
                  <a:lnTo>
                    <a:pt x="20" y="10"/>
                  </a:lnTo>
                  <a:lnTo>
                    <a:pt x="29" y="4"/>
                  </a:lnTo>
                  <a:lnTo>
                    <a:pt x="33" y="2"/>
                  </a:lnTo>
                  <a:lnTo>
                    <a:pt x="38" y="0"/>
                  </a:lnTo>
                  <a:lnTo>
                    <a:pt x="43" y="0"/>
                  </a:lnTo>
                  <a:lnTo>
                    <a:pt x="49" y="0"/>
                  </a:lnTo>
                  <a:lnTo>
                    <a:pt x="52" y="0"/>
                  </a:lnTo>
                  <a:lnTo>
                    <a:pt x="58" y="0"/>
                  </a:lnTo>
                  <a:lnTo>
                    <a:pt x="63" y="2"/>
                  </a:lnTo>
                  <a:lnTo>
                    <a:pt x="67" y="4"/>
                  </a:lnTo>
                  <a:lnTo>
                    <a:pt x="76" y="8"/>
                  </a:lnTo>
                  <a:lnTo>
                    <a:pt x="83" y="13"/>
                  </a:lnTo>
                  <a:lnTo>
                    <a:pt x="90" y="20"/>
                  </a:lnTo>
                  <a:lnTo>
                    <a:pt x="94" y="29"/>
                  </a:lnTo>
                  <a:lnTo>
                    <a:pt x="96" y="33"/>
                  </a:lnTo>
                  <a:lnTo>
                    <a:pt x="98" y="38"/>
                  </a:lnTo>
                  <a:lnTo>
                    <a:pt x="99" y="44"/>
                  </a:lnTo>
                  <a:lnTo>
                    <a:pt x="99" y="49"/>
                  </a:lnTo>
                  <a:lnTo>
                    <a:pt x="99" y="53"/>
                  </a:lnTo>
                  <a:lnTo>
                    <a:pt x="98" y="58"/>
                  </a:lnTo>
                  <a:lnTo>
                    <a:pt x="98" y="64"/>
                  </a:lnTo>
                  <a:lnTo>
                    <a:pt x="96" y="67"/>
                  </a:lnTo>
                  <a:lnTo>
                    <a:pt x="90" y="76"/>
                  </a:lnTo>
                  <a:lnTo>
                    <a:pt x="85" y="84"/>
                  </a:lnTo>
                  <a:lnTo>
                    <a:pt x="78" y="91"/>
                  </a:lnTo>
                  <a:lnTo>
                    <a:pt x="70" y="95"/>
                  </a:lnTo>
                  <a:lnTo>
                    <a:pt x="65" y="96"/>
                  </a:lnTo>
                  <a:lnTo>
                    <a:pt x="60" y="98"/>
                  </a:lnTo>
                  <a:lnTo>
                    <a:pt x="56" y="100"/>
                  </a:lnTo>
                  <a:lnTo>
                    <a:pt x="51" y="100"/>
                  </a:lnTo>
                  <a:lnTo>
                    <a:pt x="45" y="100"/>
                  </a:lnTo>
                  <a:lnTo>
                    <a:pt x="40" y="98"/>
                  </a:lnTo>
                  <a:lnTo>
                    <a:pt x="36" y="98"/>
                  </a:lnTo>
                  <a:lnTo>
                    <a:pt x="31" y="96"/>
                  </a:lnTo>
                  <a:lnTo>
                    <a:pt x="22" y="91"/>
                  </a:lnTo>
                  <a:lnTo>
                    <a:pt x="14" y="86"/>
                  </a:lnTo>
                  <a:lnTo>
                    <a:pt x="9" y="78"/>
                  </a:lnTo>
                  <a:lnTo>
                    <a:pt x="4" y="71"/>
                  </a:lnTo>
                  <a:lnTo>
                    <a:pt x="2" y="66"/>
                  </a:lnTo>
                  <a:lnTo>
                    <a:pt x="0" y="60"/>
                  </a:lnTo>
                  <a:lnTo>
                    <a:pt x="0" y="57"/>
                  </a:lnTo>
                  <a:lnTo>
                    <a:pt x="0" y="51"/>
                  </a:lnTo>
                </a:path>
              </a:pathLst>
            </a:custGeom>
            <a:noFill/>
            <a:ln w="4763">
              <a:solidFill>
                <a:srgbClr val="000000"/>
              </a:solidFill>
              <a:prstDash val="solid"/>
              <a:round/>
              <a:headEnd/>
              <a:tailEnd/>
            </a:ln>
          </p:spPr>
          <p:txBody>
            <a:bodyPr/>
            <a:lstStyle/>
            <a:p>
              <a:endParaRPr lang="en-US"/>
            </a:p>
          </p:txBody>
        </p:sp>
        <p:sp>
          <p:nvSpPr>
            <p:cNvPr id="196" name="Rectangle 97">
              <a:extLst>
                <a:ext uri="{FF2B5EF4-FFF2-40B4-BE49-F238E27FC236}">
                  <a16:creationId xmlns:a16="http://schemas.microsoft.com/office/drawing/2014/main" id="{AF66975C-471D-4B74-84C2-27737A70BC64}"/>
                </a:ext>
              </a:extLst>
            </p:cNvPr>
            <p:cNvSpPr>
              <a:spLocks noChangeArrowheads="1"/>
            </p:cNvSpPr>
            <p:nvPr/>
          </p:nvSpPr>
          <p:spPr bwMode="auto">
            <a:xfrm>
              <a:off x="609" y="1789"/>
              <a:ext cx="760" cy="245"/>
            </a:xfrm>
            <a:prstGeom prst="rect">
              <a:avLst/>
            </a:prstGeom>
            <a:solidFill>
              <a:srgbClr val="FFFFFF"/>
            </a:solidFill>
            <a:ln w="9525">
              <a:noFill/>
              <a:miter lim="800000"/>
              <a:headEnd/>
              <a:tailEnd/>
            </a:ln>
          </p:spPr>
          <p:txBody>
            <a:bodyPr/>
            <a:lstStyle/>
            <a:p>
              <a:endParaRPr lang="nl-NL"/>
            </a:p>
          </p:txBody>
        </p:sp>
        <p:sp>
          <p:nvSpPr>
            <p:cNvPr id="197" name="Rectangle 98">
              <a:extLst>
                <a:ext uri="{FF2B5EF4-FFF2-40B4-BE49-F238E27FC236}">
                  <a16:creationId xmlns:a16="http://schemas.microsoft.com/office/drawing/2014/main" id="{FD89AEED-E124-4717-9344-1E28D98D4363}"/>
                </a:ext>
              </a:extLst>
            </p:cNvPr>
            <p:cNvSpPr>
              <a:spLocks noChangeArrowheads="1"/>
            </p:cNvSpPr>
            <p:nvPr/>
          </p:nvSpPr>
          <p:spPr bwMode="auto">
            <a:xfrm>
              <a:off x="609" y="1789"/>
              <a:ext cx="760" cy="245"/>
            </a:xfrm>
            <a:prstGeom prst="rect">
              <a:avLst/>
            </a:prstGeom>
            <a:noFill/>
            <a:ln w="4763">
              <a:solidFill>
                <a:srgbClr val="000000"/>
              </a:solidFill>
              <a:miter lim="800000"/>
              <a:headEnd/>
              <a:tailEnd/>
            </a:ln>
          </p:spPr>
          <p:txBody>
            <a:bodyPr/>
            <a:lstStyle/>
            <a:p>
              <a:endParaRPr lang="nl-NL"/>
            </a:p>
          </p:txBody>
        </p:sp>
        <p:sp>
          <p:nvSpPr>
            <p:cNvPr id="198" name="Rectangle 99">
              <a:extLst>
                <a:ext uri="{FF2B5EF4-FFF2-40B4-BE49-F238E27FC236}">
                  <a16:creationId xmlns:a16="http://schemas.microsoft.com/office/drawing/2014/main" id="{22D10ED9-04BC-4F18-8B3C-3D1018006CED}"/>
                </a:ext>
              </a:extLst>
            </p:cNvPr>
            <p:cNvSpPr>
              <a:spLocks noChangeArrowheads="1"/>
            </p:cNvSpPr>
            <p:nvPr/>
          </p:nvSpPr>
          <p:spPr bwMode="auto">
            <a:xfrm>
              <a:off x="658" y="1838"/>
              <a:ext cx="559" cy="134"/>
            </a:xfrm>
            <a:prstGeom prst="rect">
              <a:avLst/>
            </a:prstGeom>
            <a:noFill/>
            <a:ln w="9525">
              <a:noFill/>
              <a:miter lim="800000"/>
              <a:headEnd/>
              <a:tailEnd/>
            </a:ln>
          </p:spPr>
          <p:txBody>
            <a:bodyPr wrap="none" lIns="0" tIns="0" rIns="0" bIns="0">
              <a:spAutoFit/>
            </a:bodyPr>
            <a:lstStyle/>
            <a:p>
              <a:r>
                <a:rPr lang="nl-NL" sz="1400">
                  <a:solidFill>
                    <a:srgbClr val="000000"/>
                  </a:solidFill>
                </a:rPr>
                <a:t>association</a:t>
              </a:r>
              <a:endParaRPr lang="nl-NL" sz="1400"/>
            </a:p>
          </p:txBody>
        </p:sp>
        <p:sp>
          <p:nvSpPr>
            <p:cNvPr id="199" name="Freeform 100">
              <a:extLst>
                <a:ext uri="{FF2B5EF4-FFF2-40B4-BE49-F238E27FC236}">
                  <a16:creationId xmlns:a16="http://schemas.microsoft.com/office/drawing/2014/main" id="{2D5E02B4-497D-4660-AD3E-2F44A2592FDC}"/>
                </a:ext>
              </a:extLst>
            </p:cNvPr>
            <p:cNvSpPr>
              <a:spLocks/>
            </p:cNvSpPr>
            <p:nvPr/>
          </p:nvSpPr>
          <p:spPr bwMode="auto">
            <a:xfrm>
              <a:off x="1248" y="1789"/>
              <a:ext cx="121" cy="123"/>
            </a:xfrm>
            <a:custGeom>
              <a:avLst/>
              <a:gdLst>
                <a:gd name="T0" fmla="*/ 0 w 242"/>
                <a:gd name="T1" fmla="*/ 0 h 244"/>
                <a:gd name="T2" fmla="*/ 121 w 242"/>
                <a:gd name="T3" fmla="*/ 123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solidFill>
              <a:srgbClr val="FFFFFF"/>
            </a:solidFill>
            <a:ln w="9525">
              <a:noFill/>
              <a:round/>
              <a:headEnd/>
              <a:tailEnd/>
            </a:ln>
          </p:spPr>
          <p:txBody>
            <a:bodyPr/>
            <a:lstStyle/>
            <a:p>
              <a:endParaRPr lang="en-US"/>
            </a:p>
          </p:txBody>
        </p:sp>
        <p:sp>
          <p:nvSpPr>
            <p:cNvPr id="200" name="Freeform 101">
              <a:extLst>
                <a:ext uri="{FF2B5EF4-FFF2-40B4-BE49-F238E27FC236}">
                  <a16:creationId xmlns:a16="http://schemas.microsoft.com/office/drawing/2014/main" id="{2AA9E600-4E29-4A92-A8A9-1E8EF4B5CF07}"/>
                </a:ext>
              </a:extLst>
            </p:cNvPr>
            <p:cNvSpPr>
              <a:spLocks/>
            </p:cNvSpPr>
            <p:nvPr/>
          </p:nvSpPr>
          <p:spPr bwMode="auto">
            <a:xfrm>
              <a:off x="1248" y="1789"/>
              <a:ext cx="121" cy="123"/>
            </a:xfrm>
            <a:custGeom>
              <a:avLst/>
              <a:gdLst>
                <a:gd name="T0" fmla="*/ 0 w 242"/>
                <a:gd name="T1" fmla="*/ 0 h 244"/>
                <a:gd name="T2" fmla="*/ 121 w 242"/>
                <a:gd name="T3" fmla="*/ 123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noFill/>
            <a:ln w="4763">
              <a:solidFill>
                <a:srgbClr val="FFFFFF"/>
              </a:solidFill>
              <a:prstDash val="solid"/>
              <a:round/>
              <a:headEnd/>
              <a:tailEnd/>
            </a:ln>
          </p:spPr>
          <p:txBody>
            <a:bodyPr/>
            <a:lstStyle/>
            <a:p>
              <a:endParaRPr lang="en-US"/>
            </a:p>
          </p:txBody>
        </p:sp>
        <p:sp>
          <p:nvSpPr>
            <p:cNvPr id="201" name="Freeform 102">
              <a:extLst>
                <a:ext uri="{FF2B5EF4-FFF2-40B4-BE49-F238E27FC236}">
                  <a16:creationId xmlns:a16="http://schemas.microsoft.com/office/drawing/2014/main" id="{03404DB8-9C2F-4442-BEC9-FDD0C579E6C1}"/>
                </a:ext>
              </a:extLst>
            </p:cNvPr>
            <p:cNvSpPr>
              <a:spLocks/>
            </p:cNvSpPr>
            <p:nvPr/>
          </p:nvSpPr>
          <p:spPr bwMode="auto">
            <a:xfrm>
              <a:off x="1248" y="1789"/>
              <a:ext cx="121" cy="123"/>
            </a:xfrm>
            <a:custGeom>
              <a:avLst/>
              <a:gdLst>
                <a:gd name="T0" fmla="*/ 121 w 242"/>
                <a:gd name="T1" fmla="*/ 123 h 244"/>
                <a:gd name="T2" fmla="*/ 0 w 242"/>
                <a:gd name="T3" fmla="*/ 0 h 244"/>
                <a:gd name="T4" fmla="*/ 0 w 242"/>
                <a:gd name="T5" fmla="*/ 123 h 244"/>
                <a:gd name="T6" fmla="*/ 121 w 242"/>
                <a:gd name="T7" fmla="*/ 123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solidFill>
              <a:srgbClr val="000000"/>
            </a:solidFill>
            <a:ln w="9525">
              <a:noFill/>
              <a:round/>
              <a:headEnd/>
              <a:tailEnd/>
            </a:ln>
          </p:spPr>
          <p:txBody>
            <a:bodyPr/>
            <a:lstStyle/>
            <a:p>
              <a:endParaRPr lang="en-US"/>
            </a:p>
          </p:txBody>
        </p:sp>
        <p:sp>
          <p:nvSpPr>
            <p:cNvPr id="202" name="Freeform 103">
              <a:extLst>
                <a:ext uri="{FF2B5EF4-FFF2-40B4-BE49-F238E27FC236}">
                  <a16:creationId xmlns:a16="http://schemas.microsoft.com/office/drawing/2014/main" id="{11E75E20-57F2-4FA1-A4FC-E25A1A57942F}"/>
                </a:ext>
              </a:extLst>
            </p:cNvPr>
            <p:cNvSpPr>
              <a:spLocks/>
            </p:cNvSpPr>
            <p:nvPr/>
          </p:nvSpPr>
          <p:spPr bwMode="auto">
            <a:xfrm>
              <a:off x="1248" y="1789"/>
              <a:ext cx="121" cy="123"/>
            </a:xfrm>
            <a:custGeom>
              <a:avLst/>
              <a:gdLst>
                <a:gd name="T0" fmla="*/ 121 w 242"/>
                <a:gd name="T1" fmla="*/ 123 h 244"/>
                <a:gd name="T2" fmla="*/ 0 w 242"/>
                <a:gd name="T3" fmla="*/ 0 h 244"/>
                <a:gd name="T4" fmla="*/ 0 w 242"/>
                <a:gd name="T5" fmla="*/ 123 h 244"/>
                <a:gd name="T6" fmla="*/ 121 w 242"/>
                <a:gd name="T7" fmla="*/ 123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noFill/>
            <a:ln w="4763">
              <a:solidFill>
                <a:srgbClr val="000000"/>
              </a:solidFill>
              <a:prstDash val="solid"/>
              <a:round/>
              <a:headEnd/>
              <a:tailEnd/>
            </a:ln>
          </p:spPr>
          <p:txBody>
            <a:bodyPr/>
            <a:lstStyle/>
            <a:p>
              <a:endParaRPr lang="en-US"/>
            </a:p>
          </p:txBody>
        </p:sp>
        <p:sp>
          <p:nvSpPr>
            <p:cNvPr id="203" name="Freeform 104">
              <a:extLst>
                <a:ext uri="{FF2B5EF4-FFF2-40B4-BE49-F238E27FC236}">
                  <a16:creationId xmlns:a16="http://schemas.microsoft.com/office/drawing/2014/main" id="{BCBC85B4-F004-49DE-950B-74AFFC5C13EC}"/>
                </a:ext>
              </a:extLst>
            </p:cNvPr>
            <p:cNvSpPr>
              <a:spLocks noEditPoints="1"/>
            </p:cNvSpPr>
            <p:nvPr/>
          </p:nvSpPr>
          <p:spPr bwMode="auto">
            <a:xfrm>
              <a:off x="1368" y="1911"/>
              <a:ext cx="264" cy="2"/>
            </a:xfrm>
            <a:custGeom>
              <a:avLst/>
              <a:gdLst>
                <a:gd name="T0" fmla="*/ 3 w 526"/>
                <a:gd name="T1" fmla="*/ 1 h 6"/>
                <a:gd name="T2" fmla="*/ 1 w 526"/>
                <a:gd name="T3" fmla="*/ 2 h 6"/>
                <a:gd name="T4" fmla="*/ 1 w 526"/>
                <a:gd name="T5" fmla="*/ 0 h 6"/>
                <a:gd name="T6" fmla="*/ 16 w 526"/>
                <a:gd name="T7" fmla="*/ 0 h 6"/>
                <a:gd name="T8" fmla="*/ 15 w 526"/>
                <a:gd name="T9" fmla="*/ 2 h 6"/>
                <a:gd name="T10" fmla="*/ 15 w 526"/>
                <a:gd name="T11" fmla="*/ 1 h 6"/>
                <a:gd name="T12" fmla="*/ 30 w 526"/>
                <a:gd name="T13" fmla="*/ 0 h 6"/>
                <a:gd name="T14" fmla="*/ 31 w 526"/>
                <a:gd name="T15" fmla="*/ 1 h 6"/>
                <a:gd name="T16" fmla="*/ 29 w 526"/>
                <a:gd name="T17" fmla="*/ 1 h 6"/>
                <a:gd name="T18" fmla="*/ 30 w 526"/>
                <a:gd name="T19" fmla="*/ 0 h 6"/>
                <a:gd name="T20" fmla="*/ 46 w 526"/>
                <a:gd name="T21" fmla="*/ 1 h 6"/>
                <a:gd name="T22" fmla="*/ 44 w 526"/>
                <a:gd name="T23" fmla="*/ 2 h 6"/>
                <a:gd name="T24" fmla="*/ 44 w 526"/>
                <a:gd name="T25" fmla="*/ 0 h 6"/>
                <a:gd name="T26" fmla="*/ 60 w 526"/>
                <a:gd name="T27" fmla="*/ 0 h 6"/>
                <a:gd name="T28" fmla="*/ 59 w 526"/>
                <a:gd name="T29" fmla="*/ 2 h 6"/>
                <a:gd name="T30" fmla="*/ 58 w 526"/>
                <a:gd name="T31" fmla="*/ 1 h 6"/>
                <a:gd name="T32" fmla="*/ 73 w 526"/>
                <a:gd name="T33" fmla="*/ 0 h 6"/>
                <a:gd name="T34" fmla="*/ 74 w 526"/>
                <a:gd name="T35" fmla="*/ 1 h 6"/>
                <a:gd name="T36" fmla="*/ 72 w 526"/>
                <a:gd name="T37" fmla="*/ 1 h 6"/>
                <a:gd name="T38" fmla="*/ 73 w 526"/>
                <a:gd name="T39" fmla="*/ 0 h 6"/>
                <a:gd name="T40" fmla="*/ 90 w 526"/>
                <a:gd name="T41" fmla="*/ 1 h 6"/>
                <a:gd name="T42" fmla="*/ 88 w 526"/>
                <a:gd name="T43" fmla="*/ 2 h 6"/>
                <a:gd name="T44" fmla="*/ 88 w 526"/>
                <a:gd name="T45" fmla="*/ 0 h 6"/>
                <a:gd name="T46" fmla="*/ 103 w 526"/>
                <a:gd name="T47" fmla="*/ 0 h 6"/>
                <a:gd name="T48" fmla="*/ 102 w 526"/>
                <a:gd name="T49" fmla="*/ 2 h 6"/>
                <a:gd name="T50" fmla="*/ 101 w 526"/>
                <a:gd name="T51" fmla="*/ 1 h 6"/>
                <a:gd name="T52" fmla="*/ 117 w 526"/>
                <a:gd name="T53" fmla="*/ 0 h 6"/>
                <a:gd name="T54" fmla="*/ 118 w 526"/>
                <a:gd name="T55" fmla="*/ 1 h 6"/>
                <a:gd name="T56" fmla="*/ 116 w 526"/>
                <a:gd name="T57" fmla="*/ 1 h 6"/>
                <a:gd name="T58" fmla="*/ 117 w 526"/>
                <a:gd name="T59" fmla="*/ 0 h 6"/>
                <a:gd name="T60" fmla="*/ 134 w 526"/>
                <a:gd name="T61" fmla="*/ 1 h 6"/>
                <a:gd name="T62" fmla="*/ 131 w 526"/>
                <a:gd name="T63" fmla="*/ 2 h 6"/>
                <a:gd name="T64" fmla="*/ 131 w 526"/>
                <a:gd name="T65" fmla="*/ 0 h 6"/>
                <a:gd name="T66" fmla="*/ 148 w 526"/>
                <a:gd name="T67" fmla="*/ 1 h 6"/>
                <a:gd name="T68" fmla="*/ 146 w 526"/>
                <a:gd name="T69" fmla="*/ 2 h 6"/>
                <a:gd name="T70" fmla="*/ 146 w 526"/>
                <a:gd name="T71" fmla="*/ 0 h 6"/>
                <a:gd name="T72" fmla="*/ 162 w 526"/>
                <a:gd name="T73" fmla="*/ 1 h 6"/>
                <a:gd name="T74" fmla="*/ 161 w 526"/>
                <a:gd name="T75" fmla="*/ 2 h 6"/>
                <a:gd name="T76" fmla="*/ 161 w 526"/>
                <a:gd name="T77" fmla="*/ 0 h 6"/>
                <a:gd name="T78" fmla="*/ 177 w 526"/>
                <a:gd name="T79" fmla="*/ 1 h 6"/>
                <a:gd name="T80" fmla="*/ 175 w 526"/>
                <a:gd name="T81" fmla="*/ 2 h 6"/>
                <a:gd name="T82" fmla="*/ 175 w 526"/>
                <a:gd name="T83" fmla="*/ 0 h 6"/>
                <a:gd name="T84" fmla="*/ 191 w 526"/>
                <a:gd name="T85" fmla="*/ 1 h 6"/>
                <a:gd name="T86" fmla="*/ 189 w 526"/>
                <a:gd name="T87" fmla="*/ 1 h 6"/>
                <a:gd name="T88" fmla="*/ 204 w 526"/>
                <a:gd name="T89" fmla="*/ 0 h 6"/>
                <a:gd name="T90" fmla="*/ 204 w 526"/>
                <a:gd name="T91" fmla="*/ 2 h 6"/>
                <a:gd name="T92" fmla="*/ 204 w 526"/>
                <a:gd name="T93" fmla="*/ 0 h 6"/>
                <a:gd name="T94" fmla="*/ 219 w 526"/>
                <a:gd name="T95" fmla="*/ 0 h 6"/>
                <a:gd name="T96" fmla="*/ 219 w 526"/>
                <a:gd name="T97" fmla="*/ 2 h 6"/>
                <a:gd name="T98" fmla="*/ 219 w 526"/>
                <a:gd name="T99" fmla="*/ 0 h 6"/>
                <a:gd name="T100" fmla="*/ 234 w 526"/>
                <a:gd name="T101" fmla="*/ 1 h 6"/>
                <a:gd name="T102" fmla="*/ 232 w 526"/>
                <a:gd name="T103" fmla="*/ 1 h 6"/>
                <a:gd name="T104" fmla="*/ 248 w 526"/>
                <a:gd name="T105" fmla="*/ 0 h 6"/>
                <a:gd name="T106" fmla="*/ 248 w 526"/>
                <a:gd name="T107" fmla="*/ 2 h 6"/>
                <a:gd name="T108" fmla="*/ 248 w 526"/>
                <a:gd name="T109" fmla="*/ 0 h 6"/>
                <a:gd name="T110" fmla="*/ 263 w 526"/>
                <a:gd name="T111" fmla="*/ 0 h 6"/>
                <a:gd name="T112" fmla="*/ 262 w 526"/>
                <a:gd name="T113" fmla="*/ 2 h 6"/>
                <a:gd name="T114" fmla="*/ 262 w 526"/>
                <a:gd name="T115" fmla="*/ 0 h 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6"/>
                <a:gd name="T176" fmla="*/ 526 w 526"/>
                <a:gd name="T177" fmla="*/ 6 h 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6">
                  <a:moveTo>
                    <a:pt x="1" y="0"/>
                  </a:moveTo>
                  <a:lnTo>
                    <a:pt x="1" y="0"/>
                  </a:lnTo>
                  <a:lnTo>
                    <a:pt x="3" y="0"/>
                  </a:lnTo>
                  <a:lnTo>
                    <a:pt x="5" y="2"/>
                  </a:lnTo>
                  <a:lnTo>
                    <a:pt x="5" y="4"/>
                  </a:lnTo>
                  <a:lnTo>
                    <a:pt x="3" y="4"/>
                  </a:lnTo>
                  <a:lnTo>
                    <a:pt x="3" y="6"/>
                  </a:lnTo>
                  <a:lnTo>
                    <a:pt x="1" y="6"/>
                  </a:lnTo>
                  <a:lnTo>
                    <a:pt x="0" y="4"/>
                  </a:lnTo>
                  <a:lnTo>
                    <a:pt x="0" y="2"/>
                  </a:lnTo>
                  <a:lnTo>
                    <a:pt x="0" y="0"/>
                  </a:lnTo>
                  <a:lnTo>
                    <a:pt x="1" y="0"/>
                  </a:lnTo>
                  <a:close/>
                  <a:moveTo>
                    <a:pt x="30" y="0"/>
                  </a:moveTo>
                  <a:lnTo>
                    <a:pt x="30" y="0"/>
                  </a:lnTo>
                  <a:lnTo>
                    <a:pt x="32" y="0"/>
                  </a:lnTo>
                  <a:lnTo>
                    <a:pt x="34" y="2"/>
                  </a:lnTo>
                  <a:lnTo>
                    <a:pt x="34" y="4"/>
                  </a:lnTo>
                  <a:lnTo>
                    <a:pt x="32" y="4"/>
                  </a:lnTo>
                  <a:lnTo>
                    <a:pt x="32" y="6"/>
                  </a:lnTo>
                  <a:lnTo>
                    <a:pt x="30" y="6"/>
                  </a:lnTo>
                  <a:lnTo>
                    <a:pt x="29" y="4"/>
                  </a:lnTo>
                  <a:lnTo>
                    <a:pt x="29" y="2"/>
                  </a:lnTo>
                  <a:lnTo>
                    <a:pt x="29" y="0"/>
                  </a:lnTo>
                  <a:lnTo>
                    <a:pt x="30" y="0"/>
                  </a:lnTo>
                  <a:close/>
                  <a:moveTo>
                    <a:pt x="59" y="0"/>
                  </a:moveTo>
                  <a:lnTo>
                    <a:pt x="59" y="0"/>
                  </a:lnTo>
                  <a:lnTo>
                    <a:pt x="61" y="0"/>
                  </a:lnTo>
                  <a:lnTo>
                    <a:pt x="63" y="2"/>
                  </a:lnTo>
                  <a:lnTo>
                    <a:pt x="63" y="4"/>
                  </a:lnTo>
                  <a:lnTo>
                    <a:pt x="61" y="4"/>
                  </a:lnTo>
                  <a:lnTo>
                    <a:pt x="61" y="6"/>
                  </a:lnTo>
                  <a:lnTo>
                    <a:pt x="59" y="6"/>
                  </a:lnTo>
                  <a:lnTo>
                    <a:pt x="58" y="4"/>
                  </a:lnTo>
                  <a:lnTo>
                    <a:pt x="58" y="2"/>
                  </a:lnTo>
                  <a:lnTo>
                    <a:pt x="58" y="0"/>
                  </a:lnTo>
                  <a:lnTo>
                    <a:pt x="59" y="0"/>
                  </a:lnTo>
                  <a:close/>
                  <a:moveTo>
                    <a:pt x="88" y="0"/>
                  </a:moveTo>
                  <a:lnTo>
                    <a:pt x="88" y="0"/>
                  </a:lnTo>
                  <a:lnTo>
                    <a:pt x="90" y="0"/>
                  </a:lnTo>
                  <a:lnTo>
                    <a:pt x="92" y="2"/>
                  </a:lnTo>
                  <a:lnTo>
                    <a:pt x="92" y="4"/>
                  </a:lnTo>
                  <a:lnTo>
                    <a:pt x="90" y="4"/>
                  </a:lnTo>
                  <a:lnTo>
                    <a:pt x="90" y="6"/>
                  </a:lnTo>
                  <a:lnTo>
                    <a:pt x="88" y="6"/>
                  </a:lnTo>
                  <a:lnTo>
                    <a:pt x="86" y="4"/>
                  </a:lnTo>
                  <a:lnTo>
                    <a:pt x="86" y="2"/>
                  </a:lnTo>
                  <a:lnTo>
                    <a:pt x="86" y="0"/>
                  </a:lnTo>
                  <a:lnTo>
                    <a:pt x="88" y="0"/>
                  </a:lnTo>
                  <a:close/>
                  <a:moveTo>
                    <a:pt x="117" y="0"/>
                  </a:moveTo>
                  <a:lnTo>
                    <a:pt x="117" y="0"/>
                  </a:lnTo>
                  <a:lnTo>
                    <a:pt x="119" y="0"/>
                  </a:lnTo>
                  <a:lnTo>
                    <a:pt x="121" y="2"/>
                  </a:lnTo>
                  <a:lnTo>
                    <a:pt x="121" y="4"/>
                  </a:lnTo>
                  <a:lnTo>
                    <a:pt x="119" y="4"/>
                  </a:lnTo>
                  <a:lnTo>
                    <a:pt x="119" y="6"/>
                  </a:lnTo>
                  <a:lnTo>
                    <a:pt x="117" y="6"/>
                  </a:lnTo>
                  <a:lnTo>
                    <a:pt x="115" y="4"/>
                  </a:lnTo>
                  <a:lnTo>
                    <a:pt x="115" y="2"/>
                  </a:lnTo>
                  <a:lnTo>
                    <a:pt x="115" y="0"/>
                  </a:lnTo>
                  <a:lnTo>
                    <a:pt x="117" y="0"/>
                  </a:lnTo>
                  <a:close/>
                  <a:moveTo>
                    <a:pt x="146" y="0"/>
                  </a:moveTo>
                  <a:lnTo>
                    <a:pt x="146" y="0"/>
                  </a:lnTo>
                  <a:lnTo>
                    <a:pt x="148" y="0"/>
                  </a:lnTo>
                  <a:lnTo>
                    <a:pt x="150" y="2"/>
                  </a:lnTo>
                  <a:lnTo>
                    <a:pt x="150" y="4"/>
                  </a:lnTo>
                  <a:lnTo>
                    <a:pt x="148" y="4"/>
                  </a:lnTo>
                  <a:lnTo>
                    <a:pt x="148" y="6"/>
                  </a:lnTo>
                  <a:lnTo>
                    <a:pt x="146" y="6"/>
                  </a:lnTo>
                  <a:lnTo>
                    <a:pt x="144" y="4"/>
                  </a:lnTo>
                  <a:lnTo>
                    <a:pt x="144" y="2"/>
                  </a:lnTo>
                  <a:lnTo>
                    <a:pt x="144" y="0"/>
                  </a:lnTo>
                  <a:lnTo>
                    <a:pt x="146" y="0"/>
                  </a:lnTo>
                  <a:close/>
                  <a:moveTo>
                    <a:pt x="175" y="0"/>
                  </a:moveTo>
                  <a:lnTo>
                    <a:pt x="175" y="0"/>
                  </a:lnTo>
                  <a:lnTo>
                    <a:pt x="177" y="0"/>
                  </a:lnTo>
                  <a:lnTo>
                    <a:pt x="179" y="2"/>
                  </a:lnTo>
                  <a:lnTo>
                    <a:pt x="179" y="4"/>
                  </a:lnTo>
                  <a:lnTo>
                    <a:pt x="177" y="4"/>
                  </a:lnTo>
                  <a:lnTo>
                    <a:pt x="177" y="6"/>
                  </a:lnTo>
                  <a:lnTo>
                    <a:pt x="175" y="6"/>
                  </a:lnTo>
                  <a:lnTo>
                    <a:pt x="173" y="4"/>
                  </a:lnTo>
                  <a:lnTo>
                    <a:pt x="173" y="2"/>
                  </a:lnTo>
                  <a:lnTo>
                    <a:pt x="173" y="0"/>
                  </a:lnTo>
                  <a:lnTo>
                    <a:pt x="175" y="0"/>
                  </a:lnTo>
                  <a:close/>
                  <a:moveTo>
                    <a:pt x="204" y="0"/>
                  </a:moveTo>
                  <a:lnTo>
                    <a:pt x="204" y="0"/>
                  </a:lnTo>
                  <a:lnTo>
                    <a:pt x="206" y="0"/>
                  </a:lnTo>
                  <a:lnTo>
                    <a:pt x="208" y="2"/>
                  </a:lnTo>
                  <a:lnTo>
                    <a:pt x="208" y="4"/>
                  </a:lnTo>
                  <a:lnTo>
                    <a:pt x="206" y="4"/>
                  </a:lnTo>
                  <a:lnTo>
                    <a:pt x="206" y="6"/>
                  </a:lnTo>
                  <a:lnTo>
                    <a:pt x="204" y="6"/>
                  </a:lnTo>
                  <a:lnTo>
                    <a:pt x="202" y="4"/>
                  </a:lnTo>
                  <a:lnTo>
                    <a:pt x="202" y="2"/>
                  </a:lnTo>
                  <a:lnTo>
                    <a:pt x="202" y="0"/>
                  </a:lnTo>
                  <a:lnTo>
                    <a:pt x="204" y="0"/>
                  </a:lnTo>
                  <a:close/>
                  <a:moveTo>
                    <a:pt x="233" y="0"/>
                  </a:moveTo>
                  <a:lnTo>
                    <a:pt x="233" y="0"/>
                  </a:lnTo>
                  <a:lnTo>
                    <a:pt x="235" y="0"/>
                  </a:lnTo>
                  <a:lnTo>
                    <a:pt x="237" y="2"/>
                  </a:lnTo>
                  <a:lnTo>
                    <a:pt x="237" y="4"/>
                  </a:lnTo>
                  <a:lnTo>
                    <a:pt x="235" y="4"/>
                  </a:lnTo>
                  <a:lnTo>
                    <a:pt x="235" y="6"/>
                  </a:lnTo>
                  <a:lnTo>
                    <a:pt x="233" y="6"/>
                  </a:lnTo>
                  <a:lnTo>
                    <a:pt x="231" y="4"/>
                  </a:lnTo>
                  <a:lnTo>
                    <a:pt x="231" y="2"/>
                  </a:lnTo>
                  <a:lnTo>
                    <a:pt x="231" y="0"/>
                  </a:lnTo>
                  <a:lnTo>
                    <a:pt x="233" y="0"/>
                  </a:lnTo>
                  <a:close/>
                  <a:moveTo>
                    <a:pt x="262" y="0"/>
                  </a:moveTo>
                  <a:lnTo>
                    <a:pt x="262" y="0"/>
                  </a:lnTo>
                  <a:lnTo>
                    <a:pt x="264" y="0"/>
                  </a:lnTo>
                  <a:lnTo>
                    <a:pt x="266" y="2"/>
                  </a:lnTo>
                  <a:lnTo>
                    <a:pt x="266" y="4"/>
                  </a:lnTo>
                  <a:lnTo>
                    <a:pt x="264" y="4"/>
                  </a:lnTo>
                  <a:lnTo>
                    <a:pt x="264" y="6"/>
                  </a:lnTo>
                  <a:lnTo>
                    <a:pt x="262" y="6"/>
                  </a:lnTo>
                  <a:lnTo>
                    <a:pt x="260" y="4"/>
                  </a:lnTo>
                  <a:lnTo>
                    <a:pt x="260" y="2"/>
                  </a:lnTo>
                  <a:lnTo>
                    <a:pt x="260" y="0"/>
                  </a:lnTo>
                  <a:lnTo>
                    <a:pt x="262" y="0"/>
                  </a:lnTo>
                  <a:close/>
                  <a:moveTo>
                    <a:pt x="291" y="0"/>
                  </a:moveTo>
                  <a:lnTo>
                    <a:pt x="291" y="0"/>
                  </a:lnTo>
                  <a:lnTo>
                    <a:pt x="293" y="0"/>
                  </a:lnTo>
                  <a:lnTo>
                    <a:pt x="295" y="2"/>
                  </a:lnTo>
                  <a:lnTo>
                    <a:pt x="295" y="4"/>
                  </a:lnTo>
                  <a:lnTo>
                    <a:pt x="293" y="4"/>
                  </a:lnTo>
                  <a:lnTo>
                    <a:pt x="293" y="6"/>
                  </a:lnTo>
                  <a:lnTo>
                    <a:pt x="291" y="6"/>
                  </a:lnTo>
                  <a:lnTo>
                    <a:pt x="289" y="4"/>
                  </a:lnTo>
                  <a:lnTo>
                    <a:pt x="289" y="2"/>
                  </a:lnTo>
                  <a:lnTo>
                    <a:pt x="289" y="0"/>
                  </a:lnTo>
                  <a:lnTo>
                    <a:pt x="291" y="0"/>
                  </a:lnTo>
                  <a:close/>
                  <a:moveTo>
                    <a:pt x="320" y="0"/>
                  </a:moveTo>
                  <a:lnTo>
                    <a:pt x="320" y="0"/>
                  </a:lnTo>
                  <a:lnTo>
                    <a:pt x="322" y="0"/>
                  </a:lnTo>
                  <a:lnTo>
                    <a:pt x="323" y="2"/>
                  </a:lnTo>
                  <a:lnTo>
                    <a:pt x="323" y="4"/>
                  </a:lnTo>
                  <a:lnTo>
                    <a:pt x="322" y="4"/>
                  </a:lnTo>
                  <a:lnTo>
                    <a:pt x="322" y="6"/>
                  </a:lnTo>
                  <a:lnTo>
                    <a:pt x="320" y="6"/>
                  </a:lnTo>
                  <a:lnTo>
                    <a:pt x="318" y="4"/>
                  </a:lnTo>
                  <a:lnTo>
                    <a:pt x="318" y="2"/>
                  </a:lnTo>
                  <a:lnTo>
                    <a:pt x="318" y="0"/>
                  </a:lnTo>
                  <a:lnTo>
                    <a:pt x="320" y="0"/>
                  </a:lnTo>
                  <a:close/>
                  <a:moveTo>
                    <a:pt x="349" y="0"/>
                  </a:moveTo>
                  <a:lnTo>
                    <a:pt x="349" y="0"/>
                  </a:lnTo>
                  <a:lnTo>
                    <a:pt x="351" y="0"/>
                  </a:lnTo>
                  <a:lnTo>
                    <a:pt x="352" y="2"/>
                  </a:lnTo>
                  <a:lnTo>
                    <a:pt x="352" y="4"/>
                  </a:lnTo>
                  <a:lnTo>
                    <a:pt x="351" y="4"/>
                  </a:lnTo>
                  <a:lnTo>
                    <a:pt x="351" y="6"/>
                  </a:lnTo>
                  <a:lnTo>
                    <a:pt x="349" y="6"/>
                  </a:lnTo>
                  <a:lnTo>
                    <a:pt x="347" y="4"/>
                  </a:lnTo>
                  <a:lnTo>
                    <a:pt x="347" y="2"/>
                  </a:lnTo>
                  <a:lnTo>
                    <a:pt x="347" y="0"/>
                  </a:lnTo>
                  <a:lnTo>
                    <a:pt x="349" y="0"/>
                  </a:lnTo>
                  <a:close/>
                  <a:moveTo>
                    <a:pt x="378" y="0"/>
                  </a:moveTo>
                  <a:lnTo>
                    <a:pt x="378" y="0"/>
                  </a:lnTo>
                  <a:lnTo>
                    <a:pt x="380" y="0"/>
                  </a:lnTo>
                  <a:lnTo>
                    <a:pt x="381" y="2"/>
                  </a:lnTo>
                  <a:lnTo>
                    <a:pt x="380" y="4"/>
                  </a:lnTo>
                  <a:lnTo>
                    <a:pt x="380" y="6"/>
                  </a:lnTo>
                  <a:lnTo>
                    <a:pt x="378" y="6"/>
                  </a:lnTo>
                  <a:lnTo>
                    <a:pt x="376" y="4"/>
                  </a:lnTo>
                  <a:lnTo>
                    <a:pt x="376" y="2"/>
                  </a:lnTo>
                  <a:lnTo>
                    <a:pt x="376" y="0"/>
                  </a:lnTo>
                  <a:lnTo>
                    <a:pt x="378" y="0"/>
                  </a:lnTo>
                  <a:close/>
                  <a:moveTo>
                    <a:pt x="407" y="0"/>
                  </a:moveTo>
                  <a:lnTo>
                    <a:pt x="407" y="0"/>
                  </a:lnTo>
                  <a:lnTo>
                    <a:pt x="409" y="0"/>
                  </a:lnTo>
                  <a:lnTo>
                    <a:pt x="410" y="2"/>
                  </a:lnTo>
                  <a:lnTo>
                    <a:pt x="409" y="4"/>
                  </a:lnTo>
                  <a:lnTo>
                    <a:pt x="409" y="6"/>
                  </a:lnTo>
                  <a:lnTo>
                    <a:pt x="407" y="6"/>
                  </a:lnTo>
                  <a:lnTo>
                    <a:pt x="405" y="4"/>
                  </a:lnTo>
                  <a:lnTo>
                    <a:pt x="405" y="2"/>
                  </a:lnTo>
                  <a:lnTo>
                    <a:pt x="405" y="0"/>
                  </a:lnTo>
                  <a:lnTo>
                    <a:pt x="407" y="0"/>
                  </a:lnTo>
                  <a:close/>
                  <a:moveTo>
                    <a:pt x="436" y="0"/>
                  </a:moveTo>
                  <a:lnTo>
                    <a:pt x="436" y="0"/>
                  </a:lnTo>
                  <a:lnTo>
                    <a:pt x="437" y="0"/>
                  </a:lnTo>
                  <a:lnTo>
                    <a:pt x="439" y="2"/>
                  </a:lnTo>
                  <a:lnTo>
                    <a:pt x="437" y="4"/>
                  </a:lnTo>
                  <a:lnTo>
                    <a:pt x="437" y="6"/>
                  </a:lnTo>
                  <a:lnTo>
                    <a:pt x="436" y="6"/>
                  </a:lnTo>
                  <a:lnTo>
                    <a:pt x="434" y="4"/>
                  </a:lnTo>
                  <a:lnTo>
                    <a:pt x="434" y="2"/>
                  </a:lnTo>
                  <a:lnTo>
                    <a:pt x="434" y="0"/>
                  </a:lnTo>
                  <a:lnTo>
                    <a:pt x="436" y="0"/>
                  </a:lnTo>
                  <a:close/>
                  <a:moveTo>
                    <a:pt x="465" y="0"/>
                  </a:moveTo>
                  <a:lnTo>
                    <a:pt x="465" y="0"/>
                  </a:lnTo>
                  <a:lnTo>
                    <a:pt x="466" y="0"/>
                  </a:lnTo>
                  <a:lnTo>
                    <a:pt x="468" y="2"/>
                  </a:lnTo>
                  <a:lnTo>
                    <a:pt x="466" y="4"/>
                  </a:lnTo>
                  <a:lnTo>
                    <a:pt x="466" y="6"/>
                  </a:lnTo>
                  <a:lnTo>
                    <a:pt x="465" y="6"/>
                  </a:lnTo>
                  <a:lnTo>
                    <a:pt x="463" y="4"/>
                  </a:lnTo>
                  <a:lnTo>
                    <a:pt x="463" y="2"/>
                  </a:lnTo>
                  <a:lnTo>
                    <a:pt x="463" y="0"/>
                  </a:lnTo>
                  <a:lnTo>
                    <a:pt x="465" y="0"/>
                  </a:lnTo>
                  <a:close/>
                  <a:moveTo>
                    <a:pt x="494" y="0"/>
                  </a:moveTo>
                  <a:lnTo>
                    <a:pt x="494" y="0"/>
                  </a:lnTo>
                  <a:lnTo>
                    <a:pt x="495" y="0"/>
                  </a:lnTo>
                  <a:lnTo>
                    <a:pt x="497" y="2"/>
                  </a:lnTo>
                  <a:lnTo>
                    <a:pt x="495" y="4"/>
                  </a:lnTo>
                  <a:lnTo>
                    <a:pt x="495" y="6"/>
                  </a:lnTo>
                  <a:lnTo>
                    <a:pt x="494" y="6"/>
                  </a:lnTo>
                  <a:lnTo>
                    <a:pt x="492" y="4"/>
                  </a:lnTo>
                  <a:lnTo>
                    <a:pt x="492" y="2"/>
                  </a:lnTo>
                  <a:lnTo>
                    <a:pt x="492" y="0"/>
                  </a:lnTo>
                  <a:lnTo>
                    <a:pt x="494" y="0"/>
                  </a:lnTo>
                  <a:close/>
                  <a:moveTo>
                    <a:pt x="523" y="0"/>
                  </a:moveTo>
                  <a:lnTo>
                    <a:pt x="523" y="0"/>
                  </a:lnTo>
                  <a:lnTo>
                    <a:pt x="524" y="0"/>
                  </a:lnTo>
                  <a:lnTo>
                    <a:pt x="526" y="2"/>
                  </a:lnTo>
                  <a:lnTo>
                    <a:pt x="524" y="4"/>
                  </a:lnTo>
                  <a:lnTo>
                    <a:pt x="524" y="6"/>
                  </a:lnTo>
                  <a:lnTo>
                    <a:pt x="523" y="6"/>
                  </a:lnTo>
                  <a:lnTo>
                    <a:pt x="521" y="4"/>
                  </a:lnTo>
                  <a:lnTo>
                    <a:pt x="521" y="2"/>
                  </a:lnTo>
                  <a:lnTo>
                    <a:pt x="521" y="0"/>
                  </a:lnTo>
                  <a:lnTo>
                    <a:pt x="523" y="0"/>
                  </a:lnTo>
                  <a:close/>
                </a:path>
              </a:pathLst>
            </a:custGeom>
            <a:solidFill>
              <a:srgbClr val="000000"/>
            </a:solidFill>
            <a:ln w="1588">
              <a:solidFill>
                <a:srgbClr val="000000"/>
              </a:solidFill>
              <a:prstDash val="solid"/>
              <a:round/>
              <a:headEnd/>
              <a:tailEnd/>
            </a:ln>
          </p:spPr>
          <p:txBody>
            <a:bodyPr/>
            <a:lstStyle/>
            <a:p>
              <a:endParaRPr lang="en-US"/>
            </a:p>
          </p:txBody>
        </p:sp>
        <p:sp>
          <p:nvSpPr>
            <p:cNvPr id="204" name="Freeform 105">
              <a:extLst>
                <a:ext uri="{FF2B5EF4-FFF2-40B4-BE49-F238E27FC236}">
                  <a16:creationId xmlns:a16="http://schemas.microsoft.com/office/drawing/2014/main" id="{EC97E9DB-CFE6-44C8-80F9-CD506AEE1785}"/>
                </a:ext>
              </a:extLst>
            </p:cNvPr>
            <p:cNvSpPr>
              <a:spLocks/>
            </p:cNvSpPr>
            <p:nvPr/>
          </p:nvSpPr>
          <p:spPr bwMode="auto">
            <a:xfrm>
              <a:off x="1643" y="1887"/>
              <a:ext cx="50" cy="50"/>
            </a:xfrm>
            <a:custGeom>
              <a:avLst/>
              <a:gdLst>
                <a:gd name="T0" fmla="*/ 0 w 99"/>
                <a:gd name="T1" fmla="*/ 25 h 100"/>
                <a:gd name="T2" fmla="*/ 0 w 99"/>
                <a:gd name="T3" fmla="*/ 27 h 100"/>
                <a:gd name="T4" fmla="*/ 0 w 99"/>
                <a:gd name="T5" fmla="*/ 30 h 100"/>
                <a:gd name="T6" fmla="*/ 1 w 99"/>
                <a:gd name="T7" fmla="*/ 32 h 100"/>
                <a:gd name="T8" fmla="*/ 2 w 99"/>
                <a:gd name="T9" fmla="*/ 35 h 100"/>
                <a:gd name="T10" fmla="*/ 4 w 99"/>
                <a:gd name="T11" fmla="*/ 39 h 100"/>
                <a:gd name="T12" fmla="*/ 7 w 99"/>
                <a:gd name="T13" fmla="*/ 43 h 100"/>
                <a:gd name="T14" fmla="*/ 11 w 99"/>
                <a:gd name="T15" fmla="*/ 46 h 100"/>
                <a:gd name="T16" fmla="*/ 15 w 99"/>
                <a:gd name="T17" fmla="*/ 48 h 100"/>
                <a:gd name="T18" fmla="*/ 17 w 99"/>
                <a:gd name="T19" fmla="*/ 49 h 100"/>
                <a:gd name="T20" fmla="*/ 20 w 99"/>
                <a:gd name="T21" fmla="*/ 49 h 100"/>
                <a:gd name="T22" fmla="*/ 22 w 99"/>
                <a:gd name="T23" fmla="*/ 50 h 100"/>
                <a:gd name="T24" fmla="*/ 25 w 99"/>
                <a:gd name="T25" fmla="*/ 50 h 100"/>
                <a:gd name="T26" fmla="*/ 27 w 99"/>
                <a:gd name="T27" fmla="*/ 50 h 100"/>
                <a:gd name="T28" fmla="*/ 30 w 99"/>
                <a:gd name="T29" fmla="*/ 49 h 100"/>
                <a:gd name="T30" fmla="*/ 32 w 99"/>
                <a:gd name="T31" fmla="*/ 49 h 100"/>
                <a:gd name="T32" fmla="*/ 34 w 99"/>
                <a:gd name="T33" fmla="*/ 48 h 100"/>
                <a:gd name="T34" fmla="*/ 39 w 99"/>
                <a:gd name="T35" fmla="*/ 46 h 100"/>
                <a:gd name="T36" fmla="*/ 43 w 99"/>
                <a:gd name="T37" fmla="*/ 43 h 100"/>
                <a:gd name="T38" fmla="*/ 45 w 99"/>
                <a:gd name="T39" fmla="*/ 39 h 100"/>
                <a:gd name="T40" fmla="*/ 48 w 99"/>
                <a:gd name="T41" fmla="*/ 35 h 100"/>
                <a:gd name="T42" fmla="*/ 49 w 99"/>
                <a:gd name="T43" fmla="*/ 32 h 100"/>
                <a:gd name="T44" fmla="*/ 49 w 99"/>
                <a:gd name="T45" fmla="*/ 30 h 100"/>
                <a:gd name="T46" fmla="*/ 50 w 99"/>
                <a:gd name="T47" fmla="*/ 27 h 100"/>
                <a:gd name="T48" fmla="*/ 50 w 99"/>
                <a:gd name="T49" fmla="*/ 25 h 100"/>
                <a:gd name="T50" fmla="*/ 50 w 99"/>
                <a:gd name="T51" fmla="*/ 25 h 100"/>
                <a:gd name="T52" fmla="*/ 50 w 99"/>
                <a:gd name="T53" fmla="*/ 22 h 100"/>
                <a:gd name="T54" fmla="*/ 49 w 99"/>
                <a:gd name="T55" fmla="*/ 20 h 100"/>
                <a:gd name="T56" fmla="*/ 49 w 99"/>
                <a:gd name="T57" fmla="*/ 18 h 100"/>
                <a:gd name="T58" fmla="*/ 48 w 99"/>
                <a:gd name="T59" fmla="*/ 15 h 100"/>
                <a:gd name="T60" fmla="*/ 45 w 99"/>
                <a:gd name="T61" fmla="*/ 11 h 100"/>
                <a:gd name="T62" fmla="*/ 43 w 99"/>
                <a:gd name="T63" fmla="*/ 7 h 100"/>
                <a:gd name="T64" fmla="*/ 39 w 99"/>
                <a:gd name="T65" fmla="*/ 4 h 100"/>
                <a:gd name="T66" fmla="*/ 34 w 99"/>
                <a:gd name="T67" fmla="*/ 2 h 100"/>
                <a:gd name="T68" fmla="*/ 32 w 99"/>
                <a:gd name="T69" fmla="*/ 1 h 100"/>
                <a:gd name="T70" fmla="*/ 30 w 99"/>
                <a:gd name="T71" fmla="*/ 0 h 100"/>
                <a:gd name="T72" fmla="*/ 27 w 99"/>
                <a:gd name="T73" fmla="*/ 0 h 100"/>
                <a:gd name="T74" fmla="*/ 25 w 99"/>
                <a:gd name="T75" fmla="*/ 0 h 100"/>
                <a:gd name="T76" fmla="*/ 22 w 99"/>
                <a:gd name="T77" fmla="*/ 0 h 100"/>
                <a:gd name="T78" fmla="*/ 20 w 99"/>
                <a:gd name="T79" fmla="*/ 0 h 100"/>
                <a:gd name="T80" fmla="*/ 17 w 99"/>
                <a:gd name="T81" fmla="*/ 1 h 100"/>
                <a:gd name="T82" fmla="*/ 15 w 99"/>
                <a:gd name="T83" fmla="*/ 2 h 100"/>
                <a:gd name="T84" fmla="*/ 11 w 99"/>
                <a:gd name="T85" fmla="*/ 4 h 100"/>
                <a:gd name="T86" fmla="*/ 7 w 99"/>
                <a:gd name="T87" fmla="*/ 7 h 100"/>
                <a:gd name="T88" fmla="*/ 4 w 99"/>
                <a:gd name="T89" fmla="*/ 11 h 100"/>
                <a:gd name="T90" fmla="*/ 2 w 99"/>
                <a:gd name="T91" fmla="*/ 15 h 100"/>
                <a:gd name="T92" fmla="*/ 1 w 99"/>
                <a:gd name="T93" fmla="*/ 18 h 100"/>
                <a:gd name="T94" fmla="*/ 0 w 99"/>
                <a:gd name="T95" fmla="*/ 20 h 100"/>
                <a:gd name="T96" fmla="*/ 0 w 99"/>
                <a:gd name="T97" fmla="*/ 22 h 100"/>
                <a:gd name="T98" fmla="*/ 0 w 99"/>
                <a:gd name="T99" fmla="*/ 25 h 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00"/>
                <a:gd name="T152" fmla="*/ 99 w 99"/>
                <a:gd name="T153" fmla="*/ 100 h 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00">
                  <a:moveTo>
                    <a:pt x="0" y="49"/>
                  </a:moveTo>
                  <a:lnTo>
                    <a:pt x="0" y="55"/>
                  </a:lnTo>
                  <a:lnTo>
                    <a:pt x="0" y="60"/>
                  </a:lnTo>
                  <a:lnTo>
                    <a:pt x="1" y="64"/>
                  </a:lnTo>
                  <a:lnTo>
                    <a:pt x="3" y="69"/>
                  </a:lnTo>
                  <a:lnTo>
                    <a:pt x="7" y="78"/>
                  </a:lnTo>
                  <a:lnTo>
                    <a:pt x="14" y="85"/>
                  </a:lnTo>
                  <a:lnTo>
                    <a:pt x="21" y="91"/>
                  </a:lnTo>
                  <a:lnTo>
                    <a:pt x="30" y="96"/>
                  </a:lnTo>
                  <a:lnTo>
                    <a:pt x="34" y="98"/>
                  </a:lnTo>
                  <a:lnTo>
                    <a:pt x="39" y="98"/>
                  </a:lnTo>
                  <a:lnTo>
                    <a:pt x="43" y="100"/>
                  </a:lnTo>
                  <a:lnTo>
                    <a:pt x="49" y="100"/>
                  </a:lnTo>
                  <a:lnTo>
                    <a:pt x="54" y="100"/>
                  </a:lnTo>
                  <a:lnTo>
                    <a:pt x="59" y="98"/>
                  </a:lnTo>
                  <a:lnTo>
                    <a:pt x="63" y="98"/>
                  </a:lnTo>
                  <a:lnTo>
                    <a:pt x="68" y="96"/>
                  </a:lnTo>
                  <a:lnTo>
                    <a:pt x="77" y="91"/>
                  </a:lnTo>
                  <a:lnTo>
                    <a:pt x="85" y="85"/>
                  </a:lnTo>
                  <a:lnTo>
                    <a:pt x="90" y="78"/>
                  </a:lnTo>
                  <a:lnTo>
                    <a:pt x="96" y="69"/>
                  </a:lnTo>
                  <a:lnTo>
                    <a:pt x="97" y="64"/>
                  </a:lnTo>
                  <a:lnTo>
                    <a:pt x="97" y="60"/>
                  </a:lnTo>
                  <a:lnTo>
                    <a:pt x="99" y="55"/>
                  </a:lnTo>
                  <a:lnTo>
                    <a:pt x="99" y="49"/>
                  </a:lnTo>
                  <a:lnTo>
                    <a:pt x="99" y="44"/>
                  </a:lnTo>
                  <a:lnTo>
                    <a:pt x="97" y="40"/>
                  </a:lnTo>
                  <a:lnTo>
                    <a:pt x="97" y="35"/>
                  </a:lnTo>
                  <a:lnTo>
                    <a:pt x="96" y="31"/>
                  </a:lnTo>
                  <a:lnTo>
                    <a:pt x="90" y="22"/>
                  </a:lnTo>
                  <a:lnTo>
                    <a:pt x="85" y="15"/>
                  </a:lnTo>
                  <a:lnTo>
                    <a:pt x="77" y="8"/>
                  </a:lnTo>
                  <a:lnTo>
                    <a:pt x="68" y="4"/>
                  </a:lnTo>
                  <a:lnTo>
                    <a:pt x="63" y="2"/>
                  </a:lnTo>
                  <a:lnTo>
                    <a:pt x="59" y="0"/>
                  </a:lnTo>
                  <a:lnTo>
                    <a:pt x="54" y="0"/>
                  </a:lnTo>
                  <a:lnTo>
                    <a:pt x="49" y="0"/>
                  </a:lnTo>
                  <a:lnTo>
                    <a:pt x="43" y="0"/>
                  </a:lnTo>
                  <a:lnTo>
                    <a:pt x="39" y="0"/>
                  </a:lnTo>
                  <a:lnTo>
                    <a:pt x="34" y="2"/>
                  </a:lnTo>
                  <a:lnTo>
                    <a:pt x="30" y="4"/>
                  </a:lnTo>
                  <a:lnTo>
                    <a:pt x="21" y="8"/>
                  </a:lnTo>
                  <a:lnTo>
                    <a:pt x="14" y="15"/>
                  </a:lnTo>
                  <a:lnTo>
                    <a:pt x="7" y="22"/>
                  </a:lnTo>
                  <a:lnTo>
                    <a:pt x="3" y="31"/>
                  </a:lnTo>
                  <a:lnTo>
                    <a:pt x="1" y="35"/>
                  </a:lnTo>
                  <a:lnTo>
                    <a:pt x="0" y="40"/>
                  </a:lnTo>
                  <a:lnTo>
                    <a:pt x="0" y="44"/>
                  </a:lnTo>
                  <a:lnTo>
                    <a:pt x="0" y="49"/>
                  </a:lnTo>
                </a:path>
              </a:pathLst>
            </a:custGeom>
            <a:noFill/>
            <a:ln w="4763">
              <a:solidFill>
                <a:srgbClr val="000000"/>
              </a:solidFill>
              <a:prstDash val="solid"/>
              <a:round/>
              <a:headEnd/>
              <a:tailEnd/>
            </a:ln>
          </p:spPr>
          <p:txBody>
            <a:bodyPr/>
            <a:lstStyle/>
            <a:p>
              <a:endParaRPr lang="en-US"/>
            </a:p>
          </p:txBody>
        </p:sp>
        <p:sp>
          <p:nvSpPr>
            <p:cNvPr id="205" name="Rectangle 106">
              <a:extLst>
                <a:ext uri="{FF2B5EF4-FFF2-40B4-BE49-F238E27FC236}">
                  <a16:creationId xmlns:a16="http://schemas.microsoft.com/office/drawing/2014/main" id="{5BF5B686-5BCC-4598-BDDB-40A88677542C}"/>
                </a:ext>
              </a:extLst>
            </p:cNvPr>
            <p:cNvSpPr>
              <a:spLocks noChangeArrowheads="1"/>
            </p:cNvSpPr>
            <p:nvPr/>
          </p:nvSpPr>
          <p:spPr bwMode="auto">
            <a:xfrm>
              <a:off x="689" y="2495"/>
              <a:ext cx="760" cy="244"/>
            </a:xfrm>
            <a:prstGeom prst="rect">
              <a:avLst/>
            </a:prstGeom>
            <a:solidFill>
              <a:srgbClr val="FFFFFF"/>
            </a:solidFill>
            <a:ln w="9525">
              <a:noFill/>
              <a:miter lim="800000"/>
              <a:headEnd/>
              <a:tailEnd/>
            </a:ln>
          </p:spPr>
          <p:txBody>
            <a:bodyPr/>
            <a:lstStyle/>
            <a:p>
              <a:endParaRPr lang="nl-NL"/>
            </a:p>
          </p:txBody>
        </p:sp>
        <p:sp>
          <p:nvSpPr>
            <p:cNvPr id="206" name="Rectangle 107">
              <a:extLst>
                <a:ext uri="{FF2B5EF4-FFF2-40B4-BE49-F238E27FC236}">
                  <a16:creationId xmlns:a16="http://schemas.microsoft.com/office/drawing/2014/main" id="{6CEE4AF1-8E20-4A1C-8B59-1029547D5388}"/>
                </a:ext>
              </a:extLst>
            </p:cNvPr>
            <p:cNvSpPr>
              <a:spLocks noChangeArrowheads="1"/>
            </p:cNvSpPr>
            <p:nvPr/>
          </p:nvSpPr>
          <p:spPr bwMode="auto">
            <a:xfrm>
              <a:off x="689" y="2495"/>
              <a:ext cx="760" cy="244"/>
            </a:xfrm>
            <a:prstGeom prst="rect">
              <a:avLst/>
            </a:prstGeom>
            <a:noFill/>
            <a:ln w="4763">
              <a:solidFill>
                <a:srgbClr val="000000"/>
              </a:solidFill>
              <a:miter lim="800000"/>
              <a:headEnd/>
              <a:tailEnd/>
            </a:ln>
          </p:spPr>
          <p:txBody>
            <a:bodyPr/>
            <a:lstStyle/>
            <a:p>
              <a:endParaRPr lang="nl-NL"/>
            </a:p>
          </p:txBody>
        </p:sp>
        <p:sp>
          <p:nvSpPr>
            <p:cNvPr id="207" name="Rectangle 108">
              <a:extLst>
                <a:ext uri="{FF2B5EF4-FFF2-40B4-BE49-F238E27FC236}">
                  <a16:creationId xmlns:a16="http://schemas.microsoft.com/office/drawing/2014/main" id="{E64EA03F-1CDC-407B-8D05-42A00F96166B}"/>
                </a:ext>
              </a:extLst>
            </p:cNvPr>
            <p:cNvSpPr>
              <a:spLocks noChangeArrowheads="1"/>
            </p:cNvSpPr>
            <p:nvPr/>
          </p:nvSpPr>
          <p:spPr bwMode="auto">
            <a:xfrm>
              <a:off x="738" y="2544"/>
              <a:ext cx="459" cy="134"/>
            </a:xfrm>
            <a:prstGeom prst="rect">
              <a:avLst/>
            </a:prstGeom>
            <a:noFill/>
            <a:ln w="9525">
              <a:noFill/>
              <a:miter lim="800000"/>
              <a:headEnd/>
              <a:tailEnd/>
            </a:ln>
          </p:spPr>
          <p:txBody>
            <a:bodyPr wrap="none" lIns="0" tIns="0" rIns="0" bIns="0">
              <a:spAutoFit/>
            </a:bodyPr>
            <a:lstStyle/>
            <a:p>
              <a:r>
                <a:rPr lang="nl-NL" sz="1400">
                  <a:solidFill>
                    <a:srgbClr val="000000"/>
                  </a:solidFill>
                </a:rPr>
                <a:t>attributes</a:t>
              </a:r>
              <a:endParaRPr lang="nl-NL" sz="1400"/>
            </a:p>
          </p:txBody>
        </p:sp>
        <p:sp>
          <p:nvSpPr>
            <p:cNvPr id="208" name="Freeform 109">
              <a:extLst>
                <a:ext uri="{FF2B5EF4-FFF2-40B4-BE49-F238E27FC236}">
                  <a16:creationId xmlns:a16="http://schemas.microsoft.com/office/drawing/2014/main" id="{EC39DCEF-3680-45EF-A9EF-C4E2E0493890}"/>
                </a:ext>
              </a:extLst>
            </p:cNvPr>
            <p:cNvSpPr>
              <a:spLocks/>
            </p:cNvSpPr>
            <p:nvPr/>
          </p:nvSpPr>
          <p:spPr bwMode="auto">
            <a:xfrm>
              <a:off x="1328" y="2495"/>
              <a:ext cx="121" cy="122"/>
            </a:xfrm>
            <a:custGeom>
              <a:avLst/>
              <a:gdLst>
                <a:gd name="T0" fmla="*/ 0 w 242"/>
                <a:gd name="T1" fmla="*/ 0 h 244"/>
                <a:gd name="T2" fmla="*/ 121 w 242"/>
                <a:gd name="T3" fmla="*/ 122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solidFill>
              <a:srgbClr val="FFFFFF"/>
            </a:solidFill>
            <a:ln w="9525">
              <a:noFill/>
              <a:round/>
              <a:headEnd/>
              <a:tailEnd/>
            </a:ln>
          </p:spPr>
          <p:txBody>
            <a:bodyPr/>
            <a:lstStyle/>
            <a:p>
              <a:endParaRPr lang="en-US"/>
            </a:p>
          </p:txBody>
        </p:sp>
        <p:sp>
          <p:nvSpPr>
            <p:cNvPr id="209" name="Freeform 110">
              <a:extLst>
                <a:ext uri="{FF2B5EF4-FFF2-40B4-BE49-F238E27FC236}">
                  <a16:creationId xmlns:a16="http://schemas.microsoft.com/office/drawing/2014/main" id="{94BBDD3F-9F7B-4817-9C23-25623FAEDC07}"/>
                </a:ext>
              </a:extLst>
            </p:cNvPr>
            <p:cNvSpPr>
              <a:spLocks/>
            </p:cNvSpPr>
            <p:nvPr/>
          </p:nvSpPr>
          <p:spPr bwMode="auto">
            <a:xfrm>
              <a:off x="1328" y="2495"/>
              <a:ext cx="121" cy="122"/>
            </a:xfrm>
            <a:custGeom>
              <a:avLst/>
              <a:gdLst>
                <a:gd name="T0" fmla="*/ 0 w 242"/>
                <a:gd name="T1" fmla="*/ 0 h 244"/>
                <a:gd name="T2" fmla="*/ 121 w 242"/>
                <a:gd name="T3" fmla="*/ 122 h 244"/>
                <a:gd name="T4" fmla="*/ 121 w 242"/>
                <a:gd name="T5" fmla="*/ 0 h 244"/>
                <a:gd name="T6" fmla="*/ 0 w 242"/>
                <a:gd name="T7" fmla="*/ 0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0" y="0"/>
                  </a:moveTo>
                  <a:lnTo>
                    <a:pt x="242" y="244"/>
                  </a:lnTo>
                  <a:lnTo>
                    <a:pt x="242" y="0"/>
                  </a:lnTo>
                  <a:lnTo>
                    <a:pt x="0" y="0"/>
                  </a:lnTo>
                  <a:close/>
                </a:path>
              </a:pathLst>
            </a:custGeom>
            <a:noFill/>
            <a:ln w="4763">
              <a:solidFill>
                <a:srgbClr val="FFFFFF"/>
              </a:solidFill>
              <a:prstDash val="solid"/>
              <a:round/>
              <a:headEnd/>
              <a:tailEnd/>
            </a:ln>
          </p:spPr>
          <p:txBody>
            <a:bodyPr/>
            <a:lstStyle/>
            <a:p>
              <a:endParaRPr lang="en-US"/>
            </a:p>
          </p:txBody>
        </p:sp>
        <p:sp>
          <p:nvSpPr>
            <p:cNvPr id="210" name="Freeform 111">
              <a:extLst>
                <a:ext uri="{FF2B5EF4-FFF2-40B4-BE49-F238E27FC236}">
                  <a16:creationId xmlns:a16="http://schemas.microsoft.com/office/drawing/2014/main" id="{E896D49B-1FD9-4220-B4C9-EB6C82135982}"/>
                </a:ext>
              </a:extLst>
            </p:cNvPr>
            <p:cNvSpPr>
              <a:spLocks/>
            </p:cNvSpPr>
            <p:nvPr/>
          </p:nvSpPr>
          <p:spPr bwMode="auto">
            <a:xfrm>
              <a:off x="1328" y="2495"/>
              <a:ext cx="121" cy="122"/>
            </a:xfrm>
            <a:custGeom>
              <a:avLst/>
              <a:gdLst>
                <a:gd name="T0" fmla="*/ 121 w 242"/>
                <a:gd name="T1" fmla="*/ 122 h 244"/>
                <a:gd name="T2" fmla="*/ 0 w 242"/>
                <a:gd name="T3" fmla="*/ 0 h 244"/>
                <a:gd name="T4" fmla="*/ 0 w 242"/>
                <a:gd name="T5" fmla="*/ 122 h 244"/>
                <a:gd name="T6" fmla="*/ 121 w 242"/>
                <a:gd name="T7" fmla="*/ 122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solidFill>
              <a:srgbClr val="000000"/>
            </a:solidFill>
            <a:ln w="9525">
              <a:noFill/>
              <a:round/>
              <a:headEnd/>
              <a:tailEnd/>
            </a:ln>
          </p:spPr>
          <p:txBody>
            <a:bodyPr/>
            <a:lstStyle/>
            <a:p>
              <a:endParaRPr lang="en-US"/>
            </a:p>
          </p:txBody>
        </p:sp>
        <p:sp>
          <p:nvSpPr>
            <p:cNvPr id="211" name="Freeform 112">
              <a:extLst>
                <a:ext uri="{FF2B5EF4-FFF2-40B4-BE49-F238E27FC236}">
                  <a16:creationId xmlns:a16="http://schemas.microsoft.com/office/drawing/2014/main" id="{2623871B-8AE8-4D31-BF57-A5AF35E49469}"/>
                </a:ext>
              </a:extLst>
            </p:cNvPr>
            <p:cNvSpPr>
              <a:spLocks/>
            </p:cNvSpPr>
            <p:nvPr/>
          </p:nvSpPr>
          <p:spPr bwMode="auto">
            <a:xfrm>
              <a:off x="1328" y="2495"/>
              <a:ext cx="121" cy="122"/>
            </a:xfrm>
            <a:custGeom>
              <a:avLst/>
              <a:gdLst>
                <a:gd name="T0" fmla="*/ 121 w 242"/>
                <a:gd name="T1" fmla="*/ 122 h 244"/>
                <a:gd name="T2" fmla="*/ 0 w 242"/>
                <a:gd name="T3" fmla="*/ 0 h 244"/>
                <a:gd name="T4" fmla="*/ 0 w 242"/>
                <a:gd name="T5" fmla="*/ 122 h 244"/>
                <a:gd name="T6" fmla="*/ 121 w 242"/>
                <a:gd name="T7" fmla="*/ 122 h 244"/>
                <a:gd name="T8" fmla="*/ 0 60000 65536"/>
                <a:gd name="T9" fmla="*/ 0 60000 65536"/>
                <a:gd name="T10" fmla="*/ 0 60000 65536"/>
                <a:gd name="T11" fmla="*/ 0 60000 65536"/>
                <a:gd name="T12" fmla="*/ 0 w 242"/>
                <a:gd name="T13" fmla="*/ 0 h 244"/>
                <a:gd name="T14" fmla="*/ 242 w 242"/>
                <a:gd name="T15" fmla="*/ 244 h 244"/>
              </a:gdLst>
              <a:ahLst/>
              <a:cxnLst>
                <a:cxn ang="T8">
                  <a:pos x="T0" y="T1"/>
                </a:cxn>
                <a:cxn ang="T9">
                  <a:pos x="T2" y="T3"/>
                </a:cxn>
                <a:cxn ang="T10">
                  <a:pos x="T4" y="T5"/>
                </a:cxn>
                <a:cxn ang="T11">
                  <a:pos x="T6" y="T7"/>
                </a:cxn>
              </a:cxnLst>
              <a:rect l="T12" t="T13" r="T14" b="T15"/>
              <a:pathLst>
                <a:path w="242" h="244">
                  <a:moveTo>
                    <a:pt x="242" y="244"/>
                  </a:moveTo>
                  <a:lnTo>
                    <a:pt x="0" y="0"/>
                  </a:lnTo>
                  <a:lnTo>
                    <a:pt x="0" y="244"/>
                  </a:lnTo>
                  <a:lnTo>
                    <a:pt x="242" y="244"/>
                  </a:lnTo>
                  <a:close/>
                </a:path>
              </a:pathLst>
            </a:custGeom>
            <a:noFill/>
            <a:ln w="4763">
              <a:solidFill>
                <a:srgbClr val="000000"/>
              </a:solidFill>
              <a:prstDash val="solid"/>
              <a:round/>
              <a:headEnd/>
              <a:tailEnd/>
            </a:ln>
          </p:spPr>
          <p:txBody>
            <a:bodyPr/>
            <a:lstStyle/>
            <a:p>
              <a:endParaRPr lang="en-US"/>
            </a:p>
          </p:txBody>
        </p:sp>
        <p:sp>
          <p:nvSpPr>
            <p:cNvPr id="212" name="Freeform 113">
              <a:extLst>
                <a:ext uri="{FF2B5EF4-FFF2-40B4-BE49-F238E27FC236}">
                  <a16:creationId xmlns:a16="http://schemas.microsoft.com/office/drawing/2014/main" id="{EC652901-40A3-47B9-A487-206D28806F8C}"/>
                </a:ext>
              </a:extLst>
            </p:cNvPr>
            <p:cNvSpPr>
              <a:spLocks noEditPoints="1"/>
            </p:cNvSpPr>
            <p:nvPr/>
          </p:nvSpPr>
          <p:spPr bwMode="auto">
            <a:xfrm>
              <a:off x="1448" y="2616"/>
              <a:ext cx="466" cy="3"/>
            </a:xfrm>
            <a:custGeom>
              <a:avLst/>
              <a:gdLst>
                <a:gd name="T0" fmla="*/ 1 w 931"/>
                <a:gd name="T1" fmla="*/ 3 h 5"/>
                <a:gd name="T2" fmla="*/ 1 w 931"/>
                <a:gd name="T3" fmla="*/ 0 h 5"/>
                <a:gd name="T4" fmla="*/ 15 w 931"/>
                <a:gd name="T5" fmla="*/ 3 h 5"/>
                <a:gd name="T6" fmla="*/ 15 w 931"/>
                <a:gd name="T7" fmla="*/ 0 h 5"/>
                <a:gd name="T8" fmla="*/ 30 w 931"/>
                <a:gd name="T9" fmla="*/ 3 h 5"/>
                <a:gd name="T10" fmla="*/ 30 w 931"/>
                <a:gd name="T11" fmla="*/ 0 h 5"/>
                <a:gd name="T12" fmla="*/ 44 w 931"/>
                <a:gd name="T13" fmla="*/ 3 h 5"/>
                <a:gd name="T14" fmla="*/ 44 w 931"/>
                <a:gd name="T15" fmla="*/ 0 h 5"/>
                <a:gd name="T16" fmla="*/ 59 w 931"/>
                <a:gd name="T17" fmla="*/ 3 h 5"/>
                <a:gd name="T18" fmla="*/ 59 w 931"/>
                <a:gd name="T19" fmla="*/ 0 h 5"/>
                <a:gd name="T20" fmla="*/ 73 w 931"/>
                <a:gd name="T21" fmla="*/ 3 h 5"/>
                <a:gd name="T22" fmla="*/ 73 w 931"/>
                <a:gd name="T23" fmla="*/ 0 h 5"/>
                <a:gd name="T24" fmla="*/ 88 w 931"/>
                <a:gd name="T25" fmla="*/ 3 h 5"/>
                <a:gd name="T26" fmla="*/ 88 w 931"/>
                <a:gd name="T27" fmla="*/ 0 h 5"/>
                <a:gd name="T28" fmla="*/ 102 w 931"/>
                <a:gd name="T29" fmla="*/ 3 h 5"/>
                <a:gd name="T30" fmla="*/ 102 w 931"/>
                <a:gd name="T31" fmla="*/ 0 h 5"/>
                <a:gd name="T32" fmla="*/ 117 w 931"/>
                <a:gd name="T33" fmla="*/ 3 h 5"/>
                <a:gd name="T34" fmla="*/ 117 w 931"/>
                <a:gd name="T35" fmla="*/ 0 h 5"/>
                <a:gd name="T36" fmla="*/ 131 w 931"/>
                <a:gd name="T37" fmla="*/ 3 h 5"/>
                <a:gd name="T38" fmla="*/ 146 w 931"/>
                <a:gd name="T39" fmla="*/ 0 h 5"/>
                <a:gd name="T40" fmla="*/ 146 w 931"/>
                <a:gd name="T41" fmla="*/ 3 h 5"/>
                <a:gd name="T42" fmla="*/ 161 w 931"/>
                <a:gd name="T43" fmla="*/ 0 h 5"/>
                <a:gd name="T44" fmla="*/ 159 w 931"/>
                <a:gd name="T45" fmla="*/ 1 h 5"/>
                <a:gd name="T46" fmla="*/ 176 w 931"/>
                <a:gd name="T47" fmla="*/ 1 h 5"/>
                <a:gd name="T48" fmla="*/ 175 w 931"/>
                <a:gd name="T49" fmla="*/ 0 h 5"/>
                <a:gd name="T50" fmla="*/ 189 w 931"/>
                <a:gd name="T51" fmla="*/ 3 h 5"/>
                <a:gd name="T52" fmla="*/ 204 w 931"/>
                <a:gd name="T53" fmla="*/ 0 h 5"/>
                <a:gd name="T54" fmla="*/ 203 w 931"/>
                <a:gd name="T55" fmla="*/ 1 h 5"/>
                <a:gd name="T56" fmla="*/ 219 w 931"/>
                <a:gd name="T57" fmla="*/ 2 h 5"/>
                <a:gd name="T58" fmla="*/ 218 w 931"/>
                <a:gd name="T59" fmla="*/ 0 h 5"/>
                <a:gd name="T60" fmla="*/ 233 w 931"/>
                <a:gd name="T61" fmla="*/ 3 h 5"/>
                <a:gd name="T62" fmla="*/ 248 w 931"/>
                <a:gd name="T63" fmla="*/ 0 h 5"/>
                <a:gd name="T64" fmla="*/ 247 w 931"/>
                <a:gd name="T65" fmla="*/ 0 h 5"/>
                <a:gd name="T66" fmla="*/ 262 w 931"/>
                <a:gd name="T67" fmla="*/ 3 h 5"/>
                <a:gd name="T68" fmla="*/ 276 w 931"/>
                <a:gd name="T69" fmla="*/ 0 h 5"/>
                <a:gd name="T70" fmla="*/ 275 w 931"/>
                <a:gd name="T71" fmla="*/ 1 h 5"/>
                <a:gd name="T72" fmla="*/ 291 w 931"/>
                <a:gd name="T73" fmla="*/ 2 h 5"/>
                <a:gd name="T74" fmla="*/ 290 w 931"/>
                <a:gd name="T75" fmla="*/ 0 h 5"/>
                <a:gd name="T76" fmla="*/ 305 w 931"/>
                <a:gd name="T77" fmla="*/ 3 h 5"/>
                <a:gd name="T78" fmla="*/ 305 w 931"/>
                <a:gd name="T79" fmla="*/ 0 h 5"/>
                <a:gd name="T80" fmla="*/ 319 w 931"/>
                <a:gd name="T81" fmla="*/ 3 h 5"/>
                <a:gd name="T82" fmla="*/ 334 w 931"/>
                <a:gd name="T83" fmla="*/ 0 h 5"/>
                <a:gd name="T84" fmla="*/ 333 w 931"/>
                <a:gd name="T85" fmla="*/ 2 h 5"/>
                <a:gd name="T86" fmla="*/ 349 w 931"/>
                <a:gd name="T87" fmla="*/ 0 h 5"/>
                <a:gd name="T88" fmla="*/ 347 w 931"/>
                <a:gd name="T89" fmla="*/ 2 h 5"/>
                <a:gd name="T90" fmla="*/ 364 w 931"/>
                <a:gd name="T91" fmla="*/ 0 h 5"/>
                <a:gd name="T92" fmla="*/ 362 w 931"/>
                <a:gd name="T93" fmla="*/ 2 h 5"/>
                <a:gd name="T94" fmla="*/ 378 w 931"/>
                <a:gd name="T95" fmla="*/ 0 h 5"/>
                <a:gd name="T96" fmla="*/ 376 w 931"/>
                <a:gd name="T97" fmla="*/ 2 h 5"/>
                <a:gd name="T98" fmla="*/ 393 w 931"/>
                <a:gd name="T99" fmla="*/ 0 h 5"/>
                <a:gd name="T100" fmla="*/ 391 w 931"/>
                <a:gd name="T101" fmla="*/ 2 h 5"/>
                <a:gd name="T102" fmla="*/ 407 w 931"/>
                <a:gd name="T103" fmla="*/ 0 h 5"/>
                <a:gd name="T104" fmla="*/ 405 w 931"/>
                <a:gd name="T105" fmla="*/ 2 h 5"/>
                <a:gd name="T106" fmla="*/ 422 w 931"/>
                <a:gd name="T107" fmla="*/ 0 h 5"/>
                <a:gd name="T108" fmla="*/ 420 w 931"/>
                <a:gd name="T109" fmla="*/ 2 h 5"/>
                <a:gd name="T110" fmla="*/ 436 w 931"/>
                <a:gd name="T111" fmla="*/ 0 h 5"/>
                <a:gd name="T112" fmla="*/ 434 w 931"/>
                <a:gd name="T113" fmla="*/ 2 h 5"/>
                <a:gd name="T114" fmla="*/ 451 w 931"/>
                <a:gd name="T115" fmla="*/ 0 h 5"/>
                <a:gd name="T116" fmla="*/ 449 w 931"/>
                <a:gd name="T117" fmla="*/ 2 h 5"/>
                <a:gd name="T118" fmla="*/ 465 w 931"/>
                <a:gd name="T119" fmla="*/ 0 h 5"/>
                <a:gd name="T120" fmla="*/ 463 w 931"/>
                <a:gd name="T121" fmla="*/ 2 h 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31"/>
                <a:gd name="T184" fmla="*/ 0 h 5"/>
                <a:gd name="T185" fmla="*/ 931 w 931"/>
                <a:gd name="T186" fmla="*/ 5 h 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31" h="5">
                  <a:moveTo>
                    <a:pt x="1" y="0"/>
                  </a:moveTo>
                  <a:lnTo>
                    <a:pt x="1" y="0"/>
                  </a:lnTo>
                  <a:lnTo>
                    <a:pt x="3" y="0"/>
                  </a:lnTo>
                  <a:lnTo>
                    <a:pt x="5" y="1"/>
                  </a:lnTo>
                  <a:lnTo>
                    <a:pt x="5" y="3"/>
                  </a:lnTo>
                  <a:lnTo>
                    <a:pt x="3" y="3"/>
                  </a:lnTo>
                  <a:lnTo>
                    <a:pt x="3" y="5"/>
                  </a:lnTo>
                  <a:lnTo>
                    <a:pt x="1" y="5"/>
                  </a:lnTo>
                  <a:lnTo>
                    <a:pt x="0" y="3"/>
                  </a:lnTo>
                  <a:lnTo>
                    <a:pt x="0" y="1"/>
                  </a:lnTo>
                  <a:lnTo>
                    <a:pt x="0" y="0"/>
                  </a:lnTo>
                  <a:lnTo>
                    <a:pt x="1" y="0"/>
                  </a:lnTo>
                  <a:close/>
                  <a:moveTo>
                    <a:pt x="30" y="0"/>
                  </a:moveTo>
                  <a:lnTo>
                    <a:pt x="30" y="0"/>
                  </a:lnTo>
                  <a:lnTo>
                    <a:pt x="32" y="0"/>
                  </a:lnTo>
                  <a:lnTo>
                    <a:pt x="34" y="1"/>
                  </a:lnTo>
                  <a:lnTo>
                    <a:pt x="34" y="3"/>
                  </a:lnTo>
                  <a:lnTo>
                    <a:pt x="32" y="3"/>
                  </a:lnTo>
                  <a:lnTo>
                    <a:pt x="32" y="5"/>
                  </a:lnTo>
                  <a:lnTo>
                    <a:pt x="30" y="5"/>
                  </a:lnTo>
                  <a:lnTo>
                    <a:pt x="29" y="3"/>
                  </a:lnTo>
                  <a:lnTo>
                    <a:pt x="29" y="1"/>
                  </a:lnTo>
                  <a:lnTo>
                    <a:pt x="29" y="0"/>
                  </a:lnTo>
                  <a:lnTo>
                    <a:pt x="30" y="0"/>
                  </a:lnTo>
                  <a:close/>
                  <a:moveTo>
                    <a:pt x="59" y="0"/>
                  </a:moveTo>
                  <a:lnTo>
                    <a:pt x="59" y="0"/>
                  </a:lnTo>
                  <a:lnTo>
                    <a:pt x="61" y="0"/>
                  </a:lnTo>
                  <a:lnTo>
                    <a:pt x="63" y="1"/>
                  </a:lnTo>
                  <a:lnTo>
                    <a:pt x="63" y="3"/>
                  </a:lnTo>
                  <a:lnTo>
                    <a:pt x="61" y="3"/>
                  </a:lnTo>
                  <a:lnTo>
                    <a:pt x="61" y="5"/>
                  </a:lnTo>
                  <a:lnTo>
                    <a:pt x="59" y="5"/>
                  </a:lnTo>
                  <a:lnTo>
                    <a:pt x="58" y="3"/>
                  </a:lnTo>
                  <a:lnTo>
                    <a:pt x="58" y="1"/>
                  </a:lnTo>
                  <a:lnTo>
                    <a:pt x="58" y="0"/>
                  </a:lnTo>
                  <a:lnTo>
                    <a:pt x="59" y="0"/>
                  </a:lnTo>
                  <a:close/>
                  <a:moveTo>
                    <a:pt x="88" y="0"/>
                  </a:moveTo>
                  <a:lnTo>
                    <a:pt x="88" y="0"/>
                  </a:lnTo>
                  <a:lnTo>
                    <a:pt x="90" y="0"/>
                  </a:lnTo>
                  <a:lnTo>
                    <a:pt x="92" y="1"/>
                  </a:lnTo>
                  <a:lnTo>
                    <a:pt x="92" y="3"/>
                  </a:lnTo>
                  <a:lnTo>
                    <a:pt x="90" y="3"/>
                  </a:lnTo>
                  <a:lnTo>
                    <a:pt x="90" y="5"/>
                  </a:lnTo>
                  <a:lnTo>
                    <a:pt x="88" y="5"/>
                  </a:lnTo>
                  <a:lnTo>
                    <a:pt x="86" y="3"/>
                  </a:lnTo>
                  <a:lnTo>
                    <a:pt x="86" y="1"/>
                  </a:lnTo>
                  <a:lnTo>
                    <a:pt x="86" y="0"/>
                  </a:lnTo>
                  <a:lnTo>
                    <a:pt x="88" y="0"/>
                  </a:lnTo>
                  <a:close/>
                  <a:moveTo>
                    <a:pt x="117" y="0"/>
                  </a:moveTo>
                  <a:lnTo>
                    <a:pt x="117" y="0"/>
                  </a:lnTo>
                  <a:lnTo>
                    <a:pt x="119" y="0"/>
                  </a:lnTo>
                  <a:lnTo>
                    <a:pt x="121" y="1"/>
                  </a:lnTo>
                  <a:lnTo>
                    <a:pt x="121" y="3"/>
                  </a:lnTo>
                  <a:lnTo>
                    <a:pt x="119" y="3"/>
                  </a:lnTo>
                  <a:lnTo>
                    <a:pt x="119" y="5"/>
                  </a:lnTo>
                  <a:lnTo>
                    <a:pt x="117" y="5"/>
                  </a:lnTo>
                  <a:lnTo>
                    <a:pt x="115" y="3"/>
                  </a:lnTo>
                  <a:lnTo>
                    <a:pt x="115" y="1"/>
                  </a:lnTo>
                  <a:lnTo>
                    <a:pt x="115" y="0"/>
                  </a:lnTo>
                  <a:lnTo>
                    <a:pt x="117" y="0"/>
                  </a:lnTo>
                  <a:close/>
                  <a:moveTo>
                    <a:pt x="146" y="0"/>
                  </a:moveTo>
                  <a:lnTo>
                    <a:pt x="146" y="0"/>
                  </a:lnTo>
                  <a:lnTo>
                    <a:pt x="148" y="0"/>
                  </a:lnTo>
                  <a:lnTo>
                    <a:pt x="150" y="1"/>
                  </a:lnTo>
                  <a:lnTo>
                    <a:pt x="150" y="3"/>
                  </a:lnTo>
                  <a:lnTo>
                    <a:pt x="148" y="3"/>
                  </a:lnTo>
                  <a:lnTo>
                    <a:pt x="148" y="5"/>
                  </a:lnTo>
                  <a:lnTo>
                    <a:pt x="146" y="5"/>
                  </a:lnTo>
                  <a:lnTo>
                    <a:pt x="144" y="3"/>
                  </a:lnTo>
                  <a:lnTo>
                    <a:pt x="144" y="1"/>
                  </a:lnTo>
                  <a:lnTo>
                    <a:pt x="144" y="0"/>
                  </a:lnTo>
                  <a:lnTo>
                    <a:pt x="146" y="0"/>
                  </a:lnTo>
                  <a:close/>
                  <a:moveTo>
                    <a:pt x="175" y="0"/>
                  </a:moveTo>
                  <a:lnTo>
                    <a:pt x="175" y="0"/>
                  </a:lnTo>
                  <a:lnTo>
                    <a:pt x="177" y="0"/>
                  </a:lnTo>
                  <a:lnTo>
                    <a:pt x="179" y="1"/>
                  </a:lnTo>
                  <a:lnTo>
                    <a:pt x="179" y="3"/>
                  </a:lnTo>
                  <a:lnTo>
                    <a:pt x="177" y="3"/>
                  </a:lnTo>
                  <a:lnTo>
                    <a:pt x="177" y="5"/>
                  </a:lnTo>
                  <a:lnTo>
                    <a:pt x="175" y="5"/>
                  </a:lnTo>
                  <a:lnTo>
                    <a:pt x="173" y="3"/>
                  </a:lnTo>
                  <a:lnTo>
                    <a:pt x="173" y="1"/>
                  </a:lnTo>
                  <a:lnTo>
                    <a:pt x="173" y="0"/>
                  </a:lnTo>
                  <a:lnTo>
                    <a:pt x="175" y="0"/>
                  </a:lnTo>
                  <a:close/>
                  <a:moveTo>
                    <a:pt x="204" y="0"/>
                  </a:moveTo>
                  <a:lnTo>
                    <a:pt x="204" y="0"/>
                  </a:lnTo>
                  <a:lnTo>
                    <a:pt x="206" y="0"/>
                  </a:lnTo>
                  <a:lnTo>
                    <a:pt x="208" y="1"/>
                  </a:lnTo>
                  <a:lnTo>
                    <a:pt x="208" y="3"/>
                  </a:lnTo>
                  <a:lnTo>
                    <a:pt x="206" y="3"/>
                  </a:lnTo>
                  <a:lnTo>
                    <a:pt x="206" y="5"/>
                  </a:lnTo>
                  <a:lnTo>
                    <a:pt x="204" y="5"/>
                  </a:lnTo>
                  <a:lnTo>
                    <a:pt x="202" y="3"/>
                  </a:lnTo>
                  <a:lnTo>
                    <a:pt x="202" y="1"/>
                  </a:lnTo>
                  <a:lnTo>
                    <a:pt x="202" y="0"/>
                  </a:lnTo>
                  <a:lnTo>
                    <a:pt x="204" y="0"/>
                  </a:lnTo>
                  <a:close/>
                  <a:moveTo>
                    <a:pt x="233" y="0"/>
                  </a:moveTo>
                  <a:lnTo>
                    <a:pt x="233" y="0"/>
                  </a:lnTo>
                  <a:lnTo>
                    <a:pt x="235" y="0"/>
                  </a:lnTo>
                  <a:lnTo>
                    <a:pt x="237" y="1"/>
                  </a:lnTo>
                  <a:lnTo>
                    <a:pt x="237" y="3"/>
                  </a:lnTo>
                  <a:lnTo>
                    <a:pt x="235" y="3"/>
                  </a:lnTo>
                  <a:lnTo>
                    <a:pt x="235" y="5"/>
                  </a:lnTo>
                  <a:lnTo>
                    <a:pt x="233" y="5"/>
                  </a:lnTo>
                  <a:lnTo>
                    <a:pt x="231" y="3"/>
                  </a:lnTo>
                  <a:lnTo>
                    <a:pt x="231" y="1"/>
                  </a:lnTo>
                  <a:lnTo>
                    <a:pt x="231" y="0"/>
                  </a:lnTo>
                  <a:lnTo>
                    <a:pt x="233" y="0"/>
                  </a:lnTo>
                  <a:close/>
                  <a:moveTo>
                    <a:pt x="262" y="0"/>
                  </a:moveTo>
                  <a:lnTo>
                    <a:pt x="262" y="0"/>
                  </a:lnTo>
                  <a:lnTo>
                    <a:pt x="264" y="0"/>
                  </a:lnTo>
                  <a:lnTo>
                    <a:pt x="266" y="1"/>
                  </a:lnTo>
                  <a:lnTo>
                    <a:pt x="266" y="3"/>
                  </a:lnTo>
                  <a:lnTo>
                    <a:pt x="264" y="3"/>
                  </a:lnTo>
                  <a:lnTo>
                    <a:pt x="264" y="5"/>
                  </a:lnTo>
                  <a:lnTo>
                    <a:pt x="262" y="5"/>
                  </a:lnTo>
                  <a:lnTo>
                    <a:pt x="260" y="3"/>
                  </a:lnTo>
                  <a:lnTo>
                    <a:pt x="260" y="1"/>
                  </a:lnTo>
                  <a:lnTo>
                    <a:pt x="260" y="0"/>
                  </a:lnTo>
                  <a:lnTo>
                    <a:pt x="262" y="0"/>
                  </a:lnTo>
                  <a:close/>
                  <a:moveTo>
                    <a:pt x="291" y="0"/>
                  </a:moveTo>
                  <a:lnTo>
                    <a:pt x="291" y="0"/>
                  </a:lnTo>
                  <a:lnTo>
                    <a:pt x="293" y="0"/>
                  </a:lnTo>
                  <a:lnTo>
                    <a:pt x="295" y="1"/>
                  </a:lnTo>
                  <a:lnTo>
                    <a:pt x="295" y="3"/>
                  </a:lnTo>
                  <a:lnTo>
                    <a:pt x="293" y="3"/>
                  </a:lnTo>
                  <a:lnTo>
                    <a:pt x="293" y="5"/>
                  </a:lnTo>
                  <a:lnTo>
                    <a:pt x="291" y="5"/>
                  </a:lnTo>
                  <a:lnTo>
                    <a:pt x="289" y="3"/>
                  </a:lnTo>
                  <a:lnTo>
                    <a:pt x="289" y="1"/>
                  </a:lnTo>
                  <a:lnTo>
                    <a:pt x="289" y="0"/>
                  </a:lnTo>
                  <a:lnTo>
                    <a:pt x="291" y="0"/>
                  </a:lnTo>
                  <a:close/>
                  <a:moveTo>
                    <a:pt x="320" y="0"/>
                  </a:moveTo>
                  <a:lnTo>
                    <a:pt x="320" y="0"/>
                  </a:lnTo>
                  <a:lnTo>
                    <a:pt x="322" y="0"/>
                  </a:lnTo>
                  <a:lnTo>
                    <a:pt x="323" y="1"/>
                  </a:lnTo>
                  <a:lnTo>
                    <a:pt x="323" y="3"/>
                  </a:lnTo>
                  <a:lnTo>
                    <a:pt x="322" y="3"/>
                  </a:lnTo>
                  <a:lnTo>
                    <a:pt x="322" y="5"/>
                  </a:lnTo>
                  <a:lnTo>
                    <a:pt x="320" y="5"/>
                  </a:lnTo>
                  <a:lnTo>
                    <a:pt x="318" y="3"/>
                  </a:lnTo>
                  <a:lnTo>
                    <a:pt x="318" y="1"/>
                  </a:lnTo>
                  <a:lnTo>
                    <a:pt x="318" y="0"/>
                  </a:lnTo>
                  <a:lnTo>
                    <a:pt x="320" y="0"/>
                  </a:lnTo>
                  <a:close/>
                  <a:moveTo>
                    <a:pt x="349" y="0"/>
                  </a:moveTo>
                  <a:lnTo>
                    <a:pt x="349" y="0"/>
                  </a:lnTo>
                  <a:lnTo>
                    <a:pt x="351" y="0"/>
                  </a:lnTo>
                  <a:lnTo>
                    <a:pt x="352" y="1"/>
                  </a:lnTo>
                  <a:lnTo>
                    <a:pt x="352" y="3"/>
                  </a:lnTo>
                  <a:lnTo>
                    <a:pt x="351" y="3"/>
                  </a:lnTo>
                  <a:lnTo>
                    <a:pt x="351" y="5"/>
                  </a:lnTo>
                  <a:lnTo>
                    <a:pt x="349" y="5"/>
                  </a:lnTo>
                  <a:lnTo>
                    <a:pt x="347" y="3"/>
                  </a:lnTo>
                  <a:lnTo>
                    <a:pt x="347" y="1"/>
                  </a:lnTo>
                  <a:lnTo>
                    <a:pt x="347" y="0"/>
                  </a:lnTo>
                  <a:lnTo>
                    <a:pt x="349" y="0"/>
                  </a:lnTo>
                  <a:close/>
                  <a:moveTo>
                    <a:pt x="378" y="0"/>
                  </a:moveTo>
                  <a:lnTo>
                    <a:pt x="378" y="0"/>
                  </a:lnTo>
                  <a:lnTo>
                    <a:pt x="380" y="0"/>
                  </a:lnTo>
                  <a:lnTo>
                    <a:pt x="381" y="1"/>
                  </a:lnTo>
                  <a:lnTo>
                    <a:pt x="380" y="3"/>
                  </a:lnTo>
                  <a:lnTo>
                    <a:pt x="380" y="5"/>
                  </a:lnTo>
                  <a:lnTo>
                    <a:pt x="378" y="5"/>
                  </a:lnTo>
                  <a:lnTo>
                    <a:pt x="376" y="3"/>
                  </a:lnTo>
                  <a:lnTo>
                    <a:pt x="376" y="1"/>
                  </a:lnTo>
                  <a:lnTo>
                    <a:pt x="376" y="0"/>
                  </a:lnTo>
                  <a:lnTo>
                    <a:pt x="378" y="0"/>
                  </a:lnTo>
                  <a:close/>
                  <a:moveTo>
                    <a:pt x="407" y="0"/>
                  </a:moveTo>
                  <a:lnTo>
                    <a:pt x="407" y="0"/>
                  </a:lnTo>
                  <a:lnTo>
                    <a:pt x="409" y="0"/>
                  </a:lnTo>
                  <a:lnTo>
                    <a:pt x="410" y="1"/>
                  </a:lnTo>
                  <a:lnTo>
                    <a:pt x="409" y="3"/>
                  </a:lnTo>
                  <a:lnTo>
                    <a:pt x="409" y="5"/>
                  </a:lnTo>
                  <a:lnTo>
                    <a:pt x="407" y="5"/>
                  </a:lnTo>
                  <a:lnTo>
                    <a:pt x="405" y="3"/>
                  </a:lnTo>
                  <a:lnTo>
                    <a:pt x="405" y="1"/>
                  </a:lnTo>
                  <a:lnTo>
                    <a:pt x="405" y="0"/>
                  </a:lnTo>
                  <a:lnTo>
                    <a:pt x="407" y="0"/>
                  </a:lnTo>
                  <a:close/>
                  <a:moveTo>
                    <a:pt x="436" y="0"/>
                  </a:moveTo>
                  <a:lnTo>
                    <a:pt x="436" y="0"/>
                  </a:lnTo>
                  <a:lnTo>
                    <a:pt x="437" y="0"/>
                  </a:lnTo>
                  <a:lnTo>
                    <a:pt x="439" y="1"/>
                  </a:lnTo>
                  <a:lnTo>
                    <a:pt x="437" y="3"/>
                  </a:lnTo>
                  <a:lnTo>
                    <a:pt x="437" y="5"/>
                  </a:lnTo>
                  <a:lnTo>
                    <a:pt x="436" y="5"/>
                  </a:lnTo>
                  <a:lnTo>
                    <a:pt x="434" y="3"/>
                  </a:lnTo>
                  <a:lnTo>
                    <a:pt x="434" y="1"/>
                  </a:lnTo>
                  <a:lnTo>
                    <a:pt x="434" y="0"/>
                  </a:lnTo>
                  <a:lnTo>
                    <a:pt x="436" y="0"/>
                  </a:lnTo>
                  <a:close/>
                  <a:moveTo>
                    <a:pt x="465" y="0"/>
                  </a:moveTo>
                  <a:lnTo>
                    <a:pt x="465" y="0"/>
                  </a:lnTo>
                  <a:lnTo>
                    <a:pt x="466" y="0"/>
                  </a:lnTo>
                  <a:lnTo>
                    <a:pt x="468" y="1"/>
                  </a:lnTo>
                  <a:lnTo>
                    <a:pt x="466" y="3"/>
                  </a:lnTo>
                  <a:lnTo>
                    <a:pt x="466" y="5"/>
                  </a:lnTo>
                  <a:lnTo>
                    <a:pt x="465" y="5"/>
                  </a:lnTo>
                  <a:lnTo>
                    <a:pt x="463" y="3"/>
                  </a:lnTo>
                  <a:lnTo>
                    <a:pt x="463" y="1"/>
                  </a:lnTo>
                  <a:lnTo>
                    <a:pt x="463" y="0"/>
                  </a:lnTo>
                  <a:lnTo>
                    <a:pt x="465" y="0"/>
                  </a:lnTo>
                  <a:close/>
                  <a:moveTo>
                    <a:pt x="494" y="0"/>
                  </a:moveTo>
                  <a:lnTo>
                    <a:pt x="494" y="0"/>
                  </a:lnTo>
                  <a:lnTo>
                    <a:pt x="495" y="0"/>
                  </a:lnTo>
                  <a:lnTo>
                    <a:pt x="497" y="1"/>
                  </a:lnTo>
                  <a:lnTo>
                    <a:pt x="495" y="3"/>
                  </a:lnTo>
                  <a:lnTo>
                    <a:pt x="495" y="5"/>
                  </a:lnTo>
                  <a:lnTo>
                    <a:pt x="494" y="5"/>
                  </a:lnTo>
                  <a:lnTo>
                    <a:pt x="492" y="3"/>
                  </a:lnTo>
                  <a:lnTo>
                    <a:pt x="492" y="1"/>
                  </a:lnTo>
                  <a:lnTo>
                    <a:pt x="492" y="0"/>
                  </a:lnTo>
                  <a:lnTo>
                    <a:pt x="494" y="0"/>
                  </a:lnTo>
                  <a:close/>
                  <a:moveTo>
                    <a:pt x="523" y="0"/>
                  </a:moveTo>
                  <a:lnTo>
                    <a:pt x="523" y="0"/>
                  </a:lnTo>
                  <a:lnTo>
                    <a:pt x="524" y="0"/>
                  </a:lnTo>
                  <a:lnTo>
                    <a:pt x="526" y="1"/>
                  </a:lnTo>
                  <a:lnTo>
                    <a:pt x="524" y="3"/>
                  </a:lnTo>
                  <a:lnTo>
                    <a:pt x="524" y="5"/>
                  </a:lnTo>
                  <a:lnTo>
                    <a:pt x="523" y="5"/>
                  </a:lnTo>
                  <a:lnTo>
                    <a:pt x="521" y="3"/>
                  </a:lnTo>
                  <a:lnTo>
                    <a:pt x="521" y="1"/>
                  </a:lnTo>
                  <a:lnTo>
                    <a:pt x="521" y="0"/>
                  </a:lnTo>
                  <a:lnTo>
                    <a:pt x="523" y="0"/>
                  </a:lnTo>
                  <a:close/>
                  <a:moveTo>
                    <a:pt x="551" y="0"/>
                  </a:moveTo>
                  <a:lnTo>
                    <a:pt x="551" y="0"/>
                  </a:lnTo>
                  <a:lnTo>
                    <a:pt x="553" y="0"/>
                  </a:lnTo>
                  <a:lnTo>
                    <a:pt x="555" y="1"/>
                  </a:lnTo>
                  <a:lnTo>
                    <a:pt x="553" y="3"/>
                  </a:lnTo>
                  <a:lnTo>
                    <a:pt x="553" y="5"/>
                  </a:lnTo>
                  <a:lnTo>
                    <a:pt x="551" y="5"/>
                  </a:lnTo>
                  <a:lnTo>
                    <a:pt x="550" y="3"/>
                  </a:lnTo>
                  <a:lnTo>
                    <a:pt x="550" y="1"/>
                  </a:lnTo>
                  <a:lnTo>
                    <a:pt x="550" y="0"/>
                  </a:lnTo>
                  <a:lnTo>
                    <a:pt x="551" y="0"/>
                  </a:lnTo>
                  <a:close/>
                  <a:moveTo>
                    <a:pt x="580" y="0"/>
                  </a:moveTo>
                  <a:lnTo>
                    <a:pt x="580" y="0"/>
                  </a:lnTo>
                  <a:lnTo>
                    <a:pt x="582" y="0"/>
                  </a:lnTo>
                  <a:lnTo>
                    <a:pt x="584" y="1"/>
                  </a:lnTo>
                  <a:lnTo>
                    <a:pt x="582" y="3"/>
                  </a:lnTo>
                  <a:lnTo>
                    <a:pt x="582" y="5"/>
                  </a:lnTo>
                  <a:lnTo>
                    <a:pt x="580" y="5"/>
                  </a:lnTo>
                  <a:lnTo>
                    <a:pt x="579" y="3"/>
                  </a:lnTo>
                  <a:lnTo>
                    <a:pt x="579" y="1"/>
                  </a:lnTo>
                  <a:lnTo>
                    <a:pt x="579" y="0"/>
                  </a:lnTo>
                  <a:lnTo>
                    <a:pt x="580" y="0"/>
                  </a:lnTo>
                  <a:close/>
                  <a:moveTo>
                    <a:pt x="609" y="0"/>
                  </a:moveTo>
                  <a:lnTo>
                    <a:pt x="609" y="0"/>
                  </a:lnTo>
                  <a:lnTo>
                    <a:pt x="611" y="0"/>
                  </a:lnTo>
                  <a:lnTo>
                    <a:pt x="613" y="1"/>
                  </a:lnTo>
                  <a:lnTo>
                    <a:pt x="611" y="3"/>
                  </a:lnTo>
                  <a:lnTo>
                    <a:pt x="611" y="5"/>
                  </a:lnTo>
                  <a:lnTo>
                    <a:pt x="609" y="5"/>
                  </a:lnTo>
                  <a:lnTo>
                    <a:pt x="608" y="3"/>
                  </a:lnTo>
                  <a:lnTo>
                    <a:pt x="608" y="1"/>
                  </a:lnTo>
                  <a:lnTo>
                    <a:pt x="608" y="0"/>
                  </a:lnTo>
                  <a:lnTo>
                    <a:pt x="609" y="0"/>
                  </a:lnTo>
                  <a:close/>
                  <a:moveTo>
                    <a:pt x="638" y="0"/>
                  </a:moveTo>
                  <a:lnTo>
                    <a:pt x="638" y="0"/>
                  </a:lnTo>
                  <a:lnTo>
                    <a:pt x="640" y="0"/>
                  </a:lnTo>
                  <a:lnTo>
                    <a:pt x="642" y="1"/>
                  </a:lnTo>
                  <a:lnTo>
                    <a:pt x="640" y="3"/>
                  </a:lnTo>
                  <a:lnTo>
                    <a:pt x="640" y="5"/>
                  </a:lnTo>
                  <a:lnTo>
                    <a:pt x="638" y="5"/>
                  </a:lnTo>
                  <a:lnTo>
                    <a:pt x="637" y="3"/>
                  </a:lnTo>
                  <a:lnTo>
                    <a:pt x="637" y="1"/>
                  </a:lnTo>
                  <a:lnTo>
                    <a:pt x="637" y="0"/>
                  </a:lnTo>
                  <a:lnTo>
                    <a:pt x="638" y="0"/>
                  </a:lnTo>
                  <a:close/>
                  <a:moveTo>
                    <a:pt x="667" y="0"/>
                  </a:moveTo>
                  <a:lnTo>
                    <a:pt x="667" y="0"/>
                  </a:lnTo>
                  <a:lnTo>
                    <a:pt x="669" y="0"/>
                  </a:lnTo>
                  <a:lnTo>
                    <a:pt x="671" y="1"/>
                  </a:lnTo>
                  <a:lnTo>
                    <a:pt x="669" y="3"/>
                  </a:lnTo>
                  <a:lnTo>
                    <a:pt x="669" y="5"/>
                  </a:lnTo>
                  <a:lnTo>
                    <a:pt x="667" y="5"/>
                  </a:lnTo>
                  <a:lnTo>
                    <a:pt x="665" y="3"/>
                  </a:lnTo>
                  <a:lnTo>
                    <a:pt x="665" y="1"/>
                  </a:lnTo>
                  <a:lnTo>
                    <a:pt x="665" y="0"/>
                  </a:lnTo>
                  <a:lnTo>
                    <a:pt x="667" y="0"/>
                  </a:lnTo>
                  <a:close/>
                  <a:moveTo>
                    <a:pt x="696" y="0"/>
                  </a:moveTo>
                  <a:lnTo>
                    <a:pt x="696" y="0"/>
                  </a:lnTo>
                  <a:lnTo>
                    <a:pt x="698" y="0"/>
                  </a:lnTo>
                  <a:lnTo>
                    <a:pt x="700" y="1"/>
                  </a:lnTo>
                  <a:lnTo>
                    <a:pt x="700" y="3"/>
                  </a:lnTo>
                  <a:lnTo>
                    <a:pt x="698" y="3"/>
                  </a:lnTo>
                  <a:lnTo>
                    <a:pt x="698" y="5"/>
                  </a:lnTo>
                  <a:lnTo>
                    <a:pt x="696" y="5"/>
                  </a:lnTo>
                  <a:lnTo>
                    <a:pt x="694" y="3"/>
                  </a:lnTo>
                  <a:lnTo>
                    <a:pt x="694" y="1"/>
                  </a:lnTo>
                  <a:lnTo>
                    <a:pt x="694" y="0"/>
                  </a:lnTo>
                  <a:lnTo>
                    <a:pt x="696" y="0"/>
                  </a:lnTo>
                  <a:close/>
                  <a:moveTo>
                    <a:pt x="725" y="0"/>
                  </a:moveTo>
                  <a:lnTo>
                    <a:pt x="725" y="0"/>
                  </a:lnTo>
                  <a:lnTo>
                    <a:pt x="727" y="0"/>
                  </a:lnTo>
                  <a:lnTo>
                    <a:pt x="729" y="1"/>
                  </a:lnTo>
                  <a:lnTo>
                    <a:pt x="729" y="3"/>
                  </a:lnTo>
                  <a:lnTo>
                    <a:pt x="727" y="3"/>
                  </a:lnTo>
                  <a:lnTo>
                    <a:pt x="727" y="5"/>
                  </a:lnTo>
                  <a:lnTo>
                    <a:pt x="725" y="5"/>
                  </a:lnTo>
                  <a:lnTo>
                    <a:pt x="723" y="3"/>
                  </a:lnTo>
                  <a:lnTo>
                    <a:pt x="723" y="1"/>
                  </a:lnTo>
                  <a:lnTo>
                    <a:pt x="723" y="0"/>
                  </a:lnTo>
                  <a:lnTo>
                    <a:pt x="725" y="0"/>
                  </a:lnTo>
                  <a:close/>
                  <a:moveTo>
                    <a:pt x="754" y="0"/>
                  </a:moveTo>
                  <a:lnTo>
                    <a:pt x="754" y="0"/>
                  </a:lnTo>
                  <a:lnTo>
                    <a:pt x="756" y="0"/>
                  </a:lnTo>
                  <a:lnTo>
                    <a:pt x="758" y="1"/>
                  </a:lnTo>
                  <a:lnTo>
                    <a:pt x="758" y="3"/>
                  </a:lnTo>
                  <a:lnTo>
                    <a:pt x="756" y="3"/>
                  </a:lnTo>
                  <a:lnTo>
                    <a:pt x="756" y="5"/>
                  </a:lnTo>
                  <a:lnTo>
                    <a:pt x="754" y="5"/>
                  </a:lnTo>
                  <a:lnTo>
                    <a:pt x="752" y="3"/>
                  </a:lnTo>
                  <a:lnTo>
                    <a:pt x="752" y="1"/>
                  </a:lnTo>
                  <a:lnTo>
                    <a:pt x="752" y="0"/>
                  </a:lnTo>
                  <a:lnTo>
                    <a:pt x="754" y="0"/>
                  </a:lnTo>
                  <a:close/>
                  <a:moveTo>
                    <a:pt x="783" y="0"/>
                  </a:moveTo>
                  <a:lnTo>
                    <a:pt x="783" y="0"/>
                  </a:lnTo>
                  <a:lnTo>
                    <a:pt x="785" y="0"/>
                  </a:lnTo>
                  <a:lnTo>
                    <a:pt x="787" y="1"/>
                  </a:lnTo>
                  <a:lnTo>
                    <a:pt x="787" y="3"/>
                  </a:lnTo>
                  <a:lnTo>
                    <a:pt x="785" y="3"/>
                  </a:lnTo>
                  <a:lnTo>
                    <a:pt x="785" y="5"/>
                  </a:lnTo>
                  <a:lnTo>
                    <a:pt x="783" y="5"/>
                  </a:lnTo>
                  <a:lnTo>
                    <a:pt x="781" y="3"/>
                  </a:lnTo>
                  <a:lnTo>
                    <a:pt x="781" y="1"/>
                  </a:lnTo>
                  <a:lnTo>
                    <a:pt x="781" y="0"/>
                  </a:lnTo>
                  <a:lnTo>
                    <a:pt x="783" y="0"/>
                  </a:lnTo>
                  <a:close/>
                  <a:moveTo>
                    <a:pt x="812" y="0"/>
                  </a:moveTo>
                  <a:lnTo>
                    <a:pt x="812" y="0"/>
                  </a:lnTo>
                  <a:lnTo>
                    <a:pt x="814" y="0"/>
                  </a:lnTo>
                  <a:lnTo>
                    <a:pt x="816" y="1"/>
                  </a:lnTo>
                  <a:lnTo>
                    <a:pt x="816" y="3"/>
                  </a:lnTo>
                  <a:lnTo>
                    <a:pt x="814" y="3"/>
                  </a:lnTo>
                  <a:lnTo>
                    <a:pt x="814" y="5"/>
                  </a:lnTo>
                  <a:lnTo>
                    <a:pt x="812" y="5"/>
                  </a:lnTo>
                  <a:lnTo>
                    <a:pt x="810" y="3"/>
                  </a:lnTo>
                  <a:lnTo>
                    <a:pt x="810" y="1"/>
                  </a:lnTo>
                  <a:lnTo>
                    <a:pt x="810" y="0"/>
                  </a:lnTo>
                  <a:lnTo>
                    <a:pt x="812" y="0"/>
                  </a:lnTo>
                  <a:close/>
                  <a:moveTo>
                    <a:pt x="841" y="0"/>
                  </a:moveTo>
                  <a:lnTo>
                    <a:pt x="841" y="0"/>
                  </a:lnTo>
                  <a:lnTo>
                    <a:pt x="843" y="0"/>
                  </a:lnTo>
                  <a:lnTo>
                    <a:pt x="845" y="1"/>
                  </a:lnTo>
                  <a:lnTo>
                    <a:pt x="845" y="3"/>
                  </a:lnTo>
                  <a:lnTo>
                    <a:pt x="843" y="3"/>
                  </a:lnTo>
                  <a:lnTo>
                    <a:pt x="843" y="5"/>
                  </a:lnTo>
                  <a:lnTo>
                    <a:pt x="841" y="5"/>
                  </a:lnTo>
                  <a:lnTo>
                    <a:pt x="839" y="3"/>
                  </a:lnTo>
                  <a:lnTo>
                    <a:pt x="839" y="1"/>
                  </a:lnTo>
                  <a:lnTo>
                    <a:pt x="839" y="0"/>
                  </a:lnTo>
                  <a:lnTo>
                    <a:pt x="841" y="0"/>
                  </a:lnTo>
                  <a:close/>
                  <a:moveTo>
                    <a:pt x="870" y="0"/>
                  </a:moveTo>
                  <a:lnTo>
                    <a:pt x="870" y="0"/>
                  </a:lnTo>
                  <a:lnTo>
                    <a:pt x="872" y="0"/>
                  </a:lnTo>
                  <a:lnTo>
                    <a:pt x="874" y="1"/>
                  </a:lnTo>
                  <a:lnTo>
                    <a:pt x="874" y="3"/>
                  </a:lnTo>
                  <a:lnTo>
                    <a:pt x="872" y="3"/>
                  </a:lnTo>
                  <a:lnTo>
                    <a:pt x="872" y="5"/>
                  </a:lnTo>
                  <a:lnTo>
                    <a:pt x="870" y="5"/>
                  </a:lnTo>
                  <a:lnTo>
                    <a:pt x="868" y="3"/>
                  </a:lnTo>
                  <a:lnTo>
                    <a:pt x="868" y="1"/>
                  </a:lnTo>
                  <a:lnTo>
                    <a:pt x="868" y="0"/>
                  </a:lnTo>
                  <a:lnTo>
                    <a:pt x="870" y="0"/>
                  </a:lnTo>
                  <a:close/>
                  <a:moveTo>
                    <a:pt x="899" y="0"/>
                  </a:moveTo>
                  <a:lnTo>
                    <a:pt x="899" y="0"/>
                  </a:lnTo>
                  <a:lnTo>
                    <a:pt x="901" y="0"/>
                  </a:lnTo>
                  <a:lnTo>
                    <a:pt x="902" y="1"/>
                  </a:lnTo>
                  <a:lnTo>
                    <a:pt x="902" y="3"/>
                  </a:lnTo>
                  <a:lnTo>
                    <a:pt x="901" y="3"/>
                  </a:lnTo>
                  <a:lnTo>
                    <a:pt x="901" y="5"/>
                  </a:lnTo>
                  <a:lnTo>
                    <a:pt x="899" y="5"/>
                  </a:lnTo>
                  <a:lnTo>
                    <a:pt x="897" y="3"/>
                  </a:lnTo>
                  <a:lnTo>
                    <a:pt x="897" y="1"/>
                  </a:lnTo>
                  <a:lnTo>
                    <a:pt x="897" y="0"/>
                  </a:lnTo>
                  <a:lnTo>
                    <a:pt x="899" y="0"/>
                  </a:lnTo>
                  <a:close/>
                  <a:moveTo>
                    <a:pt x="928" y="0"/>
                  </a:moveTo>
                  <a:lnTo>
                    <a:pt x="928" y="0"/>
                  </a:lnTo>
                  <a:lnTo>
                    <a:pt x="930" y="0"/>
                  </a:lnTo>
                  <a:lnTo>
                    <a:pt x="931" y="1"/>
                  </a:lnTo>
                  <a:lnTo>
                    <a:pt x="931" y="3"/>
                  </a:lnTo>
                  <a:lnTo>
                    <a:pt x="930" y="3"/>
                  </a:lnTo>
                  <a:lnTo>
                    <a:pt x="930" y="5"/>
                  </a:lnTo>
                  <a:lnTo>
                    <a:pt x="928" y="5"/>
                  </a:lnTo>
                  <a:lnTo>
                    <a:pt x="926" y="3"/>
                  </a:lnTo>
                  <a:lnTo>
                    <a:pt x="926" y="1"/>
                  </a:lnTo>
                  <a:lnTo>
                    <a:pt x="926" y="0"/>
                  </a:lnTo>
                  <a:lnTo>
                    <a:pt x="928" y="0"/>
                  </a:lnTo>
                  <a:close/>
                </a:path>
              </a:pathLst>
            </a:custGeom>
            <a:solidFill>
              <a:srgbClr val="000000"/>
            </a:solidFill>
            <a:ln w="1588">
              <a:solidFill>
                <a:srgbClr val="000000"/>
              </a:solidFill>
              <a:prstDash val="solid"/>
              <a:round/>
              <a:headEnd/>
              <a:tailEnd/>
            </a:ln>
          </p:spPr>
          <p:txBody>
            <a:bodyPr/>
            <a:lstStyle/>
            <a:p>
              <a:endParaRPr lang="en-US"/>
            </a:p>
          </p:txBody>
        </p:sp>
        <p:sp>
          <p:nvSpPr>
            <p:cNvPr id="213" name="Freeform 114">
              <a:extLst>
                <a:ext uri="{FF2B5EF4-FFF2-40B4-BE49-F238E27FC236}">
                  <a16:creationId xmlns:a16="http://schemas.microsoft.com/office/drawing/2014/main" id="{18AC0CE7-CC3F-45AB-A406-C387C1398FBD}"/>
                </a:ext>
              </a:extLst>
            </p:cNvPr>
            <p:cNvSpPr>
              <a:spLocks/>
            </p:cNvSpPr>
            <p:nvPr/>
          </p:nvSpPr>
          <p:spPr bwMode="auto">
            <a:xfrm>
              <a:off x="1913" y="2593"/>
              <a:ext cx="50" cy="49"/>
            </a:xfrm>
            <a:custGeom>
              <a:avLst/>
              <a:gdLst>
                <a:gd name="T0" fmla="*/ 0 w 99"/>
                <a:gd name="T1" fmla="*/ 24 h 100"/>
                <a:gd name="T2" fmla="*/ 0 w 99"/>
                <a:gd name="T3" fmla="*/ 27 h 100"/>
                <a:gd name="T4" fmla="*/ 0 w 99"/>
                <a:gd name="T5" fmla="*/ 29 h 100"/>
                <a:gd name="T6" fmla="*/ 1 w 99"/>
                <a:gd name="T7" fmla="*/ 31 h 100"/>
                <a:gd name="T8" fmla="*/ 2 w 99"/>
                <a:gd name="T9" fmla="*/ 34 h 100"/>
                <a:gd name="T10" fmla="*/ 4 w 99"/>
                <a:gd name="T11" fmla="*/ 38 h 100"/>
                <a:gd name="T12" fmla="*/ 7 w 99"/>
                <a:gd name="T13" fmla="*/ 42 h 100"/>
                <a:gd name="T14" fmla="*/ 11 w 99"/>
                <a:gd name="T15" fmla="*/ 45 h 100"/>
                <a:gd name="T16" fmla="*/ 15 w 99"/>
                <a:gd name="T17" fmla="*/ 47 h 100"/>
                <a:gd name="T18" fmla="*/ 17 w 99"/>
                <a:gd name="T19" fmla="*/ 48 h 100"/>
                <a:gd name="T20" fmla="*/ 20 w 99"/>
                <a:gd name="T21" fmla="*/ 48 h 100"/>
                <a:gd name="T22" fmla="*/ 22 w 99"/>
                <a:gd name="T23" fmla="*/ 49 h 100"/>
                <a:gd name="T24" fmla="*/ 24 w 99"/>
                <a:gd name="T25" fmla="*/ 49 h 100"/>
                <a:gd name="T26" fmla="*/ 27 w 99"/>
                <a:gd name="T27" fmla="*/ 49 h 100"/>
                <a:gd name="T28" fmla="*/ 30 w 99"/>
                <a:gd name="T29" fmla="*/ 48 h 100"/>
                <a:gd name="T30" fmla="*/ 32 w 99"/>
                <a:gd name="T31" fmla="*/ 48 h 100"/>
                <a:gd name="T32" fmla="*/ 34 w 99"/>
                <a:gd name="T33" fmla="*/ 47 h 100"/>
                <a:gd name="T34" fmla="*/ 39 w 99"/>
                <a:gd name="T35" fmla="*/ 45 h 100"/>
                <a:gd name="T36" fmla="*/ 43 w 99"/>
                <a:gd name="T37" fmla="*/ 42 h 100"/>
                <a:gd name="T38" fmla="*/ 45 w 99"/>
                <a:gd name="T39" fmla="*/ 38 h 100"/>
                <a:gd name="T40" fmla="*/ 48 w 99"/>
                <a:gd name="T41" fmla="*/ 34 h 100"/>
                <a:gd name="T42" fmla="*/ 49 w 99"/>
                <a:gd name="T43" fmla="*/ 31 h 100"/>
                <a:gd name="T44" fmla="*/ 49 w 99"/>
                <a:gd name="T45" fmla="*/ 29 h 100"/>
                <a:gd name="T46" fmla="*/ 50 w 99"/>
                <a:gd name="T47" fmla="*/ 27 h 100"/>
                <a:gd name="T48" fmla="*/ 50 w 99"/>
                <a:gd name="T49" fmla="*/ 24 h 100"/>
                <a:gd name="T50" fmla="*/ 50 w 99"/>
                <a:gd name="T51" fmla="*/ 24 h 100"/>
                <a:gd name="T52" fmla="*/ 50 w 99"/>
                <a:gd name="T53" fmla="*/ 22 h 100"/>
                <a:gd name="T54" fmla="*/ 49 w 99"/>
                <a:gd name="T55" fmla="*/ 20 h 100"/>
                <a:gd name="T56" fmla="*/ 49 w 99"/>
                <a:gd name="T57" fmla="*/ 17 h 100"/>
                <a:gd name="T58" fmla="*/ 48 w 99"/>
                <a:gd name="T59" fmla="*/ 15 h 100"/>
                <a:gd name="T60" fmla="*/ 45 w 99"/>
                <a:gd name="T61" fmla="*/ 11 h 100"/>
                <a:gd name="T62" fmla="*/ 43 w 99"/>
                <a:gd name="T63" fmla="*/ 7 h 100"/>
                <a:gd name="T64" fmla="*/ 39 w 99"/>
                <a:gd name="T65" fmla="*/ 4 h 100"/>
                <a:gd name="T66" fmla="*/ 34 w 99"/>
                <a:gd name="T67" fmla="*/ 2 h 100"/>
                <a:gd name="T68" fmla="*/ 32 w 99"/>
                <a:gd name="T69" fmla="*/ 1 h 100"/>
                <a:gd name="T70" fmla="*/ 30 w 99"/>
                <a:gd name="T71" fmla="*/ 0 h 100"/>
                <a:gd name="T72" fmla="*/ 27 w 99"/>
                <a:gd name="T73" fmla="*/ 0 h 100"/>
                <a:gd name="T74" fmla="*/ 24 w 99"/>
                <a:gd name="T75" fmla="*/ 0 h 100"/>
                <a:gd name="T76" fmla="*/ 22 w 99"/>
                <a:gd name="T77" fmla="*/ 0 h 100"/>
                <a:gd name="T78" fmla="*/ 20 w 99"/>
                <a:gd name="T79" fmla="*/ 0 h 100"/>
                <a:gd name="T80" fmla="*/ 17 w 99"/>
                <a:gd name="T81" fmla="*/ 1 h 100"/>
                <a:gd name="T82" fmla="*/ 15 w 99"/>
                <a:gd name="T83" fmla="*/ 2 h 100"/>
                <a:gd name="T84" fmla="*/ 11 w 99"/>
                <a:gd name="T85" fmla="*/ 4 h 100"/>
                <a:gd name="T86" fmla="*/ 7 w 99"/>
                <a:gd name="T87" fmla="*/ 7 h 100"/>
                <a:gd name="T88" fmla="*/ 4 w 99"/>
                <a:gd name="T89" fmla="*/ 11 h 100"/>
                <a:gd name="T90" fmla="*/ 2 w 99"/>
                <a:gd name="T91" fmla="*/ 15 h 100"/>
                <a:gd name="T92" fmla="*/ 1 w 99"/>
                <a:gd name="T93" fmla="*/ 17 h 100"/>
                <a:gd name="T94" fmla="*/ 0 w 99"/>
                <a:gd name="T95" fmla="*/ 20 h 100"/>
                <a:gd name="T96" fmla="*/ 0 w 99"/>
                <a:gd name="T97" fmla="*/ 22 h 100"/>
                <a:gd name="T98" fmla="*/ 0 w 99"/>
                <a:gd name="T99" fmla="*/ 24 h 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9"/>
                <a:gd name="T151" fmla="*/ 0 h 100"/>
                <a:gd name="T152" fmla="*/ 99 w 99"/>
                <a:gd name="T153" fmla="*/ 100 h 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9" h="100">
                  <a:moveTo>
                    <a:pt x="0" y="49"/>
                  </a:moveTo>
                  <a:lnTo>
                    <a:pt x="0" y="55"/>
                  </a:lnTo>
                  <a:lnTo>
                    <a:pt x="0" y="60"/>
                  </a:lnTo>
                  <a:lnTo>
                    <a:pt x="1" y="64"/>
                  </a:lnTo>
                  <a:lnTo>
                    <a:pt x="3" y="69"/>
                  </a:lnTo>
                  <a:lnTo>
                    <a:pt x="7" y="78"/>
                  </a:lnTo>
                  <a:lnTo>
                    <a:pt x="14" y="86"/>
                  </a:lnTo>
                  <a:lnTo>
                    <a:pt x="21" y="91"/>
                  </a:lnTo>
                  <a:lnTo>
                    <a:pt x="30" y="96"/>
                  </a:lnTo>
                  <a:lnTo>
                    <a:pt x="34" y="98"/>
                  </a:lnTo>
                  <a:lnTo>
                    <a:pt x="39" y="98"/>
                  </a:lnTo>
                  <a:lnTo>
                    <a:pt x="43" y="100"/>
                  </a:lnTo>
                  <a:lnTo>
                    <a:pt x="48" y="100"/>
                  </a:lnTo>
                  <a:lnTo>
                    <a:pt x="54" y="100"/>
                  </a:lnTo>
                  <a:lnTo>
                    <a:pt x="59" y="98"/>
                  </a:lnTo>
                  <a:lnTo>
                    <a:pt x="63" y="98"/>
                  </a:lnTo>
                  <a:lnTo>
                    <a:pt x="68" y="96"/>
                  </a:lnTo>
                  <a:lnTo>
                    <a:pt x="77" y="91"/>
                  </a:lnTo>
                  <a:lnTo>
                    <a:pt x="85" y="86"/>
                  </a:lnTo>
                  <a:lnTo>
                    <a:pt x="90" y="78"/>
                  </a:lnTo>
                  <a:lnTo>
                    <a:pt x="96" y="69"/>
                  </a:lnTo>
                  <a:lnTo>
                    <a:pt x="97" y="64"/>
                  </a:lnTo>
                  <a:lnTo>
                    <a:pt x="97" y="60"/>
                  </a:lnTo>
                  <a:lnTo>
                    <a:pt x="99" y="55"/>
                  </a:lnTo>
                  <a:lnTo>
                    <a:pt x="99" y="49"/>
                  </a:lnTo>
                  <a:lnTo>
                    <a:pt x="99" y="44"/>
                  </a:lnTo>
                  <a:lnTo>
                    <a:pt x="97" y="40"/>
                  </a:lnTo>
                  <a:lnTo>
                    <a:pt x="97" y="35"/>
                  </a:lnTo>
                  <a:lnTo>
                    <a:pt x="96" y="31"/>
                  </a:lnTo>
                  <a:lnTo>
                    <a:pt x="90" y="22"/>
                  </a:lnTo>
                  <a:lnTo>
                    <a:pt x="85" y="15"/>
                  </a:lnTo>
                  <a:lnTo>
                    <a:pt x="77" y="8"/>
                  </a:lnTo>
                  <a:lnTo>
                    <a:pt x="68" y="4"/>
                  </a:lnTo>
                  <a:lnTo>
                    <a:pt x="63" y="2"/>
                  </a:lnTo>
                  <a:lnTo>
                    <a:pt x="59" y="0"/>
                  </a:lnTo>
                  <a:lnTo>
                    <a:pt x="54" y="0"/>
                  </a:lnTo>
                  <a:lnTo>
                    <a:pt x="48" y="0"/>
                  </a:lnTo>
                  <a:lnTo>
                    <a:pt x="43" y="0"/>
                  </a:lnTo>
                  <a:lnTo>
                    <a:pt x="39" y="0"/>
                  </a:lnTo>
                  <a:lnTo>
                    <a:pt x="34" y="2"/>
                  </a:lnTo>
                  <a:lnTo>
                    <a:pt x="30" y="4"/>
                  </a:lnTo>
                  <a:lnTo>
                    <a:pt x="21" y="8"/>
                  </a:lnTo>
                  <a:lnTo>
                    <a:pt x="14" y="15"/>
                  </a:lnTo>
                  <a:lnTo>
                    <a:pt x="7" y="22"/>
                  </a:lnTo>
                  <a:lnTo>
                    <a:pt x="3" y="31"/>
                  </a:lnTo>
                  <a:lnTo>
                    <a:pt x="1" y="35"/>
                  </a:lnTo>
                  <a:lnTo>
                    <a:pt x="0" y="40"/>
                  </a:lnTo>
                  <a:lnTo>
                    <a:pt x="0" y="44"/>
                  </a:lnTo>
                  <a:lnTo>
                    <a:pt x="0" y="49"/>
                  </a:lnTo>
                </a:path>
              </a:pathLst>
            </a:custGeom>
            <a:noFill/>
            <a:ln w="4763">
              <a:solidFill>
                <a:srgbClr val="000000"/>
              </a:solidFill>
              <a:prstDash val="solid"/>
              <a:round/>
              <a:headEnd/>
              <a:tailEnd/>
            </a:ln>
          </p:spPr>
          <p:txBody>
            <a:bodyPr/>
            <a:lstStyle/>
            <a:p>
              <a:endParaRPr lang="en-US"/>
            </a:p>
          </p:txBody>
        </p:sp>
      </p:grpSp>
    </p:spTree>
    <p:extLst>
      <p:ext uri="{BB962C8B-B14F-4D97-AF65-F5344CB8AC3E}">
        <p14:creationId xmlns:p14="http://schemas.microsoft.com/office/powerpoint/2010/main" val="111779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2CA3D-188C-4B6A-A208-C9AE1EB00FCC}"/>
              </a:ext>
            </a:extLst>
          </p:cNvPr>
          <p:cNvSpPr>
            <a:spLocks noGrp="1"/>
          </p:cNvSpPr>
          <p:nvPr>
            <p:ph type="title"/>
          </p:nvPr>
        </p:nvSpPr>
        <p:spPr/>
        <p:txBody>
          <a:bodyPr/>
          <a:lstStyle/>
          <a:p>
            <a:r>
              <a:rPr lang="en-US" dirty="0"/>
              <a:t>Hoe </a:t>
            </a:r>
            <a:r>
              <a:rPr lang="en-US" dirty="0" err="1"/>
              <a:t>vind</a:t>
            </a:r>
            <a:r>
              <a:rPr lang="en-US" dirty="0"/>
              <a:t> je </a:t>
            </a:r>
            <a:r>
              <a:rPr lang="en-US" dirty="0" err="1"/>
              <a:t>concepten</a:t>
            </a:r>
            <a:r>
              <a:rPr lang="en-US" dirty="0"/>
              <a:t>?</a:t>
            </a:r>
            <a:endParaRPr lang="nl-NL" dirty="0"/>
          </a:p>
        </p:txBody>
      </p:sp>
      <p:sp>
        <p:nvSpPr>
          <p:cNvPr id="3" name="Tijdelijke aanduiding voor inhoud 2">
            <a:extLst>
              <a:ext uri="{FF2B5EF4-FFF2-40B4-BE49-F238E27FC236}">
                <a16:creationId xmlns:a16="http://schemas.microsoft.com/office/drawing/2014/main" id="{FECCA4C1-88B2-4562-81DB-A5C8DAC16532}"/>
              </a:ext>
            </a:extLst>
          </p:cNvPr>
          <p:cNvSpPr>
            <a:spLocks noGrp="1"/>
          </p:cNvSpPr>
          <p:nvPr>
            <p:ph idx="1"/>
          </p:nvPr>
        </p:nvSpPr>
        <p:spPr/>
        <p:txBody>
          <a:bodyPr/>
          <a:lstStyle/>
          <a:p>
            <a:pPr marL="342900" indent="-342900">
              <a:lnSpc>
                <a:spcPct val="100000"/>
              </a:lnSpc>
            </a:pPr>
            <a:r>
              <a:rPr lang="en-US" sz="2000" b="1" dirty="0" err="1"/>
              <a:t>Mogelijke</a:t>
            </a:r>
            <a:r>
              <a:rPr lang="en-US" sz="2000" b="1" dirty="0"/>
              <a:t> </a:t>
            </a:r>
            <a:r>
              <a:rPr lang="en-US" sz="2000" b="1" dirty="0" err="1"/>
              <a:t>techniek</a:t>
            </a:r>
            <a:r>
              <a:rPr lang="en-US" sz="2000" b="1" dirty="0"/>
              <a:t>: </a:t>
            </a:r>
            <a:r>
              <a:rPr lang="en-US" sz="2000" b="1" i="1" dirty="0"/>
              <a:t>Noun Phrase Identification (NPI)</a:t>
            </a:r>
          </a:p>
          <a:p>
            <a:pPr lvl="1">
              <a:lnSpc>
                <a:spcPct val="100000"/>
              </a:lnSpc>
            </a:pPr>
            <a:r>
              <a:rPr lang="en-US" sz="2000" dirty="0" err="1"/>
              <a:t>Onderstreep</a:t>
            </a:r>
            <a:r>
              <a:rPr lang="en-US" sz="2000" dirty="0"/>
              <a:t> </a:t>
            </a:r>
            <a:r>
              <a:rPr lang="en-US" sz="2000" i="1" dirty="0" err="1"/>
              <a:t>zelfstandig</a:t>
            </a:r>
            <a:r>
              <a:rPr lang="en-US" sz="2000" i="1" dirty="0"/>
              <a:t> </a:t>
            </a:r>
            <a:r>
              <a:rPr lang="en-US" sz="2000" i="1" dirty="0" err="1"/>
              <a:t>naamwoorden</a:t>
            </a:r>
            <a:r>
              <a:rPr lang="en-US" sz="2000" dirty="0"/>
              <a:t> in Use Cases </a:t>
            </a:r>
            <a:r>
              <a:rPr lang="en-US" sz="2000" dirty="0" err="1"/>
              <a:t>en</a:t>
            </a:r>
            <a:r>
              <a:rPr lang="en-US" sz="2000" dirty="0"/>
              <a:t> </a:t>
            </a:r>
            <a:r>
              <a:rPr lang="en-US" sz="2000" dirty="0" err="1"/>
              <a:t>andere</a:t>
            </a:r>
            <a:r>
              <a:rPr lang="en-US" sz="2000" dirty="0"/>
              <a:t> </a:t>
            </a:r>
            <a:r>
              <a:rPr lang="en-US" sz="2000" dirty="0" err="1"/>
              <a:t>tekstdocumenten</a:t>
            </a:r>
            <a:endParaRPr lang="en-US" sz="2000" dirty="0"/>
          </a:p>
          <a:p>
            <a:pPr lvl="1">
              <a:lnSpc>
                <a:spcPct val="100000"/>
              </a:lnSpc>
            </a:pPr>
            <a:r>
              <a:rPr lang="en-US" sz="2000" dirty="0"/>
              <a:t>Maar: </a:t>
            </a:r>
            <a:r>
              <a:rPr lang="en-US" sz="2000" dirty="0" err="1"/>
              <a:t>natuurlijke</a:t>
            </a:r>
            <a:r>
              <a:rPr lang="en-US" sz="2000" dirty="0"/>
              <a:t> </a:t>
            </a:r>
            <a:r>
              <a:rPr lang="en-US" sz="2000" dirty="0" err="1"/>
              <a:t>taal</a:t>
            </a:r>
            <a:r>
              <a:rPr lang="en-US" sz="2000" dirty="0"/>
              <a:t> is </a:t>
            </a:r>
            <a:r>
              <a:rPr lang="en-US" sz="2000" dirty="0" err="1"/>
              <a:t>ambigu</a:t>
            </a:r>
            <a:r>
              <a:rPr lang="en-US" sz="2000" dirty="0"/>
              <a:t>, </a:t>
            </a:r>
            <a:r>
              <a:rPr lang="en-US" sz="2000" dirty="0" err="1"/>
              <a:t>en</a:t>
            </a:r>
            <a:r>
              <a:rPr lang="en-US" sz="2000" dirty="0"/>
              <a:t> het </a:t>
            </a:r>
            <a:r>
              <a:rPr lang="en-US" sz="2000" dirty="0" err="1"/>
              <a:t>kan</a:t>
            </a:r>
            <a:r>
              <a:rPr lang="en-US" sz="2000" dirty="0"/>
              <a:t> </a:t>
            </a:r>
            <a:r>
              <a:rPr lang="en-US" sz="2000" dirty="0" err="1"/>
              <a:t>niet</a:t>
            </a:r>
            <a:r>
              <a:rPr lang="en-US" sz="2000" dirty="0"/>
              <a:t> </a:t>
            </a:r>
            <a:r>
              <a:rPr lang="en-US" sz="2000" dirty="0" err="1"/>
              <a:t>mechanisch</a:t>
            </a:r>
            <a:r>
              <a:rPr lang="en-US" sz="2000" dirty="0"/>
              <a:t> </a:t>
            </a:r>
            <a:r>
              <a:rPr lang="en-US" sz="2000" dirty="0" err="1"/>
              <a:t>worden</a:t>
            </a:r>
            <a:r>
              <a:rPr lang="en-US" sz="2000" dirty="0"/>
              <a:t> </a:t>
            </a:r>
            <a:r>
              <a:rPr lang="en-US" sz="2000" dirty="0" err="1"/>
              <a:t>gedaan</a:t>
            </a:r>
            <a:endParaRPr lang="en-US" sz="2000" dirty="0"/>
          </a:p>
          <a:p>
            <a:pPr marL="342900" indent="-342900">
              <a:lnSpc>
                <a:spcPct val="100000"/>
              </a:lnSpc>
              <a:spcBef>
                <a:spcPct val="50000"/>
              </a:spcBef>
            </a:pPr>
            <a:r>
              <a:rPr lang="en-US" sz="2000" b="1" dirty="0" err="1"/>
              <a:t>Boek</a:t>
            </a:r>
            <a:r>
              <a:rPr lang="en-US" sz="2000" b="1" dirty="0"/>
              <a:t> </a:t>
            </a:r>
            <a:r>
              <a:rPr lang="en-US" sz="2000" b="1" dirty="0" err="1"/>
              <a:t>Larman</a:t>
            </a:r>
            <a:r>
              <a:rPr lang="en-US" sz="2000" b="1" dirty="0"/>
              <a:t>: </a:t>
            </a:r>
            <a:r>
              <a:rPr lang="en-US" sz="2000" b="1" dirty="0" err="1"/>
              <a:t>Gebruik</a:t>
            </a:r>
            <a:r>
              <a:rPr lang="en-US" sz="2000" b="1" dirty="0"/>
              <a:t> de </a:t>
            </a:r>
            <a:r>
              <a:rPr lang="en-US" sz="2000" b="1" i="1" dirty="0"/>
              <a:t>Conceptual Class Category List</a:t>
            </a:r>
          </a:p>
          <a:p>
            <a:pPr lvl="1">
              <a:lnSpc>
                <a:spcPct val="100000"/>
              </a:lnSpc>
            </a:pPr>
            <a:r>
              <a:rPr lang="en-US" sz="2000" dirty="0" err="1"/>
              <a:t>Zijn</a:t>
            </a:r>
            <a:r>
              <a:rPr lang="en-US" sz="2000" dirty="0"/>
              <a:t> </a:t>
            </a:r>
            <a:r>
              <a:rPr lang="en-US" sz="2000" dirty="0" err="1"/>
              <a:t>er</a:t>
            </a:r>
            <a:r>
              <a:rPr lang="en-US" sz="2000" dirty="0"/>
              <a:t> </a:t>
            </a:r>
            <a:r>
              <a:rPr lang="en-US" sz="2000" dirty="0" err="1"/>
              <a:t>fysieke</a:t>
            </a:r>
            <a:r>
              <a:rPr lang="en-US" sz="2000" dirty="0"/>
              <a:t> </a:t>
            </a:r>
            <a:r>
              <a:rPr lang="en-US" sz="2000" dirty="0" err="1"/>
              <a:t>objecten</a:t>
            </a:r>
            <a:r>
              <a:rPr lang="en-US" sz="2000" dirty="0"/>
              <a:t>?</a:t>
            </a:r>
          </a:p>
          <a:p>
            <a:pPr lvl="1">
              <a:lnSpc>
                <a:spcPct val="100000"/>
              </a:lnSpc>
            </a:pPr>
            <a:r>
              <a:rPr lang="en-US" sz="2000" dirty="0" err="1"/>
              <a:t>Zijn</a:t>
            </a:r>
            <a:r>
              <a:rPr lang="en-US" sz="2000" dirty="0"/>
              <a:t> </a:t>
            </a:r>
            <a:r>
              <a:rPr lang="en-US" sz="2000" dirty="0" err="1"/>
              <a:t>er</a:t>
            </a:r>
            <a:r>
              <a:rPr lang="en-US" sz="2000" dirty="0"/>
              <a:t> </a:t>
            </a:r>
            <a:r>
              <a:rPr lang="en-US" sz="2000" dirty="0" err="1"/>
              <a:t>dingen</a:t>
            </a:r>
            <a:r>
              <a:rPr lang="en-US" sz="2000" dirty="0"/>
              <a:t> die </a:t>
            </a:r>
            <a:r>
              <a:rPr lang="en-US" sz="2000" dirty="0" err="1"/>
              <a:t>andere</a:t>
            </a:r>
            <a:r>
              <a:rPr lang="en-US" sz="2000" dirty="0"/>
              <a:t> </a:t>
            </a:r>
            <a:r>
              <a:rPr lang="en-US" sz="2000" dirty="0" err="1"/>
              <a:t>dingen</a:t>
            </a:r>
            <a:r>
              <a:rPr lang="en-US" sz="2000" dirty="0"/>
              <a:t> </a:t>
            </a:r>
            <a:r>
              <a:rPr lang="en-US" sz="2000" dirty="0" err="1"/>
              <a:t>bevatten</a:t>
            </a:r>
            <a:r>
              <a:rPr lang="en-US" sz="2000" dirty="0"/>
              <a:t>?</a:t>
            </a:r>
          </a:p>
          <a:p>
            <a:endParaRPr lang="nl-NL" dirty="0"/>
          </a:p>
        </p:txBody>
      </p:sp>
    </p:spTree>
    <p:extLst>
      <p:ext uri="{BB962C8B-B14F-4D97-AF65-F5344CB8AC3E}">
        <p14:creationId xmlns:p14="http://schemas.microsoft.com/office/powerpoint/2010/main" val="2013484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13BC-542E-4707-ADBE-FAF7D9E3B72E}"/>
              </a:ext>
            </a:extLst>
          </p:cNvPr>
          <p:cNvSpPr>
            <a:spLocks noGrp="1"/>
          </p:cNvSpPr>
          <p:nvPr>
            <p:ph type="title"/>
          </p:nvPr>
        </p:nvSpPr>
        <p:spPr/>
        <p:txBody>
          <a:bodyPr/>
          <a:lstStyle/>
          <a:p>
            <a:r>
              <a:rPr lang="en-US" dirty="0"/>
              <a:t>NPI-</a:t>
            </a:r>
            <a:r>
              <a:rPr lang="en-US" dirty="0" err="1"/>
              <a:t>stappenplan</a:t>
            </a:r>
            <a:endParaRPr lang="nl-NL" dirty="0"/>
          </a:p>
        </p:txBody>
      </p:sp>
      <p:sp>
        <p:nvSpPr>
          <p:cNvPr id="3" name="Tijdelijke aanduiding voor inhoud 2">
            <a:extLst>
              <a:ext uri="{FF2B5EF4-FFF2-40B4-BE49-F238E27FC236}">
                <a16:creationId xmlns:a16="http://schemas.microsoft.com/office/drawing/2014/main" id="{EA7C4212-D401-4094-8462-7AA4BBD5D769}"/>
              </a:ext>
            </a:extLst>
          </p:cNvPr>
          <p:cNvSpPr>
            <a:spLocks noGrp="1"/>
          </p:cNvSpPr>
          <p:nvPr>
            <p:ph idx="1"/>
          </p:nvPr>
        </p:nvSpPr>
        <p:spPr/>
        <p:txBody>
          <a:bodyPr/>
          <a:lstStyle/>
          <a:p>
            <a:pPr marL="342900" indent="-342900">
              <a:spcAft>
                <a:spcPts val="600"/>
              </a:spcAft>
              <a:buFont typeface="Arial" panose="020B0604020202020204" pitchFamily="34" charset="0"/>
              <a:buChar char="•"/>
            </a:pPr>
            <a:r>
              <a:rPr lang="nl-NL" sz="2000" dirty="0"/>
              <a:t>Identificeer kandidaat-concepten</a:t>
            </a:r>
          </a:p>
          <a:p>
            <a:pPr marL="342900" indent="-342900">
              <a:spcAft>
                <a:spcPts val="600"/>
              </a:spcAft>
              <a:buFont typeface="Arial" panose="020B0604020202020204" pitchFamily="34" charset="0"/>
              <a:buChar char="•"/>
            </a:pPr>
            <a:r>
              <a:rPr lang="nl-NL" sz="2000" dirty="0"/>
              <a:t>Identificeer kandidaat-associaties</a:t>
            </a:r>
          </a:p>
          <a:p>
            <a:pPr marL="342900" indent="-342900">
              <a:spcAft>
                <a:spcPts val="600"/>
              </a:spcAft>
              <a:buFont typeface="Arial" panose="020B0604020202020204" pitchFamily="34" charset="0"/>
              <a:buChar char="•"/>
            </a:pPr>
            <a:r>
              <a:rPr lang="nl-NL" sz="2000" dirty="0"/>
              <a:t>Zoek </a:t>
            </a:r>
            <a:r>
              <a:rPr lang="nl-NL" sz="2000" dirty="0" err="1"/>
              <a:t>multipliciteiten</a:t>
            </a:r>
            <a:endParaRPr lang="nl-NL" sz="2000" dirty="0"/>
          </a:p>
          <a:p>
            <a:pPr marL="342900" indent="-342900">
              <a:spcAft>
                <a:spcPts val="600"/>
              </a:spcAft>
              <a:buFont typeface="Arial" panose="020B0604020202020204" pitchFamily="34" charset="0"/>
              <a:buChar char="•"/>
            </a:pPr>
            <a:r>
              <a:rPr lang="nl-NL" sz="2000" dirty="0"/>
              <a:t>Identificeer attributen voor concepten</a:t>
            </a:r>
          </a:p>
          <a:p>
            <a:pPr marL="342900" indent="-342900">
              <a:spcAft>
                <a:spcPts val="600"/>
              </a:spcAft>
              <a:buFont typeface="Arial" panose="020B0604020202020204" pitchFamily="34" charset="0"/>
              <a:buChar char="•"/>
            </a:pPr>
            <a:r>
              <a:rPr lang="nl-NL" sz="2000" dirty="0"/>
              <a:t>Identificeer attributen voor associaties</a:t>
            </a:r>
          </a:p>
          <a:p>
            <a:pPr marL="342900" indent="-342900">
              <a:spcAft>
                <a:spcPts val="600"/>
              </a:spcAft>
              <a:buFont typeface="Arial" panose="020B0604020202020204" pitchFamily="34" charset="0"/>
              <a:buChar char="•"/>
            </a:pPr>
            <a:r>
              <a:rPr lang="nl-NL" sz="2000" dirty="0"/>
              <a:t>Gebruik specialisatie / generalisatie</a:t>
            </a:r>
          </a:p>
          <a:p>
            <a:pPr marL="342900" indent="-342900">
              <a:spcAft>
                <a:spcPts val="600"/>
              </a:spcAft>
              <a:buFont typeface="Arial" panose="020B0604020202020204" pitchFamily="34" charset="0"/>
              <a:buChar char="•"/>
            </a:pPr>
            <a:r>
              <a:rPr lang="nl-NL" sz="2000" dirty="0"/>
              <a:t>Controleer op redundantie</a:t>
            </a:r>
          </a:p>
          <a:p>
            <a:pPr marL="342900" indent="-342900">
              <a:spcAft>
                <a:spcPts val="600"/>
              </a:spcAft>
              <a:buFont typeface="Arial" panose="020B0604020202020204" pitchFamily="34" charset="0"/>
              <a:buChar char="•"/>
            </a:pPr>
            <a:r>
              <a:rPr lang="nl-NL" sz="2000" dirty="0"/>
              <a:t>Valideer het model</a:t>
            </a:r>
          </a:p>
          <a:p>
            <a:pPr marL="342900" indent="-342900">
              <a:spcAft>
                <a:spcPts val="600"/>
              </a:spcAft>
              <a:buFont typeface="Arial" panose="020B0604020202020204" pitchFamily="34" charset="0"/>
              <a:buChar char="•"/>
            </a:pPr>
            <a:r>
              <a:rPr lang="nl-NL" sz="2000" dirty="0"/>
              <a:t>Review het model met gebruikers</a:t>
            </a:r>
          </a:p>
          <a:p>
            <a:endParaRPr lang="nl-NL" dirty="0"/>
          </a:p>
        </p:txBody>
      </p:sp>
    </p:spTree>
    <p:extLst>
      <p:ext uri="{BB962C8B-B14F-4D97-AF65-F5344CB8AC3E}">
        <p14:creationId xmlns:p14="http://schemas.microsoft.com/office/powerpoint/2010/main" val="357597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C8AC2-E114-4AB9-92B7-C4867318F32B}"/>
              </a:ext>
            </a:extLst>
          </p:cNvPr>
          <p:cNvSpPr>
            <a:spLocks noGrp="1"/>
          </p:cNvSpPr>
          <p:nvPr>
            <p:ph type="title"/>
          </p:nvPr>
        </p:nvSpPr>
        <p:spPr/>
        <p:txBody>
          <a:bodyPr/>
          <a:lstStyle/>
          <a:p>
            <a:r>
              <a:rPr lang="nl-NL" dirty="0"/>
              <a:t>NPI: Identificeer kandidaat concepten</a:t>
            </a:r>
          </a:p>
        </p:txBody>
      </p:sp>
      <p:sp>
        <p:nvSpPr>
          <p:cNvPr id="3" name="Tijdelijke aanduiding voor inhoud 2">
            <a:extLst>
              <a:ext uri="{FF2B5EF4-FFF2-40B4-BE49-F238E27FC236}">
                <a16:creationId xmlns:a16="http://schemas.microsoft.com/office/drawing/2014/main" id="{46FEA3DA-65D4-4A82-8E05-2F81F95069BF}"/>
              </a:ext>
            </a:extLst>
          </p:cNvPr>
          <p:cNvSpPr>
            <a:spLocks noGrp="1"/>
          </p:cNvSpPr>
          <p:nvPr>
            <p:ph idx="1"/>
          </p:nvPr>
        </p:nvSpPr>
        <p:spPr/>
        <p:txBody>
          <a:bodyPr/>
          <a:lstStyle/>
          <a:p>
            <a:r>
              <a:rPr lang="en-US" altLang="nl-NL" sz="2000" dirty="0" err="1"/>
              <a:t>Overleg</a:t>
            </a:r>
            <a:r>
              <a:rPr lang="en-US" altLang="nl-NL" sz="2000" dirty="0"/>
              <a:t> met </a:t>
            </a:r>
            <a:r>
              <a:rPr lang="en-US" altLang="nl-NL" sz="2000" dirty="0" err="1"/>
              <a:t>domeindeskundige</a:t>
            </a:r>
            <a:r>
              <a:rPr lang="en-US" altLang="nl-NL" sz="2000" dirty="0"/>
              <a:t>!</a:t>
            </a:r>
            <a:endParaRPr lang="en-GB" altLang="nl-NL" sz="2000" dirty="0"/>
          </a:p>
          <a:p>
            <a:endParaRPr lang="nl-NL" dirty="0"/>
          </a:p>
        </p:txBody>
      </p:sp>
      <p:sp>
        <p:nvSpPr>
          <p:cNvPr id="4" name="Text Box 3">
            <a:extLst>
              <a:ext uri="{FF2B5EF4-FFF2-40B4-BE49-F238E27FC236}">
                <a16:creationId xmlns:a16="http://schemas.microsoft.com/office/drawing/2014/main" id="{3132A3E8-9BFE-4EF4-84ED-CF0362F33E48}"/>
              </a:ext>
            </a:extLst>
          </p:cNvPr>
          <p:cNvSpPr txBox="1">
            <a:spLocks noChangeArrowheads="1"/>
          </p:cNvSpPr>
          <p:nvPr/>
        </p:nvSpPr>
        <p:spPr bwMode="auto">
          <a:xfrm>
            <a:off x="736524" y="2515595"/>
            <a:ext cx="1223412" cy="41549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nl-NL" sz="1200" b="1" i="1" dirty="0">
                <a:latin typeface="Times New Roman" panose="02020603050405020304" pitchFamily="18" charset="0"/>
              </a:rPr>
              <a:t>                           </a:t>
            </a: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p:txBody>
      </p:sp>
      <p:sp>
        <p:nvSpPr>
          <p:cNvPr id="5" name="Text Box 4">
            <a:extLst>
              <a:ext uri="{FF2B5EF4-FFF2-40B4-BE49-F238E27FC236}">
                <a16:creationId xmlns:a16="http://schemas.microsoft.com/office/drawing/2014/main" id="{6C9E470C-AA86-4665-BEC5-2E65CE99FE4B}"/>
              </a:ext>
            </a:extLst>
          </p:cNvPr>
          <p:cNvSpPr txBox="1">
            <a:spLocks noChangeArrowheads="1"/>
          </p:cNvSpPr>
          <p:nvPr/>
        </p:nvSpPr>
        <p:spPr bwMode="auto">
          <a:xfrm>
            <a:off x="3046337" y="2515595"/>
            <a:ext cx="1284163" cy="41549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r>
              <a:rPr lang="en-US" altLang="nl-NL" sz="1200" b="1" i="1" dirty="0">
                <a:latin typeface="Times New Roman" panose="02020603050405020304" pitchFamily="18" charset="0"/>
              </a:rPr>
              <a:t>                              </a:t>
            </a: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p:txBody>
      </p:sp>
      <p:sp>
        <p:nvSpPr>
          <p:cNvPr id="6" name="AutoShape 6">
            <a:extLst>
              <a:ext uri="{FF2B5EF4-FFF2-40B4-BE49-F238E27FC236}">
                <a16:creationId xmlns:a16="http://schemas.microsoft.com/office/drawing/2014/main" id="{A89DB3C5-86A1-4D00-A489-AC92118C61E5}"/>
              </a:ext>
            </a:extLst>
          </p:cNvPr>
          <p:cNvSpPr>
            <a:spLocks noChangeArrowheads="1"/>
          </p:cNvSpPr>
          <p:nvPr/>
        </p:nvSpPr>
        <p:spPr bwMode="auto">
          <a:xfrm>
            <a:off x="2108124" y="4128235"/>
            <a:ext cx="685800" cy="243677"/>
          </a:xfrm>
          <a:custGeom>
            <a:avLst/>
            <a:gdLst>
              <a:gd name="T0" fmla="*/ 16330611 w 21600"/>
              <a:gd name="T1" fmla="*/ 0 h 21600"/>
              <a:gd name="T2" fmla="*/ 0 w 21600"/>
              <a:gd name="T3" fmla="*/ 1531001 h 21600"/>
              <a:gd name="T4" fmla="*/ 16330611 w 21600"/>
              <a:gd name="T5" fmla="*/ 3061989 h 21600"/>
              <a:gd name="T6" fmla="*/ 21774150 w 21600"/>
              <a:gd name="T7" fmla="*/ 1531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nl-NL" i="1"/>
          </a:p>
        </p:txBody>
      </p:sp>
      <p:sp>
        <p:nvSpPr>
          <p:cNvPr id="7" name="AutoShape 8">
            <a:extLst>
              <a:ext uri="{FF2B5EF4-FFF2-40B4-BE49-F238E27FC236}">
                <a16:creationId xmlns:a16="http://schemas.microsoft.com/office/drawing/2014/main" id="{B9F4C7AC-E034-4CC5-A3D2-3CFB33DA4CB6}"/>
              </a:ext>
            </a:extLst>
          </p:cNvPr>
          <p:cNvSpPr>
            <a:spLocks noChangeArrowheads="1"/>
          </p:cNvSpPr>
          <p:nvPr/>
        </p:nvSpPr>
        <p:spPr bwMode="auto">
          <a:xfrm>
            <a:off x="4436788" y="4128235"/>
            <a:ext cx="685800" cy="243677"/>
          </a:xfrm>
          <a:custGeom>
            <a:avLst/>
            <a:gdLst>
              <a:gd name="T0" fmla="*/ 16330611 w 21600"/>
              <a:gd name="T1" fmla="*/ 0 h 21600"/>
              <a:gd name="T2" fmla="*/ 0 w 21600"/>
              <a:gd name="T3" fmla="*/ 1531001 h 21600"/>
              <a:gd name="T4" fmla="*/ 16330611 w 21600"/>
              <a:gd name="T5" fmla="*/ 3061989 h 21600"/>
              <a:gd name="T6" fmla="*/ 21774150 w 21600"/>
              <a:gd name="T7" fmla="*/ 1531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1"/>
          </a:solidFill>
          <a:ln w="9525">
            <a:solidFill>
              <a:schemeClr val="tx1"/>
            </a:solidFill>
            <a:miter lim="800000"/>
            <a:headEnd/>
            <a:tailEnd/>
          </a:ln>
        </p:spPr>
        <p:txBody>
          <a:bodyPr wrap="none" anchor="ctr"/>
          <a:lstStyle/>
          <a:p>
            <a:endParaRPr lang="nl-NL" i="1"/>
          </a:p>
        </p:txBody>
      </p:sp>
      <p:sp>
        <p:nvSpPr>
          <p:cNvPr id="8" name="Text Box 11">
            <a:extLst>
              <a:ext uri="{FF2B5EF4-FFF2-40B4-BE49-F238E27FC236}">
                <a16:creationId xmlns:a16="http://schemas.microsoft.com/office/drawing/2014/main" id="{25949A2A-A1BE-4CC4-A7C2-5CE731CAA70A}"/>
              </a:ext>
            </a:extLst>
          </p:cNvPr>
          <p:cNvSpPr txBox="1">
            <a:spLocks noChangeArrowheads="1"/>
          </p:cNvSpPr>
          <p:nvPr/>
        </p:nvSpPr>
        <p:spPr bwMode="auto">
          <a:xfrm>
            <a:off x="6289599" y="3832960"/>
            <a:ext cx="47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nl-NL" sz="4000" b="1" i="1">
                <a:latin typeface="Times New Roman" panose="02020603050405020304" pitchFamily="18" charset="0"/>
              </a:rPr>
              <a:t>+</a:t>
            </a:r>
            <a:endParaRPr lang="en-GB" altLang="nl-NL" sz="4000" b="1" i="1">
              <a:latin typeface="Times New Roman" panose="02020603050405020304" pitchFamily="18" charset="0"/>
            </a:endParaRPr>
          </a:p>
        </p:txBody>
      </p:sp>
      <p:sp>
        <p:nvSpPr>
          <p:cNvPr id="9" name="Text Box 3">
            <a:extLst>
              <a:ext uri="{FF2B5EF4-FFF2-40B4-BE49-F238E27FC236}">
                <a16:creationId xmlns:a16="http://schemas.microsoft.com/office/drawing/2014/main" id="{0C27E357-CCC2-4D96-A45B-FBB053CAD140}"/>
              </a:ext>
            </a:extLst>
          </p:cNvPr>
          <p:cNvSpPr txBox="1">
            <a:spLocks noChangeArrowheads="1"/>
          </p:cNvSpPr>
          <p:nvPr/>
        </p:nvSpPr>
        <p:spPr bwMode="auto">
          <a:xfrm>
            <a:off x="5194596" y="2533032"/>
            <a:ext cx="1008112" cy="41549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nl-NL" sz="1200" b="1" i="1" dirty="0">
                <a:latin typeface="Times New Roman" panose="02020603050405020304" pitchFamily="18" charset="0"/>
              </a:rPr>
              <a:t>                           </a:t>
            </a: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p:txBody>
      </p:sp>
      <p:sp>
        <p:nvSpPr>
          <p:cNvPr id="10" name="Text Box 4">
            <a:extLst>
              <a:ext uri="{FF2B5EF4-FFF2-40B4-BE49-F238E27FC236}">
                <a16:creationId xmlns:a16="http://schemas.microsoft.com/office/drawing/2014/main" id="{1727C9FD-11FE-4AEC-9C42-12BE93D50B70}"/>
              </a:ext>
            </a:extLst>
          </p:cNvPr>
          <p:cNvSpPr txBox="1">
            <a:spLocks noChangeArrowheads="1"/>
          </p:cNvSpPr>
          <p:nvPr/>
        </p:nvSpPr>
        <p:spPr bwMode="auto">
          <a:xfrm>
            <a:off x="6850780" y="2533032"/>
            <a:ext cx="1284163" cy="41549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r>
              <a:rPr lang="en-US" altLang="nl-NL" sz="1200" b="1" i="1" dirty="0">
                <a:latin typeface="Times New Roman" panose="02020603050405020304" pitchFamily="18" charset="0"/>
              </a:rPr>
              <a:t>                              </a:t>
            </a: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US" altLang="nl-NL" sz="1200" b="1" i="1" dirty="0">
              <a:latin typeface="Times New Roman" panose="02020603050405020304" pitchFamily="18" charset="0"/>
            </a:endParaRPr>
          </a:p>
          <a:p>
            <a:endParaRPr lang="en-GB" altLang="nl-NL" sz="1200" b="1" i="1" dirty="0">
              <a:latin typeface="Times New Roman" panose="02020603050405020304" pitchFamily="18" charset="0"/>
            </a:endParaRPr>
          </a:p>
        </p:txBody>
      </p:sp>
      <p:sp>
        <p:nvSpPr>
          <p:cNvPr id="11" name="Text Box 10">
            <a:extLst>
              <a:ext uri="{FF2B5EF4-FFF2-40B4-BE49-F238E27FC236}">
                <a16:creationId xmlns:a16="http://schemas.microsoft.com/office/drawing/2014/main" id="{B82C149E-2566-4154-A19E-38A27305AC41}"/>
              </a:ext>
            </a:extLst>
          </p:cNvPr>
          <p:cNvSpPr txBox="1">
            <a:spLocks noChangeArrowheads="1"/>
          </p:cNvSpPr>
          <p:nvPr/>
        </p:nvSpPr>
        <p:spPr bwMode="auto">
          <a:xfrm>
            <a:off x="633887" y="1786357"/>
            <a:ext cx="19798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nl-NL"/>
            </a:defPPr>
            <a:lvl1pPr eaLnBrk="0" hangingPunct="0">
              <a:defRPr sz="2400"/>
            </a:lvl1pPr>
            <a:lvl2pPr marL="742950" indent="-285750" eaLnBrk="0" hangingPunct="0">
              <a:defRPr sz="2400">
                <a:latin typeface="Arial" panose="020B0604020202020204" pitchFamily="34" charset="0"/>
              </a:defRPr>
            </a:lvl2pPr>
            <a:lvl3pPr marL="1143000" indent="-228600" eaLnBrk="0" hangingPunct="0">
              <a:defRPr sz="2400">
                <a:latin typeface="Arial" panose="020B0604020202020204" pitchFamily="34" charset="0"/>
              </a:defRPr>
            </a:lvl3pPr>
            <a:lvl4pPr marL="1600200" indent="-228600" eaLnBrk="0" hangingPunct="0">
              <a:defRPr sz="2400">
                <a:latin typeface="Arial" panose="020B0604020202020204" pitchFamily="34" charset="0"/>
              </a:defRPr>
            </a:lvl4pPr>
            <a:lvl5pPr marL="2057400" indent="-228600" eaLnBrk="0" hangingPunct="0">
              <a:defRPr sz="2400">
                <a:latin typeface="Arial" panose="020B0604020202020204" pitchFamily="34" charset="0"/>
              </a:defRPr>
            </a:lvl5pPr>
            <a:lvl6pPr marL="2514600" indent="-228600" eaLnBrk="0" fontAlgn="base" hangingPunct="0">
              <a:spcBef>
                <a:spcPct val="0"/>
              </a:spcBef>
              <a:spcAft>
                <a:spcPct val="0"/>
              </a:spcAft>
              <a:defRPr sz="2400">
                <a:latin typeface="Arial" panose="020B0604020202020204" pitchFamily="34" charset="0"/>
              </a:defRPr>
            </a:lvl6pPr>
            <a:lvl7pPr marL="2971800" indent="-228600" eaLnBrk="0" fontAlgn="base" hangingPunct="0">
              <a:spcBef>
                <a:spcPct val="0"/>
              </a:spcBef>
              <a:spcAft>
                <a:spcPct val="0"/>
              </a:spcAft>
              <a:defRPr sz="2400">
                <a:latin typeface="Arial" panose="020B0604020202020204" pitchFamily="34" charset="0"/>
              </a:defRPr>
            </a:lvl7pPr>
            <a:lvl8pPr marL="3429000" indent="-228600" eaLnBrk="0" fontAlgn="base" hangingPunct="0">
              <a:spcBef>
                <a:spcPct val="0"/>
              </a:spcBef>
              <a:spcAft>
                <a:spcPct val="0"/>
              </a:spcAft>
              <a:defRPr sz="2400">
                <a:latin typeface="Arial" panose="020B0604020202020204" pitchFamily="34" charset="0"/>
              </a:defRPr>
            </a:lvl8pPr>
            <a:lvl9pPr marL="3886200" indent="-228600" eaLnBrk="0" fontAlgn="base" hangingPunct="0">
              <a:spcBef>
                <a:spcPct val="0"/>
              </a:spcBef>
              <a:spcAft>
                <a:spcPct val="0"/>
              </a:spcAft>
              <a:defRPr sz="2400">
                <a:latin typeface="Arial" panose="020B0604020202020204" pitchFamily="34" charset="0"/>
              </a:defRPr>
            </a:lvl9pPr>
          </a:lstStyle>
          <a:p>
            <a:r>
              <a:rPr lang="en-US" altLang="nl-NL" sz="1800" i="1" dirty="0" err="1">
                <a:latin typeface="Arial" panose="020B0604020202020204" pitchFamily="34" charset="0"/>
                <a:cs typeface="Arial" panose="020B0604020202020204" pitchFamily="34" charset="0"/>
              </a:rPr>
              <a:t>Zelfstandig</a:t>
            </a:r>
            <a:r>
              <a:rPr lang="en-US" altLang="nl-NL" sz="1800" i="1" dirty="0">
                <a:latin typeface="Arial" panose="020B0604020202020204" pitchFamily="34" charset="0"/>
                <a:cs typeface="Arial" panose="020B0604020202020204" pitchFamily="34" charset="0"/>
              </a:rPr>
              <a:t> </a:t>
            </a:r>
            <a:r>
              <a:rPr lang="en-US" altLang="nl-NL" sz="1800" i="1" dirty="0" err="1">
                <a:latin typeface="Arial" panose="020B0604020202020204" pitchFamily="34" charset="0"/>
                <a:cs typeface="Arial" panose="020B0604020202020204" pitchFamily="34" charset="0"/>
              </a:rPr>
              <a:t>naamwoorden</a:t>
            </a:r>
            <a:endParaRPr lang="en-GB" altLang="nl-NL" sz="1800" i="1" dirty="0">
              <a:latin typeface="Arial" panose="020B0604020202020204" pitchFamily="34" charset="0"/>
              <a:cs typeface="Arial" panose="020B0604020202020204" pitchFamily="34" charset="0"/>
            </a:endParaRPr>
          </a:p>
        </p:txBody>
      </p:sp>
      <p:sp>
        <p:nvSpPr>
          <p:cNvPr id="12" name="Text Box 10">
            <a:extLst>
              <a:ext uri="{FF2B5EF4-FFF2-40B4-BE49-F238E27FC236}">
                <a16:creationId xmlns:a16="http://schemas.microsoft.com/office/drawing/2014/main" id="{0BF22798-B5BF-4263-859E-EF525504B959}"/>
              </a:ext>
            </a:extLst>
          </p:cNvPr>
          <p:cNvSpPr txBox="1">
            <a:spLocks noChangeArrowheads="1"/>
          </p:cNvSpPr>
          <p:nvPr/>
        </p:nvSpPr>
        <p:spPr bwMode="auto">
          <a:xfrm>
            <a:off x="3010369" y="2094133"/>
            <a:ext cx="1563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nl-NL"/>
            </a:defPPr>
            <a:lvl1pPr eaLnBrk="0" hangingPunct="0">
              <a:defRPr sz="2400"/>
            </a:lvl1pPr>
            <a:lvl2pPr marL="742950" indent="-285750" eaLnBrk="0" hangingPunct="0">
              <a:defRPr sz="2400">
                <a:latin typeface="Arial" panose="020B0604020202020204" pitchFamily="34" charset="0"/>
              </a:defRPr>
            </a:lvl2pPr>
            <a:lvl3pPr marL="1143000" indent="-228600" eaLnBrk="0" hangingPunct="0">
              <a:defRPr sz="2400">
                <a:latin typeface="Arial" panose="020B0604020202020204" pitchFamily="34" charset="0"/>
              </a:defRPr>
            </a:lvl3pPr>
            <a:lvl4pPr marL="1600200" indent="-228600" eaLnBrk="0" hangingPunct="0">
              <a:defRPr sz="2400">
                <a:latin typeface="Arial" panose="020B0604020202020204" pitchFamily="34" charset="0"/>
              </a:defRPr>
            </a:lvl4pPr>
            <a:lvl5pPr marL="2057400" indent="-228600" eaLnBrk="0" hangingPunct="0">
              <a:defRPr sz="2400">
                <a:latin typeface="Arial" panose="020B0604020202020204" pitchFamily="34" charset="0"/>
              </a:defRPr>
            </a:lvl5pPr>
            <a:lvl6pPr marL="2514600" indent="-228600" eaLnBrk="0" fontAlgn="base" hangingPunct="0">
              <a:spcBef>
                <a:spcPct val="0"/>
              </a:spcBef>
              <a:spcAft>
                <a:spcPct val="0"/>
              </a:spcAft>
              <a:defRPr sz="2400">
                <a:latin typeface="Arial" panose="020B0604020202020204" pitchFamily="34" charset="0"/>
              </a:defRPr>
            </a:lvl6pPr>
            <a:lvl7pPr marL="2971800" indent="-228600" eaLnBrk="0" fontAlgn="base" hangingPunct="0">
              <a:spcBef>
                <a:spcPct val="0"/>
              </a:spcBef>
              <a:spcAft>
                <a:spcPct val="0"/>
              </a:spcAft>
              <a:defRPr sz="2400">
                <a:latin typeface="Arial" panose="020B0604020202020204" pitchFamily="34" charset="0"/>
              </a:defRPr>
            </a:lvl7pPr>
            <a:lvl8pPr marL="3429000" indent="-228600" eaLnBrk="0" fontAlgn="base" hangingPunct="0">
              <a:spcBef>
                <a:spcPct val="0"/>
              </a:spcBef>
              <a:spcAft>
                <a:spcPct val="0"/>
              </a:spcAft>
              <a:defRPr sz="2400">
                <a:latin typeface="Arial" panose="020B0604020202020204" pitchFamily="34" charset="0"/>
              </a:defRPr>
            </a:lvl8pPr>
            <a:lvl9pPr marL="3886200" indent="-228600" eaLnBrk="0" fontAlgn="base" hangingPunct="0">
              <a:spcBef>
                <a:spcPct val="0"/>
              </a:spcBef>
              <a:spcAft>
                <a:spcPct val="0"/>
              </a:spcAft>
              <a:defRPr sz="2400">
                <a:latin typeface="Arial" panose="020B0604020202020204" pitchFamily="34" charset="0"/>
              </a:defRPr>
            </a:lvl9pPr>
          </a:lstStyle>
          <a:p>
            <a:r>
              <a:rPr lang="en-US" altLang="nl-NL" sz="1800" i="1" dirty="0">
                <a:latin typeface="Arial" panose="020B0604020202020204" pitchFamily="34" charset="0"/>
                <a:cs typeface="Arial" panose="020B0604020202020204" pitchFamily="34" charset="0"/>
              </a:rPr>
              <a:t>Na </a:t>
            </a:r>
            <a:r>
              <a:rPr lang="en-US" altLang="nl-NL" sz="1800" i="1" dirty="0" err="1">
                <a:latin typeface="Arial" panose="020B0604020202020204" pitchFamily="34" charset="0"/>
                <a:cs typeface="Arial" panose="020B0604020202020204" pitchFamily="34" charset="0"/>
              </a:rPr>
              <a:t>schifting</a:t>
            </a:r>
            <a:endParaRPr lang="en-GB" altLang="nl-NL" sz="1800" i="1" dirty="0">
              <a:latin typeface="Arial" panose="020B0604020202020204" pitchFamily="34" charset="0"/>
              <a:cs typeface="Arial" panose="020B0604020202020204" pitchFamily="34" charset="0"/>
            </a:endParaRPr>
          </a:p>
        </p:txBody>
      </p:sp>
      <p:sp>
        <p:nvSpPr>
          <p:cNvPr id="13" name="Text Box 12">
            <a:extLst>
              <a:ext uri="{FF2B5EF4-FFF2-40B4-BE49-F238E27FC236}">
                <a16:creationId xmlns:a16="http://schemas.microsoft.com/office/drawing/2014/main" id="{5615BBB2-B586-416D-82FF-DC52123BC4B4}"/>
              </a:ext>
            </a:extLst>
          </p:cNvPr>
          <p:cNvSpPr txBox="1">
            <a:spLocks noChangeArrowheads="1"/>
          </p:cNvSpPr>
          <p:nvPr/>
        </p:nvSpPr>
        <p:spPr bwMode="auto">
          <a:xfrm>
            <a:off x="5122588" y="1756515"/>
            <a:ext cx="14401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nl-NL" sz="1800" i="1" dirty="0" err="1">
                <a:cs typeface="Arial" panose="020B0604020202020204" pitchFamily="34" charset="0"/>
              </a:rPr>
              <a:t>Kandidaat</a:t>
            </a:r>
            <a:r>
              <a:rPr lang="en-US" altLang="nl-NL" sz="1800" i="1" dirty="0">
                <a:cs typeface="Arial" panose="020B0604020202020204" pitchFamily="34" charset="0"/>
              </a:rPr>
              <a:t> </a:t>
            </a:r>
            <a:r>
              <a:rPr lang="en-US" altLang="nl-NL" sz="1800" i="1" dirty="0" err="1">
                <a:cs typeface="Arial" panose="020B0604020202020204" pitchFamily="34" charset="0"/>
              </a:rPr>
              <a:t>concepten</a:t>
            </a:r>
            <a:endParaRPr lang="en-GB" altLang="nl-NL" sz="1800" i="1" dirty="0">
              <a:cs typeface="Arial" panose="020B0604020202020204" pitchFamily="34" charset="0"/>
            </a:endParaRPr>
          </a:p>
        </p:txBody>
      </p:sp>
      <p:sp>
        <p:nvSpPr>
          <p:cNvPr id="14" name="Text Box 12">
            <a:extLst>
              <a:ext uri="{FF2B5EF4-FFF2-40B4-BE49-F238E27FC236}">
                <a16:creationId xmlns:a16="http://schemas.microsoft.com/office/drawing/2014/main" id="{8D4E07E7-D3FF-4BD9-A246-92424BC7BDEA}"/>
              </a:ext>
            </a:extLst>
          </p:cNvPr>
          <p:cNvSpPr txBox="1">
            <a:spLocks noChangeArrowheads="1"/>
          </p:cNvSpPr>
          <p:nvPr/>
        </p:nvSpPr>
        <p:spPr bwMode="auto">
          <a:xfrm>
            <a:off x="6762674" y="1775385"/>
            <a:ext cx="14401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nl-NL" sz="1800" i="1" dirty="0" err="1">
                <a:cs typeface="Arial" panose="020B0604020202020204" pitchFamily="34" charset="0"/>
              </a:rPr>
              <a:t>Kandidaat</a:t>
            </a:r>
            <a:r>
              <a:rPr lang="en-US" altLang="nl-NL" sz="1800" i="1" dirty="0">
                <a:cs typeface="Arial" panose="020B0604020202020204" pitchFamily="34" charset="0"/>
              </a:rPr>
              <a:t>  </a:t>
            </a:r>
            <a:r>
              <a:rPr lang="en-US" altLang="nl-NL" sz="1800" i="1" dirty="0" err="1">
                <a:cs typeface="Arial" panose="020B0604020202020204" pitchFamily="34" charset="0"/>
              </a:rPr>
              <a:t>attributen</a:t>
            </a:r>
            <a:endParaRPr lang="en-GB" altLang="nl-NL" sz="1800" i="1" dirty="0">
              <a:cs typeface="Arial" panose="020B0604020202020204" pitchFamily="34" charset="0"/>
            </a:endParaRPr>
          </a:p>
        </p:txBody>
      </p:sp>
    </p:spTree>
    <p:extLst>
      <p:ext uri="{BB962C8B-B14F-4D97-AF65-F5344CB8AC3E}">
        <p14:creationId xmlns:p14="http://schemas.microsoft.com/office/powerpoint/2010/main" val="297328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24062C-9950-41EB-BC5A-6E45DB23D753}"/>
              </a:ext>
            </a:extLst>
          </p:cNvPr>
          <p:cNvSpPr>
            <a:spLocks noGrp="1"/>
          </p:cNvSpPr>
          <p:nvPr>
            <p:ph type="title"/>
          </p:nvPr>
        </p:nvSpPr>
        <p:spPr/>
        <p:txBody>
          <a:bodyPr/>
          <a:lstStyle/>
          <a:p>
            <a:r>
              <a:rPr lang="nl-NL" dirty="0"/>
              <a:t>Opdracht </a:t>
            </a:r>
            <a:r>
              <a:rPr lang="nl-NL" dirty="0" err="1"/>
              <a:t>Mastermind</a:t>
            </a:r>
            <a:endParaRPr lang="nl-NL" dirty="0"/>
          </a:p>
        </p:txBody>
      </p:sp>
      <p:sp>
        <p:nvSpPr>
          <p:cNvPr id="3" name="Tijdelijke aanduiding voor inhoud 2">
            <a:extLst>
              <a:ext uri="{FF2B5EF4-FFF2-40B4-BE49-F238E27FC236}">
                <a16:creationId xmlns:a16="http://schemas.microsoft.com/office/drawing/2014/main" id="{E55E32B6-7966-45A9-B743-015AC5FDB907}"/>
              </a:ext>
            </a:extLst>
          </p:cNvPr>
          <p:cNvSpPr>
            <a:spLocks noGrp="1"/>
          </p:cNvSpPr>
          <p:nvPr>
            <p:ph idx="1"/>
          </p:nvPr>
        </p:nvSpPr>
        <p:spPr>
          <a:xfrm>
            <a:off x="628650" y="1431636"/>
            <a:ext cx="6266672" cy="4745327"/>
          </a:xfrm>
        </p:spPr>
        <p:txBody>
          <a:bodyPr>
            <a:normAutofit fontScale="85000" lnSpcReduction="10000"/>
          </a:bodyPr>
          <a:lstStyle/>
          <a:p>
            <a:pPr>
              <a:lnSpc>
                <a:spcPct val="120000"/>
              </a:lnSpc>
              <a:spcAft>
                <a:spcPts val="600"/>
              </a:spcAft>
            </a:pPr>
            <a:r>
              <a:rPr lang="nl-NL" sz="1600" dirty="0"/>
              <a:t>Beschrijving spel: De spelleider kiest een combinatie van vier gekleurde pionnetjes; een kleur kan vaker dan een keer voorkomen in dit rijtje. Daarbij kan gekozen worden uit de kleuren blauw, groen, rood en geel. De speler dient probeert vervolgens deze combinatie van kleuren te raden. De speler vult de eerste rij met gekleurde pionnen. Als alle vier de gaatjes zijn gevuld, dan bevestigt de speler zijn keuze. De spelleider meldt dan hoeveel kleuren goed zijn geraden. Voor elke kleur op de juiste positie plaatst de spelleider een zwarte pin. Voor een kleur die wel voorkomt, maar op een andere positie, wordt een witte pin gezet. Er wordt niet aangegeven welke kleuren (bijna) goed zijn, alleen het aantal wordt gemeld. </a:t>
            </a:r>
            <a:br>
              <a:rPr lang="nl-NL" sz="1600" dirty="0"/>
            </a:br>
            <a:r>
              <a:rPr lang="nl-NL" sz="1600" dirty="0"/>
              <a:t>In de tweede beurt vult de speler de tweede rij. De spelleider geeft vervolgens wederom een hint over het aantal goede en bijna goede (d.w.z. kleur is goed, maar de positie niet) kleuren.</a:t>
            </a:r>
            <a:br>
              <a:rPr lang="nl-NL" sz="1600" dirty="0"/>
            </a:br>
            <a:r>
              <a:rPr lang="nl-NL" sz="1600" dirty="0"/>
              <a:t>Als de speler na acht beurten niet de juiste kleurencombinatie heeft geraden, dan maakt de spelleider de kleurencombinatie bekend en is het spel afgelopen. </a:t>
            </a:r>
            <a:br>
              <a:rPr lang="nl-NL" sz="1600" dirty="0"/>
            </a:br>
            <a:r>
              <a:rPr lang="nl-NL" sz="1600" dirty="0"/>
              <a:t>Vervolgens kun je aangeven of je nogmaals wilt spelen of wilt stoppen.</a:t>
            </a:r>
          </a:p>
          <a:p>
            <a:pPr>
              <a:lnSpc>
                <a:spcPct val="120000"/>
              </a:lnSpc>
            </a:pPr>
            <a:r>
              <a:rPr lang="nl-NL" sz="1600" b="1" dirty="0"/>
              <a:t>Opdracht</a:t>
            </a:r>
            <a:r>
              <a:rPr lang="nl-NL" sz="1600" dirty="0"/>
              <a:t>: Stel een domein-model op voor </a:t>
            </a:r>
            <a:r>
              <a:rPr lang="nl-NL" sz="1600" dirty="0" err="1"/>
              <a:t>Mastermind</a:t>
            </a:r>
            <a:r>
              <a:rPr lang="nl-NL" sz="1600" dirty="0"/>
              <a:t> door gebruik te maken van NPI.</a:t>
            </a:r>
          </a:p>
          <a:p>
            <a:endParaRPr lang="nl-NL" dirty="0"/>
          </a:p>
        </p:txBody>
      </p:sp>
      <p:graphicFrame>
        <p:nvGraphicFramePr>
          <p:cNvPr id="4" name="Object 3">
            <a:extLst>
              <a:ext uri="{FF2B5EF4-FFF2-40B4-BE49-F238E27FC236}">
                <a16:creationId xmlns:a16="http://schemas.microsoft.com/office/drawing/2014/main" id="{E568815D-6274-4835-AE74-C5AA12666774}"/>
              </a:ext>
            </a:extLst>
          </p:cNvPr>
          <p:cNvGraphicFramePr>
            <a:graphicFrameLocks noChangeAspect="1"/>
          </p:cNvGraphicFramePr>
          <p:nvPr>
            <p:extLst>
              <p:ext uri="{D42A27DB-BD31-4B8C-83A1-F6EECF244321}">
                <p14:modId xmlns:p14="http://schemas.microsoft.com/office/powerpoint/2010/main" val="2772760037"/>
              </p:ext>
            </p:extLst>
          </p:nvPr>
        </p:nvGraphicFramePr>
        <p:xfrm>
          <a:off x="7025768" y="1431636"/>
          <a:ext cx="1804366" cy="3234493"/>
        </p:xfrm>
        <a:graphic>
          <a:graphicData uri="http://schemas.openxmlformats.org/presentationml/2006/ole">
            <mc:AlternateContent xmlns:mc="http://schemas.openxmlformats.org/markup-compatibility/2006">
              <mc:Choice xmlns:v="urn:schemas-microsoft-com:vml" Requires="v">
                <p:oleObj spid="_x0000_s4103" name="Bitmapafbeelding" r:id="rId3" imgW="857143" imgH="1536779" progId="Paint.Picture">
                  <p:embed/>
                </p:oleObj>
              </mc:Choice>
              <mc:Fallback>
                <p:oleObj name="Bitmapafbeelding" r:id="rId3" imgW="857143" imgH="1536779" progId="Paint.Picture">
                  <p:embed/>
                  <p:pic>
                    <p:nvPicPr>
                      <p:cNvPr id="8" name="Object 7">
                        <a:extLst>
                          <a:ext uri="{FF2B5EF4-FFF2-40B4-BE49-F238E27FC236}">
                            <a16:creationId xmlns:a16="http://schemas.microsoft.com/office/drawing/2014/main" id="{0BBDBBAE-CCC1-4421-9E06-E7C00E2A2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5768" y="1431636"/>
                        <a:ext cx="1804366" cy="3234493"/>
                      </a:xfrm>
                      <a:prstGeom prst="rect">
                        <a:avLst/>
                      </a:prstGeom>
                      <a:noFill/>
                    </p:spPr>
                  </p:pic>
                </p:oleObj>
              </mc:Fallback>
            </mc:AlternateContent>
          </a:graphicData>
        </a:graphic>
      </p:graphicFrame>
    </p:spTree>
    <p:extLst>
      <p:ext uri="{BB962C8B-B14F-4D97-AF65-F5344CB8AC3E}">
        <p14:creationId xmlns:p14="http://schemas.microsoft.com/office/powerpoint/2010/main" val="407158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15DB11-2CB0-4661-89A5-A70B03D5D8B5}"/>
              </a:ext>
            </a:extLst>
          </p:cNvPr>
          <p:cNvSpPr>
            <a:spLocks noGrp="1"/>
          </p:cNvSpPr>
          <p:nvPr>
            <p:ph type="title"/>
          </p:nvPr>
        </p:nvSpPr>
        <p:spPr/>
        <p:txBody>
          <a:bodyPr/>
          <a:lstStyle/>
          <a:p>
            <a:r>
              <a:rPr lang="nl-NL" dirty="0"/>
              <a:t>Opdracht Informatica-opleiding</a:t>
            </a:r>
          </a:p>
        </p:txBody>
      </p:sp>
      <p:sp>
        <p:nvSpPr>
          <p:cNvPr id="3" name="Tijdelijke aanduiding voor inhoud 2">
            <a:extLst>
              <a:ext uri="{FF2B5EF4-FFF2-40B4-BE49-F238E27FC236}">
                <a16:creationId xmlns:a16="http://schemas.microsoft.com/office/drawing/2014/main" id="{E01FB5C0-5523-4273-9941-65CF7D73E207}"/>
              </a:ext>
            </a:extLst>
          </p:cNvPr>
          <p:cNvSpPr>
            <a:spLocks noGrp="1"/>
          </p:cNvSpPr>
          <p:nvPr>
            <p:ph idx="1"/>
          </p:nvPr>
        </p:nvSpPr>
        <p:spPr/>
        <p:txBody>
          <a:bodyPr/>
          <a:lstStyle/>
          <a:p>
            <a:pPr>
              <a:spcBef>
                <a:spcPts val="0"/>
              </a:spcBef>
            </a:pPr>
            <a:r>
              <a:rPr lang="nl-NL" sz="1800" dirty="0"/>
              <a:t>Gegeven is de volgende domeinbeschrijving:</a:t>
            </a:r>
          </a:p>
          <a:p>
            <a:pPr>
              <a:spcBef>
                <a:spcPts val="0"/>
              </a:spcBef>
            </a:pPr>
            <a:endParaRPr lang="nl-NL" sz="1800" dirty="0"/>
          </a:p>
          <a:p>
            <a:pPr marL="361950" algn="just">
              <a:lnSpc>
                <a:spcPct val="100000"/>
              </a:lnSpc>
              <a:spcBef>
                <a:spcPts val="0"/>
              </a:spcBef>
            </a:pPr>
            <a:r>
              <a:rPr lang="en-US" altLang="nl-NL" sz="1800" dirty="0"/>
              <a:t>Op </a:t>
            </a:r>
            <a:r>
              <a:rPr lang="en-US" altLang="nl-NL" sz="1800" dirty="0" err="1"/>
              <a:t>een</a:t>
            </a:r>
            <a:r>
              <a:rPr lang="en-US" altLang="nl-NL" sz="1800" dirty="0"/>
              <a:t> Informatica</a:t>
            </a:r>
            <a:r>
              <a:rPr lang="nl-NL" altLang="nl-NL" sz="1800" dirty="0"/>
              <a:t>-opleiding</a:t>
            </a:r>
            <a:r>
              <a:rPr lang="en-US" altLang="nl-NL" sz="1800" dirty="0"/>
              <a:t> </a:t>
            </a:r>
            <a:r>
              <a:rPr lang="en-US" altLang="nl-NL" sz="1800" dirty="0" err="1"/>
              <a:t>worden</a:t>
            </a:r>
            <a:r>
              <a:rPr lang="en-US" altLang="nl-NL" sz="1800" dirty="0"/>
              <a:t> </a:t>
            </a:r>
            <a:r>
              <a:rPr lang="en-US" altLang="nl-NL" sz="1800" dirty="0" err="1"/>
              <a:t>gegevens</a:t>
            </a:r>
            <a:r>
              <a:rPr lang="en-US" altLang="nl-NL" sz="1800" dirty="0"/>
              <a:t> van </a:t>
            </a:r>
            <a:r>
              <a:rPr lang="en-US" altLang="nl-NL" sz="1800" dirty="0" err="1"/>
              <a:t>studenten</a:t>
            </a:r>
            <a:r>
              <a:rPr lang="en-US" altLang="nl-NL" sz="1800" dirty="0"/>
              <a:t> </a:t>
            </a:r>
            <a:r>
              <a:rPr lang="en-US" altLang="nl-NL" sz="1800" dirty="0" err="1"/>
              <a:t>en</a:t>
            </a:r>
            <a:r>
              <a:rPr lang="en-US" altLang="nl-NL" sz="1800" dirty="0"/>
              <a:t> de </a:t>
            </a:r>
            <a:r>
              <a:rPr lang="en-US" altLang="nl-NL" sz="1800" dirty="0" err="1"/>
              <a:t>vakken</a:t>
            </a:r>
            <a:r>
              <a:rPr lang="en-US" altLang="nl-NL" sz="1800" dirty="0"/>
              <a:t> die ze </a:t>
            </a:r>
            <a:r>
              <a:rPr lang="en-US" altLang="nl-NL" sz="1800" dirty="0" err="1"/>
              <a:t>volgen</a:t>
            </a:r>
            <a:r>
              <a:rPr lang="en-US" altLang="nl-NL" sz="1800" dirty="0"/>
              <a:t> </a:t>
            </a:r>
            <a:r>
              <a:rPr lang="en-US" altLang="nl-NL" sz="1800" dirty="0" err="1"/>
              <a:t>bijgehouden</a:t>
            </a:r>
            <a:r>
              <a:rPr lang="en-US" altLang="nl-NL" sz="1800" dirty="0"/>
              <a:t>. </a:t>
            </a:r>
          </a:p>
          <a:p>
            <a:pPr marL="361950" algn="just">
              <a:lnSpc>
                <a:spcPct val="100000"/>
              </a:lnSpc>
              <a:spcBef>
                <a:spcPts val="0"/>
              </a:spcBef>
            </a:pPr>
            <a:r>
              <a:rPr lang="en-US" altLang="nl-NL" sz="1800" dirty="0"/>
              <a:t>Elke student </a:t>
            </a:r>
            <a:r>
              <a:rPr lang="en-US" altLang="nl-NL" sz="1800" dirty="0" err="1"/>
              <a:t>heeft</a:t>
            </a:r>
            <a:r>
              <a:rPr lang="en-US" altLang="nl-NL" sz="1800" dirty="0"/>
              <a:t> </a:t>
            </a:r>
            <a:r>
              <a:rPr lang="en-US" altLang="nl-NL" sz="1800" dirty="0" err="1"/>
              <a:t>een</a:t>
            </a:r>
            <a:r>
              <a:rPr lang="en-US" altLang="nl-NL" sz="1800" dirty="0"/>
              <a:t> </a:t>
            </a:r>
            <a:r>
              <a:rPr lang="en-US" altLang="nl-NL" sz="1800" dirty="0" err="1"/>
              <a:t>uniek</a:t>
            </a:r>
            <a:r>
              <a:rPr lang="en-US" altLang="nl-NL" sz="1800" dirty="0"/>
              <a:t> </a:t>
            </a:r>
            <a:r>
              <a:rPr lang="en-US" altLang="nl-NL" sz="1800" dirty="0" err="1"/>
              <a:t>studentnummer</a:t>
            </a:r>
            <a:r>
              <a:rPr lang="en-US" altLang="nl-NL" sz="1800" dirty="0"/>
              <a:t> </a:t>
            </a:r>
            <a:r>
              <a:rPr lang="en-US" altLang="nl-NL" sz="1800" dirty="0" err="1"/>
              <a:t>en</a:t>
            </a:r>
            <a:r>
              <a:rPr lang="en-US" altLang="nl-NL" sz="1800" dirty="0"/>
              <a:t> zit in </a:t>
            </a:r>
            <a:r>
              <a:rPr lang="en-US" altLang="nl-NL" sz="1800" dirty="0" err="1"/>
              <a:t>een</a:t>
            </a:r>
            <a:r>
              <a:rPr lang="en-US" altLang="nl-NL" sz="1800" dirty="0"/>
              <a:t> </a:t>
            </a:r>
            <a:r>
              <a:rPr lang="en-US" altLang="nl-NL" sz="1800" dirty="0" err="1"/>
              <a:t>klas</a:t>
            </a:r>
            <a:r>
              <a:rPr lang="en-US" altLang="nl-NL" sz="1800" dirty="0"/>
              <a:t>. De school </a:t>
            </a:r>
            <a:r>
              <a:rPr lang="en-US" altLang="nl-NL" sz="1800" dirty="0" err="1"/>
              <a:t>wil</a:t>
            </a:r>
            <a:r>
              <a:rPr lang="en-US" altLang="nl-NL" sz="1800" dirty="0"/>
              <a:t> </a:t>
            </a:r>
            <a:r>
              <a:rPr lang="en-US" altLang="nl-NL" sz="1800" dirty="0" err="1"/>
              <a:t>natuurlijk</a:t>
            </a:r>
            <a:r>
              <a:rPr lang="en-US" altLang="nl-NL" sz="1800" dirty="0"/>
              <a:t> </a:t>
            </a:r>
            <a:r>
              <a:rPr lang="en-US" altLang="nl-NL" sz="1800" dirty="0" err="1"/>
              <a:t>ook</a:t>
            </a:r>
            <a:r>
              <a:rPr lang="en-US" altLang="nl-NL" sz="1800" dirty="0"/>
              <a:t> de NAW-</a:t>
            </a:r>
            <a:r>
              <a:rPr lang="en-US" altLang="nl-NL" sz="1800" dirty="0" err="1"/>
              <a:t>gegevens</a:t>
            </a:r>
            <a:r>
              <a:rPr lang="en-US" altLang="nl-NL" sz="1800" dirty="0"/>
              <a:t> van </a:t>
            </a:r>
            <a:r>
              <a:rPr lang="en-US" altLang="nl-NL" sz="1800" dirty="0" err="1"/>
              <a:t>elke</a:t>
            </a:r>
            <a:r>
              <a:rPr lang="en-US" altLang="nl-NL" sz="1800" dirty="0"/>
              <a:t> student </a:t>
            </a:r>
            <a:r>
              <a:rPr lang="en-US" altLang="nl-NL" sz="1800" dirty="0" err="1"/>
              <a:t>bijhouden</a:t>
            </a:r>
            <a:endParaRPr lang="en-US" altLang="nl-NL" sz="1800" dirty="0"/>
          </a:p>
          <a:p>
            <a:pPr marL="361950" algn="just">
              <a:lnSpc>
                <a:spcPct val="100000"/>
              </a:lnSpc>
              <a:spcBef>
                <a:spcPts val="0"/>
              </a:spcBef>
            </a:pPr>
            <a:r>
              <a:rPr lang="en-US" altLang="nl-NL" sz="1800" dirty="0"/>
              <a:t>Elke </a:t>
            </a:r>
            <a:r>
              <a:rPr lang="en-US" altLang="nl-NL" sz="1800" dirty="0" err="1"/>
              <a:t>klas</a:t>
            </a:r>
            <a:r>
              <a:rPr lang="en-US" altLang="nl-NL" sz="1800" dirty="0"/>
              <a:t> </a:t>
            </a:r>
            <a:r>
              <a:rPr lang="en-US" altLang="nl-NL" sz="1800" dirty="0" err="1"/>
              <a:t>heeft</a:t>
            </a:r>
            <a:r>
              <a:rPr lang="en-US" altLang="nl-NL" sz="1800" dirty="0"/>
              <a:t> </a:t>
            </a:r>
            <a:r>
              <a:rPr lang="en-US" altLang="nl-NL" sz="1800" dirty="0" err="1"/>
              <a:t>een</a:t>
            </a:r>
            <a:r>
              <a:rPr lang="en-US" altLang="nl-NL" sz="1800" dirty="0"/>
              <a:t> mentor, </a:t>
            </a:r>
            <a:r>
              <a:rPr lang="en-US" altLang="nl-NL" sz="1800" dirty="0" err="1"/>
              <a:t>dat</a:t>
            </a:r>
            <a:r>
              <a:rPr lang="en-US" altLang="nl-NL" sz="1800" dirty="0"/>
              <a:t> is </a:t>
            </a:r>
            <a:r>
              <a:rPr lang="en-US" altLang="nl-NL" sz="1800" dirty="0" err="1"/>
              <a:t>een</a:t>
            </a:r>
            <a:r>
              <a:rPr lang="en-US" altLang="nl-NL" sz="1800" dirty="0"/>
              <a:t> docent van de </a:t>
            </a:r>
            <a:r>
              <a:rPr lang="en-US" altLang="nl-NL" sz="1800" dirty="0" err="1"/>
              <a:t>opleiding</a:t>
            </a:r>
            <a:r>
              <a:rPr lang="en-US" altLang="nl-NL" sz="1800" dirty="0"/>
              <a:t>. </a:t>
            </a:r>
            <a:r>
              <a:rPr lang="en-US" altLang="nl-NL" sz="1800" dirty="0" err="1"/>
              <a:t>Een</a:t>
            </a:r>
            <a:r>
              <a:rPr lang="en-US" altLang="nl-NL" sz="1800" dirty="0"/>
              <a:t> docent </a:t>
            </a:r>
            <a:r>
              <a:rPr lang="en-US" altLang="nl-NL" sz="1800" dirty="0" err="1"/>
              <a:t>heeft</a:t>
            </a:r>
            <a:r>
              <a:rPr lang="en-US" altLang="nl-NL" sz="1800" dirty="0"/>
              <a:t> </a:t>
            </a:r>
            <a:r>
              <a:rPr lang="en-US" altLang="nl-NL" sz="1800" dirty="0" err="1"/>
              <a:t>een</a:t>
            </a:r>
            <a:r>
              <a:rPr lang="en-US" altLang="nl-NL" sz="1800" dirty="0"/>
              <a:t> </a:t>
            </a:r>
            <a:r>
              <a:rPr lang="en-US" altLang="nl-NL" sz="1800" dirty="0" err="1"/>
              <a:t>unieke</a:t>
            </a:r>
            <a:r>
              <a:rPr lang="en-US" altLang="nl-NL" sz="1800" dirty="0"/>
              <a:t> </a:t>
            </a:r>
            <a:r>
              <a:rPr lang="en-US" altLang="nl-NL" sz="1800" dirty="0" err="1"/>
              <a:t>docentcode</a:t>
            </a:r>
            <a:r>
              <a:rPr lang="en-US" altLang="nl-NL" sz="1800" dirty="0"/>
              <a:t> </a:t>
            </a:r>
            <a:r>
              <a:rPr lang="en-US" altLang="nl-NL" sz="1800" dirty="0" err="1"/>
              <a:t>en</a:t>
            </a:r>
            <a:r>
              <a:rPr lang="en-US" altLang="nl-NL" sz="1800" dirty="0"/>
              <a:t> </a:t>
            </a:r>
            <a:r>
              <a:rPr lang="en-US" altLang="nl-NL" sz="1800" dirty="0" err="1"/>
              <a:t>ook</a:t>
            </a:r>
            <a:r>
              <a:rPr lang="en-US" altLang="nl-NL" sz="1800" dirty="0"/>
              <a:t> de naam is van </a:t>
            </a:r>
            <a:r>
              <a:rPr lang="en-US" altLang="nl-NL" sz="1800" dirty="0" err="1"/>
              <a:t>belang</a:t>
            </a:r>
            <a:r>
              <a:rPr lang="en-US" altLang="nl-NL" sz="1800" dirty="0"/>
              <a:t>.</a:t>
            </a:r>
          </a:p>
          <a:p>
            <a:pPr marL="361950" algn="just">
              <a:lnSpc>
                <a:spcPct val="100000"/>
              </a:lnSpc>
              <a:spcBef>
                <a:spcPts val="0"/>
              </a:spcBef>
            </a:pPr>
            <a:r>
              <a:rPr lang="en-US" altLang="nl-NL" sz="1800" dirty="0" err="1"/>
              <a:t>Een</a:t>
            </a:r>
            <a:r>
              <a:rPr lang="en-US" altLang="nl-NL" sz="1800" dirty="0"/>
              <a:t> </a:t>
            </a:r>
            <a:r>
              <a:rPr lang="en-US" altLang="nl-NL" sz="1800" dirty="0" err="1"/>
              <a:t>vak</a:t>
            </a:r>
            <a:r>
              <a:rPr lang="en-US" altLang="nl-NL" sz="1800" dirty="0"/>
              <a:t> </a:t>
            </a:r>
            <a:r>
              <a:rPr lang="en-US" altLang="nl-NL" sz="1800" dirty="0" err="1"/>
              <a:t>heeft</a:t>
            </a:r>
            <a:r>
              <a:rPr lang="en-US" altLang="nl-NL" sz="1800" dirty="0"/>
              <a:t> </a:t>
            </a:r>
            <a:r>
              <a:rPr lang="en-US" altLang="nl-NL" sz="1800" dirty="0" err="1"/>
              <a:t>een</a:t>
            </a:r>
            <a:r>
              <a:rPr lang="en-US" altLang="nl-NL" sz="1800" dirty="0"/>
              <a:t> </a:t>
            </a:r>
            <a:r>
              <a:rPr lang="en-US" altLang="nl-NL" sz="1800" dirty="0" err="1"/>
              <a:t>vakcode</a:t>
            </a:r>
            <a:r>
              <a:rPr lang="en-US" altLang="nl-NL" sz="1800" dirty="0"/>
              <a:t>, </a:t>
            </a:r>
            <a:r>
              <a:rPr lang="en-US" altLang="nl-NL" sz="1800" dirty="0" err="1"/>
              <a:t>een</a:t>
            </a:r>
            <a:r>
              <a:rPr lang="en-US" altLang="nl-NL" sz="1800" dirty="0"/>
              <a:t> </a:t>
            </a:r>
            <a:r>
              <a:rPr lang="en-US" altLang="nl-NL" sz="1800" dirty="0" err="1"/>
              <a:t>korte</a:t>
            </a:r>
            <a:r>
              <a:rPr lang="en-US" altLang="nl-NL" sz="1800" dirty="0"/>
              <a:t> </a:t>
            </a:r>
            <a:r>
              <a:rPr lang="en-US" altLang="nl-NL" sz="1800" dirty="0" err="1"/>
              <a:t>beschrijving</a:t>
            </a:r>
            <a:r>
              <a:rPr lang="en-US" altLang="nl-NL" sz="1800" dirty="0"/>
              <a:t> </a:t>
            </a:r>
            <a:r>
              <a:rPr lang="en-US" altLang="nl-NL" sz="1800" dirty="0" err="1"/>
              <a:t>en</a:t>
            </a:r>
            <a:r>
              <a:rPr lang="en-US" altLang="nl-NL" sz="1800" dirty="0"/>
              <a:t> </a:t>
            </a:r>
            <a:r>
              <a:rPr lang="en-US" altLang="nl-NL" sz="1800" dirty="0" err="1"/>
              <a:t>er</a:t>
            </a:r>
            <a:r>
              <a:rPr lang="en-US" altLang="nl-NL" sz="1800" dirty="0"/>
              <a:t> </a:t>
            </a:r>
            <a:r>
              <a:rPr lang="en-US" altLang="nl-NL" sz="1800" dirty="0" err="1"/>
              <a:t>wordt</a:t>
            </a:r>
            <a:r>
              <a:rPr lang="en-US" altLang="nl-NL" sz="1800" dirty="0"/>
              <a:t> </a:t>
            </a:r>
            <a:r>
              <a:rPr lang="en-US" altLang="nl-NL" sz="1800" dirty="0" err="1"/>
              <a:t>vastgelegd</a:t>
            </a:r>
            <a:r>
              <a:rPr lang="en-US" altLang="nl-NL" sz="1800" dirty="0"/>
              <a:t> </a:t>
            </a:r>
            <a:r>
              <a:rPr lang="en-US" altLang="nl-NL" sz="1800" dirty="0" err="1"/>
              <a:t>hoeveel</a:t>
            </a:r>
            <a:r>
              <a:rPr lang="en-US" altLang="nl-NL" sz="1800" dirty="0"/>
              <a:t> </a:t>
            </a:r>
            <a:r>
              <a:rPr lang="en-US" altLang="nl-NL" sz="1800" dirty="0" err="1"/>
              <a:t>studiepunten</a:t>
            </a:r>
            <a:r>
              <a:rPr lang="en-US" altLang="nl-NL" sz="1800" dirty="0"/>
              <a:t> het </a:t>
            </a:r>
            <a:r>
              <a:rPr lang="en-US" altLang="nl-NL" sz="1800" dirty="0" err="1"/>
              <a:t>vak</a:t>
            </a:r>
            <a:r>
              <a:rPr lang="en-US" altLang="nl-NL" sz="1800" dirty="0"/>
              <a:t> </a:t>
            </a:r>
            <a:r>
              <a:rPr lang="en-US" altLang="nl-NL" sz="1800" dirty="0" err="1"/>
              <a:t>oplevert</a:t>
            </a:r>
            <a:r>
              <a:rPr lang="en-US" altLang="nl-NL" sz="1800" dirty="0"/>
              <a:t>. </a:t>
            </a:r>
          </a:p>
          <a:p>
            <a:pPr marL="361950" algn="just">
              <a:lnSpc>
                <a:spcPct val="100000"/>
              </a:lnSpc>
              <a:spcBef>
                <a:spcPts val="0"/>
              </a:spcBef>
            </a:pPr>
            <a:r>
              <a:rPr lang="en-US" altLang="nl-NL" sz="1800" dirty="0" err="1"/>
              <a:t>Een</a:t>
            </a:r>
            <a:r>
              <a:rPr lang="en-US" altLang="nl-NL" sz="1800" dirty="0"/>
              <a:t> </a:t>
            </a:r>
            <a:r>
              <a:rPr lang="en-US" altLang="nl-NL" sz="1800" dirty="0" err="1"/>
              <a:t>eventueel</a:t>
            </a:r>
            <a:r>
              <a:rPr lang="en-US" altLang="nl-NL" sz="1800" dirty="0"/>
              <a:t> </a:t>
            </a:r>
            <a:r>
              <a:rPr lang="en-US" altLang="nl-NL" sz="1800" dirty="0" err="1"/>
              <a:t>cijfer</a:t>
            </a:r>
            <a:r>
              <a:rPr lang="en-US" altLang="nl-NL" sz="1800" dirty="0"/>
              <a:t> </a:t>
            </a:r>
            <a:r>
              <a:rPr lang="en-US" altLang="nl-NL" sz="1800" dirty="0" err="1"/>
              <a:t>voor</a:t>
            </a:r>
            <a:r>
              <a:rPr lang="en-US" altLang="nl-NL" sz="1800" dirty="0"/>
              <a:t> </a:t>
            </a:r>
            <a:r>
              <a:rPr lang="en-US" altLang="nl-NL" sz="1800" dirty="0" err="1"/>
              <a:t>een</a:t>
            </a:r>
            <a:r>
              <a:rPr lang="en-US" altLang="nl-NL" sz="1800" dirty="0"/>
              <a:t> module van </a:t>
            </a:r>
            <a:r>
              <a:rPr lang="en-US" altLang="nl-NL" sz="1800" dirty="0" err="1"/>
              <a:t>een</a:t>
            </a:r>
            <a:r>
              <a:rPr lang="en-US" altLang="nl-NL" sz="1800" dirty="0"/>
              <a:t> student </a:t>
            </a:r>
            <a:r>
              <a:rPr lang="en-US" altLang="nl-NL" sz="1800" dirty="0" err="1"/>
              <a:t>wordt</a:t>
            </a:r>
            <a:r>
              <a:rPr lang="en-US" altLang="nl-NL" sz="1800" dirty="0"/>
              <a:t> </a:t>
            </a:r>
          </a:p>
          <a:p>
            <a:pPr marL="361950" algn="just">
              <a:lnSpc>
                <a:spcPct val="100000"/>
              </a:lnSpc>
              <a:spcBef>
                <a:spcPts val="0"/>
              </a:spcBef>
            </a:pPr>
            <a:r>
              <a:rPr lang="en-US" altLang="nl-NL" sz="1800" dirty="0" err="1"/>
              <a:t>ook</a:t>
            </a:r>
            <a:r>
              <a:rPr lang="en-US" altLang="nl-NL" sz="1800" dirty="0"/>
              <a:t> </a:t>
            </a:r>
            <a:r>
              <a:rPr lang="en-US" altLang="nl-NL" sz="1800" dirty="0" err="1"/>
              <a:t>opgeslagen</a:t>
            </a:r>
            <a:r>
              <a:rPr lang="en-US" altLang="nl-NL" sz="1800" dirty="0"/>
              <a:t>.</a:t>
            </a:r>
          </a:p>
          <a:p>
            <a:pPr>
              <a:lnSpc>
                <a:spcPct val="90000"/>
              </a:lnSpc>
              <a:spcBef>
                <a:spcPts val="0"/>
              </a:spcBef>
            </a:pPr>
            <a:endParaRPr lang="nl-NL" sz="1800" dirty="0"/>
          </a:p>
          <a:p>
            <a:pPr>
              <a:lnSpc>
                <a:spcPct val="90000"/>
              </a:lnSpc>
              <a:spcBef>
                <a:spcPts val="0"/>
              </a:spcBef>
            </a:pPr>
            <a:r>
              <a:rPr lang="nl-NL" sz="1800" dirty="0"/>
              <a:t>Stel een domeinmodel op door gebruik te maken van NPI.</a:t>
            </a:r>
          </a:p>
          <a:p>
            <a:endParaRPr lang="nl-NL" dirty="0"/>
          </a:p>
        </p:txBody>
      </p:sp>
    </p:spTree>
    <p:extLst>
      <p:ext uri="{BB962C8B-B14F-4D97-AF65-F5344CB8AC3E}">
        <p14:creationId xmlns:p14="http://schemas.microsoft.com/office/powerpoint/2010/main" val="381840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2E520A-17E2-4483-A5CD-AECB8A39224E}"/>
              </a:ext>
            </a:extLst>
          </p:cNvPr>
          <p:cNvSpPr>
            <a:spLocks noGrp="1"/>
          </p:cNvSpPr>
          <p:nvPr>
            <p:ph type="title"/>
          </p:nvPr>
        </p:nvSpPr>
        <p:spPr/>
        <p:txBody>
          <a:bodyPr/>
          <a:lstStyle/>
          <a:p>
            <a:r>
              <a:rPr lang="nl-NL" dirty="0"/>
              <a:t>Opdracht Zonnestelsel</a:t>
            </a:r>
          </a:p>
        </p:txBody>
      </p:sp>
      <p:sp>
        <p:nvSpPr>
          <p:cNvPr id="3" name="Tijdelijke aanduiding voor inhoud 2">
            <a:extLst>
              <a:ext uri="{FF2B5EF4-FFF2-40B4-BE49-F238E27FC236}">
                <a16:creationId xmlns:a16="http://schemas.microsoft.com/office/drawing/2014/main" id="{F6E18A13-3E75-4788-AC20-1D9956901E4C}"/>
              </a:ext>
            </a:extLst>
          </p:cNvPr>
          <p:cNvSpPr>
            <a:spLocks noGrp="1"/>
          </p:cNvSpPr>
          <p:nvPr>
            <p:ph idx="1"/>
          </p:nvPr>
        </p:nvSpPr>
        <p:spPr/>
        <p:txBody>
          <a:bodyPr/>
          <a:lstStyle/>
          <a:p>
            <a:r>
              <a:rPr lang="nl-NL" sz="2000" dirty="0">
                <a:cs typeface="Times New Roman" pitchFamily="18" charset="0"/>
              </a:rPr>
              <a:t>Gegeven is de volgende domeinbeschrijving:</a:t>
            </a:r>
            <a:br>
              <a:rPr lang="nl-NL" sz="2000" dirty="0">
                <a:cs typeface="Times New Roman" pitchFamily="18" charset="0"/>
              </a:rPr>
            </a:br>
            <a:endParaRPr lang="nl-NL" sz="2000" dirty="0">
              <a:cs typeface="Times New Roman" pitchFamily="18" charset="0"/>
            </a:endParaRPr>
          </a:p>
          <a:p>
            <a:pPr marL="361950">
              <a:lnSpc>
                <a:spcPct val="100000"/>
              </a:lnSpc>
            </a:pPr>
            <a:r>
              <a:rPr lang="nl-NL" sz="2000" dirty="0"/>
              <a:t>Ons zonnestelsel bestaat uit een zon met daaromheen draaiende hemellichamen zoals planeten en hun manen. </a:t>
            </a:r>
            <a:br>
              <a:rPr lang="nl-NL" sz="2000" dirty="0"/>
            </a:br>
            <a:r>
              <a:rPr lang="nl-NL" sz="2000" dirty="0"/>
              <a:t>Elk hemellichaam heeft een naam, een massa en een straal. Elke maan draait om één van de planeten. </a:t>
            </a:r>
            <a:br>
              <a:rPr lang="nl-NL" sz="2000" dirty="0"/>
            </a:br>
            <a:r>
              <a:rPr lang="nl-NL" sz="2000" dirty="0"/>
              <a:t>De tijd die een planeet nodig heeft om eenmaal rond de Zon te draaien heet de omlooptijd. De tijd die een planeet nodig heeft om eenmaal rond haar eigen as te draaien heet de omwentelingstijd.  Voor elke planeet dient het volgende te worden vastgelegd: de afstand tot de zon, de omlooptijd en de omwentelingstijd.</a:t>
            </a:r>
          </a:p>
          <a:p>
            <a:br>
              <a:rPr lang="nl-NL" sz="2000" dirty="0">
                <a:cs typeface="Times New Roman" pitchFamily="18" charset="0"/>
              </a:rPr>
            </a:br>
            <a:r>
              <a:rPr lang="nl-NL" sz="2000" dirty="0">
                <a:cs typeface="Times New Roman" pitchFamily="18" charset="0"/>
              </a:rPr>
              <a:t>Stel een domeinmodel op.</a:t>
            </a:r>
          </a:p>
          <a:p>
            <a:endParaRPr lang="nl-NL" dirty="0"/>
          </a:p>
        </p:txBody>
      </p:sp>
    </p:spTree>
    <p:extLst>
      <p:ext uri="{BB962C8B-B14F-4D97-AF65-F5344CB8AC3E}">
        <p14:creationId xmlns:p14="http://schemas.microsoft.com/office/powerpoint/2010/main" val="166312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469956-3E34-4A7E-AC42-5F29FC9C56C1}"/>
              </a:ext>
            </a:extLst>
          </p:cNvPr>
          <p:cNvSpPr>
            <a:spLocks noGrp="1"/>
          </p:cNvSpPr>
          <p:nvPr>
            <p:ph type="body" sz="quarter" idx="10"/>
          </p:nvPr>
        </p:nvSpPr>
        <p:spPr/>
        <p:txBody>
          <a:bodyPr>
            <a:normAutofit/>
          </a:bodyPr>
          <a:lstStyle/>
          <a:p>
            <a:r>
              <a:rPr lang="nl-NL" altLang="nl-NL" sz="4000" dirty="0"/>
              <a:t>Meer over class </a:t>
            </a:r>
            <a:r>
              <a:rPr lang="nl-NL" altLang="nl-NL" sz="4000" dirty="0" err="1"/>
              <a:t>diagrams</a:t>
            </a:r>
            <a:endParaRPr lang="en-GB" sz="5400" dirty="0"/>
          </a:p>
        </p:txBody>
      </p:sp>
      <p:sp>
        <p:nvSpPr>
          <p:cNvPr id="3" name="Tijdelijke aanduiding voor tekst 2">
            <a:extLst>
              <a:ext uri="{FF2B5EF4-FFF2-40B4-BE49-F238E27FC236}">
                <a16:creationId xmlns:a16="http://schemas.microsoft.com/office/drawing/2014/main" id="{B7F002E7-E6E7-4EA5-A525-EFEB2084A8C5}"/>
              </a:ext>
            </a:extLst>
          </p:cNvPr>
          <p:cNvSpPr>
            <a:spLocks noGrp="1"/>
          </p:cNvSpPr>
          <p:nvPr>
            <p:ph type="body" sz="quarter" idx="11"/>
          </p:nvPr>
        </p:nvSpPr>
        <p:spPr/>
        <p:txBody>
          <a:bodyPr/>
          <a:lstStyle/>
          <a:p>
            <a:r>
              <a:rPr lang="nl-NL" altLang="nl-NL" sz="2800" dirty="0"/>
              <a:t>Association classes, </a:t>
            </a:r>
            <a:r>
              <a:rPr lang="nl-NL" altLang="nl-NL" sz="2800" dirty="0" err="1"/>
              <a:t>aggregation</a:t>
            </a:r>
            <a:r>
              <a:rPr lang="nl-NL" altLang="nl-NL" sz="2800" dirty="0"/>
              <a:t>, </a:t>
            </a:r>
            <a:r>
              <a:rPr lang="nl-NL" altLang="nl-NL" sz="2800" dirty="0" err="1"/>
              <a:t>composition</a:t>
            </a:r>
            <a:r>
              <a:rPr lang="nl-NL" altLang="nl-NL" sz="2800" dirty="0"/>
              <a:t> </a:t>
            </a:r>
          </a:p>
          <a:p>
            <a:endParaRPr lang="en-GB" dirty="0"/>
          </a:p>
        </p:txBody>
      </p:sp>
      <p:sp>
        <p:nvSpPr>
          <p:cNvPr id="4" name="Tijdelijke aanduiding voor tekst 3">
            <a:extLst>
              <a:ext uri="{FF2B5EF4-FFF2-40B4-BE49-F238E27FC236}">
                <a16:creationId xmlns:a16="http://schemas.microsoft.com/office/drawing/2014/main" id="{ADD00CDA-3A4D-4591-BC6A-BE5F0D4069D3}"/>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960481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Afbeelding 46">
            <a:extLst>
              <a:ext uri="{FF2B5EF4-FFF2-40B4-BE49-F238E27FC236}">
                <a16:creationId xmlns:a16="http://schemas.microsoft.com/office/drawing/2014/main" id="{A90A45FC-CC51-4AEA-B6A6-10F9A3667432}"/>
              </a:ext>
            </a:extLst>
          </p:cNvPr>
          <p:cNvPicPr>
            <a:picLocks noChangeAspect="1"/>
          </p:cNvPicPr>
          <p:nvPr/>
        </p:nvPicPr>
        <p:blipFill>
          <a:blip r:embed="rId2"/>
          <a:stretch>
            <a:fillRect/>
          </a:stretch>
        </p:blipFill>
        <p:spPr>
          <a:xfrm>
            <a:off x="628649" y="3268373"/>
            <a:ext cx="7972425" cy="3019425"/>
          </a:xfrm>
          <a:prstGeom prst="rect">
            <a:avLst/>
          </a:prstGeom>
        </p:spPr>
      </p:pic>
      <p:sp>
        <p:nvSpPr>
          <p:cNvPr id="2" name="Titel 1">
            <a:extLst>
              <a:ext uri="{FF2B5EF4-FFF2-40B4-BE49-F238E27FC236}">
                <a16:creationId xmlns:a16="http://schemas.microsoft.com/office/drawing/2014/main" id="{470BABDA-69E8-408E-BF0E-81607F23462B}"/>
              </a:ext>
            </a:extLst>
          </p:cNvPr>
          <p:cNvSpPr>
            <a:spLocks noGrp="1"/>
          </p:cNvSpPr>
          <p:nvPr>
            <p:ph type="title"/>
          </p:nvPr>
        </p:nvSpPr>
        <p:spPr/>
        <p:txBody>
          <a:bodyPr/>
          <a:lstStyle/>
          <a:p>
            <a:r>
              <a:rPr lang="en-US" dirty="0" err="1"/>
              <a:t>Generalisatie</a:t>
            </a:r>
            <a:r>
              <a:rPr lang="en-US" dirty="0"/>
              <a:t>/</a:t>
            </a:r>
            <a:r>
              <a:rPr lang="en-US" dirty="0" err="1"/>
              <a:t>Specialisatie</a:t>
            </a:r>
            <a:endParaRPr lang="nl-NL" dirty="0"/>
          </a:p>
        </p:txBody>
      </p:sp>
      <p:sp>
        <p:nvSpPr>
          <p:cNvPr id="3" name="Tijdelijke aanduiding voor inhoud 2">
            <a:extLst>
              <a:ext uri="{FF2B5EF4-FFF2-40B4-BE49-F238E27FC236}">
                <a16:creationId xmlns:a16="http://schemas.microsoft.com/office/drawing/2014/main" id="{A6C49F3F-B2A4-444B-8CBE-1AA55046C553}"/>
              </a:ext>
            </a:extLst>
          </p:cNvPr>
          <p:cNvSpPr>
            <a:spLocks noGrp="1"/>
          </p:cNvSpPr>
          <p:nvPr>
            <p:ph idx="1"/>
          </p:nvPr>
        </p:nvSpPr>
        <p:spPr/>
        <p:txBody>
          <a:bodyPr/>
          <a:lstStyle/>
          <a:p>
            <a:r>
              <a:rPr lang="nl-NL" sz="1800" dirty="0"/>
              <a:t>Voorbeeld:</a:t>
            </a:r>
          </a:p>
          <a:p>
            <a:pPr>
              <a:lnSpc>
                <a:spcPct val="100000"/>
              </a:lnSpc>
              <a:spcBef>
                <a:spcPts val="0"/>
              </a:spcBef>
            </a:pPr>
            <a:r>
              <a:rPr lang="nl-NL" sz="1800" dirty="0"/>
              <a:t>Een persoon kan meerdere bankrekeningen hebben. Elke bankrekening heeft een uniek rekeningnummer en verder is het actuele saldo van belang. Er zijn twee soorten bankrekeningen: lopende rekeningen en spaarrekeningen. Op een lopende rekening kun je een bepaald bedrag rood staan, dat heet de kredietlimiet. Een spaarrekening die je opent is volgens een van de spaarregelingen van de bank</a:t>
            </a:r>
            <a:r>
              <a:rPr lang="nl-NL" sz="1600" dirty="0"/>
              <a:t>.</a:t>
            </a:r>
          </a:p>
          <a:p>
            <a:endParaRPr lang="nl-NL" dirty="0"/>
          </a:p>
        </p:txBody>
      </p:sp>
    </p:spTree>
    <p:extLst>
      <p:ext uri="{BB962C8B-B14F-4D97-AF65-F5344CB8AC3E}">
        <p14:creationId xmlns:p14="http://schemas.microsoft.com/office/powerpoint/2010/main" val="393770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5F7B7-D5CB-4598-9C5B-A5EDA8F3012D}"/>
              </a:ext>
            </a:extLst>
          </p:cNvPr>
          <p:cNvSpPr>
            <a:spLocks noGrp="1"/>
          </p:cNvSpPr>
          <p:nvPr>
            <p:ph type="title"/>
          </p:nvPr>
        </p:nvSpPr>
        <p:spPr/>
        <p:txBody>
          <a:bodyPr/>
          <a:lstStyle/>
          <a:p>
            <a:r>
              <a:rPr lang="en-US" dirty="0"/>
              <a:t>Association Classes (1)</a:t>
            </a:r>
            <a:endParaRPr lang="nl-NL" dirty="0"/>
          </a:p>
        </p:txBody>
      </p:sp>
      <p:sp>
        <p:nvSpPr>
          <p:cNvPr id="3" name="Tijdelijke aanduiding voor inhoud 2">
            <a:extLst>
              <a:ext uri="{FF2B5EF4-FFF2-40B4-BE49-F238E27FC236}">
                <a16:creationId xmlns:a16="http://schemas.microsoft.com/office/drawing/2014/main" id="{306757C7-70CC-449F-B2E1-80E6B755DEEE}"/>
              </a:ext>
            </a:extLst>
          </p:cNvPr>
          <p:cNvSpPr>
            <a:spLocks noGrp="1"/>
          </p:cNvSpPr>
          <p:nvPr>
            <p:ph idx="1"/>
          </p:nvPr>
        </p:nvSpPr>
        <p:spPr/>
        <p:txBody>
          <a:bodyPr/>
          <a:lstStyle/>
          <a:p>
            <a:pPr marL="342900" indent="-342900">
              <a:lnSpc>
                <a:spcPct val="100000"/>
              </a:lnSpc>
              <a:buFont typeface="Arial" panose="020B0604020202020204" pitchFamily="34" charset="0"/>
              <a:buChar char="•"/>
            </a:pPr>
            <a:r>
              <a:rPr lang="en-US" sz="2000" dirty="0" err="1"/>
              <a:t>Soms</a:t>
            </a:r>
            <a:r>
              <a:rPr lang="en-US" sz="2000" dirty="0"/>
              <a:t> </a:t>
            </a:r>
            <a:r>
              <a:rPr lang="en-US" sz="2000" dirty="0" err="1"/>
              <a:t>hoort</a:t>
            </a:r>
            <a:r>
              <a:rPr lang="en-US" sz="2000" dirty="0"/>
              <a:t> </a:t>
            </a:r>
            <a:r>
              <a:rPr lang="en-US" sz="2000" dirty="0" err="1"/>
              <a:t>een</a:t>
            </a:r>
            <a:r>
              <a:rPr lang="en-US" sz="2000" dirty="0"/>
              <a:t> </a:t>
            </a:r>
            <a:r>
              <a:rPr lang="en-US" sz="2000" dirty="0" err="1"/>
              <a:t>attribuut</a:t>
            </a:r>
            <a:r>
              <a:rPr lang="en-US" sz="2000" dirty="0"/>
              <a:t> </a:t>
            </a:r>
            <a:r>
              <a:rPr lang="en-US" sz="2000" dirty="0" err="1"/>
              <a:t>bij</a:t>
            </a:r>
            <a:r>
              <a:rPr lang="en-US" sz="2000" dirty="0"/>
              <a:t> </a:t>
            </a:r>
            <a:r>
              <a:rPr lang="en-US" sz="2000" dirty="0" err="1"/>
              <a:t>een</a:t>
            </a:r>
            <a:r>
              <a:rPr lang="en-US" sz="2000" dirty="0"/>
              <a:t> </a:t>
            </a:r>
            <a:r>
              <a:rPr lang="en-US" sz="2000" dirty="0" err="1"/>
              <a:t>associatie</a:t>
            </a:r>
            <a:r>
              <a:rPr lang="en-US" sz="2000" dirty="0"/>
              <a:t> </a:t>
            </a:r>
            <a:r>
              <a:rPr lang="en-US" sz="2000" dirty="0" err="1"/>
              <a:t>tussen</a:t>
            </a:r>
            <a:r>
              <a:rPr lang="en-US" sz="2000" dirty="0"/>
              <a:t> twee </a:t>
            </a:r>
            <a:r>
              <a:rPr lang="en-US" sz="2000" dirty="0" err="1"/>
              <a:t>concepten</a:t>
            </a:r>
            <a:endParaRPr lang="en-US" sz="2000" dirty="0"/>
          </a:p>
          <a:p>
            <a:pPr marL="742950" lvl="1" indent="-285750">
              <a:lnSpc>
                <a:spcPct val="100000"/>
              </a:lnSpc>
            </a:pPr>
            <a:endParaRPr lang="en-US" dirty="0"/>
          </a:p>
          <a:p>
            <a:pPr marL="742950" lvl="1" indent="-285750">
              <a:lnSpc>
                <a:spcPct val="100000"/>
              </a:lnSpc>
            </a:pPr>
            <a:endParaRPr lang="en-US" dirty="0"/>
          </a:p>
          <a:p>
            <a:pPr marL="742950" lvl="1" indent="-285750">
              <a:lnSpc>
                <a:spcPct val="100000"/>
              </a:lnSpc>
            </a:pPr>
            <a:endParaRPr lang="en-US" dirty="0"/>
          </a:p>
          <a:p>
            <a:pPr lvl="1">
              <a:lnSpc>
                <a:spcPct val="100000"/>
              </a:lnSpc>
            </a:pPr>
            <a:endParaRPr lang="en-US" dirty="0"/>
          </a:p>
          <a:p>
            <a:pPr marL="685782" lvl="2" indent="0">
              <a:lnSpc>
                <a:spcPct val="100000"/>
              </a:lnSpc>
              <a:buNone/>
            </a:pPr>
            <a:r>
              <a:rPr lang="en-US" dirty="0" err="1"/>
              <a:t>Attribuut</a:t>
            </a:r>
            <a:r>
              <a:rPr lang="en-US" dirty="0"/>
              <a:t> </a:t>
            </a:r>
            <a:r>
              <a:rPr lang="en-US" i="1" dirty="0"/>
              <a:t>datum in </a:t>
            </a:r>
            <a:r>
              <a:rPr lang="en-US" i="1" dirty="0" err="1"/>
              <a:t>dienst</a:t>
            </a:r>
            <a:r>
              <a:rPr lang="en-US" dirty="0"/>
              <a:t> </a:t>
            </a:r>
            <a:r>
              <a:rPr lang="en-US" dirty="0" err="1"/>
              <a:t>hoort</a:t>
            </a:r>
            <a:r>
              <a:rPr lang="en-US" dirty="0"/>
              <a:t> in </a:t>
            </a:r>
            <a:r>
              <a:rPr lang="en-US" dirty="0" err="1"/>
              <a:t>géén</a:t>
            </a:r>
            <a:r>
              <a:rPr lang="en-US" dirty="0"/>
              <a:t> van </a:t>
            </a:r>
            <a:r>
              <a:rPr lang="en-US" dirty="0" err="1"/>
              <a:t>beide</a:t>
            </a:r>
            <a:r>
              <a:rPr lang="en-US" dirty="0"/>
              <a:t> </a:t>
            </a:r>
            <a:r>
              <a:rPr lang="en-US" dirty="0" err="1"/>
              <a:t>concepten</a:t>
            </a:r>
            <a:br>
              <a:rPr lang="en-US" dirty="0"/>
            </a:br>
            <a:endParaRPr lang="en-US" dirty="0"/>
          </a:p>
          <a:p>
            <a:pPr marL="342900" indent="-342900">
              <a:lnSpc>
                <a:spcPct val="100000"/>
              </a:lnSpc>
              <a:buFont typeface="Arial" panose="020B0604020202020204" pitchFamily="34" charset="0"/>
              <a:buChar char="•"/>
            </a:pPr>
            <a:r>
              <a:rPr lang="en-US" sz="2000" dirty="0" err="1"/>
              <a:t>Beter</a:t>
            </a:r>
            <a:r>
              <a:rPr lang="en-US" sz="2000" dirty="0"/>
              <a:t>:</a:t>
            </a:r>
            <a:endParaRPr lang="nl-NL" dirty="0"/>
          </a:p>
        </p:txBody>
      </p:sp>
      <p:sp>
        <p:nvSpPr>
          <p:cNvPr id="4" name="Rectangle 6">
            <a:extLst>
              <a:ext uri="{FF2B5EF4-FFF2-40B4-BE49-F238E27FC236}">
                <a16:creationId xmlns:a16="http://schemas.microsoft.com/office/drawing/2014/main" id="{986C5C0C-D9EE-46E6-B320-2C9ADE0AC943}"/>
              </a:ext>
            </a:extLst>
          </p:cNvPr>
          <p:cNvSpPr>
            <a:spLocks noChangeArrowheads="1"/>
          </p:cNvSpPr>
          <p:nvPr/>
        </p:nvSpPr>
        <p:spPr bwMode="auto">
          <a:xfrm>
            <a:off x="1336837" y="2443984"/>
            <a:ext cx="1249363" cy="771525"/>
          </a:xfrm>
          <a:prstGeom prst="rect">
            <a:avLst/>
          </a:prstGeom>
          <a:solidFill>
            <a:srgbClr val="FFFFCC"/>
          </a:solidFill>
          <a:ln w="0">
            <a:solidFill>
              <a:srgbClr val="990033"/>
            </a:solidFill>
            <a:miter lim="800000"/>
            <a:headEnd/>
            <a:tailEnd/>
          </a:ln>
        </p:spPr>
        <p:txBody>
          <a:bodyPr/>
          <a:lstStyle/>
          <a:p>
            <a:endParaRPr lang="nl-NL"/>
          </a:p>
        </p:txBody>
      </p:sp>
      <p:sp>
        <p:nvSpPr>
          <p:cNvPr id="5" name="Rectangle 7">
            <a:extLst>
              <a:ext uri="{FF2B5EF4-FFF2-40B4-BE49-F238E27FC236}">
                <a16:creationId xmlns:a16="http://schemas.microsoft.com/office/drawing/2014/main" id="{9CE7F552-2C1C-481A-96DB-CD1494A4EDBC}"/>
              </a:ext>
            </a:extLst>
          </p:cNvPr>
          <p:cNvSpPr>
            <a:spLocks noChangeArrowheads="1"/>
          </p:cNvSpPr>
          <p:nvPr/>
        </p:nvSpPr>
        <p:spPr bwMode="auto">
          <a:xfrm>
            <a:off x="1730537" y="2496371"/>
            <a:ext cx="604838" cy="249238"/>
          </a:xfrm>
          <a:prstGeom prst="rect">
            <a:avLst/>
          </a:prstGeom>
          <a:noFill/>
          <a:ln w="9525">
            <a:noFill/>
            <a:miter lim="800000"/>
            <a:headEnd/>
            <a:tailEnd/>
          </a:ln>
        </p:spPr>
        <p:txBody>
          <a:bodyPr wrap="none" lIns="0" tIns="0" rIns="0" bIns="0">
            <a:spAutoFit/>
          </a:bodyPr>
          <a:lstStyle/>
          <a:p>
            <a:r>
              <a:rPr lang="nl-NL" sz="1300">
                <a:solidFill>
                  <a:srgbClr val="000000"/>
                </a:solidFill>
              </a:rPr>
              <a:t>Bedrijf</a:t>
            </a:r>
            <a:endParaRPr lang="nl-NL"/>
          </a:p>
        </p:txBody>
      </p:sp>
      <p:sp>
        <p:nvSpPr>
          <p:cNvPr id="6" name="Rectangle 8">
            <a:extLst>
              <a:ext uri="{FF2B5EF4-FFF2-40B4-BE49-F238E27FC236}">
                <a16:creationId xmlns:a16="http://schemas.microsoft.com/office/drawing/2014/main" id="{65BA19D0-A198-4FA0-97CE-3821E5D65965}"/>
              </a:ext>
            </a:extLst>
          </p:cNvPr>
          <p:cNvSpPr>
            <a:spLocks noChangeArrowheads="1"/>
          </p:cNvSpPr>
          <p:nvPr/>
        </p:nvSpPr>
        <p:spPr bwMode="auto">
          <a:xfrm>
            <a:off x="1336837" y="2718621"/>
            <a:ext cx="1249363" cy="496888"/>
          </a:xfrm>
          <a:prstGeom prst="rect">
            <a:avLst/>
          </a:prstGeom>
          <a:noFill/>
          <a:ln w="0">
            <a:solidFill>
              <a:srgbClr val="990033"/>
            </a:solidFill>
            <a:miter lim="800000"/>
            <a:headEnd/>
            <a:tailEnd/>
          </a:ln>
        </p:spPr>
        <p:txBody>
          <a:bodyPr/>
          <a:lstStyle/>
          <a:p>
            <a:endParaRPr lang="nl-NL"/>
          </a:p>
        </p:txBody>
      </p:sp>
      <p:sp>
        <p:nvSpPr>
          <p:cNvPr id="7" name="Rectangle 9">
            <a:extLst>
              <a:ext uri="{FF2B5EF4-FFF2-40B4-BE49-F238E27FC236}">
                <a16:creationId xmlns:a16="http://schemas.microsoft.com/office/drawing/2014/main" id="{CB2A1FCA-5B44-4E7E-9A76-AB496F9638DA}"/>
              </a:ext>
            </a:extLst>
          </p:cNvPr>
          <p:cNvSpPr>
            <a:spLocks noChangeArrowheads="1"/>
          </p:cNvSpPr>
          <p:nvPr/>
        </p:nvSpPr>
        <p:spPr bwMode="auto">
          <a:xfrm>
            <a:off x="1336837" y="3032946"/>
            <a:ext cx="1249363" cy="182563"/>
          </a:xfrm>
          <a:prstGeom prst="rect">
            <a:avLst/>
          </a:prstGeom>
          <a:noFill/>
          <a:ln w="0">
            <a:solidFill>
              <a:srgbClr val="990033"/>
            </a:solidFill>
            <a:miter lim="800000"/>
            <a:headEnd/>
            <a:tailEnd/>
          </a:ln>
        </p:spPr>
        <p:txBody>
          <a:bodyPr/>
          <a:lstStyle/>
          <a:p>
            <a:endParaRPr lang="nl-NL"/>
          </a:p>
        </p:txBody>
      </p:sp>
      <p:sp>
        <p:nvSpPr>
          <p:cNvPr id="8" name="Rectangle 10">
            <a:extLst>
              <a:ext uri="{FF2B5EF4-FFF2-40B4-BE49-F238E27FC236}">
                <a16:creationId xmlns:a16="http://schemas.microsoft.com/office/drawing/2014/main" id="{5B4F2CB1-AA68-4F68-9779-964000694D31}"/>
              </a:ext>
            </a:extLst>
          </p:cNvPr>
          <p:cNvSpPr>
            <a:spLocks noChangeArrowheads="1"/>
          </p:cNvSpPr>
          <p:nvPr/>
        </p:nvSpPr>
        <p:spPr bwMode="auto">
          <a:xfrm>
            <a:off x="1376525" y="2744021"/>
            <a:ext cx="1341437" cy="249238"/>
          </a:xfrm>
          <a:prstGeom prst="rect">
            <a:avLst/>
          </a:prstGeom>
          <a:noFill/>
          <a:ln w="9525">
            <a:noFill/>
            <a:miter lim="800000"/>
            <a:headEnd/>
            <a:tailEnd/>
          </a:ln>
        </p:spPr>
        <p:txBody>
          <a:bodyPr wrap="none" lIns="0" tIns="0" rIns="0" bIns="0">
            <a:spAutoFit/>
          </a:bodyPr>
          <a:lstStyle/>
          <a:p>
            <a:r>
              <a:rPr lang="nl-NL" sz="1300">
                <a:solidFill>
                  <a:srgbClr val="000000"/>
                </a:solidFill>
              </a:rPr>
              <a:t>datum in dienst</a:t>
            </a:r>
            <a:endParaRPr lang="nl-NL"/>
          </a:p>
        </p:txBody>
      </p:sp>
      <p:sp>
        <p:nvSpPr>
          <p:cNvPr id="9" name="Rectangle 11">
            <a:extLst>
              <a:ext uri="{FF2B5EF4-FFF2-40B4-BE49-F238E27FC236}">
                <a16:creationId xmlns:a16="http://schemas.microsoft.com/office/drawing/2014/main" id="{DB27BB6C-2AAB-48EA-AF17-E8F495E7D4AB}"/>
              </a:ext>
            </a:extLst>
          </p:cNvPr>
          <p:cNvSpPr>
            <a:spLocks noChangeArrowheads="1"/>
          </p:cNvSpPr>
          <p:nvPr/>
        </p:nvSpPr>
        <p:spPr bwMode="auto">
          <a:xfrm>
            <a:off x="5648487" y="2443984"/>
            <a:ext cx="1249363" cy="771525"/>
          </a:xfrm>
          <a:prstGeom prst="rect">
            <a:avLst/>
          </a:prstGeom>
          <a:solidFill>
            <a:srgbClr val="FFFFCC"/>
          </a:solidFill>
          <a:ln w="0">
            <a:solidFill>
              <a:srgbClr val="990033"/>
            </a:solidFill>
            <a:miter lim="800000"/>
            <a:headEnd/>
            <a:tailEnd/>
          </a:ln>
        </p:spPr>
        <p:txBody>
          <a:bodyPr/>
          <a:lstStyle/>
          <a:p>
            <a:endParaRPr lang="nl-NL"/>
          </a:p>
        </p:txBody>
      </p:sp>
      <p:sp>
        <p:nvSpPr>
          <p:cNvPr id="10" name="Rectangle 12">
            <a:extLst>
              <a:ext uri="{FF2B5EF4-FFF2-40B4-BE49-F238E27FC236}">
                <a16:creationId xmlns:a16="http://schemas.microsoft.com/office/drawing/2014/main" id="{5A46F879-765C-49D9-ABE4-E80FD52301B6}"/>
              </a:ext>
            </a:extLst>
          </p:cNvPr>
          <p:cNvSpPr>
            <a:spLocks noChangeArrowheads="1"/>
          </p:cNvSpPr>
          <p:nvPr/>
        </p:nvSpPr>
        <p:spPr bwMode="auto">
          <a:xfrm>
            <a:off x="5951700" y="2496371"/>
            <a:ext cx="776287" cy="249238"/>
          </a:xfrm>
          <a:prstGeom prst="rect">
            <a:avLst/>
          </a:prstGeom>
          <a:noFill/>
          <a:ln w="9525">
            <a:noFill/>
            <a:miter lim="800000"/>
            <a:headEnd/>
            <a:tailEnd/>
          </a:ln>
        </p:spPr>
        <p:txBody>
          <a:bodyPr wrap="none" lIns="0" tIns="0" rIns="0" bIns="0">
            <a:spAutoFit/>
          </a:bodyPr>
          <a:lstStyle/>
          <a:p>
            <a:r>
              <a:rPr lang="nl-NL" sz="1300">
                <a:solidFill>
                  <a:srgbClr val="000000"/>
                </a:solidFill>
              </a:rPr>
              <a:t>Persoon</a:t>
            </a:r>
            <a:endParaRPr lang="nl-NL"/>
          </a:p>
        </p:txBody>
      </p:sp>
      <p:sp>
        <p:nvSpPr>
          <p:cNvPr id="11" name="Rectangle 13">
            <a:extLst>
              <a:ext uri="{FF2B5EF4-FFF2-40B4-BE49-F238E27FC236}">
                <a16:creationId xmlns:a16="http://schemas.microsoft.com/office/drawing/2014/main" id="{4631A3E4-02C6-40B3-8BE8-26DFD877749B}"/>
              </a:ext>
            </a:extLst>
          </p:cNvPr>
          <p:cNvSpPr>
            <a:spLocks noChangeArrowheads="1"/>
          </p:cNvSpPr>
          <p:nvPr/>
        </p:nvSpPr>
        <p:spPr bwMode="auto">
          <a:xfrm>
            <a:off x="5648487" y="2718621"/>
            <a:ext cx="1249363" cy="496888"/>
          </a:xfrm>
          <a:prstGeom prst="rect">
            <a:avLst/>
          </a:prstGeom>
          <a:noFill/>
          <a:ln w="0">
            <a:solidFill>
              <a:srgbClr val="990033"/>
            </a:solidFill>
            <a:miter lim="800000"/>
            <a:headEnd/>
            <a:tailEnd/>
          </a:ln>
        </p:spPr>
        <p:txBody>
          <a:bodyPr/>
          <a:lstStyle/>
          <a:p>
            <a:endParaRPr lang="nl-NL"/>
          </a:p>
        </p:txBody>
      </p:sp>
      <p:sp>
        <p:nvSpPr>
          <p:cNvPr id="12" name="Rectangle 14">
            <a:extLst>
              <a:ext uri="{FF2B5EF4-FFF2-40B4-BE49-F238E27FC236}">
                <a16:creationId xmlns:a16="http://schemas.microsoft.com/office/drawing/2014/main" id="{DE82CA9B-49E6-4CF1-998F-FD0C4DF5DC7C}"/>
              </a:ext>
            </a:extLst>
          </p:cNvPr>
          <p:cNvSpPr>
            <a:spLocks noChangeArrowheads="1"/>
          </p:cNvSpPr>
          <p:nvPr/>
        </p:nvSpPr>
        <p:spPr bwMode="auto">
          <a:xfrm>
            <a:off x="5648487" y="3032946"/>
            <a:ext cx="1249363" cy="182563"/>
          </a:xfrm>
          <a:prstGeom prst="rect">
            <a:avLst/>
          </a:prstGeom>
          <a:noFill/>
          <a:ln w="0">
            <a:solidFill>
              <a:srgbClr val="990033"/>
            </a:solidFill>
            <a:miter lim="800000"/>
            <a:headEnd/>
            <a:tailEnd/>
          </a:ln>
        </p:spPr>
        <p:txBody>
          <a:bodyPr/>
          <a:lstStyle/>
          <a:p>
            <a:endParaRPr lang="nl-NL"/>
          </a:p>
        </p:txBody>
      </p:sp>
      <p:sp>
        <p:nvSpPr>
          <p:cNvPr id="13" name="Rectangle 15">
            <a:extLst>
              <a:ext uri="{FF2B5EF4-FFF2-40B4-BE49-F238E27FC236}">
                <a16:creationId xmlns:a16="http://schemas.microsoft.com/office/drawing/2014/main" id="{DE1460F9-2CC4-4566-BF4D-00A8D7B3F6DF}"/>
              </a:ext>
            </a:extLst>
          </p:cNvPr>
          <p:cNvSpPr>
            <a:spLocks noChangeArrowheads="1"/>
          </p:cNvSpPr>
          <p:nvPr/>
        </p:nvSpPr>
        <p:spPr bwMode="auto">
          <a:xfrm>
            <a:off x="5675475" y="2744021"/>
            <a:ext cx="1341437" cy="249238"/>
          </a:xfrm>
          <a:prstGeom prst="rect">
            <a:avLst/>
          </a:prstGeom>
          <a:noFill/>
          <a:ln w="9525">
            <a:noFill/>
            <a:miter lim="800000"/>
            <a:headEnd/>
            <a:tailEnd/>
          </a:ln>
        </p:spPr>
        <p:txBody>
          <a:bodyPr wrap="none" lIns="0" tIns="0" rIns="0" bIns="0">
            <a:spAutoFit/>
          </a:bodyPr>
          <a:lstStyle/>
          <a:p>
            <a:r>
              <a:rPr lang="nl-NL" sz="1300">
                <a:solidFill>
                  <a:srgbClr val="000000"/>
                </a:solidFill>
              </a:rPr>
              <a:t>datum in dienst</a:t>
            </a:r>
            <a:endParaRPr lang="nl-NL"/>
          </a:p>
        </p:txBody>
      </p:sp>
      <p:sp>
        <p:nvSpPr>
          <p:cNvPr id="14" name="Line 16">
            <a:extLst>
              <a:ext uri="{FF2B5EF4-FFF2-40B4-BE49-F238E27FC236}">
                <a16:creationId xmlns:a16="http://schemas.microsoft.com/office/drawing/2014/main" id="{18A49080-F53B-4DA3-B27C-2EA84D2318D4}"/>
              </a:ext>
            </a:extLst>
          </p:cNvPr>
          <p:cNvSpPr>
            <a:spLocks noChangeShapeType="1"/>
          </p:cNvSpPr>
          <p:nvPr/>
        </p:nvSpPr>
        <p:spPr bwMode="auto">
          <a:xfrm>
            <a:off x="4110200" y="2823396"/>
            <a:ext cx="1525587" cy="1588"/>
          </a:xfrm>
          <a:prstGeom prst="line">
            <a:avLst/>
          </a:prstGeom>
          <a:noFill/>
          <a:ln w="0">
            <a:solidFill>
              <a:srgbClr val="990033"/>
            </a:solidFill>
            <a:round/>
            <a:headEnd/>
            <a:tailEnd/>
          </a:ln>
        </p:spPr>
        <p:txBody>
          <a:bodyPr/>
          <a:lstStyle/>
          <a:p>
            <a:endParaRPr lang="en-US"/>
          </a:p>
        </p:txBody>
      </p:sp>
      <p:sp>
        <p:nvSpPr>
          <p:cNvPr id="15" name="Rectangle 17">
            <a:extLst>
              <a:ext uri="{FF2B5EF4-FFF2-40B4-BE49-F238E27FC236}">
                <a16:creationId xmlns:a16="http://schemas.microsoft.com/office/drawing/2014/main" id="{A88096AD-CF6F-4A7C-BDE8-7459517EB835}"/>
              </a:ext>
            </a:extLst>
          </p:cNvPr>
          <p:cNvSpPr>
            <a:spLocks noChangeArrowheads="1"/>
          </p:cNvSpPr>
          <p:nvPr/>
        </p:nvSpPr>
        <p:spPr bwMode="auto">
          <a:xfrm>
            <a:off x="5319875" y="2953571"/>
            <a:ext cx="247650" cy="198438"/>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16" name="Line 18">
            <a:extLst>
              <a:ext uri="{FF2B5EF4-FFF2-40B4-BE49-F238E27FC236}">
                <a16:creationId xmlns:a16="http://schemas.microsoft.com/office/drawing/2014/main" id="{FCA125D3-9783-4C41-9180-25A16566EB15}"/>
              </a:ext>
            </a:extLst>
          </p:cNvPr>
          <p:cNvSpPr>
            <a:spLocks noChangeShapeType="1"/>
          </p:cNvSpPr>
          <p:nvPr/>
        </p:nvSpPr>
        <p:spPr bwMode="auto">
          <a:xfrm flipH="1">
            <a:off x="2586200" y="2823396"/>
            <a:ext cx="1524000" cy="1588"/>
          </a:xfrm>
          <a:prstGeom prst="line">
            <a:avLst/>
          </a:prstGeom>
          <a:noFill/>
          <a:ln w="0">
            <a:solidFill>
              <a:srgbClr val="990033"/>
            </a:solidFill>
            <a:round/>
            <a:headEnd/>
            <a:tailEnd/>
          </a:ln>
        </p:spPr>
        <p:txBody>
          <a:bodyPr/>
          <a:lstStyle/>
          <a:p>
            <a:endParaRPr lang="en-US"/>
          </a:p>
        </p:txBody>
      </p:sp>
      <p:sp>
        <p:nvSpPr>
          <p:cNvPr id="17" name="Rectangle 20">
            <a:extLst>
              <a:ext uri="{FF2B5EF4-FFF2-40B4-BE49-F238E27FC236}">
                <a16:creationId xmlns:a16="http://schemas.microsoft.com/office/drawing/2014/main" id="{148255DA-CF56-423C-BEB5-38B43E62B85B}"/>
              </a:ext>
            </a:extLst>
          </p:cNvPr>
          <p:cNvSpPr>
            <a:spLocks noChangeArrowheads="1"/>
          </p:cNvSpPr>
          <p:nvPr/>
        </p:nvSpPr>
        <p:spPr bwMode="auto">
          <a:xfrm>
            <a:off x="3559337" y="2482084"/>
            <a:ext cx="1274763" cy="249237"/>
          </a:xfrm>
          <a:prstGeom prst="rect">
            <a:avLst/>
          </a:prstGeom>
          <a:noFill/>
          <a:ln w="9525">
            <a:noFill/>
            <a:miter lim="800000"/>
            <a:headEnd/>
            <a:tailEnd/>
          </a:ln>
        </p:spPr>
        <p:txBody>
          <a:bodyPr wrap="none" lIns="0" tIns="0" rIns="0" bIns="0">
            <a:spAutoFit/>
          </a:bodyPr>
          <a:lstStyle/>
          <a:p>
            <a:r>
              <a:rPr lang="nl-NL" sz="1300" i="1" dirty="0">
                <a:solidFill>
                  <a:srgbClr val="000000"/>
                </a:solidFill>
              </a:rPr>
              <a:t>Heeft in dienst</a:t>
            </a:r>
            <a:endParaRPr lang="nl-NL" dirty="0"/>
          </a:p>
        </p:txBody>
      </p:sp>
      <p:sp>
        <p:nvSpPr>
          <p:cNvPr id="18" name="Rectangle 22">
            <a:extLst>
              <a:ext uri="{FF2B5EF4-FFF2-40B4-BE49-F238E27FC236}">
                <a16:creationId xmlns:a16="http://schemas.microsoft.com/office/drawing/2014/main" id="{B971D5E5-8A5C-4B44-947C-CBB9348019D9}"/>
              </a:ext>
            </a:extLst>
          </p:cNvPr>
          <p:cNvSpPr>
            <a:spLocks noChangeArrowheads="1"/>
          </p:cNvSpPr>
          <p:nvPr/>
        </p:nvSpPr>
        <p:spPr bwMode="auto">
          <a:xfrm>
            <a:off x="2625887" y="2953571"/>
            <a:ext cx="247650" cy="198438"/>
          </a:xfrm>
          <a:prstGeom prst="rect">
            <a:avLst/>
          </a:prstGeom>
          <a:noFill/>
          <a:ln w="9525">
            <a:noFill/>
            <a:miter lim="800000"/>
            <a:headEnd/>
            <a:tailEnd/>
          </a:ln>
        </p:spPr>
        <p:txBody>
          <a:bodyPr wrap="none" lIns="0" tIns="0" rIns="0" bIns="0">
            <a:spAutoFit/>
          </a:bodyPr>
          <a:lstStyle/>
          <a:p>
            <a:r>
              <a:rPr lang="nl-NL" sz="1300">
                <a:solidFill>
                  <a:srgbClr val="000000"/>
                </a:solidFill>
              </a:rPr>
              <a:t>0..*</a:t>
            </a:r>
            <a:endParaRPr lang="nl-NL"/>
          </a:p>
        </p:txBody>
      </p:sp>
      <p:sp>
        <p:nvSpPr>
          <p:cNvPr id="19" name="Rectangle 23">
            <a:extLst>
              <a:ext uri="{FF2B5EF4-FFF2-40B4-BE49-F238E27FC236}">
                <a16:creationId xmlns:a16="http://schemas.microsoft.com/office/drawing/2014/main" id="{2E5B3275-323C-4470-AEB2-F12ECB613665}"/>
              </a:ext>
            </a:extLst>
          </p:cNvPr>
          <p:cNvSpPr>
            <a:spLocks noChangeArrowheads="1"/>
          </p:cNvSpPr>
          <p:nvPr/>
        </p:nvSpPr>
        <p:spPr bwMode="auto">
          <a:xfrm>
            <a:off x="1321967" y="4730750"/>
            <a:ext cx="750887" cy="527050"/>
          </a:xfrm>
          <a:prstGeom prst="rect">
            <a:avLst/>
          </a:prstGeom>
          <a:solidFill>
            <a:srgbClr val="FFFFCC"/>
          </a:solidFill>
          <a:ln w="0">
            <a:solidFill>
              <a:srgbClr val="990033"/>
            </a:solidFill>
            <a:miter lim="800000"/>
            <a:headEnd/>
            <a:tailEnd/>
          </a:ln>
        </p:spPr>
        <p:txBody>
          <a:bodyPr/>
          <a:lstStyle/>
          <a:p>
            <a:endParaRPr lang="nl-NL"/>
          </a:p>
        </p:txBody>
      </p:sp>
      <p:sp>
        <p:nvSpPr>
          <p:cNvPr id="20" name="Rectangle 24">
            <a:extLst>
              <a:ext uri="{FF2B5EF4-FFF2-40B4-BE49-F238E27FC236}">
                <a16:creationId xmlns:a16="http://schemas.microsoft.com/office/drawing/2014/main" id="{0054E8A6-E4C1-4059-A11D-E60143E3F8D8}"/>
              </a:ext>
            </a:extLst>
          </p:cNvPr>
          <p:cNvSpPr>
            <a:spLocks noChangeArrowheads="1"/>
          </p:cNvSpPr>
          <p:nvPr/>
        </p:nvSpPr>
        <p:spPr bwMode="auto">
          <a:xfrm>
            <a:off x="1464842" y="4783138"/>
            <a:ext cx="595312" cy="244475"/>
          </a:xfrm>
          <a:prstGeom prst="rect">
            <a:avLst/>
          </a:prstGeom>
          <a:noFill/>
          <a:ln w="9525">
            <a:noFill/>
            <a:miter lim="800000"/>
            <a:headEnd/>
            <a:tailEnd/>
          </a:ln>
        </p:spPr>
        <p:txBody>
          <a:bodyPr wrap="none" lIns="0" tIns="0" rIns="0" bIns="0">
            <a:spAutoFit/>
          </a:bodyPr>
          <a:lstStyle/>
          <a:p>
            <a:r>
              <a:rPr lang="nl-NL" sz="1300">
                <a:solidFill>
                  <a:srgbClr val="000000"/>
                </a:solidFill>
              </a:rPr>
              <a:t>Bedrijf</a:t>
            </a:r>
            <a:endParaRPr lang="nl-NL"/>
          </a:p>
        </p:txBody>
      </p:sp>
      <p:sp>
        <p:nvSpPr>
          <p:cNvPr id="21" name="Rectangle 25">
            <a:extLst>
              <a:ext uri="{FF2B5EF4-FFF2-40B4-BE49-F238E27FC236}">
                <a16:creationId xmlns:a16="http://schemas.microsoft.com/office/drawing/2014/main" id="{62EB97BC-446B-44E5-A548-DC00AD845EFA}"/>
              </a:ext>
            </a:extLst>
          </p:cNvPr>
          <p:cNvSpPr>
            <a:spLocks noChangeArrowheads="1"/>
          </p:cNvSpPr>
          <p:nvPr/>
        </p:nvSpPr>
        <p:spPr bwMode="auto">
          <a:xfrm>
            <a:off x="1321967" y="5000625"/>
            <a:ext cx="750887" cy="257175"/>
          </a:xfrm>
          <a:prstGeom prst="rect">
            <a:avLst/>
          </a:prstGeom>
          <a:noFill/>
          <a:ln w="0">
            <a:solidFill>
              <a:srgbClr val="990033"/>
            </a:solidFill>
            <a:miter lim="800000"/>
            <a:headEnd/>
            <a:tailEnd/>
          </a:ln>
        </p:spPr>
        <p:txBody>
          <a:bodyPr/>
          <a:lstStyle/>
          <a:p>
            <a:endParaRPr lang="nl-NL"/>
          </a:p>
        </p:txBody>
      </p:sp>
      <p:sp>
        <p:nvSpPr>
          <p:cNvPr id="22" name="Rectangle 26">
            <a:extLst>
              <a:ext uri="{FF2B5EF4-FFF2-40B4-BE49-F238E27FC236}">
                <a16:creationId xmlns:a16="http://schemas.microsoft.com/office/drawing/2014/main" id="{BBBFB25F-1282-4EAF-85B9-157711BE4DB4}"/>
              </a:ext>
            </a:extLst>
          </p:cNvPr>
          <p:cNvSpPr>
            <a:spLocks noChangeArrowheads="1"/>
          </p:cNvSpPr>
          <p:nvPr/>
        </p:nvSpPr>
        <p:spPr bwMode="auto">
          <a:xfrm>
            <a:off x="1321967" y="5103813"/>
            <a:ext cx="750887" cy="153987"/>
          </a:xfrm>
          <a:prstGeom prst="rect">
            <a:avLst/>
          </a:prstGeom>
          <a:noFill/>
          <a:ln w="0">
            <a:solidFill>
              <a:srgbClr val="990033"/>
            </a:solidFill>
            <a:miter lim="800000"/>
            <a:headEnd/>
            <a:tailEnd/>
          </a:ln>
        </p:spPr>
        <p:txBody>
          <a:bodyPr/>
          <a:lstStyle/>
          <a:p>
            <a:endParaRPr lang="nl-NL"/>
          </a:p>
        </p:txBody>
      </p:sp>
      <p:sp>
        <p:nvSpPr>
          <p:cNvPr id="23" name="Rectangle 27">
            <a:extLst>
              <a:ext uri="{FF2B5EF4-FFF2-40B4-BE49-F238E27FC236}">
                <a16:creationId xmlns:a16="http://schemas.microsoft.com/office/drawing/2014/main" id="{1F4A0B14-BF20-4F0D-8FC4-FB189812C09E}"/>
              </a:ext>
            </a:extLst>
          </p:cNvPr>
          <p:cNvSpPr>
            <a:spLocks noChangeArrowheads="1"/>
          </p:cNvSpPr>
          <p:nvPr/>
        </p:nvSpPr>
        <p:spPr bwMode="auto">
          <a:xfrm>
            <a:off x="6305129" y="4730750"/>
            <a:ext cx="854075" cy="527050"/>
          </a:xfrm>
          <a:prstGeom prst="rect">
            <a:avLst/>
          </a:prstGeom>
          <a:solidFill>
            <a:srgbClr val="FFFFCC"/>
          </a:solidFill>
          <a:ln w="0">
            <a:solidFill>
              <a:srgbClr val="990033"/>
            </a:solidFill>
            <a:miter lim="800000"/>
            <a:headEnd/>
            <a:tailEnd/>
          </a:ln>
        </p:spPr>
        <p:txBody>
          <a:bodyPr/>
          <a:lstStyle/>
          <a:p>
            <a:endParaRPr lang="nl-NL"/>
          </a:p>
        </p:txBody>
      </p:sp>
      <p:sp>
        <p:nvSpPr>
          <p:cNvPr id="24" name="Rectangle 28">
            <a:extLst>
              <a:ext uri="{FF2B5EF4-FFF2-40B4-BE49-F238E27FC236}">
                <a16:creationId xmlns:a16="http://schemas.microsoft.com/office/drawing/2014/main" id="{D681A0AA-56F1-473F-8593-2E9D3593C6A2}"/>
              </a:ext>
            </a:extLst>
          </p:cNvPr>
          <p:cNvSpPr>
            <a:spLocks noChangeArrowheads="1"/>
          </p:cNvSpPr>
          <p:nvPr/>
        </p:nvSpPr>
        <p:spPr bwMode="auto">
          <a:xfrm>
            <a:off x="6422604" y="4783138"/>
            <a:ext cx="763588" cy="244475"/>
          </a:xfrm>
          <a:prstGeom prst="rect">
            <a:avLst/>
          </a:prstGeom>
          <a:noFill/>
          <a:ln w="9525">
            <a:noFill/>
            <a:miter lim="800000"/>
            <a:headEnd/>
            <a:tailEnd/>
          </a:ln>
        </p:spPr>
        <p:txBody>
          <a:bodyPr wrap="none" lIns="0" tIns="0" rIns="0" bIns="0">
            <a:spAutoFit/>
          </a:bodyPr>
          <a:lstStyle/>
          <a:p>
            <a:r>
              <a:rPr lang="nl-NL" sz="1300">
                <a:solidFill>
                  <a:srgbClr val="000000"/>
                </a:solidFill>
              </a:rPr>
              <a:t>Persoon</a:t>
            </a:r>
            <a:endParaRPr lang="nl-NL"/>
          </a:p>
        </p:txBody>
      </p:sp>
      <p:sp>
        <p:nvSpPr>
          <p:cNvPr id="25" name="Rectangle 29">
            <a:extLst>
              <a:ext uri="{FF2B5EF4-FFF2-40B4-BE49-F238E27FC236}">
                <a16:creationId xmlns:a16="http://schemas.microsoft.com/office/drawing/2014/main" id="{DE3CDA93-D337-480B-A5CC-D47AA13C7E64}"/>
              </a:ext>
            </a:extLst>
          </p:cNvPr>
          <p:cNvSpPr>
            <a:spLocks noChangeArrowheads="1"/>
          </p:cNvSpPr>
          <p:nvPr/>
        </p:nvSpPr>
        <p:spPr bwMode="auto">
          <a:xfrm>
            <a:off x="6305129" y="5000625"/>
            <a:ext cx="854075" cy="257175"/>
          </a:xfrm>
          <a:prstGeom prst="rect">
            <a:avLst/>
          </a:prstGeom>
          <a:noFill/>
          <a:ln w="0">
            <a:solidFill>
              <a:srgbClr val="990033"/>
            </a:solidFill>
            <a:miter lim="800000"/>
            <a:headEnd/>
            <a:tailEnd/>
          </a:ln>
        </p:spPr>
        <p:txBody>
          <a:bodyPr/>
          <a:lstStyle/>
          <a:p>
            <a:endParaRPr lang="nl-NL"/>
          </a:p>
        </p:txBody>
      </p:sp>
      <p:sp>
        <p:nvSpPr>
          <p:cNvPr id="26" name="Rectangle 30">
            <a:extLst>
              <a:ext uri="{FF2B5EF4-FFF2-40B4-BE49-F238E27FC236}">
                <a16:creationId xmlns:a16="http://schemas.microsoft.com/office/drawing/2014/main" id="{EEE35F54-A503-496F-814B-C8A7F0EA70B0}"/>
              </a:ext>
            </a:extLst>
          </p:cNvPr>
          <p:cNvSpPr>
            <a:spLocks noChangeArrowheads="1"/>
          </p:cNvSpPr>
          <p:nvPr/>
        </p:nvSpPr>
        <p:spPr bwMode="auto">
          <a:xfrm>
            <a:off x="6305129" y="5103813"/>
            <a:ext cx="854075" cy="153987"/>
          </a:xfrm>
          <a:prstGeom prst="rect">
            <a:avLst/>
          </a:prstGeom>
          <a:noFill/>
          <a:ln w="0">
            <a:solidFill>
              <a:srgbClr val="990033"/>
            </a:solidFill>
            <a:miter lim="800000"/>
            <a:headEnd/>
            <a:tailEnd/>
          </a:ln>
        </p:spPr>
        <p:txBody>
          <a:bodyPr/>
          <a:lstStyle/>
          <a:p>
            <a:endParaRPr lang="nl-NL"/>
          </a:p>
        </p:txBody>
      </p:sp>
      <p:sp>
        <p:nvSpPr>
          <p:cNvPr id="27" name="Line 31">
            <a:extLst>
              <a:ext uri="{FF2B5EF4-FFF2-40B4-BE49-F238E27FC236}">
                <a16:creationId xmlns:a16="http://schemas.microsoft.com/office/drawing/2014/main" id="{D06F765D-5C63-4521-AEA7-890A8029BBE3}"/>
              </a:ext>
            </a:extLst>
          </p:cNvPr>
          <p:cNvSpPr>
            <a:spLocks noChangeShapeType="1"/>
          </p:cNvSpPr>
          <p:nvPr/>
        </p:nvSpPr>
        <p:spPr bwMode="auto">
          <a:xfrm>
            <a:off x="4182642" y="4987925"/>
            <a:ext cx="2122487" cy="1588"/>
          </a:xfrm>
          <a:prstGeom prst="line">
            <a:avLst/>
          </a:prstGeom>
          <a:noFill/>
          <a:ln w="0">
            <a:solidFill>
              <a:srgbClr val="990033"/>
            </a:solidFill>
            <a:round/>
            <a:headEnd/>
            <a:tailEnd/>
          </a:ln>
        </p:spPr>
        <p:txBody>
          <a:bodyPr/>
          <a:lstStyle/>
          <a:p>
            <a:endParaRPr lang="en-US"/>
          </a:p>
        </p:txBody>
      </p:sp>
      <p:sp>
        <p:nvSpPr>
          <p:cNvPr id="28" name="Rectangle 32">
            <a:extLst>
              <a:ext uri="{FF2B5EF4-FFF2-40B4-BE49-F238E27FC236}">
                <a16:creationId xmlns:a16="http://schemas.microsoft.com/office/drawing/2014/main" id="{91320109-CE0E-46F9-A837-068B46952C6E}"/>
              </a:ext>
            </a:extLst>
          </p:cNvPr>
          <p:cNvSpPr>
            <a:spLocks noChangeArrowheads="1"/>
          </p:cNvSpPr>
          <p:nvPr/>
        </p:nvSpPr>
        <p:spPr bwMode="auto">
          <a:xfrm>
            <a:off x="5995567" y="5116513"/>
            <a:ext cx="247650" cy="198437"/>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29" name="Line 33">
            <a:extLst>
              <a:ext uri="{FF2B5EF4-FFF2-40B4-BE49-F238E27FC236}">
                <a16:creationId xmlns:a16="http://schemas.microsoft.com/office/drawing/2014/main" id="{E375BAAC-5369-4ADA-A5C8-B329C777BEB0}"/>
              </a:ext>
            </a:extLst>
          </p:cNvPr>
          <p:cNvSpPr>
            <a:spLocks noChangeShapeType="1"/>
          </p:cNvSpPr>
          <p:nvPr/>
        </p:nvSpPr>
        <p:spPr bwMode="auto">
          <a:xfrm flipH="1">
            <a:off x="2072854" y="4987925"/>
            <a:ext cx="2109788" cy="1588"/>
          </a:xfrm>
          <a:prstGeom prst="line">
            <a:avLst/>
          </a:prstGeom>
          <a:noFill/>
          <a:ln w="0">
            <a:solidFill>
              <a:srgbClr val="990033"/>
            </a:solidFill>
            <a:round/>
            <a:headEnd/>
            <a:tailEnd/>
          </a:ln>
        </p:spPr>
        <p:txBody>
          <a:bodyPr/>
          <a:lstStyle/>
          <a:p>
            <a:endParaRPr lang="en-US"/>
          </a:p>
        </p:txBody>
      </p:sp>
      <p:sp>
        <p:nvSpPr>
          <p:cNvPr id="30" name="Rectangle 34">
            <a:extLst>
              <a:ext uri="{FF2B5EF4-FFF2-40B4-BE49-F238E27FC236}">
                <a16:creationId xmlns:a16="http://schemas.microsoft.com/office/drawing/2014/main" id="{2FF71BA7-CF7B-42DD-91EF-8751A5F30064}"/>
              </a:ext>
            </a:extLst>
          </p:cNvPr>
          <p:cNvSpPr>
            <a:spLocks noChangeArrowheads="1"/>
          </p:cNvSpPr>
          <p:nvPr/>
        </p:nvSpPr>
        <p:spPr bwMode="auto">
          <a:xfrm>
            <a:off x="2098254" y="5116513"/>
            <a:ext cx="247650" cy="198437"/>
          </a:xfrm>
          <a:prstGeom prst="rect">
            <a:avLst/>
          </a:prstGeom>
          <a:noFill/>
          <a:ln w="9525">
            <a:noFill/>
            <a:miter lim="800000"/>
            <a:headEnd/>
            <a:tailEnd/>
          </a:ln>
        </p:spPr>
        <p:txBody>
          <a:bodyPr wrap="none" lIns="0" tIns="0" rIns="0" bIns="0">
            <a:spAutoFit/>
          </a:bodyPr>
          <a:lstStyle/>
          <a:p>
            <a:r>
              <a:rPr lang="nl-NL" sz="1300">
                <a:solidFill>
                  <a:srgbClr val="000000"/>
                </a:solidFill>
              </a:rPr>
              <a:t>0..*</a:t>
            </a:r>
            <a:endParaRPr lang="nl-NL"/>
          </a:p>
        </p:txBody>
      </p:sp>
      <p:sp>
        <p:nvSpPr>
          <p:cNvPr id="31" name="Rectangle 37">
            <a:extLst>
              <a:ext uri="{FF2B5EF4-FFF2-40B4-BE49-F238E27FC236}">
                <a16:creationId xmlns:a16="http://schemas.microsoft.com/office/drawing/2014/main" id="{518D68C8-00A3-4717-AB87-245611F38839}"/>
              </a:ext>
            </a:extLst>
          </p:cNvPr>
          <p:cNvSpPr>
            <a:spLocks noChangeArrowheads="1"/>
          </p:cNvSpPr>
          <p:nvPr/>
        </p:nvSpPr>
        <p:spPr bwMode="auto">
          <a:xfrm>
            <a:off x="3561929" y="5721350"/>
            <a:ext cx="1306513" cy="769938"/>
          </a:xfrm>
          <a:prstGeom prst="rect">
            <a:avLst/>
          </a:prstGeom>
          <a:solidFill>
            <a:srgbClr val="FFFFCC"/>
          </a:solidFill>
          <a:ln w="0">
            <a:solidFill>
              <a:srgbClr val="990033"/>
            </a:solidFill>
            <a:miter lim="800000"/>
            <a:headEnd/>
            <a:tailEnd/>
          </a:ln>
        </p:spPr>
        <p:txBody>
          <a:bodyPr/>
          <a:lstStyle/>
          <a:p>
            <a:endParaRPr lang="nl-NL"/>
          </a:p>
        </p:txBody>
      </p:sp>
      <p:sp>
        <p:nvSpPr>
          <p:cNvPr id="32" name="Rectangle 38">
            <a:extLst>
              <a:ext uri="{FF2B5EF4-FFF2-40B4-BE49-F238E27FC236}">
                <a16:creationId xmlns:a16="http://schemas.microsoft.com/office/drawing/2014/main" id="{D686CFF1-2D08-4052-A91E-336BBBE70840}"/>
              </a:ext>
            </a:extLst>
          </p:cNvPr>
          <p:cNvSpPr>
            <a:spLocks noChangeArrowheads="1"/>
          </p:cNvSpPr>
          <p:nvPr/>
        </p:nvSpPr>
        <p:spPr bwMode="auto">
          <a:xfrm>
            <a:off x="3677817" y="5772150"/>
            <a:ext cx="1066800" cy="198438"/>
          </a:xfrm>
          <a:prstGeom prst="rect">
            <a:avLst/>
          </a:prstGeom>
          <a:noFill/>
          <a:ln w="9525">
            <a:noFill/>
            <a:miter lim="800000"/>
            <a:headEnd/>
            <a:tailEnd/>
          </a:ln>
        </p:spPr>
        <p:txBody>
          <a:bodyPr wrap="none" lIns="0" tIns="0" rIns="0" bIns="0">
            <a:spAutoFit/>
          </a:bodyPr>
          <a:lstStyle/>
          <a:p>
            <a:r>
              <a:rPr lang="nl-NL" sz="1300">
                <a:solidFill>
                  <a:srgbClr val="000000"/>
                </a:solidFill>
              </a:rPr>
              <a:t>Dienstverband</a:t>
            </a:r>
            <a:endParaRPr lang="nl-NL"/>
          </a:p>
        </p:txBody>
      </p:sp>
      <p:sp>
        <p:nvSpPr>
          <p:cNvPr id="33" name="Rectangle 39">
            <a:extLst>
              <a:ext uri="{FF2B5EF4-FFF2-40B4-BE49-F238E27FC236}">
                <a16:creationId xmlns:a16="http://schemas.microsoft.com/office/drawing/2014/main" id="{1868F86A-C940-4A1C-A12D-24F57FE93B0D}"/>
              </a:ext>
            </a:extLst>
          </p:cNvPr>
          <p:cNvSpPr>
            <a:spLocks noChangeArrowheads="1"/>
          </p:cNvSpPr>
          <p:nvPr/>
        </p:nvSpPr>
        <p:spPr bwMode="auto">
          <a:xfrm>
            <a:off x="3561929" y="6003925"/>
            <a:ext cx="1306513" cy="487363"/>
          </a:xfrm>
          <a:prstGeom prst="rect">
            <a:avLst/>
          </a:prstGeom>
          <a:noFill/>
          <a:ln w="0">
            <a:solidFill>
              <a:srgbClr val="990033"/>
            </a:solidFill>
            <a:miter lim="800000"/>
            <a:headEnd/>
            <a:tailEnd/>
          </a:ln>
        </p:spPr>
        <p:txBody>
          <a:bodyPr/>
          <a:lstStyle/>
          <a:p>
            <a:endParaRPr lang="nl-NL"/>
          </a:p>
        </p:txBody>
      </p:sp>
      <p:sp>
        <p:nvSpPr>
          <p:cNvPr id="34" name="Rectangle 40">
            <a:extLst>
              <a:ext uri="{FF2B5EF4-FFF2-40B4-BE49-F238E27FC236}">
                <a16:creationId xmlns:a16="http://schemas.microsoft.com/office/drawing/2014/main" id="{1FD8EDAE-3B5F-4B8E-A78C-B35EAD9861B0}"/>
              </a:ext>
            </a:extLst>
          </p:cNvPr>
          <p:cNvSpPr>
            <a:spLocks noChangeArrowheads="1"/>
          </p:cNvSpPr>
          <p:nvPr/>
        </p:nvSpPr>
        <p:spPr bwMode="auto">
          <a:xfrm>
            <a:off x="3561929" y="6311900"/>
            <a:ext cx="1306513" cy="179388"/>
          </a:xfrm>
          <a:prstGeom prst="rect">
            <a:avLst/>
          </a:prstGeom>
          <a:noFill/>
          <a:ln w="0">
            <a:solidFill>
              <a:srgbClr val="990033"/>
            </a:solidFill>
            <a:miter lim="800000"/>
            <a:headEnd/>
            <a:tailEnd/>
          </a:ln>
        </p:spPr>
        <p:txBody>
          <a:bodyPr/>
          <a:lstStyle/>
          <a:p>
            <a:endParaRPr lang="nl-NL"/>
          </a:p>
        </p:txBody>
      </p:sp>
      <p:sp>
        <p:nvSpPr>
          <p:cNvPr id="35" name="Rectangle 41">
            <a:extLst>
              <a:ext uri="{FF2B5EF4-FFF2-40B4-BE49-F238E27FC236}">
                <a16:creationId xmlns:a16="http://schemas.microsoft.com/office/drawing/2014/main" id="{55F8475B-ACF2-4110-834D-1BB0125875BF}"/>
              </a:ext>
            </a:extLst>
          </p:cNvPr>
          <p:cNvSpPr>
            <a:spLocks noChangeArrowheads="1"/>
          </p:cNvSpPr>
          <p:nvPr/>
        </p:nvSpPr>
        <p:spPr bwMode="auto">
          <a:xfrm>
            <a:off x="3600029" y="6029325"/>
            <a:ext cx="1320800" cy="244475"/>
          </a:xfrm>
          <a:prstGeom prst="rect">
            <a:avLst/>
          </a:prstGeom>
          <a:noFill/>
          <a:ln w="9525">
            <a:noFill/>
            <a:miter lim="800000"/>
            <a:headEnd/>
            <a:tailEnd/>
          </a:ln>
        </p:spPr>
        <p:txBody>
          <a:bodyPr wrap="none" lIns="0" tIns="0" rIns="0" bIns="0">
            <a:spAutoFit/>
          </a:bodyPr>
          <a:lstStyle/>
          <a:p>
            <a:r>
              <a:rPr lang="nl-NL" sz="1300">
                <a:solidFill>
                  <a:srgbClr val="000000"/>
                </a:solidFill>
              </a:rPr>
              <a:t>datum in dienst</a:t>
            </a:r>
            <a:endParaRPr lang="nl-NL"/>
          </a:p>
        </p:txBody>
      </p:sp>
      <p:sp>
        <p:nvSpPr>
          <p:cNvPr id="36" name="Line 42">
            <a:extLst>
              <a:ext uri="{FF2B5EF4-FFF2-40B4-BE49-F238E27FC236}">
                <a16:creationId xmlns:a16="http://schemas.microsoft.com/office/drawing/2014/main" id="{34634B51-F49E-4659-A86B-7D30D1FBE871}"/>
              </a:ext>
            </a:extLst>
          </p:cNvPr>
          <p:cNvSpPr>
            <a:spLocks noChangeShapeType="1"/>
          </p:cNvSpPr>
          <p:nvPr/>
        </p:nvSpPr>
        <p:spPr bwMode="auto">
          <a:xfrm>
            <a:off x="4182642" y="4987925"/>
            <a:ext cx="25400" cy="733425"/>
          </a:xfrm>
          <a:prstGeom prst="line">
            <a:avLst/>
          </a:prstGeom>
          <a:noFill/>
          <a:ln w="0">
            <a:solidFill>
              <a:srgbClr val="990033"/>
            </a:solidFill>
            <a:prstDash val="dash"/>
            <a:round/>
            <a:headEnd/>
            <a:tailEnd/>
          </a:ln>
        </p:spPr>
        <p:txBody>
          <a:bodyPr/>
          <a:lstStyle/>
          <a:p>
            <a:endParaRPr lang="en-US"/>
          </a:p>
        </p:txBody>
      </p:sp>
      <p:sp>
        <p:nvSpPr>
          <p:cNvPr id="37" name="Rectangle 43">
            <a:extLst>
              <a:ext uri="{FF2B5EF4-FFF2-40B4-BE49-F238E27FC236}">
                <a16:creationId xmlns:a16="http://schemas.microsoft.com/office/drawing/2014/main" id="{FDC96BE5-FA5D-4324-BE89-6595500EA26F}"/>
              </a:ext>
            </a:extLst>
          </p:cNvPr>
          <p:cNvSpPr>
            <a:spLocks noChangeArrowheads="1"/>
          </p:cNvSpPr>
          <p:nvPr/>
        </p:nvSpPr>
        <p:spPr bwMode="auto">
          <a:xfrm>
            <a:off x="5335167" y="4730750"/>
            <a:ext cx="1035050" cy="244475"/>
          </a:xfrm>
          <a:prstGeom prst="rect">
            <a:avLst/>
          </a:prstGeom>
          <a:noFill/>
          <a:ln w="9525">
            <a:noFill/>
            <a:miter lim="800000"/>
            <a:headEnd/>
            <a:tailEnd/>
          </a:ln>
        </p:spPr>
        <p:txBody>
          <a:bodyPr wrap="none" lIns="0" tIns="0" rIns="0" bIns="0">
            <a:spAutoFit/>
          </a:bodyPr>
          <a:lstStyle/>
          <a:p>
            <a:r>
              <a:rPr lang="nl-NL" sz="1300">
                <a:solidFill>
                  <a:srgbClr val="000000"/>
                </a:solidFill>
              </a:rPr>
              <a:t>-werknemer</a:t>
            </a:r>
            <a:endParaRPr lang="nl-NL"/>
          </a:p>
        </p:txBody>
      </p:sp>
      <p:sp>
        <p:nvSpPr>
          <p:cNvPr id="38" name="Rectangle 44">
            <a:extLst>
              <a:ext uri="{FF2B5EF4-FFF2-40B4-BE49-F238E27FC236}">
                <a16:creationId xmlns:a16="http://schemas.microsoft.com/office/drawing/2014/main" id="{E80AA5FA-1B93-4DB5-9EE5-54F6A46CAB3E}"/>
              </a:ext>
            </a:extLst>
          </p:cNvPr>
          <p:cNvSpPr>
            <a:spLocks noChangeArrowheads="1"/>
          </p:cNvSpPr>
          <p:nvPr/>
        </p:nvSpPr>
        <p:spPr bwMode="auto">
          <a:xfrm>
            <a:off x="2228429" y="4730750"/>
            <a:ext cx="984250" cy="244475"/>
          </a:xfrm>
          <a:prstGeom prst="rect">
            <a:avLst/>
          </a:prstGeom>
          <a:noFill/>
          <a:ln w="9525">
            <a:noFill/>
            <a:miter lim="800000"/>
            <a:headEnd/>
            <a:tailEnd/>
          </a:ln>
        </p:spPr>
        <p:txBody>
          <a:bodyPr wrap="none" lIns="0" tIns="0" rIns="0" bIns="0">
            <a:spAutoFit/>
          </a:bodyPr>
          <a:lstStyle/>
          <a:p>
            <a:r>
              <a:rPr lang="nl-NL" sz="1300">
                <a:solidFill>
                  <a:srgbClr val="000000"/>
                </a:solidFill>
              </a:rPr>
              <a:t>-werkgever</a:t>
            </a:r>
            <a:endParaRPr lang="nl-NL"/>
          </a:p>
        </p:txBody>
      </p:sp>
      <p:sp>
        <p:nvSpPr>
          <p:cNvPr id="39" name="Freeform 45">
            <a:extLst>
              <a:ext uri="{FF2B5EF4-FFF2-40B4-BE49-F238E27FC236}">
                <a16:creationId xmlns:a16="http://schemas.microsoft.com/office/drawing/2014/main" id="{73BD0B0B-AF7B-4F34-83C6-8CEA0C0BF3A6}"/>
              </a:ext>
            </a:extLst>
          </p:cNvPr>
          <p:cNvSpPr>
            <a:spLocks/>
          </p:cNvSpPr>
          <p:nvPr/>
        </p:nvSpPr>
        <p:spPr bwMode="auto">
          <a:xfrm>
            <a:off x="6544048" y="3819525"/>
            <a:ext cx="1243013" cy="514350"/>
          </a:xfrm>
          <a:custGeom>
            <a:avLst/>
            <a:gdLst>
              <a:gd name="T0" fmla="*/ 0 w 783"/>
              <a:gd name="T1" fmla="*/ 0 h 324"/>
              <a:gd name="T2" fmla="*/ 1726308775 w 783"/>
              <a:gd name="T3" fmla="*/ 0 h 324"/>
              <a:gd name="T4" fmla="*/ 1973284110 w 783"/>
              <a:gd name="T5" fmla="*/ 244454370 h 324"/>
              <a:gd name="T6" fmla="*/ 1973284110 w 783"/>
              <a:gd name="T7" fmla="*/ 816530516 h 324"/>
              <a:gd name="T8" fmla="*/ 0 w 783"/>
              <a:gd name="T9" fmla="*/ 816530516 h 324"/>
              <a:gd name="T10" fmla="*/ 0 w 783"/>
              <a:gd name="T11" fmla="*/ 0 h 324"/>
              <a:gd name="T12" fmla="*/ 0 60000 65536"/>
              <a:gd name="T13" fmla="*/ 0 60000 65536"/>
              <a:gd name="T14" fmla="*/ 0 60000 65536"/>
              <a:gd name="T15" fmla="*/ 0 60000 65536"/>
              <a:gd name="T16" fmla="*/ 0 60000 65536"/>
              <a:gd name="T17" fmla="*/ 0 60000 65536"/>
              <a:gd name="T18" fmla="*/ 0 w 783"/>
              <a:gd name="T19" fmla="*/ 0 h 324"/>
              <a:gd name="T20" fmla="*/ 783 w 783"/>
              <a:gd name="T21" fmla="*/ 324 h 324"/>
            </a:gdLst>
            <a:ahLst/>
            <a:cxnLst>
              <a:cxn ang="T12">
                <a:pos x="T0" y="T1"/>
              </a:cxn>
              <a:cxn ang="T13">
                <a:pos x="T2" y="T3"/>
              </a:cxn>
              <a:cxn ang="T14">
                <a:pos x="T4" y="T5"/>
              </a:cxn>
              <a:cxn ang="T15">
                <a:pos x="T6" y="T7"/>
              </a:cxn>
              <a:cxn ang="T16">
                <a:pos x="T8" y="T9"/>
              </a:cxn>
              <a:cxn ang="T17">
                <a:pos x="T10" y="T11"/>
              </a:cxn>
            </a:cxnLst>
            <a:rect l="T18" t="T19" r="T20" b="T21"/>
            <a:pathLst>
              <a:path w="783" h="324">
                <a:moveTo>
                  <a:pt x="0" y="0"/>
                </a:moveTo>
                <a:lnTo>
                  <a:pt x="685" y="0"/>
                </a:lnTo>
                <a:lnTo>
                  <a:pt x="783" y="97"/>
                </a:lnTo>
                <a:lnTo>
                  <a:pt x="783" y="324"/>
                </a:lnTo>
                <a:lnTo>
                  <a:pt x="0" y="324"/>
                </a:lnTo>
                <a:lnTo>
                  <a:pt x="0" y="0"/>
                </a:lnTo>
                <a:close/>
              </a:path>
            </a:pathLst>
          </a:custGeom>
          <a:solidFill>
            <a:srgbClr val="FFFFCC"/>
          </a:solidFill>
          <a:ln w="0">
            <a:solidFill>
              <a:srgbClr val="990033"/>
            </a:solidFill>
            <a:prstDash val="solid"/>
            <a:round/>
            <a:headEnd/>
            <a:tailEnd/>
          </a:ln>
        </p:spPr>
        <p:txBody>
          <a:bodyPr/>
          <a:lstStyle/>
          <a:p>
            <a:endParaRPr lang="en-US"/>
          </a:p>
        </p:txBody>
      </p:sp>
      <p:sp>
        <p:nvSpPr>
          <p:cNvPr id="40" name="Freeform 46">
            <a:extLst>
              <a:ext uri="{FF2B5EF4-FFF2-40B4-BE49-F238E27FC236}">
                <a16:creationId xmlns:a16="http://schemas.microsoft.com/office/drawing/2014/main" id="{24FC1BF9-F62F-47F6-B461-F40ECF960C6F}"/>
              </a:ext>
            </a:extLst>
          </p:cNvPr>
          <p:cNvSpPr>
            <a:spLocks/>
          </p:cNvSpPr>
          <p:nvPr/>
        </p:nvSpPr>
        <p:spPr bwMode="auto">
          <a:xfrm>
            <a:off x="6544048" y="3819525"/>
            <a:ext cx="1243013" cy="514350"/>
          </a:xfrm>
          <a:custGeom>
            <a:avLst/>
            <a:gdLst>
              <a:gd name="T0" fmla="*/ 0 w 96"/>
              <a:gd name="T1" fmla="*/ 0 h 40"/>
              <a:gd name="T2" fmla="*/ 2147483647 w 96"/>
              <a:gd name="T3" fmla="*/ 0 h 40"/>
              <a:gd name="T4" fmla="*/ 2147483647 w 96"/>
              <a:gd name="T5" fmla="*/ 1984169466 h 40"/>
              <a:gd name="T6" fmla="*/ 2147483647 w 96"/>
              <a:gd name="T7" fmla="*/ 2147483647 h 40"/>
              <a:gd name="T8" fmla="*/ 0 w 96"/>
              <a:gd name="T9" fmla="*/ 2147483647 h 40"/>
              <a:gd name="T10" fmla="*/ 0 w 96"/>
              <a:gd name="T11" fmla="*/ 0 h 40"/>
              <a:gd name="T12" fmla="*/ 0 60000 65536"/>
              <a:gd name="T13" fmla="*/ 0 60000 65536"/>
              <a:gd name="T14" fmla="*/ 0 60000 65536"/>
              <a:gd name="T15" fmla="*/ 0 60000 65536"/>
              <a:gd name="T16" fmla="*/ 0 60000 65536"/>
              <a:gd name="T17" fmla="*/ 0 60000 65536"/>
              <a:gd name="T18" fmla="*/ 0 w 96"/>
              <a:gd name="T19" fmla="*/ 0 h 40"/>
              <a:gd name="T20" fmla="*/ 96 w 96"/>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6" h="40">
                <a:moveTo>
                  <a:pt x="0" y="0"/>
                </a:moveTo>
                <a:lnTo>
                  <a:pt x="84" y="0"/>
                </a:lnTo>
                <a:lnTo>
                  <a:pt x="96" y="12"/>
                </a:lnTo>
                <a:lnTo>
                  <a:pt x="96" y="40"/>
                </a:lnTo>
                <a:lnTo>
                  <a:pt x="0" y="40"/>
                </a:lnTo>
                <a:lnTo>
                  <a:pt x="0" y="0"/>
                </a:lnTo>
              </a:path>
            </a:pathLst>
          </a:custGeom>
          <a:noFill/>
          <a:ln w="0">
            <a:solidFill>
              <a:srgbClr val="990033"/>
            </a:solidFill>
            <a:prstDash val="solid"/>
            <a:round/>
            <a:headEnd/>
            <a:tailEnd/>
          </a:ln>
        </p:spPr>
        <p:txBody>
          <a:bodyPr/>
          <a:lstStyle/>
          <a:p>
            <a:endParaRPr lang="en-US"/>
          </a:p>
        </p:txBody>
      </p:sp>
      <p:sp>
        <p:nvSpPr>
          <p:cNvPr id="41" name="Freeform 47">
            <a:extLst>
              <a:ext uri="{FF2B5EF4-FFF2-40B4-BE49-F238E27FC236}">
                <a16:creationId xmlns:a16="http://schemas.microsoft.com/office/drawing/2014/main" id="{08FCDE13-3FDD-47F9-993A-BBE27DE8C696}"/>
              </a:ext>
            </a:extLst>
          </p:cNvPr>
          <p:cNvSpPr>
            <a:spLocks/>
          </p:cNvSpPr>
          <p:nvPr/>
        </p:nvSpPr>
        <p:spPr bwMode="auto">
          <a:xfrm>
            <a:off x="7631486" y="3819525"/>
            <a:ext cx="155575" cy="153988"/>
          </a:xfrm>
          <a:custGeom>
            <a:avLst/>
            <a:gdLst>
              <a:gd name="T0" fmla="*/ 0 w 12"/>
              <a:gd name="T1" fmla="*/ 0 h 12"/>
              <a:gd name="T2" fmla="*/ 0 w 12"/>
              <a:gd name="T3" fmla="*/ 1976025519 h 12"/>
              <a:gd name="T4" fmla="*/ 2016965221 w 12"/>
              <a:gd name="T5" fmla="*/ 1976025519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noFill/>
          <a:ln w="0">
            <a:solidFill>
              <a:srgbClr val="990033"/>
            </a:solidFill>
            <a:prstDash val="solid"/>
            <a:round/>
            <a:headEnd/>
            <a:tailEnd/>
          </a:ln>
        </p:spPr>
        <p:txBody>
          <a:bodyPr/>
          <a:lstStyle/>
          <a:p>
            <a:endParaRPr lang="en-US"/>
          </a:p>
        </p:txBody>
      </p:sp>
      <p:sp>
        <p:nvSpPr>
          <p:cNvPr id="42" name="Rectangle 48">
            <a:extLst>
              <a:ext uri="{FF2B5EF4-FFF2-40B4-BE49-F238E27FC236}">
                <a16:creationId xmlns:a16="http://schemas.microsoft.com/office/drawing/2014/main" id="{084047C4-6AE5-4B64-A45C-3CE066E86C26}"/>
              </a:ext>
            </a:extLst>
          </p:cNvPr>
          <p:cNvSpPr>
            <a:spLocks noChangeArrowheads="1"/>
          </p:cNvSpPr>
          <p:nvPr/>
        </p:nvSpPr>
        <p:spPr bwMode="auto">
          <a:xfrm>
            <a:off x="6596436" y="3844925"/>
            <a:ext cx="1062037" cy="244475"/>
          </a:xfrm>
          <a:prstGeom prst="rect">
            <a:avLst/>
          </a:prstGeom>
          <a:noFill/>
          <a:ln w="9525">
            <a:noFill/>
            <a:miter lim="800000"/>
            <a:headEnd/>
            <a:tailEnd/>
          </a:ln>
        </p:spPr>
        <p:txBody>
          <a:bodyPr wrap="none" lIns="0" tIns="0" rIns="0" bIns="0">
            <a:spAutoFit/>
          </a:bodyPr>
          <a:lstStyle/>
          <a:p>
            <a:r>
              <a:rPr lang="nl-NL" sz="1300">
                <a:solidFill>
                  <a:srgbClr val="000000"/>
                </a:solidFill>
              </a:rPr>
              <a:t>Rolnaam en</a:t>
            </a:r>
            <a:endParaRPr lang="nl-NL"/>
          </a:p>
        </p:txBody>
      </p:sp>
      <p:sp>
        <p:nvSpPr>
          <p:cNvPr id="43" name="Rectangle 49">
            <a:extLst>
              <a:ext uri="{FF2B5EF4-FFF2-40B4-BE49-F238E27FC236}">
                <a16:creationId xmlns:a16="http://schemas.microsoft.com/office/drawing/2014/main" id="{E2F73E0E-53EA-47CD-B262-59E3F3EBAD93}"/>
              </a:ext>
            </a:extLst>
          </p:cNvPr>
          <p:cNvSpPr>
            <a:spLocks noChangeArrowheads="1"/>
          </p:cNvSpPr>
          <p:nvPr/>
        </p:nvSpPr>
        <p:spPr bwMode="auto">
          <a:xfrm>
            <a:off x="6596436" y="4051300"/>
            <a:ext cx="568325" cy="198438"/>
          </a:xfrm>
          <a:prstGeom prst="rect">
            <a:avLst/>
          </a:prstGeom>
          <a:noFill/>
          <a:ln w="9525">
            <a:noFill/>
            <a:miter lim="800000"/>
            <a:headEnd/>
            <a:tailEnd/>
          </a:ln>
        </p:spPr>
        <p:txBody>
          <a:bodyPr wrap="none" lIns="0" tIns="0" rIns="0" bIns="0">
            <a:spAutoFit/>
          </a:bodyPr>
          <a:lstStyle/>
          <a:p>
            <a:r>
              <a:rPr lang="nl-NL" sz="1300">
                <a:solidFill>
                  <a:srgbClr val="000000"/>
                </a:solidFill>
              </a:rPr>
              <a:t>visibility</a:t>
            </a:r>
            <a:endParaRPr lang="nl-NL"/>
          </a:p>
        </p:txBody>
      </p:sp>
      <p:sp>
        <p:nvSpPr>
          <p:cNvPr id="44" name="Line 50">
            <a:extLst>
              <a:ext uri="{FF2B5EF4-FFF2-40B4-BE49-F238E27FC236}">
                <a16:creationId xmlns:a16="http://schemas.microsoft.com/office/drawing/2014/main" id="{06977F6F-DEF7-4433-AFF8-27EC2ADEE81E}"/>
              </a:ext>
            </a:extLst>
          </p:cNvPr>
          <p:cNvSpPr>
            <a:spLocks noChangeShapeType="1"/>
          </p:cNvSpPr>
          <p:nvPr/>
        </p:nvSpPr>
        <p:spPr bwMode="auto">
          <a:xfrm flipV="1">
            <a:off x="5742361" y="4359275"/>
            <a:ext cx="904875" cy="384175"/>
          </a:xfrm>
          <a:prstGeom prst="line">
            <a:avLst/>
          </a:prstGeom>
          <a:noFill/>
          <a:ln w="0">
            <a:solidFill>
              <a:srgbClr val="990033"/>
            </a:solidFill>
            <a:prstDash val="sysDash"/>
            <a:round/>
            <a:headEnd/>
            <a:tailEnd/>
          </a:ln>
        </p:spPr>
        <p:txBody>
          <a:bodyPr/>
          <a:lstStyle/>
          <a:p>
            <a:endParaRPr lang="en-US"/>
          </a:p>
        </p:txBody>
      </p:sp>
      <p:sp>
        <p:nvSpPr>
          <p:cNvPr id="45" name="Rectangle 51">
            <a:extLst>
              <a:ext uri="{FF2B5EF4-FFF2-40B4-BE49-F238E27FC236}">
                <a16:creationId xmlns:a16="http://schemas.microsoft.com/office/drawing/2014/main" id="{A1825D63-44EC-4FCF-A68F-D94B19E16973}"/>
              </a:ext>
            </a:extLst>
          </p:cNvPr>
          <p:cNvSpPr>
            <a:spLocks noChangeArrowheads="1"/>
          </p:cNvSpPr>
          <p:nvPr/>
        </p:nvSpPr>
        <p:spPr bwMode="auto">
          <a:xfrm>
            <a:off x="3603204" y="4757738"/>
            <a:ext cx="1057275" cy="198437"/>
          </a:xfrm>
          <a:prstGeom prst="rect">
            <a:avLst/>
          </a:prstGeom>
          <a:noFill/>
          <a:ln w="9525">
            <a:noFill/>
            <a:miter lim="800000"/>
            <a:headEnd/>
            <a:tailEnd/>
          </a:ln>
        </p:spPr>
        <p:txBody>
          <a:bodyPr wrap="none" lIns="0" tIns="0" rIns="0" bIns="0">
            <a:spAutoFit/>
          </a:bodyPr>
          <a:lstStyle/>
          <a:p>
            <a:r>
              <a:rPr lang="nl-NL" sz="1300" i="1">
                <a:solidFill>
                  <a:srgbClr val="000000"/>
                </a:solidFill>
              </a:rPr>
              <a:t>Heeft in dienst</a:t>
            </a:r>
            <a:endParaRPr lang="nl-NL"/>
          </a:p>
        </p:txBody>
      </p:sp>
    </p:spTree>
    <p:extLst>
      <p:ext uri="{BB962C8B-B14F-4D97-AF65-F5344CB8AC3E}">
        <p14:creationId xmlns:p14="http://schemas.microsoft.com/office/powerpoint/2010/main" val="287192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7BA6C4-540F-48B3-B2D3-2DAA19AF3BBA}"/>
              </a:ext>
            </a:extLst>
          </p:cNvPr>
          <p:cNvSpPr>
            <a:spLocks noGrp="1"/>
          </p:cNvSpPr>
          <p:nvPr>
            <p:ph type="title"/>
          </p:nvPr>
        </p:nvSpPr>
        <p:spPr/>
        <p:txBody>
          <a:bodyPr/>
          <a:lstStyle/>
          <a:p>
            <a:r>
              <a:rPr lang="nl-NL" dirty="0"/>
              <a:t>Class Diagram</a:t>
            </a:r>
          </a:p>
        </p:txBody>
      </p:sp>
      <p:sp>
        <p:nvSpPr>
          <p:cNvPr id="3" name="Tijdelijke aanduiding voor inhoud 2">
            <a:extLst>
              <a:ext uri="{FF2B5EF4-FFF2-40B4-BE49-F238E27FC236}">
                <a16:creationId xmlns:a16="http://schemas.microsoft.com/office/drawing/2014/main" id="{FBEE04CA-B1E7-4259-967F-D940B9216C27}"/>
              </a:ext>
            </a:extLst>
          </p:cNvPr>
          <p:cNvSpPr>
            <a:spLocks noGrp="1"/>
          </p:cNvSpPr>
          <p:nvPr>
            <p:ph idx="1"/>
          </p:nvPr>
        </p:nvSpPr>
        <p:spPr/>
        <p:txBody>
          <a:bodyPr/>
          <a:lstStyle/>
          <a:p>
            <a:r>
              <a:rPr lang="nl-NL" sz="2000" dirty="0"/>
              <a:t>Een class diagram van een OO-applicatie beschrijft </a:t>
            </a:r>
          </a:p>
          <a:p>
            <a:pPr marL="342900" indent="-342900">
              <a:buFont typeface="Arial" panose="020B0604020202020204" pitchFamily="34" charset="0"/>
              <a:buChar char="•"/>
            </a:pPr>
            <a:r>
              <a:rPr lang="nl-NL" sz="2000" dirty="0"/>
              <a:t>de </a:t>
            </a:r>
            <a:r>
              <a:rPr lang="nl-NL" sz="2000" b="1" dirty="0"/>
              <a:t>classes</a:t>
            </a:r>
            <a:r>
              <a:rPr lang="nl-NL" sz="2000" dirty="0"/>
              <a:t> die een rol spelen in de betreffende applicatie</a:t>
            </a:r>
          </a:p>
          <a:p>
            <a:pPr marL="342900" indent="-342900">
              <a:buFont typeface="Arial" panose="020B0604020202020204" pitchFamily="34" charset="0"/>
              <a:buChar char="•"/>
            </a:pPr>
            <a:r>
              <a:rPr lang="nl-NL" sz="2000" dirty="0"/>
              <a:t>de </a:t>
            </a:r>
            <a:r>
              <a:rPr lang="nl-NL" sz="2000" b="1" dirty="0" err="1"/>
              <a:t>attributes</a:t>
            </a:r>
            <a:r>
              <a:rPr lang="nl-NL" sz="2000" dirty="0"/>
              <a:t> die deze klassen bezitten</a:t>
            </a:r>
          </a:p>
          <a:p>
            <a:pPr marL="342900" indent="-342900">
              <a:buFont typeface="Arial" panose="020B0604020202020204" pitchFamily="34" charset="0"/>
              <a:buChar char="•"/>
            </a:pPr>
            <a:r>
              <a:rPr lang="nl-NL" sz="2000" dirty="0"/>
              <a:t>de </a:t>
            </a:r>
            <a:r>
              <a:rPr lang="nl-NL" sz="2000" b="1" dirty="0" err="1"/>
              <a:t>methods</a:t>
            </a:r>
            <a:r>
              <a:rPr lang="nl-NL" sz="2000" dirty="0"/>
              <a:t> die deze klassen bezitten</a:t>
            </a:r>
          </a:p>
          <a:p>
            <a:pPr marL="342900" indent="-342900">
              <a:buFont typeface="Arial" panose="020B0604020202020204" pitchFamily="34" charset="0"/>
              <a:buChar char="•"/>
            </a:pPr>
            <a:r>
              <a:rPr lang="nl-NL" sz="2000" dirty="0"/>
              <a:t>de </a:t>
            </a:r>
            <a:r>
              <a:rPr lang="nl-NL" sz="2000" b="1" dirty="0" err="1"/>
              <a:t>associations</a:t>
            </a:r>
            <a:r>
              <a:rPr lang="nl-NL" sz="2000" dirty="0"/>
              <a:t> tussen de klassen</a:t>
            </a:r>
            <a:endParaRPr lang="en-US" sz="2000" dirty="0"/>
          </a:p>
          <a:p>
            <a:endParaRPr lang="nl-NL" dirty="0"/>
          </a:p>
        </p:txBody>
      </p:sp>
    </p:spTree>
    <p:extLst>
      <p:ext uri="{BB962C8B-B14F-4D97-AF65-F5344CB8AC3E}">
        <p14:creationId xmlns:p14="http://schemas.microsoft.com/office/powerpoint/2010/main" val="96640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72085F-A521-4235-98D8-14658475367E}"/>
              </a:ext>
            </a:extLst>
          </p:cNvPr>
          <p:cNvSpPr>
            <a:spLocks noGrp="1"/>
          </p:cNvSpPr>
          <p:nvPr>
            <p:ph type="title"/>
          </p:nvPr>
        </p:nvSpPr>
        <p:spPr/>
        <p:txBody>
          <a:bodyPr/>
          <a:lstStyle/>
          <a:p>
            <a:r>
              <a:rPr lang="en-US" dirty="0"/>
              <a:t>Association Classes (2)</a:t>
            </a:r>
            <a:endParaRPr lang="nl-NL" dirty="0"/>
          </a:p>
        </p:txBody>
      </p:sp>
      <p:sp>
        <p:nvSpPr>
          <p:cNvPr id="3" name="Tijdelijke aanduiding voor inhoud 2">
            <a:extLst>
              <a:ext uri="{FF2B5EF4-FFF2-40B4-BE49-F238E27FC236}">
                <a16:creationId xmlns:a16="http://schemas.microsoft.com/office/drawing/2014/main" id="{919CF913-6F7B-4DAB-A112-490B21F1E8ED}"/>
              </a:ext>
            </a:extLst>
          </p:cNvPr>
          <p:cNvSpPr>
            <a:spLocks noGrp="1"/>
          </p:cNvSpPr>
          <p:nvPr>
            <p:ph idx="1"/>
          </p:nvPr>
        </p:nvSpPr>
        <p:spPr/>
        <p:txBody>
          <a:bodyPr/>
          <a:lstStyle/>
          <a:p>
            <a:pPr marL="342900" indent="-342900">
              <a:lnSpc>
                <a:spcPct val="100000"/>
              </a:lnSpc>
              <a:buFont typeface="Arial" panose="020B0604020202020204" pitchFamily="34" charset="0"/>
              <a:buChar char="•"/>
            </a:pPr>
            <a:r>
              <a:rPr lang="en-US" sz="2000" b="1" dirty="0"/>
              <a:t>Association Class</a:t>
            </a:r>
            <a:r>
              <a:rPr lang="en-US" sz="2000" dirty="0"/>
              <a:t>: </a:t>
            </a:r>
            <a:r>
              <a:rPr lang="en-US" sz="2000" dirty="0" err="1"/>
              <a:t>een</a:t>
            </a:r>
            <a:r>
              <a:rPr lang="en-US" sz="2000" dirty="0"/>
              <a:t> class die </a:t>
            </a:r>
            <a:r>
              <a:rPr lang="en-US" sz="2000" dirty="0" err="1"/>
              <a:t>gekoppeld</a:t>
            </a:r>
            <a:r>
              <a:rPr lang="en-US" sz="2000" dirty="0"/>
              <a:t> is </a:t>
            </a:r>
            <a:r>
              <a:rPr lang="en-US" sz="2000" dirty="0" err="1"/>
              <a:t>aan</a:t>
            </a:r>
            <a:r>
              <a:rPr lang="en-US" sz="2000" dirty="0"/>
              <a:t> </a:t>
            </a:r>
            <a:r>
              <a:rPr lang="en-US" sz="2000" dirty="0" err="1"/>
              <a:t>een</a:t>
            </a:r>
            <a:r>
              <a:rPr lang="en-US" sz="2000" dirty="0"/>
              <a:t> associate</a:t>
            </a:r>
          </a:p>
          <a:p>
            <a:pPr marL="742950" lvl="1" indent="-285750">
              <a:lnSpc>
                <a:spcPct val="100000"/>
              </a:lnSpc>
            </a:pPr>
            <a:r>
              <a:rPr lang="en-US" dirty="0"/>
              <a:t>Maar is </a:t>
            </a:r>
            <a:r>
              <a:rPr lang="en-US" dirty="0" err="1"/>
              <a:t>een</a:t>
            </a:r>
            <a:r>
              <a:rPr lang="en-US" dirty="0"/>
              <a:t> class </a:t>
            </a:r>
            <a:r>
              <a:rPr lang="en-US" dirty="0" err="1"/>
              <a:t>zoals</a:t>
            </a:r>
            <a:r>
              <a:rPr lang="en-US" dirty="0"/>
              <a:t> </a:t>
            </a:r>
            <a:r>
              <a:rPr lang="en-US" dirty="0" err="1"/>
              <a:t>elke</a:t>
            </a:r>
            <a:r>
              <a:rPr lang="en-US" dirty="0"/>
              <a:t> </a:t>
            </a:r>
            <a:r>
              <a:rPr lang="en-US" dirty="0" err="1"/>
              <a:t>andere</a:t>
            </a:r>
            <a:r>
              <a:rPr lang="en-US" dirty="0"/>
              <a:t> class</a:t>
            </a:r>
          </a:p>
          <a:p>
            <a:pPr marL="742950" lvl="1" indent="-285750">
              <a:lnSpc>
                <a:spcPct val="100000"/>
              </a:lnSpc>
            </a:pPr>
            <a:r>
              <a:rPr lang="en-US" dirty="0"/>
              <a:t>Met name </a:t>
            </a:r>
            <a:r>
              <a:rPr lang="en-US" dirty="0" err="1"/>
              <a:t>nuttig</a:t>
            </a:r>
            <a:r>
              <a:rPr lang="en-US" dirty="0"/>
              <a:t> </a:t>
            </a:r>
            <a:r>
              <a:rPr lang="en-US" dirty="0" err="1"/>
              <a:t>bij</a:t>
            </a:r>
            <a:r>
              <a:rPr lang="en-US" dirty="0"/>
              <a:t> </a:t>
            </a:r>
            <a:r>
              <a:rPr lang="en-US" dirty="0" err="1"/>
              <a:t>veel</a:t>
            </a:r>
            <a:r>
              <a:rPr lang="en-US" dirty="0"/>
              <a:t>-op-</a:t>
            </a:r>
            <a:r>
              <a:rPr lang="en-US" dirty="0" err="1"/>
              <a:t>veel</a:t>
            </a:r>
            <a:r>
              <a:rPr lang="en-US" dirty="0"/>
              <a:t> </a:t>
            </a:r>
            <a:r>
              <a:rPr lang="en-US" dirty="0" err="1"/>
              <a:t>associaties</a:t>
            </a:r>
            <a:endParaRPr lang="en-US" dirty="0"/>
          </a:p>
          <a:p>
            <a:pPr marL="742950" lvl="1" indent="-285750">
              <a:lnSpc>
                <a:spcPct val="100000"/>
              </a:lnSpc>
            </a:pPr>
            <a:r>
              <a:rPr lang="en-US" dirty="0" err="1"/>
              <a:t>Associaties</a:t>
            </a:r>
            <a:r>
              <a:rPr lang="en-US" dirty="0"/>
              <a:t> </a:t>
            </a:r>
            <a:r>
              <a:rPr lang="en-US" dirty="0" err="1"/>
              <a:t>worden</a:t>
            </a:r>
            <a:r>
              <a:rPr lang="en-US" dirty="0"/>
              <a:t> zo ‘first-class’ </a:t>
            </a:r>
            <a:r>
              <a:rPr lang="en-US" dirty="0" err="1"/>
              <a:t>dingen</a:t>
            </a:r>
            <a:endParaRPr lang="en-US" dirty="0"/>
          </a:p>
          <a:p>
            <a:pPr marL="1200150" lvl="2" indent="-285750">
              <a:lnSpc>
                <a:spcPct val="100000"/>
              </a:lnSpc>
            </a:pPr>
            <a:r>
              <a:rPr lang="en-US" dirty="0"/>
              <a:t>Met </a:t>
            </a:r>
            <a:r>
              <a:rPr lang="en-US" dirty="0" err="1"/>
              <a:t>een</a:t>
            </a:r>
            <a:r>
              <a:rPr lang="en-US" dirty="0"/>
              <a:t> life-time, state, </a:t>
            </a:r>
            <a:r>
              <a:rPr lang="en-US" dirty="0" err="1"/>
              <a:t>en</a:t>
            </a:r>
            <a:r>
              <a:rPr lang="en-US" dirty="0"/>
              <a:t> </a:t>
            </a:r>
            <a:r>
              <a:rPr lang="en-US" dirty="0" err="1"/>
              <a:t>misschien</a:t>
            </a:r>
            <a:r>
              <a:rPr lang="en-US" dirty="0"/>
              <a:t> </a:t>
            </a:r>
            <a:r>
              <a:rPr lang="en-US" dirty="0" err="1"/>
              <a:t>operaties</a:t>
            </a:r>
            <a:endParaRPr lang="en-US" dirty="0"/>
          </a:p>
          <a:p>
            <a:pPr marL="1200150" lvl="2" indent="-285750">
              <a:lnSpc>
                <a:spcPct val="100000"/>
              </a:lnSpc>
            </a:pPr>
            <a:r>
              <a:rPr lang="en-US" dirty="0" err="1"/>
              <a:t>Zoals</a:t>
            </a:r>
            <a:r>
              <a:rPr lang="en-US" dirty="0"/>
              <a:t> </a:t>
            </a:r>
            <a:r>
              <a:rPr lang="en-US" dirty="0" err="1"/>
              <a:t>objecten</a:t>
            </a:r>
            <a:r>
              <a:rPr lang="en-US" dirty="0"/>
              <a:t>!</a:t>
            </a:r>
          </a:p>
          <a:p>
            <a:endParaRPr lang="nl-NL" dirty="0"/>
          </a:p>
        </p:txBody>
      </p:sp>
      <p:grpSp>
        <p:nvGrpSpPr>
          <p:cNvPr id="4" name="Group 37">
            <a:extLst>
              <a:ext uri="{FF2B5EF4-FFF2-40B4-BE49-F238E27FC236}">
                <a16:creationId xmlns:a16="http://schemas.microsoft.com/office/drawing/2014/main" id="{6CEF2FBC-44C1-416B-8523-F2FD2312D8A4}"/>
              </a:ext>
            </a:extLst>
          </p:cNvPr>
          <p:cNvGrpSpPr>
            <a:grpSpLocks/>
          </p:cNvGrpSpPr>
          <p:nvPr/>
        </p:nvGrpSpPr>
        <p:grpSpPr bwMode="auto">
          <a:xfrm>
            <a:off x="1010537" y="3867150"/>
            <a:ext cx="6697662" cy="2309813"/>
            <a:chOff x="773" y="2784"/>
            <a:chExt cx="4219" cy="1455"/>
          </a:xfrm>
        </p:grpSpPr>
        <p:sp>
          <p:nvSpPr>
            <p:cNvPr id="5" name="Rectangle 5">
              <a:extLst>
                <a:ext uri="{FF2B5EF4-FFF2-40B4-BE49-F238E27FC236}">
                  <a16:creationId xmlns:a16="http://schemas.microsoft.com/office/drawing/2014/main" id="{54440408-770B-431A-8073-21B3FC417406}"/>
                </a:ext>
              </a:extLst>
            </p:cNvPr>
            <p:cNvSpPr>
              <a:spLocks noChangeArrowheads="1"/>
            </p:cNvSpPr>
            <p:nvPr/>
          </p:nvSpPr>
          <p:spPr bwMode="auto">
            <a:xfrm>
              <a:off x="773" y="2845"/>
              <a:ext cx="535" cy="417"/>
            </a:xfrm>
            <a:prstGeom prst="rect">
              <a:avLst/>
            </a:prstGeom>
            <a:solidFill>
              <a:srgbClr val="FFFFCC"/>
            </a:solidFill>
            <a:ln w="0">
              <a:solidFill>
                <a:srgbClr val="990033"/>
              </a:solidFill>
              <a:miter lim="800000"/>
              <a:headEnd/>
              <a:tailEnd/>
            </a:ln>
          </p:spPr>
          <p:txBody>
            <a:bodyPr/>
            <a:lstStyle/>
            <a:p>
              <a:endParaRPr lang="nl-NL"/>
            </a:p>
          </p:txBody>
        </p:sp>
        <p:sp>
          <p:nvSpPr>
            <p:cNvPr id="6" name="Rectangle 6">
              <a:extLst>
                <a:ext uri="{FF2B5EF4-FFF2-40B4-BE49-F238E27FC236}">
                  <a16:creationId xmlns:a16="http://schemas.microsoft.com/office/drawing/2014/main" id="{E40CAE56-AE81-49E2-B6F2-5357DD96659C}"/>
                </a:ext>
              </a:extLst>
            </p:cNvPr>
            <p:cNvSpPr>
              <a:spLocks noChangeArrowheads="1"/>
            </p:cNvSpPr>
            <p:nvPr/>
          </p:nvSpPr>
          <p:spPr bwMode="auto">
            <a:xfrm>
              <a:off x="874" y="2886"/>
              <a:ext cx="388" cy="193"/>
            </a:xfrm>
            <a:prstGeom prst="rect">
              <a:avLst/>
            </a:prstGeom>
            <a:noFill/>
            <a:ln w="9525">
              <a:noFill/>
              <a:miter lim="800000"/>
              <a:headEnd/>
              <a:tailEnd/>
            </a:ln>
          </p:spPr>
          <p:txBody>
            <a:bodyPr wrap="none" lIns="0" tIns="0" rIns="0" bIns="0">
              <a:spAutoFit/>
            </a:bodyPr>
            <a:lstStyle/>
            <a:p>
              <a:r>
                <a:rPr lang="nl-NL" sz="1700">
                  <a:solidFill>
                    <a:srgbClr val="000000"/>
                  </a:solidFill>
                </a:rPr>
                <a:t>Bedrijf</a:t>
              </a:r>
              <a:endParaRPr lang="nl-NL"/>
            </a:p>
          </p:txBody>
        </p:sp>
        <p:sp>
          <p:nvSpPr>
            <p:cNvPr id="7" name="Rectangle 7">
              <a:extLst>
                <a:ext uri="{FF2B5EF4-FFF2-40B4-BE49-F238E27FC236}">
                  <a16:creationId xmlns:a16="http://schemas.microsoft.com/office/drawing/2014/main" id="{F252C252-EBE2-40DD-9A50-B2CFFFC250C3}"/>
                </a:ext>
              </a:extLst>
            </p:cNvPr>
            <p:cNvSpPr>
              <a:spLocks noChangeArrowheads="1"/>
            </p:cNvSpPr>
            <p:nvPr/>
          </p:nvSpPr>
          <p:spPr bwMode="auto">
            <a:xfrm>
              <a:off x="773" y="3069"/>
              <a:ext cx="535" cy="193"/>
            </a:xfrm>
            <a:prstGeom prst="rect">
              <a:avLst/>
            </a:prstGeom>
            <a:noFill/>
            <a:ln w="0">
              <a:solidFill>
                <a:srgbClr val="990033"/>
              </a:solidFill>
              <a:miter lim="800000"/>
              <a:headEnd/>
              <a:tailEnd/>
            </a:ln>
          </p:spPr>
          <p:txBody>
            <a:bodyPr/>
            <a:lstStyle/>
            <a:p>
              <a:endParaRPr lang="nl-NL"/>
            </a:p>
          </p:txBody>
        </p:sp>
        <p:sp>
          <p:nvSpPr>
            <p:cNvPr id="8" name="Rectangle 8">
              <a:extLst>
                <a:ext uri="{FF2B5EF4-FFF2-40B4-BE49-F238E27FC236}">
                  <a16:creationId xmlns:a16="http://schemas.microsoft.com/office/drawing/2014/main" id="{FDD22ADD-A748-48F4-88C0-C257A730E32C}"/>
                </a:ext>
              </a:extLst>
            </p:cNvPr>
            <p:cNvSpPr>
              <a:spLocks noChangeArrowheads="1"/>
            </p:cNvSpPr>
            <p:nvPr/>
          </p:nvSpPr>
          <p:spPr bwMode="auto">
            <a:xfrm>
              <a:off x="773" y="3150"/>
              <a:ext cx="535" cy="112"/>
            </a:xfrm>
            <a:prstGeom prst="rect">
              <a:avLst/>
            </a:prstGeom>
            <a:noFill/>
            <a:ln w="0">
              <a:solidFill>
                <a:srgbClr val="990033"/>
              </a:solidFill>
              <a:miter lim="800000"/>
              <a:headEnd/>
              <a:tailEnd/>
            </a:ln>
          </p:spPr>
          <p:txBody>
            <a:bodyPr/>
            <a:lstStyle/>
            <a:p>
              <a:endParaRPr lang="nl-NL"/>
            </a:p>
          </p:txBody>
        </p:sp>
        <p:sp>
          <p:nvSpPr>
            <p:cNvPr id="9" name="Rectangle 9">
              <a:extLst>
                <a:ext uri="{FF2B5EF4-FFF2-40B4-BE49-F238E27FC236}">
                  <a16:creationId xmlns:a16="http://schemas.microsoft.com/office/drawing/2014/main" id="{3474A0A8-4598-4376-9DBD-64FC169BE7F0}"/>
                </a:ext>
              </a:extLst>
            </p:cNvPr>
            <p:cNvSpPr>
              <a:spLocks noChangeArrowheads="1"/>
            </p:cNvSpPr>
            <p:nvPr/>
          </p:nvSpPr>
          <p:spPr bwMode="auto">
            <a:xfrm>
              <a:off x="4327" y="2845"/>
              <a:ext cx="610" cy="417"/>
            </a:xfrm>
            <a:prstGeom prst="rect">
              <a:avLst/>
            </a:prstGeom>
            <a:solidFill>
              <a:srgbClr val="FFFFCC"/>
            </a:solidFill>
            <a:ln w="0">
              <a:solidFill>
                <a:srgbClr val="990033"/>
              </a:solidFill>
              <a:miter lim="800000"/>
              <a:headEnd/>
              <a:tailEnd/>
            </a:ln>
          </p:spPr>
          <p:txBody>
            <a:bodyPr/>
            <a:lstStyle/>
            <a:p>
              <a:endParaRPr lang="nl-NL"/>
            </a:p>
          </p:txBody>
        </p:sp>
        <p:sp>
          <p:nvSpPr>
            <p:cNvPr id="10" name="Rectangle 10">
              <a:extLst>
                <a:ext uri="{FF2B5EF4-FFF2-40B4-BE49-F238E27FC236}">
                  <a16:creationId xmlns:a16="http://schemas.microsoft.com/office/drawing/2014/main" id="{A3F1ACAA-B6A5-4ED7-A8D3-570393FD5D2C}"/>
                </a:ext>
              </a:extLst>
            </p:cNvPr>
            <p:cNvSpPr>
              <a:spLocks noChangeArrowheads="1"/>
            </p:cNvSpPr>
            <p:nvPr/>
          </p:nvSpPr>
          <p:spPr bwMode="auto">
            <a:xfrm>
              <a:off x="4410" y="2886"/>
              <a:ext cx="499" cy="193"/>
            </a:xfrm>
            <a:prstGeom prst="rect">
              <a:avLst/>
            </a:prstGeom>
            <a:noFill/>
            <a:ln w="9525">
              <a:noFill/>
              <a:miter lim="800000"/>
              <a:headEnd/>
              <a:tailEnd/>
            </a:ln>
          </p:spPr>
          <p:txBody>
            <a:bodyPr wrap="none" lIns="0" tIns="0" rIns="0" bIns="0">
              <a:spAutoFit/>
            </a:bodyPr>
            <a:lstStyle/>
            <a:p>
              <a:r>
                <a:rPr lang="nl-NL" sz="1700">
                  <a:solidFill>
                    <a:srgbClr val="000000"/>
                  </a:solidFill>
                </a:rPr>
                <a:t>Persoon</a:t>
              </a:r>
              <a:endParaRPr lang="nl-NL"/>
            </a:p>
          </p:txBody>
        </p:sp>
        <p:sp>
          <p:nvSpPr>
            <p:cNvPr id="11" name="Rectangle 11">
              <a:extLst>
                <a:ext uri="{FF2B5EF4-FFF2-40B4-BE49-F238E27FC236}">
                  <a16:creationId xmlns:a16="http://schemas.microsoft.com/office/drawing/2014/main" id="{8140E0DB-D630-454B-ABBE-72DF190E579A}"/>
                </a:ext>
              </a:extLst>
            </p:cNvPr>
            <p:cNvSpPr>
              <a:spLocks noChangeArrowheads="1"/>
            </p:cNvSpPr>
            <p:nvPr/>
          </p:nvSpPr>
          <p:spPr bwMode="auto">
            <a:xfrm>
              <a:off x="4327" y="3069"/>
              <a:ext cx="610" cy="193"/>
            </a:xfrm>
            <a:prstGeom prst="rect">
              <a:avLst/>
            </a:prstGeom>
            <a:noFill/>
            <a:ln w="0">
              <a:solidFill>
                <a:srgbClr val="990033"/>
              </a:solidFill>
              <a:miter lim="800000"/>
              <a:headEnd/>
              <a:tailEnd/>
            </a:ln>
          </p:spPr>
          <p:txBody>
            <a:bodyPr/>
            <a:lstStyle/>
            <a:p>
              <a:endParaRPr lang="nl-NL"/>
            </a:p>
          </p:txBody>
        </p:sp>
        <p:sp>
          <p:nvSpPr>
            <p:cNvPr id="12" name="Rectangle 12">
              <a:extLst>
                <a:ext uri="{FF2B5EF4-FFF2-40B4-BE49-F238E27FC236}">
                  <a16:creationId xmlns:a16="http://schemas.microsoft.com/office/drawing/2014/main" id="{D1EB0069-4FCA-449F-B8BF-E1FD5B07727B}"/>
                </a:ext>
              </a:extLst>
            </p:cNvPr>
            <p:cNvSpPr>
              <a:spLocks noChangeArrowheads="1"/>
            </p:cNvSpPr>
            <p:nvPr/>
          </p:nvSpPr>
          <p:spPr bwMode="auto">
            <a:xfrm>
              <a:off x="4327" y="3150"/>
              <a:ext cx="610" cy="112"/>
            </a:xfrm>
            <a:prstGeom prst="rect">
              <a:avLst/>
            </a:prstGeom>
            <a:noFill/>
            <a:ln w="0">
              <a:solidFill>
                <a:srgbClr val="990033"/>
              </a:solidFill>
              <a:miter lim="800000"/>
              <a:headEnd/>
              <a:tailEnd/>
            </a:ln>
          </p:spPr>
          <p:txBody>
            <a:bodyPr/>
            <a:lstStyle/>
            <a:p>
              <a:endParaRPr lang="nl-NL"/>
            </a:p>
          </p:txBody>
        </p:sp>
        <p:sp>
          <p:nvSpPr>
            <p:cNvPr id="13" name="Line 13">
              <a:extLst>
                <a:ext uri="{FF2B5EF4-FFF2-40B4-BE49-F238E27FC236}">
                  <a16:creationId xmlns:a16="http://schemas.microsoft.com/office/drawing/2014/main" id="{169DBF72-2973-4B34-8E78-385161CAA9B3}"/>
                </a:ext>
              </a:extLst>
            </p:cNvPr>
            <p:cNvSpPr>
              <a:spLocks noChangeShapeType="1"/>
            </p:cNvSpPr>
            <p:nvPr/>
          </p:nvSpPr>
          <p:spPr bwMode="auto">
            <a:xfrm>
              <a:off x="2813" y="3059"/>
              <a:ext cx="1514" cy="1"/>
            </a:xfrm>
            <a:prstGeom prst="line">
              <a:avLst/>
            </a:prstGeom>
            <a:noFill/>
            <a:ln w="0">
              <a:solidFill>
                <a:srgbClr val="990033"/>
              </a:solidFill>
              <a:round/>
              <a:headEnd/>
              <a:tailEnd/>
            </a:ln>
          </p:spPr>
          <p:txBody>
            <a:bodyPr/>
            <a:lstStyle/>
            <a:p>
              <a:endParaRPr lang="en-US"/>
            </a:p>
          </p:txBody>
        </p:sp>
        <p:sp>
          <p:nvSpPr>
            <p:cNvPr id="14" name="Rectangle 14">
              <a:extLst>
                <a:ext uri="{FF2B5EF4-FFF2-40B4-BE49-F238E27FC236}">
                  <a16:creationId xmlns:a16="http://schemas.microsoft.com/office/drawing/2014/main" id="{FF53DAF6-84D9-4F05-8887-8DAF8D35C5B7}"/>
                </a:ext>
              </a:extLst>
            </p:cNvPr>
            <p:cNvSpPr>
              <a:spLocks noChangeArrowheads="1"/>
            </p:cNvSpPr>
            <p:nvPr/>
          </p:nvSpPr>
          <p:spPr bwMode="auto">
            <a:xfrm>
              <a:off x="4106" y="3150"/>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15" name="Line 15">
              <a:extLst>
                <a:ext uri="{FF2B5EF4-FFF2-40B4-BE49-F238E27FC236}">
                  <a16:creationId xmlns:a16="http://schemas.microsoft.com/office/drawing/2014/main" id="{DD480C9A-9F46-43E2-866B-60ABB8E759DC}"/>
                </a:ext>
              </a:extLst>
            </p:cNvPr>
            <p:cNvSpPr>
              <a:spLocks noChangeShapeType="1"/>
            </p:cNvSpPr>
            <p:nvPr/>
          </p:nvSpPr>
          <p:spPr bwMode="auto">
            <a:xfrm flipH="1">
              <a:off x="1308" y="3059"/>
              <a:ext cx="1505" cy="1"/>
            </a:xfrm>
            <a:prstGeom prst="line">
              <a:avLst/>
            </a:prstGeom>
            <a:noFill/>
            <a:ln w="0">
              <a:solidFill>
                <a:srgbClr val="990033"/>
              </a:solidFill>
              <a:round/>
              <a:headEnd/>
              <a:tailEnd/>
            </a:ln>
          </p:spPr>
          <p:txBody>
            <a:bodyPr/>
            <a:lstStyle/>
            <a:p>
              <a:endParaRPr lang="en-US"/>
            </a:p>
          </p:txBody>
        </p:sp>
        <p:sp>
          <p:nvSpPr>
            <p:cNvPr id="16" name="Rectangle 16">
              <a:extLst>
                <a:ext uri="{FF2B5EF4-FFF2-40B4-BE49-F238E27FC236}">
                  <a16:creationId xmlns:a16="http://schemas.microsoft.com/office/drawing/2014/main" id="{50E311EA-DA8C-42A9-B69F-BAAE8EE51371}"/>
                </a:ext>
              </a:extLst>
            </p:cNvPr>
            <p:cNvSpPr>
              <a:spLocks noChangeArrowheads="1"/>
            </p:cNvSpPr>
            <p:nvPr/>
          </p:nvSpPr>
          <p:spPr bwMode="auto">
            <a:xfrm>
              <a:off x="1326" y="3150"/>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0..*</a:t>
              </a:r>
              <a:endParaRPr lang="nl-NL"/>
            </a:p>
          </p:txBody>
        </p:sp>
        <p:sp>
          <p:nvSpPr>
            <p:cNvPr id="17" name="Rectangle 19">
              <a:extLst>
                <a:ext uri="{FF2B5EF4-FFF2-40B4-BE49-F238E27FC236}">
                  <a16:creationId xmlns:a16="http://schemas.microsoft.com/office/drawing/2014/main" id="{B6B23B9C-DA23-4F52-84BD-B730DCE26BF6}"/>
                </a:ext>
              </a:extLst>
            </p:cNvPr>
            <p:cNvSpPr>
              <a:spLocks noChangeArrowheads="1"/>
            </p:cNvSpPr>
            <p:nvPr/>
          </p:nvSpPr>
          <p:spPr bwMode="auto">
            <a:xfrm>
              <a:off x="2425" y="2784"/>
              <a:ext cx="818" cy="154"/>
            </a:xfrm>
            <a:prstGeom prst="rect">
              <a:avLst/>
            </a:prstGeom>
            <a:noFill/>
            <a:ln w="9525">
              <a:noFill/>
              <a:miter lim="800000"/>
              <a:headEnd/>
              <a:tailEnd/>
            </a:ln>
          </p:spPr>
          <p:txBody>
            <a:bodyPr wrap="none" lIns="0" tIns="0" rIns="0" bIns="0">
              <a:spAutoFit/>
            </a:bodyPr>
            <a:lstStyle/>
            <a:p>
              <a:r>
                <a:rPr lang="nl-NL" sz="1600" i="1">
                  <a:solidFill>
                    <a:srgbClr val="000000"/>
                  </a:solidFill>
                </a:rPr>
                <a:t>Heeft in dienst</a:t>
              </a:r>
              <a:endParaRPr lang="nl-NL" sz="1600"/>
            </a:p>
          </p:txBody>
        </p:sp>
        <p:sp>
          <p:nvSpPr>
            <p:cNvPr id="18" name="Rectangle 20">
              <a:extLst>
                <a:ext uri="{FF2B5EF4-FFF2-40B4-BE49-F238E27FC236}">
                  <a16:creationId xmlns:a16="http://schemas.microsoft.com/office/drawing/2014/main" id="{24046F4B-6FDE-4F91-830D-8C6A834CCE03}"/>
                </a:ext>
              </a:extLst>
            </p:cNvPr>
            <p:cNvSpPr>
              <a:spLocks noChangeArrowheads="1"/>
            </p:cNvSpPr>
            <p:nvPr/>
          </p:nvSpPr>
          <p:spPr bwMode="auto">
            <a:xfrm>
              <a:off x="2388" y="3639"/>
              <a:ext cx="887" cy="600"/>
            </a:xfrm>
            <a:prstGeom prst="rect">
              <a:avLst/>
            </a:prstGeom>
            <a:solidFill>
              <a:srgbClr val="FFFFCC"/>
            </a:solidFill>
            <a:ln w="0">
              <a:solidFill>
                <a:srgbClr val="990033"/>
              </a:solidFill>
              <a:miter lim="800000"/>
              <a:headEnd/>
              <a:tailEnd/>
            </a:ln>
          </p:spPr>
          <p:txBody>
            <a:bodyPr/>
            <a:lstStyle/>
            <a:p>
              <a:endParaRPr lang="nl-NL"/>
            </a:p>
          </p:txBody>
        </p:sp>
        <p:sp>
          <p:nvSpPr>
            <p:cNvPr id="19" name="Rectangle 21">
              <a:extLst>
                <a:ext uri="{FF2B5EF4-FFF2-40B4-BE49-F238E27FC236}">
                  <a16:creationId xmlns:a16="http://schemas.microsoft.com/office/drawing/2014/main" id="{644F804D-3204-4A3F-8980-843216845765}"/>
                </a:ext>
              </a:extLst>
            </p:cNvPr>
            <p:cNvSpPr>
              <a:spLocks noChangeArrowheads="1"/>
            </p:cNvSpPr>
            <p:nvPr/>
          </p:nvSpPr>
          <p:spPr bwMode="auto">
            <a:xfrm>
              <a:off x="2397" y="3679"/>
              <a:ext cx="879" cy="163"/>
            </a:xfrm>
            <a:prstGeom prst="rect">
              <a:avLst/>
            </a:prstGeom>
            <a:noFill/>
            <a:ln w="9525">
              <a:noFill/>
              <a:miter lim="800000"/>
              <a:headEnd/>
              <a:tailEnd/>
            </a:ln>
          </p:spPr>
          <p:txBody>
            <a:bodyPr wrap="none" lIns="0" tIns="0" rIns="0" bIns="0">
              <a:spAutoFit/>
            </a:bodyPr>
            <a:lstStyle/>
            <a:p>
              <a:r>
                <a:rPr lang="nl-NL" sz="1700">
                  <a:solidFill>
                    <a:srgbClr val="000000"/>
                  </a:solidFill>
                </a:rPr>
                <a:t>Dienstverband</a:t>
              </a:r>
              <a:endParaRPr lang="nl-NL"/>
            </a:p>
          </p:txBody>
        </p:sp>
        <p:sp>
          <p:nvSpPr>
            <p:cNvPr id="20" name="Rectangle 22">
              <a:extLst>
                <a:ext uri="{FF2B5EF4-FFF2-40B4-BE49-F238E27FC236}">
                  <a16:creationId xmlns:a16="http://schemas.microsoft.com/office/drawing/2014/main" id="{9C51F804-CB0D-4ADD-83E0-EE95C7BEA551}"/>
                </a:ext>
              </a:extLst>
            </p:cNvPr>
            <p:cNvSpPr>
              <a:spLocks noChangeArrowheads="1"/>
            </p:cNvSpPr>
            <p:nvPr/>
          </p:nvSpPr>
          <p:spPr bwMode="auto">
            <a:xfrm>
              <a:off x="2388" y="3852"/>
              <a:ext cx="887" cy="387"/>
            </a:xfrm>
            <a:prstGeom prst="rect">
              <a:avLst/>
            </a:prstGeom>
            <a:noFill/>
            <a:ln w="0">
              <a:solidFill>
                <a:srgbClr val="990033"/>
              </a:solidFill>
              <a:miter lim="800000"/>
              <a:headEnd/>
              <a:tailEnd/>
            </a:ln>
          </p:spPr>
          <p:txBody>
            <a:bodyPr/>
            <a:lstStyle/>
            <a:p>
              <a:endParaRPr lang="nl-NL"/>
            </a:p>
          </p:txBody>
        </p:sp>
        <p:sp>
          <p:nvSpPr>
            <p:cNvPr id="21" name="Rectangle 23">
              <a:extLst>
                <a:ext uri="{FF2B5EF4-FFF2-40B4-BE49-F238E27FC236}">
                  <a16:creationId xmlns:a16="http://schemas.microsoft.com/office/drawing/2014/main" id="{FD06014D-71BE-4E5B-B54B-593A38AA3EBB}"/>
                </a:ext>
              </a:extLst>
            </p:cNvPr>
            <p:cNvSpPr>
              <a:spLocks noChangeArrowheads="1"/>
            </p:cNvSpPr>
            <p:nvPr/>
          </p:nvSpPr>
          <p:spPr bwMode="auto">
            <a:xfrm>
              <a:off x="2388" y="4096"/>
              <a:ext cx="887" cy="143"/>
            </a:xfrm>
            <a:prstGeom prst="rect">
              <a:avLst/>
            </a:prstGeom>
            <a:noFill/>
            <a:ln w="0">
              <a:solidFill>
                <a:srgbClr val="990033"/>
              </a:solidFill>
              <a:miter lim="800000"/>
              <a:headEnd/>
              <a:tailEnd/>
            </a:ln>
          </p:spPr>
          <p:txBody>
            <a:bodyPr/>
            <a:lstStyle/>
            <a:p>
              <a:endParaRPr lang="nl-NL"/>
            </a:p>
          </p:txBody>
        </p:sp>
        <p:sp>
          <p:nvSpPr>
            <p:cNvPr id="22" name="Rectangle 24">
              <a:extLst>
                <a:ext uri="{FF2B5EF4-FFF2-40B4-BE49-F238E27FC236}">
                  <a16:creationId xmlns:a16="http://schemas.microsoft.com/office/drawing/2014/main" id="{2EFA9067-280A-4F0B-8A0B-69C07265F0B6}"/>
                </a:ext>
              </a:extLst>
            </p:cNvPr>
            <p:cNvSpPr>
              <a:spLocks noChangeArrowheads="1"/>
            </p:cNvSpPr>
            <p:nvPr/>
          </p:nvSpPr>
          <p:spPr bwMode="auto">
            <a:xfrm>
              <a:off x="2404" y="3872"/>
              <a:ext cx="868" cy="154"/>
            </a:xfrm>
            <a:prstGeom prst="rect">
              <a:avLst/>
            </a:prstGeom>
            <a:noFill/>
            <a:ln w="9525">
              <a:noFill/>
              <a:miter lim="800000"/>
              <a:headEnd/>
              <a:tailEnd/>
            </a:ln>
          </p:spPr>
          <p:txBody>
            <a:bodyPr wrap="none" lIns="0" tIns="0" rIns="0" bIns="0">
              <a:spAutoFit/>
            </a:bodyPr>
            <a:lstStyle/>
            <a:p>
              <a:r>
                <a:rPr lang="nl-NL" sz="1600">
                  <a:solidFill>
                    <a:srgbClr val="000000"/>
                  </a:solidFill>
                </a:rPr>
                <a:t>datum in dienst</a:t>
              </a:r>
              <a:endParaRPr lang="nl-NL" sz="1600"/>
            </a:p>
          </p:txBody>
        </p:sp>
        <p:sp>
          <p:nvSpPr>
            <p:cNvPr id="23" name="Line 25">
              <a:extLst>
                <a:ext uri="{FF2B5EF4-FFF2-40B4-BE49-F238E27FC236}">
                  <a16:creationId xmlns:a16="http://schemas.microsoft.com/office/drawing/2014/main" id="{41B66CA3-AB56-4A11-AA1E-A4565DED0CFE}"/>
                </a:ext>
              </a:extLst>
            </p:cNvPr>
            <p:cNvSpPr>
              <a:spLocks noChangeShapeType="1"/>
            </p:cNvSpPr>
            <p:nvPr/>
          </p:nvSpPr>
          <p:spPr bwMode="auto">
            <a:xfrm>
              <a:off x="2813" y="3059"/>
              <a:ext cx="9" cy="569"/>
            </a:xfrm>
            <a:prstGeom prst="line">
              <a:avLst/>
            </a:prstGeom>
            <a:noFill/>
            <a:ln w="0">
              <a:solidFill>
                <a:srgbClr val="990033"/>
              </a:solidFill>
              <a:prstDash val="sysDash"/>
              <a:round/>
              <a:headEnd/>
              <a:tailEnd/>
            </a:ln>
          </p:spPr>
          <p:txBody>
            <a:bodyPr/>
            <a:lstStyle/>
            <a:p>
              <a:endParaRPr lang="en-US"/>
            </a:p>
          </p:txBody>
        </p:sp>
        <p:sp>
          <p:nvSpPr>
            <p:cNvPr id="24" name="Rectangle 26">
              <a:extLst>
                <a:ext uri="{FF2B5EF4-FFF2-40B4-BE49-F238E27FC236}">
                  <a16:creationId xmlns:a16="http://schemas.microsoft.com/office/drawing/2014/main" id="{B0316C9F-A5F4-4BB2-B0C9-D6EB517D7466}"/>
                </a:ext>
              </a:extLst>
            </p:cNvPr>
            <p:cNvSpPr>
              <a:spLocks noChangeArrowheads="1"/>
            </p:cNvSpPr>
            <p:nvPr/>
          </p:nvSpPr>
          <p:spPr bwMode="auto">
            <a:xfrm>
              <a:off x="4456" y="3730"/>
              <a:ext cx="536" cy="407"/>
            </a:xfrm>
            <a:prstGeom prst="rect">
              <a:avLst/>
            </a:prstGeom>
            <a:solidFill>
              <a:srgbClr val="FFFFCC"/>
            </a:solidFill>
            <a:ln w="0">
              <a:solidFill>
                <a:srgbClr val="990033"/>
              </a:solidFill>
              <a:miter lim="800000"/>
              <a:headEnd/>
              <a:tailEnd/>
            </a:ln>
          </p:spPr>
          <p:txBody>
            <a:bodyPr/>
            <a:lstStyle/>
            <a:p>
              <a:endParaRPr lang="nl-NL"/>
            </a:p>
          </p:txBody>
        </p:sp>
        <p:sp>
          <p:nvSpPr>
            <p:cNvPr id="25" name="Rectangle 27">
              <a:extLst>
                <a:ext uri="{FF2B5EF4-FFF2-40B4-BE49-F238E27FC236}">
                  <a16:creationId xmlns:a16="http://schemas.microsoft.com/office/drawing/2014/main" id="{B217930D-4828-4842-816E-501A970D3938}"/>
                </a:ext>
              </a:extLst>
            </p:cNvPr>
            <p:cNvSpPr>
              <a:spLocks noChangeArrowheads="1"/>
            </p:cNvSpPr>
            <p:nvPr/>
          </p:nvSpPr>
          <p:spPr bwMode="auto">
            <a:xfrm>
              <a:off x="4595" y="3771"/>
              <a:ext cx="314" cy="193"/>
            </a:xfrm>
            <a:prstGeom prst="rect">
              <a:avLst/>
            </a:prstGeom>
            <a:noFill/>
            <a:ln w="9525">
              <a:noFill/>
              <a:miter lim="800000"/>
              <a:headEnd/>
              <a:tailEnd/>
            </a:ln>
          </p:spPr>
          <p:txBody>
            <a:bodyPr wrap="none" lIns="0" tIns="0" rIns="0" bIns="0">
              <a:spAutoFit/>
            </a:bodyPr>
            <a:lstStyle/>
            <a:p>
              <a:r>
                <a:rPr lang="nl-NL" sz="1700">
                  <a:solidFill>
                    <a:srgbClr val="000000"/>
                  </a:solidFill>
                </a:rPr>
                <a:t>CAO</a:t>
              </a:r>
              <a:endParaRPr lang="nl-NL"/>
            </a:p>
          </p:txBody>
        </p:sp>
        <p:sp>
          <p:nvSpPr>
            <p:cNvPr id="26" name="Rectangle 28">
              <a:extLst>
                <a:ext uri="{FF2B5EF4-FFF2-40B4-BE49-F238E27FC236}">
                  <a16:creationId xmlns:a16="http://schemas.microsoft.com/office/drawing/2014/main" id="{2A2A871A-59DD-43AF-B683-7F6DDAC27442}"/>
                </a:ext>
              </a:extLst>
            </p:cNvPr>
            <p:cNvSpPr>
              <a:spLocks noChangeArrowheads="1"/>
            </p:cNvSpPr>
            <p:nvPr/>
          </p:nvSpPr>
          <p:spPr bwMode="auto">
            <a:xfrm>
              <a:off x="4456" y="3954"/>
              <a:ext cx="536" cy="183"/>
            </a:xfrm>
            <a:prstGeom prst="rect">
              <a:avLst/>
            </a:prstGeom>
            <a:noFill/>
            <a:ln w="0">
              <a:solidFill>
                <a:srgbClr val="990033"/>
              </a:solidFill>
              <a:miter lim="800000"/>
              <a:headEnd/>
              <a:tailEnd/>
            </a:ln>
          </p:spPr>
          <p:txBody>
            <a:bodyPr/>
            <a:lstStyle/>
            <a:p>
              <a:endParaRPr lang="nl-NL"/>
            </a:p>
          </p:txBody>
        </p:sp>
        <p:sp>
          <p:nvSpPr>
            <p:cNvPr id="27" name="Rectangle 29">
              <a:extLst>
                <a:ext uri="{FF2B5EF4-FFF2-40B4-BE49-F238E27FC236}">
                  <a16:creationId xmlns:a16="http://schemas.microsoft.com/office/drawing/2014/main" id="{654DAC5B-81F9-40AE-9107-788F702DE086}"/>
                </a:ext>
              </a:extLst>
            </p:cNvPr>
            <p:cNvSpPr>
              <a:spLocks noChangeArrowheads="1"/>
            </p:cNvSpPr>
            <p:nvPr/>
          </p:nvSpPr>
          <p:spPr bwMode="auto">
            <a:xfrm>
              <a:off x="4456" y="4035"/>
              <a:ext cx="536" cy="102"/>
            </a:xfrm>
            <a:prstGeom prst="rect">
              <a:avLst/>
            </a:prstGeom>
            <a:noFill/>
            <a:ln w="0">
              <a:solidFill>
                <a:srgbClr val="990033"/>
              </a:solidFill>
              <a:miter lim="800000"/>
              <a:headEnd/>
              <a:tailEnd/>
            </a:ln>
          </p:spPr>
          <p:txBody>
            <a:bodyPr/>
            <a:lstStyle/>
            <a:p>
              <a:endParaRPr lang="nl-NL"/>
            </a:p>
          </p:txBody>
        </p:sp>
        <p:sp>
          <p:nvSpPr>
            <p:cNvPr id="28" name="Line 30">
              <a:extLst>
                <a:ext uri="{FF2B5EF4-FFF2-40B4-BE49-F238E27FC236}">
                  <a16:creationId xmlns:a16="http://schemas.microsoft.com/office/drawing/2014/main" id="{1928DBD1-C2F8-4A8B-8D4A-26C149907A52}"/>
                </a:ext>
              </a:extLst>
            </p:cNvPr>
            <p:cNvSpPr>
              <a:spLocks noChangeShapeType="1"/>
            </p:cNvSpPr>
            <p:nvPr/>
          </p:nvSpPr>
          <p:spPr bwMode="auto">
            <a:xfrm>
              <a:off x="3866" y="3934"/>
              <a:ext cx="590" cy="1"/>
            </a:xfrm>
            <a:prstGeom prst="line">
              <a:avLst/>
            </a:prstGeom>
            <a:noFill/>
            <a:ln w="0">
              <a:solidFill>
                <a:srgbClr val="990033"/>
              </a:solidFill>
              <a:round/>
              <a:headEnd/>
              <a:tailEnd/>
            </a:ln>
          </p:spPr>
          <p:txBody>
            <a:bodyPr/>
            <a:lstStyle/>
            <a:p>
              <a:endParaRPr lang="en-US"/>
            </a:p>
          </p:txBody>
        </p:sp>
        <p:sp>
          <p:nvSpPr>
            <p:cNvPr id="29" name="Rectangle 31">
              <a:extLst>
                <a:ext uri="{FF2B5EF4-FFF2-40B4-BE49-F238E27FC236}">
                  <a16:creationId xmlns:a16="http://schemas.microsoft.com/office/drawing/2014/main" id="{41FD9D18-5A62-4924-A962-F77B63CCD996}"/>
                </a:ext>
              </a:extLst>
            </p:cNvPr>
            <p:cNvSpPr>
              <a:spLocks noChangeArrowheads="1"/>
            </p:cNvSpPr>
            <p:nvPr/>
          </p:nvSpPr>
          <p:spPr bwMode="auto">
            <a:xfrm>
              <a:off x="4364" y="4035"/>
              <a:ext cx="120" cy="19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30" name="Line 32">
              <a:extLst>
                <a:ext uri="{FF2B5EF4-FFF2-40B4-BE49-F238E27FC236}">
                  <a16:creationId xmlns:a16="http://schemas.microsoft.com/office/drawing/2014/main" id="{323ABD4D-D0A2-4FC0-ACB0-97E057551CCC}"/>
                </a:ext>
              </a:extLst>
            </p:cNvPr>
            <p:cNvSpPr>
              <a:spLocks noChangeShapeType="1"/>
            </p:cNvSpPr>
            <p:nvPr/>
          </p:nvSpPr>
          <p:spPr bwMode="auto">
            <a:xfrm flipH="1">
              <a:off x="3275" y="3934"/>
              <a:ext cx="591" cy="1"/>
            </a:xfrm>
            <a:prstGeom prst="line">
              <a:avLst/>
            </a:prstGeom>
            <a:noFill/>
            <a:ln w="0">
              <a:solidFill>
                <a:srgbClr val="990033"/>
              </a:solidFill>
              <a:round/>
              <a:headEnd/>
              <a:tailEnd/>
            </a:ln>
          </p:spPr>
          <p:txBody>
            <a:bodyPr/>
            <a:lstStyle/>
            <a:p>
              <a:endParaRPr lang="en-US"/>
            </a:p>
          </p:txBody>
        </p:sp>
        <p:sp>
          <p:nvSpPr>
            <p:cNvPr id="31" name="Rectangle 33">
              <a:extLst>
                <a:ext uri="{FF2B5EF4-FFF2-40B4-BE49-F238E27FC236}">
                  <a16:creationId xmlns:a16="http://schemas.microsoft.com/office/drawing/2014/main" id="{F683D662-EDDA-450A-AF48-5A020CE4FE8E}"/>
                </a:ext>
              </a:extLst>
            </p:cNvPr>
            <p:cNvSpPr>
              <a:spLocks noChangeArrowheads="1"/>
            </p:cNvSpPr>
            <p:nvPr/>
          </p:nvSpPr>
          <p:spPr bwMode="auto">
            <a:xfrm>
              <a:off x="3302" y="4035"/>
              <a:ext cx="53" cy="163"/>
            </a:xfrm>
            <a:prstGeom prst="rect">
              <a:avLst/>
            </a:prstGeom>
            <a:noFill/>
            <a:ln w="9525">
              <a:noFill/>
              <a:miter lim="800000"/>
              <a:headEnd/>
              <a:tailEnd/>
            </a:ln>
          </p:spPr>
          <p:txBody>
            <a:bodyPr wrap="none" lIns="0" tIns="0" rIns="0" bIns="0">
              <a:spAutoFit/>
            </a:bodyPr>
            <a:lstStyle/>
            <a:p>
              <a:r>
                <a:rPr lang="nl-NL" sz="1700">
                  <a:solidFill>
                    <a:srgbClr val="000000"/>
                  </a:solidFill>
                </a:rPr>
                <a:t>*</a:t>
              </a:r>
              <a:endParaRPr lang="nl-NL"/>
            </a:p>
          </p:txBody>
        </p:sp>
        <p:sp>
          <p:nvSpPr>
            <p:cNvPr id="32" name="Rectangle 34">
              <a:extLst>
                <a:ext uri="{FF2B5EF4-FFF2-40B4-BE49-F238E27FC236}">
                  <a16:creationId xmlns:a16="http://schemas.microsoft.com/office/drawing/2014/main" id="{8DE698F2-6635-426E-A4A4-C9C896F4F88D}"/>
                </a:ext>
              </a:extLst>
            </p:cNvPr>
            <p:cNvSpPr>
              <a:spLocks noChangeArrowheads="1"/>
            </p:cNvSpPr>
            <p:nvPr/>
          </p:nvSpPr>
          <p:spPr bwMode="auto">
            <a:xfrm>
              <a:off x="3360" y="3773"/>
              <a:ext cx="967" cy="154"/>
            </a:xfrm>
            <a:prstGeom prst="rect">
              <a:avLst/>
            </a:prstGeom>
            <a:noFill/>
            <a:ln w="9525">
              <a:noFill/>
              <a:miter lim="800000"/>
              <a:headEnd/>
              <a:tailEnd/>
            </a:ln>
          </p:spPr>
          <p:txBody>
            <a:bodyPr wrap="none" lIns="0" tIns="0" rIns="0" bIns="0">
              <a:spAutoFit/>
            </a:bodyPr>
            <a:lstStyle/>
            <a:p>
              <a:r>
                <a:rPr lang="nl-NL" sz="1600" i="1">
                  <a:solidFill>
                    <a:srgbClr val="000000"/>
                  </a:solidFill>
                </a:rPr>
                <a:t>Beschreven door</a:t>
              </a:r>
              <a:endParaRPr lang="nl-NL" sz="1600"/>
            </a:p>
          </p:txBody>
        </p:sp>
        <p:sp>
          <p:nvSpPr>
            <p:cNvPr id="33" name="Rectangle 35">
              <a:extLst>
                <a:ext uri="{FF2B5EF4-FFF2-40B4-BE49-F238E27FC236}">
                  <a16:creationId xmlns:a16="http://schemas.microsoft.com/office/drawing/2014/main" id="{32E6F00C-01F6-44E8-81A0-25AFB9B98B5E}"/>
                </a:ext>
              </a:extLst>
            </p:cNvPr>
            <p:cNvSpPr>
              <a:spLocks noChangeArrowheads="1"/>
            </p:cNvSpPr>
            <p:nvPr/>
          </p:nvSpPr>
          <p:spPr bwMode="auto">
            <a:xfrm>
              <a:off x="4364" y="4035"/>
              <a:ext cx="120" cy="19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grpSp>
    </p:spTree>
    <p:extLst>
      <p:ext uri="{BB962C8B-B14F-4D97-AF65-F5344CB8AC3E}">
        <p14:creationId xmlns:p14="http://schemas.microsoft.com/office/powerpoint/2010/main" val="428508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1DFF2-D963-4F88-939B-A493FA7EB7F7}"/>
              </a:ext>
            </a:extLst>
          </p:cNvPr>
          <p:cNvSpPr>
            <a:spLocks noGrp="1"/>
          </p:cNvSpPr>
          <p:nvPr>
            <p:ph type="title"/>
          </p:nvPr>
        </p:nvSpPr>
        <p:spPr/>
        <p:txBody>
          <a:bodyPr/>
          <a:lstStyle/>
          <a:p>
            <a:r>
              <a:rPr lang="en-US" dirty="0"/>
              <a:t>Association Classes (3)</a:t>
            </a:r>
            <a:endParaRPr lang="nl-NL" dirty="0"/>
          </a:p>
        </p:txBody>
      </p:sp>
      <p:sp>
        <p:nvSpPr>
          <p:cNvPr id="3" name="Tijdelijke aanduiding voor inhoud 2">
            <a:extLst>
              <a:ext uri="{FF2B5EF4-FFF2-40B4-BE49-F238E27FC236}">
                <a16:creationId xmlns:a16="http://schemas.microsoft.com/office/drawing/2014/main" id="{B76ABBB4-BD8F-40FE-A6D8-35DF59FD7EE4}"/>
              </a:ext>
            </a:extLst>
          </p:cNvPr>
          <p:cNvSpPr>
            <a:spLocks noGrp="1"/>
          </p:cNvSpPr>
          <p:nvPr>
            <p:ph idx="1"/>
          </p:nvPr>
        </p:nvSpPr>
        <p:spPr/>
        <p:txBody>
          <a:bodyPr/>
          <a:lstStyle/>
          <a:p>
            <a:r>
              <a:rPr lang="en-US" dirty="0" err="1"/>
              <a:t>Associatie</a:t>
            </a:r>
            <a:r>
              <a:rPr lang="en-US" dirty="0"/>
              <a:t> </a:t>
            </a:r>
            <a:r>
              <a:rPr lang="en-US" dirty="0" err="1"/>
              <a:t>kan</a:t>
            </a:r>
            <a:r>
              <a:rPr lang="en-US" dirty="0"/>
              <a:t> </a:t>
            </a:r>
            <a:r>
              <a:rPr lang="en-US" dirty="0" err="1"/>
              <a:t>worden</a:t>
            </a:r>
            <a:r>
              <a:rPr lang="en-US" dirty="0"/>
              <a:t> </a:t>
            </a:r>
            <a:r>
              <a:rPr lang="en-US" dirty="0" err="1"/>
              <a:t>getransformeerd</a:t>
            </a:r>
            <a:r>
              <a:rPr lang="en-US" dirty="0"/>
              <a:t> </a:t>
            </a:r>
            <a:r>
              <a:rPr lang="en-US" dirty="0" err="1"/>
              <a:t>naar</a:t>
            </a:r>
            <a:r>
              <a:rPr lang="en-US" dirty="0"/>
              <a:t> class</a:t>
            </a:r>
          </a:p>
          <a:p>
            <a:pPr>
              <a:lnSpc>
                <a:spcPct val="100000"/>
              </a:lnSpc>
            </a:pPr>
            <a:r>
              <a:rPr lang="nl-NL" dirty="0"/>
              <a:t>Met </a:t>
            </a:r>
            <a:r>
              <a:rPr lang="nl-NL" dirty="0" err="1"/>
              <a:t>association</a:t>
            </a:r>
            <a:r>
              <a:rPr lang="nl-NL" dirty="0"/>
              <a:t> class</a:t>
            </a:r>
          </a:p>
          <a:p>
            <a:endParaRPr lang="nl-NL" dirty="0"/>
          </a:p>
          <a:p>
            <a:endParaRPr lang="nl-NL" dirty="0"/>
          </a:p>
          <a:p>
            <a:endParaRPr lang="nl-NL" dirty="0"/>
          </a:p>
          <a:p>
            <a:endParaRPr lang="nl-NL" dirty="0"/>
          </a:p>
          <a:p>
            <a:endParaRPr lang="nl-NL" dirty="0"/>
          </a:p>
          <a:p>
            <a:endParaRPr lang="nl-NL" dirty="0"/>
          </a:p>
          <a:p>
            <a:pPr>
              <a:lnSpc>
                <a:spcPct val="100000"/>
              </a:lnSpc>
              <a:spcBef>
                <a:spcPts val="1200"/>
              </a:spcBef>
            </a:pPr>
            <a:r>
              <a:rPr lang="nl-NL" dirty="0"/>
              <a:t>Zonder </a:t>
            </a:r>
            <a:r>
              <a:rPr lang="nl-NL" dirty="0" err="1"/>
              <a:t>association</a:t>
            </a:r>
            <a:r>
              <a:rPr lang="nl-NL" dirty="0"/>
              <a:t> class</a:t>
            </a:r>
          </a:p>
        </p:txBody>
      </p:sp>
      <p:grpSp>
        <p:nvGrpSpPr>
          <p:cNvPr id="34" name="Group 71">
            <a:extLst>
              <a:ext uri="{FF2B5EF4-FFF2-40B4-BE49-F238E27FC236}">
                <a16:creationId xmlns:a16="http://schemas.microsoft.com/office/drawing/2014/main" id="{9F7384D0-17D0-41F8-A273-16747B6D994B}"/>
              </a:ext>
            </a:extLst>
          </p:cNvPr>
          <p:cNvGrpSpPr>
            <a:grpSpLocks/>
          </p:cNvGrpSpPr>
          <p:nvPr/>
        </p:nvGrpSpPr>
        <p:grpSpPr bwMode="auto">
          <a:xfrm>
            <a:off x="1223166" y="2029098"/>
            <a:ext cx="6474589" cy="1927920"/>
            <a:chOff x="672" y="1305"/>
            <a:chExt cx="4219" cy="1263"/>
          </a:xfrm>
        </p:grpSpPr>
        <p:sp>
          <p:nvSpPr>
            <p:cNvPr id="35" name="Rectangle 38">
              <a:extLst>
                <a:ext uri="{FF2B5EF4-FFF2-40B4-BE49-F238E27FC236}">
                  <a16:creationId xmlns:a16="http://schemas.microsoft.com/office/drawing/2014/main" id="{F3DF984F-D2DC-44D1-BBDA-2123397CF14A}"/>
                </a:ext>
              </a:extLst>
            </p:cNvPr>
            <p:cNvSpPr>
              <a:spLocks noChangeArrowheads="1"/>
            </p:cNvSpPr>
            <p:nvPr/>
          </p:nvSpPr>
          <p:spPr bwMode="auto">
            <a:xfrm>
              <a:off x="672" y="1366"/>
              <a:ext cx="535" cy="417"/>
            </a:xfrm>
            <a:prstGeom prst="rect">
              <a:avLst/>
            </a:prstGeom>
            <a:solidFill>
              <a:srgbClr val="FFFFCC"/>
            </a:solidFill>
            <a:ln w="0">
              <a:solidFill>
                <a:srgbClr val="990033"/>
              </a:solidFill>
              <a:miter lim="800000"/>
              <a:headEnd/>
              <a:tailEnd/>
            </a:ln>
          </p:spPr>
          <p:txBody>
            <a:bodyPr/>
            <a:lstStyle/>
            <a:p>
              <a:endParaRPr lang="nl-NL"/>
            </a:p>
          </p:txBody>
        </p:sp>
        <p:sp>
          <p:nvSpPr>
            <p:cNvPr id="36" name="Rectangle 39">
              <a:extLst>
                <a:ext uri="{FF2B5EF4-FFF2-40B4-BE49-F238E27FC236}">
                  <a16:creationId xmlns:a16="http://schemas.microsoft.com/office/drawing/2014/main" id="{9AD9E575-FF29-4568-A004-8B1D69FDE95B}"/>
                </a:ext>
              </a:extLst>
            </p:cNvPr>
            <p:cNvSpPr>
              <a:spLocks noChangeArrowheads="1"/>
            </p:cNvSpPr>
            <p:nvPr/>
          </p:nvSpPr>
          <p:spPr bwMode="auto">
            <a:xfrm>
              <a:off x="773" y="1407"/>
              <a:ext cx="386" cy="163"/>
            </a:xfrm>
            <a:prstGeom prst="rect">
              <a:avLst/>
            </a:prstGeom>
            <a:noFill/>
            <a:ln w="9525">
              <a:noFill/>
              <a:miter lim="800000"/>
              <a:headEnd/>
              <a:tailEnd/>
            </a:ln>
          </p:spPr>
          <p:txBody>
            <a:bodyPr wrap="none" lIns="0" tIns="0" rIns="0" bIns="0">
              <a:spAutoFit/>
            </a:bodyPr>
            <a:lstStyle/>
            <a:p>
              <a:r>
                <a:rPr lang="nl-NL" sz="1700">
                  <a:solidFill>
                    <a:srgbClr val="000000"/>
                  </a:solidFill>
                </a:rPr>
                <a:t>Bedrijf</a:t>
              </a:r>
              <a:endParaRPr lang="nl-NL"/>
            </a:p>
          </p:txBody>
        </p:sp>
        <p:sp>
          <p:nvSpPr>
            <p:cNvPr id="37" name="Rectangle 40">
              <a:extLst>
                <a:ext uri="{FF2B5EF4-FFF2-40B4-BE49-F238E27FC236}">
                  <a16:creationId xmlns:a16="http://schemas.microsoft.com/office/drawing/2014/main" id="{2FF229D1-7CE6-4DF7-A5EC-474F327D0B24}"/>
                </a:ext>
              </a:extLst>
            </p:cNvPr>
            <p:cNvSpPr>
              <a:spLocks noChangeArrowheads="1"/>
            </p:cNvSpPr>
            <p:nvPr/>
          </p:nvSpPr>
          <p:spPr bwMode="auto">
            <a:xfrm>
              <a:off x="672" y="1590"/>
              <a:ext cx="535" cy="193"/>
            </a:xfrm>
            <a:prstGeom prst="rect">
              <a:avLst/>
            </a:prstGeom>
            <a:noFill/>
            <a:ln w="0">
              <a:solidFill>
                <a:srgbClr val="990033"/>
              </a:solidFill>
              <a:miter lim="800000"/>
              <a:headEnd/>
              <a:tailEnd/>
            </a:ln>
          </p:spPr>
          <p:txBody>
            <a:bodyPr/>
            <a:lstStyle/>
            <a:p>
              <a:endParaRPr lang="nl-NL"/>
            </a:p>
          </p:txBody>
        </p:sp>
        <p:sp>
          <p:nvSpPr>
            <p:cNvPr id="38" name="Rectangle 41">
              <a:extLst>
                <a:ext uri="{FF2B5EF4-FFF2-40B4-BE49-F238E27FC236}">
                  <a16:creationId xmlns:a16="http://schemas.microsoft.com/office/drawing/2014/main" id="{A43C33D5-2FA6-4981-9DDB-680B4BA62D5D}"/>
                </a:ext>
              </a:extLst>
            </p:cNvPr>
            <p:cNvSpPr>
              <a:spLocks noChangeArrowheads="1"/>
            </p:cNvSpPr>
            <p:nvPr/>
          </p:nvSpPr>
          <p:spPr bwMode="auto">
            <a:xfrm>
              <a:off x="672" y="1671"/>
              <a:ext cx="535" cy="112"/>
            </a:xfrm>
            <a:prstGeom prst="rect">
              <a:avLst/>
            </a:prstGeom>
            <a:noFill/>
            <a:ln w="0">
              <a:solidFill>
                <a:srgbClr val="990033"/>
              </a:solidFill>
              <a:miter lim="800000"/>
              <a:headEnd/>
              <a:tailEnd/>
            </a:ln>
          </p:spPr>
          <p:txBody>
            <a:bodyPr/>
            <a:lstStyle/>
            <a:p>
              <a:endParaRPr lang="nl-NL"/>
            </a:p>
          </p:txBody>
        </p:sp>
        <p:sp>
          <p:nvSpPr>
            <p:cNvPr id="39" name="Rectangle 42">
              <a:extLst>
                <a:ext uri="{FF2B5EF4-FFF2-40B4-BE49-F238E27FC236}">
                  <a16:creationId xmlns:a16="http://schemas.microsoft.com/office/drawing/2014/main" id="{9633572D-5410-4DA4-9B0B-4C46AE881116}"/>
                </a:ext>
              </a:extLst>
            </p:cNvPr>
            <p:cNvSpPr>
              <a:spLocks noChangeArrowheads="1"/>
            </p:cNvSpPr>
            <p:nvPr/>
          </p:nvSpPr>
          <p:spPr bwMode="auto">
            <a:xfrm>
              <a:off x="4226" y="1366"/>
              <a:ext cx="610" cy="417"/>
            </a:xfrm>
            <a:prstGeom prst="rect">
              <a:avLst/>
            </a:prstGeom>
            <a:solidFill>
              <a:srgbClr val="FFFFCC"/>
            </a:solidFill>
            <a:ln w="0">
              <a:solidFill>
                <a:srgbClr val="990033"/>
              </a:solidFill>
              <a:miter lim="800000"/>
              <a:headEnd/>
              <a:tailEnd/>
            </a:ln>
          </p:spPr>
          <p:txBody>
            <a:bodyPr/>
            <a:lstStyle/>
            <a:p>
              <a:endParaRPr lang="nl-NL"/>
            </a:p>
          </p:txBody>
        </p:sp>
        <p:sp>
          <p:nvSpPr>
            <p:cNvPr id="40" name="Rectangle 43">
              <a:extLst>
                <a:ext uri="{FF2B5EF4-FFF2-40B4-BE49-F238E27FC236}">
                  <a16:creationId xmlns:a16="http://schemas.microsoft.com/office/drawing/2014/main" id="{E4DD09E3-661A-4B86-8D79-ACA4B3372128}"/>
                </a:ext>
              </a:extLst>
            </p:cNvPr>
            <p:cNvSpPr>
              <a:spLocks noChangeArrowheads="1"/>
            </p:cNvSpPr>
            <p:nvPr/>
          </p:nvSpPr>
          <p:spPr bwMode="auto">
            <a:xfrm>
              <a:off x="4309" y="1407"/>
              <a:ext cx="508" cy="163"/>
            </a:xfrm>
            <a:prstGeom prst="rect">
              <a:avLst/>
            </a:prstGeom>
            <a:noFill/>
            <a:ln w="9525">
              <a:noFill/>
              <a:miter lim="800000"/>
              <a:headEnd/>
              <a:tailEnd/>
            </a:ln>
          </p:spPr>
          <p:txBody>
            <a:bodyPr wrap="none" lIns="0" tIns="0" rIns="0" bIns="0">
              <a:spAutoFit/>
            </a:bodyPr>
            <a:lstStyle/>
            <a:p>
              <a:r>
                <a:rPr lang="nl-NL" sz="1700">
                  <a:solidFill>
                    <a:srgbClr val="000000"/>
                  </a:solidFill>
                </a:rPr>
                <a:t>Persoon</a:t>
              </a:r>
              <a:endParaRPr lang="nl-NL"/>
            </a:p>
          </p:txBody>
        </p:sp>
        <p:sp>
          <p:nvSpPr>
            <p:cNvPr id="41" name="Rectangle 44">
              <a:extLst>
                <a:ext uri="{FF2B5EF4-FFF2-40B4-BE49-F238E27FC236}">
                  <a16:creationId xmlns:a16="http://schemas.microsoft.com/office/drawing/2014/main" id="{06C22040-782B-43C8-B658-B6FC07BF56AB}"/>
                </a:ext>
              </a:extLst>
            </p:cNvPr>
            <p:cNvSpPr>
              <a:spLocks noChangeArrowheads="1"/>
            </p:cNvSpPr>
            <p:nvPr/>
          </p:nvSpPr>
          <p:spPr bwMode="auto">
            <a:xfrm>
              <a:off x="4226" y="1590"/>
              <a:ext cx="610" cy="193"/>
            </a:xfrm>
            <a:prstGeom prst="rect">
              <a:avLst/>
            </a:prstGeom>
            <a:noFill/>
            <a:ln w="0">
              <a:solidFill>
                <a:srgbClr val="990033"/>
              </a:solidFill>
              <a:miter lim="800000"/>
              <a:headEnd/>
              <a:tailEnd/>
            </a:ln>
          </p:spPr>
          <p:txBody>
            <a:bodyPr/>
            <a:lstStyle/>
            <a:p>
              <a:endParaRPr lang="nl-NL"/>
            </a:p>
          </p:txBody>
        </p:sp>
        <p:sp>
          <p:nvSpPr>
            <p:cNvPr id="42" name="Rectangle 45">
              <a:extLst>
                <a:ext uri="{FF2B5EF4-FFF2-40B4-BE49-F238E27FC236}">
                  <a16:creationId xmlns:a16="http://schemas.microsoft.com/office/drawing/2014/main" id="{BB517438-BF3E-4318-B17F-9622F57F8EBB}"/>
                </a:ext>
              </a:extLst>
            </p:cNvPr>
            <p:cNvSpPr>
              <a:spLocks noChangeArrowheads="1"/>
            </p:cNvSpPr>
            <p:nvPr/>
          </p:nvSpPr>
          <p:spPr bwMode="auto">
            <a:xfrm>
              <a:off x="4226" y="1671"/>
              <a:ext cx="610" cy="112"/>
            </a:xfrm>
            <a:prstGeom prst="rect">
              <a:avLst/>
            </a:prstGeom>
            <a:noFill/>
            <a:ln w="0">
              <a:solidFill>
                <a:srgbClr val="990033"/>
              </a:solidFill>
              <a:miter lim="800000"/>
              <a:headEnd/>
              <a:tailEnd/>
            </a:ln>
          </p:spPr>
          <p:txBody>
            <a:bodyPr/>
            <a:lstStyle/>
            <a:p>
              <a:endParaRPr lang="nl-NL"/>
            </a:p>
          </p:txBody>
        </p:sp>
        <p:sp>
          <p:nvSpPr>
            <p:cNvPr id="43" name="Line 46">
              <a:extLst>
                <a:ext uri="{FF2B5EF4-FFF2-40B4-BE49-F238E27FC236}">
                  <a16:creationId xmlns:a16="http://schemas.microsoft.com/office/drawing/2014/main" id="{3B07A956-EF27-4D32-9520-EC131835F9A3}"/>
                </a:ext>
              </a:extLst>
            </p:cNvPr>
            <p:cNvSpPr>
              <a:spLocks noChangeShapeType="1"/>
            </p:cNvSpPr>
            <p:nvPr/>
          </p:nvSpPr>
          <p:spPr bwMode="auto">
            <a:xfrm>
              <a:off x="2712" y="1580"/>
              <a:ext cx="1514" cy="1"/>
            </a:xfrm>
            <a:prstGeom prst="line">
              <a:avLst/>
            </a:prstGeom>
            <a:noFill/>
            <a:ln w="0">
              <a:solidFill>
                <a:srgbClr val="990033"/>
              </a:solidFill>
              <a:round/>
              <a:headEnd/>
              <a:tailEnd/>
            </a:ln>
          </p:spPr>
          <p:txBody>
            <a:bodyPr/>
            <a:lstStyle/>
            <a:p>
              <a:endParaRPr lang="en-US"/>
            </a:p>
          </p:txBody>
        </p:sp>
        <p:sp>
          <p:nvSpPr>
            <p:cNvPr id="44" name="Rectangle 47">
              <a:extLst>
                <a:ext uri="{FF2B5EF4-FFF2-40B4-BE49-F238E27FC236}">
                  <a16:creationId xmlns:a16="http://schemas.microsoft.com/office/drawing/2014/main" id="{BE3637EA-08B6-4033-9E96-3320C622FE98}"/>
                </a:ext>
              </a:extLst>
            </p:cNvPr>
            <p:cNvSpPr>
              <a:spLocks noChangeArrowheads="1"/>
            </p:cNvSpPr>
            <p:nvPr/>
          </p:nvSpPr>
          <p:spPr bwMode="auto">
            <a:xfrm>
              <a:off x="4005" y="1671"/>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45" name="Line 48">
              <a:extLst>
                <a:ext uri="{FF2B5EF4-FFF2-40B4-BE49-F238E27FC236}">
                  <a16:creationId xmlns:a16="http://schemas.microsoft.com/office/drawing/2014/main" id="{4D1470E5-5E2D-4DEF-A148-78E6B0BD47BA}"/>
                </a:ext>
              </a:extLst>
            </p:cNvPr>
            <p:cNvSpPr>
              <a:spLocks noChangeShapeType="1"/>
            </p:cNvSpPr>
            <p:nvPr/>
          </p:nvSpPr>
          <p:spPr bwMode="auto">
            <a:xfrm flipH="1">
              <a:off x="1207" y="1580"/>
              <a:ext cx="1505" cy="1"/>
            </a:xfrm>
            <a:prstGeom prst="line">
              <a:avLst/>
            </a:prstGeom>
            <a:noFill/>
            <a:ln w="0">
              <a:solidFill>
                <a:srgbClr val="990033"/>
              </a:solidFill>
              <a:round/>
              <a:headEnd/>
              <a:tailEnd/>
            </a:ln>
          </p:spPr>
          <p:txBody>
            <a:bodyPr/>
            <a:lstStyle/>
            <a:p>
              <a:endParaRPr lang="en-US"/>
            </a:p>
          </p:txBody>
        </p:sp>
        <p:sp>
          <p:nvSpPr>
            <p:cNvPr id="46" name="Rectangle 49">
              <a:extLst>
                <a:ext uri="{FF2B5EF4-FFF2-40B4-BE49-F238E27FC236}">
                  <a16:creationId xmlns:a16="http://schemas.microsoft.com/office/drawing/2014/main" id="{8FE8C060-BABE-4CDC-B664-19E5CD883FAC}"/>
                </a:ext>
              </a:extLst>
            </p:cNvPr>
            <p:cNvSpPr>
              <a:spLocks noChangeArrowheads="1"/>
            </p:cNvSpPr>
            <p:nvPr/>
          </p:nvSpPr>
          <p:spPr bwMode="auto">
            <a:xfrm>
              <a:off x="1225" y="1671"/>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0..*</a:t>
              </a:r>
              <a:endParaRPr lang="nl-NL"/>
            </a:p>
          </p:txBody>
        </p:sp>
        <p:sp>
          <p:nvSpPr>
            <p:cNvPr id="47" name="Rectangle 50">
              <a:extLst>
                <a:ext uri="{FF2B5EF4-FFF2-40B4-BE49-F238E27FC236}">
                  <a16:creationId xmlns:a16="http://schemas.microsoft.com/office/drawing/2014/main" id="{123FF1CB-36C8-404E-9F03-A5EA2867872D}"/>
                </a:ext>
              </a:extLst>
            </p:cNvPr>
            <p:cNvSpPr>
              <a:spLocks noChangeArrowheads="1"/>
            </p:cNvSpPr>
            <p:nvPr/>
          </p:nvSpPr>
          <p:spPr bwMode="auto">
            <a:xfrm>
              <a:off x="2324" y="1305"/>
              <a:ext cx="818" cy="154"/>
            </a:xfrm>
            <a:prstGeom prst="rect">
              <a:avLst/>
            </a:prstGeom>
            <a:noFill/>
            <a:ln w="9525">
              <a:noFill/>
              <a:miter lim="800000"/>
              <a:headEnd/>
              <a:tailEnd/>
            </a:ln>
          </p:spPr>
          <p:txBody>
            <a:bodyPr wrap="none" lIns="0" tIns="0" rIns="0" bIns="0">
              <a:spAutoFit/>
            </a:bodyPr>
            <a:lstStyle/>
            <a:p>
              <a:r>
                <a:rPr lang="nl-NL" sz="1600" i="1">
                  <a:solidFill>
                    <a:srgbClr val="000000"/>
                  </a:solidFill>
                </a:rPr>
                <a:t>Heeft in dienst</a:t>
              </a:r>
              <a:endParaRPr lang="nl-NL" sz="1600"/>
            </a:p>
          </p:txBody>
        </p:sp>
        <p:sp>
          <p:nvSpPr>
            <p:cNvPr id="48" name="Rectangle 51">
              <a:extLst>
                <a:ext uri="{FF2B5EF4-FFF2-40B4-BE49-F238E27FC236}">
                  <a16:creationId xmlns:a16="http://schemas.microsoft.com/office/drawing/2014/main" id="{C670E73E-F180-40D5-8826-043C123389BC}"/>
                </a:ext>
              </a:extLst>
            </p:cNvPr>
            <p:cNvSpPr>
              <a:spLocks noChangeArrowheads="1"/>
            </p:cNvSpPr>
            <p:nvPr/>
          </p:nvSpPr>
          <p:spPr bwMode="auto">
            <a:xfrm>
              <a:off x="2287" y="1968"/>
              <a:ext cx="887" cy="600"/>
            </a:xfrm>
            <a:prstGeom prst="rect">
              <a:avLst/>
            </a:prstGeom>
            <a:solidFill>
              <a:srgbClr val="FFFFCC"/>
            </a:solidFill>
            <a:ln w="0">
              <a:solidFill>
                <a:srgbClr val="990033"/>
              </a:solidFill>
              <a:miter lim="800000"/>
              <a:headEnd/>
              <a:tailEnd/>
            </a:ln>
          </p:spPr>
          <p:txBody>
            <a:bodyPr/>
            <a:lstStyle/>
            <a:p>
              <a:endParaRPr lang="nl-NL"/>
            </a:p>
          </p:txBody>
        </p:sp>
        <p:sp>
          <p:nvSpPr>
            <p:cNvPr id="49" name="Rectangle 52">
              <a:extLst>
                <a:ext uri="{FF2B5EF4-FFF2-40B4-BE49-F238E27FC236}">
                  <a16:creationId xmlns:a16="http://schemas.microsoft.com/office/drawing/2014/main" id="{B5A9D93B-DDFA-4971-88DC-3A18499D4C70}"/>
                </a:ext>
              </a:extLst>
            </p:cNvPr>
            <p:cNvSpPr>
              <a:spLocks noChangeArrowheads="1"/>
            </p:cNvSpPr>
            <p:nvPr/>
          </p:nvSpPr>
          <p:spPr bwMode="auto">
            <a:xfrm>
              <a:off x="2296" y="2008"/>
              <a:ext cx="879" cy="163"/>
            </a:xfrm>
            <a:prstGeom prst="rect">
              <a:avLst/>
            </a:prstGeom>
            <a:noFill/>
            <a:ln w="9525">
              <a:noFill/>
              <a:miter lim="800000"/>
              <a:headEnd/>
              <a:tailEnd/>
            </a:ln>
          </p:spPr>
          <p:txBody>
            <a:bodyPr wrap="none" lIns="0" tIns="0" rIns="0" bIns="0">
              <a:spAutoFit/>
            </a:bodyPr>
            <a:lstStyle/>
            <a:p>
              <a:r>
                <a:rPr lang="nl-NL" sz="1700" dirty="0">
                  <a:solidFill>
                    <a:srgbClr val="000000"/>
                  </a:solidFill>
                </a:rPr>
                <a:t>Dienstverband</a:t>
              </a:r>
              <a:endParaRPr lang="nl-NL" dirty="0"/>
            </a:p>
          </p:txBody>
        </p:sp>
        <p:sp>
          <p:nvSpPr>
            <p:cNvPr id="50" name="Rectangle 53">
              <a:extLst>
                <a:ext uri="{FF2B5EF4-FFF2-40B4-BE49-F238E27FC236}">
                  <a16:creationId xmlns:a16="http://schemas.microsoft.com/office/drawing/2014/main" id="{1C23A535-8EBF-48E8-88BF-007DC7655139}"/>
                </a:ext>
              </a:extLst>
            </p:cNvPr>
            <p:cNvSpPr>
              <a:spLocks noChangeArrowheads="1"/>
            </p:cNvSpPr>
            <p:nvPr/>
          </p:nvSpPr>
          <p:spPr bwMode="auto">
            <a:xfrm>
              <a:off x="2287" y="2181"/>
              <a:ext cx="887" cy="387"/>
            </a:xfrm>
            <a:prstGeom prst="rect">
              <a:avLst/>
            </a:prstGeom>
            <a:noFill/>
            <a:ln w="0">
              <a:solidFill>
                <a:srgbClr val="990033"/>
              </a:solidFill>
              <a:miter lim="800000"/>
              <a:headEnd/>
              <a:tailEnd/>
            </a:ln>
          </p:spPr>
          <p:txBody>
            <a:bodyPr/>
            <a:lstStyle/>
            <a:p>
              <a:endParaRPr lang="nl-NL"/>
            </a:p>
          </p:txBody>
        </p:sp>
        <p:sp>
          <p:nvSpPr>
            <p:cNvPr id="51" name="Rectangle 54">
              <a:extLst>
                <a:ext uri="{FF2B5EF4-FFF2-40B4-BE49-F238E27FC236}">
                  <a16:creationId xmlns:a16="http://schemas.microsoft.com/office/drawing/2014/main" id="{4F89DE33-365B-406A-90D0-CD9992B4A1FC}"/>
                </a:ext>
              </a:extLst>
            </p:cNvPr>
            <p:cNvSpPr>
              <a:spLocks noChangeArrowheads="1"/>
            </p:cNvSpPr>
            <p:nvPr/>
          </p:nvSpPr>
          <p:spPr bwMode="auto">
            <a:xfrm>
              <a:off x="2287" y="2425"/>
              <a:ext cx="887" cy="143"/>
            </a:xfrm>
            <a:prstGeom prst="rect">
              <a:avLst/>
            </a:prstGeom>
            <a:noFill/>
            <a:ln w="0">
              <a:solidFill>
                <a:srgbClr val="990033"/>
              </a:solidFill>
              <a:miter lim="800000"/>
              <a:headEnd/>
              <a:tailEnd/>
            </a:ln>
          </p:spPr>
          <p:txBody>
            <a:bodyPr/>
            <a:lstStyle/>
            <a:p>
              <a:endParaRPr lang="nl-NL"/>
            </a:p>
          </p:txBody>
        </p:sp>
        <p:sp>
          <p:nvSpPr>
            <p:cNvPr id="52" name="Rectangle 55">
              <a:extLst>
                <a:ext uri="{FF2B5EF4-FFF2-40B4-BE49-F238E27FC236}">
                  <a16:creationId xmlns:a16="http://schemas.microsoft.com/office/drawing/2014/main" id="{EF85082A-86D7-4B8E-AE33-34F76BEBFBA7}"/>
                </a:ext>
              </a:extLst>
            </p:cNvPr>
            <p:cNvSpPr>
              <a:spLocks noChangeArrowheads="1"/>
            </p:cNvSpPr>
            <p:nvPr/>
          </p:nvSpPr>
          <p:spPr bwMode="auto">
            <a:xfrm>
              <a:off x="2303" y="2201"/>
              <a:ext cx="868" cy="154"/>
            </a:xfrm>
            <a:prstGeom prst="rect">
              <a:avLst/>
            </a:prstGeom>
            <a:noFill/>
            <a:ln w="9525">
              <a:noFill/>
              <a:miter lim="800000"/>
              <a:headEnd/>
              <a:tailEnd/>
            </a:ln>
          </p:spPr>
          <p:txBody>
            <a:bodyPr wrap="none" lIns="0" tIns="0" rIns="0" bIns="0">
              <a:spAutoFit/>
            </a:bodyPr>
            <a:lstStyle/>
            <a:p>
              <a:r>
                <a:rPr lang="nl-NL" sz="1600">
                  <a:solidFill>
                    <a:srgbClr val="000000"/>
                  </a:solidFill>
                </a:rPr>
                <a:t>datum in dienst</a:t>
              </a:r>
              <a:endParaRPr lang="nl-NL" sz="1600"/>
            </a:p>
          </p:txBody>
        </p:sp>
        <p:sp>
          <p:nvSpPr>
            <p:cNvPr id="53" name="Line 56">
              <a:extLst>
                <a:ext uri="{FF2B5EF4-FFF2-40B4-BE49-F238E27FC236}">
                  <a16:creationId xmlns:a16="http://schemas.microsoft.com/office/drawing/2014/main" id="{9C898FAD-9BD7-4F92-AF22-BB68C3B49A38}"/>
                </a:ext>
              </a:extLst>
            </p:cNvPr>
            <p:cNvSpPr>
              <a:spLocks noChangeShapeType="1"/>
            </p:cNvSpPr>
            <p:nvPr/>
          </p:nvSpPr>
          <p:spPr bwMode="auto">
            <a:xfrm>
              <a:off x="2712" y="1580"/>
              <a:ext cx="0" cy="388"/>
            </a:xfrm>
            <a:prstGeom prst="line">
              <a:avLst/>
            </a:prstGeom>
            <a:noFill/>
            <a:ln w="0">
              <a:solidFill>
                <a:srgbClr val="990033"/>
              </a:solidFill>
              <a:prstDash val="dash"/>
              <a:round/>
              <a:headEnd/>
              <a:tailEnd/>
            </a:ln>
          </p:spPr>
          <p:txBody>
            <a:bodyPr/>
            <a:lstStyle/>
            <a:p>
              <a:endParaRPr lang="en-US"/>
            </a:p>
          </p:txBody>
        </p:sp>
        <p:sp>
          <p:nvSpPr>
            <p:cNvPr id="54" name="Rectangle 57">
              <a:extLst>
                <a:ext uri="{FF2B5EF4-FFF2-40B4-BE49-F238E27FC236}">
                  <a16:creationId xmlns:a16="http://schemas.microsoft.com/office/drawing/2014/main" id="{67CEB14F-77CE-49BB-81ED-DAB80F68E023}"/>
                </a:ext>
              </a:extLst>
            </p:cNvPr>
            <p:cNvSpPr>
              <a:spLocks noChangeArrowheads="1"/>
            </p:cNvSpPr>
            <p:nvPr/>
          </p:nvSpPr>
          <p:spPr bwMode="auto">
            <a:xfrm>
              <a:off x="4355" y="2059"/>
              <a:ext cx="536" cy="407"/>
            </a:xfrm>
            <a:prstGeom prst="rect">
              <a:avLst/>
            </a:prstGeom>
            <a:solidFill>
              <a:srgbClr val="FFFFCC"/>
            </a:solidFill>
            <a:ln w="0">
              <a:solidFill>
                <a:srgbClr val="990033"/>
              </a:solidFill>
              <a:miter lim="800000"/>
              <a:headEnd/>
              <a:tailEnd/>
            </a:ln>
          </p:spPr>
          <p:txBody>
            <a:bodyPr/>
            <a:lstStyle/>
            <a:p>
              <a:endParaRPr lang="nl-NL"/>
            </a:p>
          </p:txBody>
        </p:sp>
        <p:sp>
          <p:nvSpPr>
            <p:cNvPr id="55" name="Rectangle 58">
              <a:extLst>
                <a:ext uri="{FF2B5EF4-FFF2-40B4-BE49-F238E27FC236}">
                  <a16:creationId xmlns:a16="http://schemas.microsoft.com/office/drawing/2014/main" id="{2AE39753-6697-4CC3-84F4-643170705DFA}"/>
                </a:ext>
              </a:extLst>
            </p:cNvPr>
            <p:cNvSpPr>
              <a:spLocks noChangeArrowheads="1"/>
            </p:cNvSpPr>
            <p:nvPr/>
          </p:nvSpPr>
          <p:spPr bwMode="auto">
            <a:xfrm>
              <a:off x="4494" y="2100"/>
              <a:ext cx="295" cy="163"/>
            </a:xfrm>
            <a:prstGeom prst="rect">
              <a:avLst/>
            </a:prstGeom>
            <a:noFill/>
            <a:ln w="9525">
              <a:noFill/>
              <a:miter lim="800000"/>
              <a:headEnd/>
              <a:tailEnd/>
            </a:ln>
          </p:spPr>
          <p:txBody>
            <a:bodyPr wrap="none" lIns="0" tIns="0" rIns="0" bIns="0">
              <a:spAutoFit/>
            </a:bodyPr>
            <a:lstStyle/>
            <a:p>
              <a:r>
                <a:rPr lang="nl-NL" sz="1700">
                  <a:solidFill>
                    <a:srgbClr val="000000"/>
                  </a:solidFill>
                </a:rPr>
                <a:t>CAO</a:t>
              </a:r>
              <a:endParaRPr lang="nl-NL"/>
            </a:p>
          </p:txBody>
        </p:sp>
        <p:sp>
          <p:nvSpPr>
            <p:cNvPr id="56" name="Rectangle 59">
              <a:extLst>
                <a:ext uri="{FF2B5EF4-FFF2-40B4-BE49-F238E27FC236}">
                  <a16:creationId xmlns:a16="http://schemas.microsoft.com/office/drawing/2014/main" id="{F4C53A73-565D-4C33-8A86-229FA7B77091}"/>
                </a:ext>
              </a:extLst>
            </p:cNvPr>
            <p:cNvSpPr>
              <a:spLocks noChangeArrowheads="1"/>
            </p:cNvSpPr>
            <p:nvPr/>
          </p:nvSpPr>
          <p:spPr bwMode="auto">
            <a:xfrm>
              <a:off x="4355" y="2283"/>
              <a:ext cx="536" cy="183"/>
            </a:xfrm>
            <a:prstGeom prst="rect">
              <a:avLst/>
            </a:prstGeom>
            <a:noFill/>
            <a:ln w="0">
              <a:solidFill>
                <a:srgbClr val="990033"/>
              </a:solidFill>
              <a:miter lim="800000"/>
              <a:headEnd/>
              <a:tailEnd/>
            </a:ln>
          </p:spPr>
          <p:txBody>
            <a:bodyPr/>
            <a:lstStyle/>
            <a:p>
              <a:endParaRPr lang="nl-NL"/>
            </a:p>
          </p:txBody>
        </p:sp>
        <p:sp>
          <p:nvSpPr>
            <p:cNvPr id="57" name="Rectangle 60">
              <a:extLst>
                <a:ext uri="{FF2B5EF4-FFF2-40B4-BE49-F238E27FC236}">
                  <a16:creationId xmlns:a16="http://schemas.microsoft.com/office/drawing/2014/main" id="{CEC48F78-8948-4B3D-862C-208B74B2F159}"/>
                </a:ext>
              </a:extLst>
            </p:cNvPr>
            <p:cNvSpPr>
              <a:spLocks noChangeArrowheads="1"/>
            </p:cNvSpPr>
            <p:nvPr/>
          </p:nvSpPr>
          <p:spPr bwMode="auto">
            <a:xfrm>
              <a:off x="4355" y="2364"/>
              <a:ext cx="536" cy="102"/>
            </a:xfrm>
            <a:prstGeom prst="rect">
              <a:avLst/>
            </a:prstGeom>
            <a:noFill/>
            <a:ln w="0">
              <a:solidFill>
                <a:srgbClr val="990033"/>
              </a:solidFill>
              <a:miter lim="800000"/>
              <a:headEnd/>
              <a:tailEnd/>
            </a:ln>
          </p:spPr>
          <p:txBody>
            <a:bodyPr/>
            <a:lstStyle/>
            <a:p>
              <a:endParaRPr lang="nl-NL"/>
            </a:p>
          </p:txBody>
        </p:sp>
        <p:sp>
          <p:nvSpPr>
            <p:cNvPr id="58" name="Line 61">
              <a:extLst>
                <a:ext uri="{FF2B5EF4-FFF2-40B4-BE49-F238E27FC236}">
                  <a16:creationId xmlns:a16="http://schemas.microsoft.com/office/drawing/2014/main" id="{042FA74F-CBBD-4D58-AC66-263976BD8B74}"/>
                </a:ext>
              </a:extLst>
            </p:cNvPr>
            <p:cNvSpPr>
              <a:spLocks noChangeShapeType="1"/>
            </p:cNvSpPr>
            <p:nvPr/>
          </p:nvSpPr>
          <p:spPr bwMode="auto">
            <a:xfrm>
              <a:off x="3765" y="2263"/>
              <a:ext cx="590" cy="1"/>
            </a:xfrm>
            <a:prstGeom prst="line">
              <a:avLst/>
            </a:prstGeom>
            <a:noFill/>
            <a:ln w="0">
              <a:solidFill>
                <a:srgbClr val="990033"/>
              </a:solidFill>
              <a:round/>
              <a:headEnd/>
              <a:tailEnd/>
            </a:ln>
          </p:spPr>
          <p:txBody>
            <a:bodyPr/>
            <a:lstStyle/>
            <a:p>
              <a:endParaRPr lang="en-US"/>
            </a:p>
          </p:txBody>
        </p:sp>
        <p:sp>
          <p:nvSpPr>
            <p:cNvPr id="59" name="Rectangle 62">
              <a:extLst>
                <a:ext uri="{FF2B5EF4-FFF2-40B4-BE49-F238E27FC236}">
                  <a16:creationId xmlns:a16="http://schemas.microsoft.com/office/drawing/2014/main" id="{EFC30C9B-BA9E-4248-A262-EC3C77096494}"/>
                </a:ext>
              </a:extLst>
            </p:cNvPr>
            <p:cNvSpPr>
              <a:spLocks noChangeArrowheads="1"/>
            </p:cNvSpPr>
            <p:nvPr/>
          </p:nvSpPr>
          <p:spPr bwMode="auto">
            <a:xfrm>
              <a:off x="4263" y="2364"/>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60" name="Line 63">
              <a:extLst>
                <a:ext uri="{FF2B5EF4-FFF2-40B4-BE49-F238E27FC236}">
                  <a16:creationId xmlns:a16="http://schemas.microsoft.com/office/drawing/2014/main" id="{F41C35E9-9AF4-4E44-9201-BD5801A3B84A}"/>
                </a:ext>
              </a:extLst>
            </p:cNvPr>
            <p:cNvSpPr>
              <a:spLocks noChangeShapeType="1"/>
            </p:cNvSpPr>
            <p:nvPr/>
          </p:nvSpPr>
          <p:spPr bwMode="auto">
            <a:xfrm flipH="1">
              <a:off x="3174" y="2263"/>
              <a:ext cx="591" cy="1"/>
            </a:xfrm>
            <a:prstGeom prst="line">
              <a:avLst/>
            </a:prstGeom>
            <a:noFill/>
            <a:ln w="0">
              <a:solidFill>
                <a:srgbClr val="990033"/>
              </a:solidFill>
              <a:round/>
              <a:headEnd/>
              <a:tailEnd/>
            </a:ln>
          </p:spPr>
          <p:txBody>
            <a:bodyPr/>
            <a:lstStyle/>
            <a:p>
              <a:endParaRPr lang="en-US"/>
            </a:p>
          </p:txBody>
        </p:sp>
        <p:sp>
          <p:nvSpPr>
            <p:cNvPr id="61" name="Rectangle 64">
              <a:extLst>
                <a:ext uri="{FF2B5EF4-FFF2-40B4-BE49-F238E27FC236}">
                  <a16:creationId xmlns:a16="http://schemas.microsoft.com/office/drawing/2014/main" id="{AA6BDF15-B58D-4E8E-9011-41CFF25B00DF}"/>
                </a:ext>
              </a:extLst>
            </p:cNvPr>
            <p:cNvSpPr>
              <a:spLocks noChangeArrowheads="1"/>
            </p:cNvSpPr>
            <p:nvPr/>
          </p:nvSpPr>
          <p:spPr bwMode="auto">
            <a:xfrm>
              <a:off x="3201" y="2364"/>
              <a:ext cx="53" cy="163"/>
            </a:xfrm>
            <a:prstGeom prst="rect">
              <a:avLst/>
            </a:prstGeom>
            <a:noFill/>
            <a:ln w="9525">
              <a:noFill/>
              <a:miter lim="800000"/>
              <a:headEnd/>
              <a:tailEnd/>
            </a:ln>
          </p:spPr>
          <p:txBody>
            <a:bodyPr wrap="none" lIns="0" tIns="0" rIns="0" bIns="0">
              <a:spAutoFit/>
            </a:bodyPr>
            <a:lstStyle/>
            <a:p>
              <a:r>
                <a:rPr lang="nl-NL" sz="1700">
                  <a:solidFill>
                    <a:srgbClr val="000000"/>
                  </a:solidFill>
                </a:rPr>
                <a:t>*</a:t>
              </a:r>
              <a:endParaRPr lang="nl-NL"/>
            </a:p>
          </p:txBody>
        </p:sp>
        <p:sp>
          <p:nvSpPr>
            <p:cNvPr id="62" name="Rectangle 65">
              <a:extLst>
                <a:ext uri="{FF2B5EF4-FFF2-40B4-BE49-F238E27FC236}">
                  <a16:creationId xmlns:a16="http://schemas.microsoft.com/office/drawing/2014/main" id="{F23E35F0-C51E-4C78-BDC2-90D38262310D}"/>
                </a:ext>
              </a:extLst>
            </p:cNvPr>
            <p:cNvSpPr>
              <a:spLocks noChangeArrowheads="1"/>
            </p:cNvSpPr>
            <p:nvPr/>
          </p:nvSpPr>
          <p:spPr bwMode="auto">
            <a:xfrm>
              <a:off x="3259" y="2102"/>
              <a:ext cx="967" cy="154"/>
            </a:xfrm>
            <a:prstGeom prst="rect">
              <a:avLst/>
            </a:prstGeom>
            <a:noFill/>
            <a:ln w="9525">
              <a:noFill/>
              <a:miter lim="800000"/>
              <a:headEnd/>
              <a:tailEnd/>
            </a:ln>
          </p:spPr>
          <p:txBody>
            <a:bodyPr wrap="none" lIns="0" tIns="0" rIns="0" bIns="0">
              <a:spAutoFit/>
            </a:bodyPr>
            <a:lstStyle/>
            <a:p>
              <a:r>
                <a:rPr lang="nl-NL" sz="1600" i="1">
                  <a:solidFill>
                    <a:srgbClr val="000000"/>
                  </a:solidFill>
                </a:rPr>
                <a:t>Beschreven door</a:t>
              </a:r>
              <a:endParaRPr lang="nl-NL" sz="1600"/>
            </a:p>
          </p:txBody>
        </p:sp>
        <p:sp>
          <p:nvSpPr>
            <p:cNvPr id="63" name="Rectangle 66">
              <a:extLst>
                <a:ext uri="{FF2B5EF4-FFF2-40B4-BE49-F238E27FC236}">
                  <a16:creationId xmlns:a16="http://schemas.microsoft.com/office/drawing/2014/main" id="{B0E7C717-50C4-49D6-80F8-8741EED05225}"/>
                </a:ext>
              </a:extLst>
            </p:cNvPr>
            <p:cNvSpPr>
              <a:spLocks noChangeArrowheads="1"/>
            </p:cNvSpPr>
            <p:nvPr/>
          </p:nvSpPr>
          <p:spPr bwMode="auto">
            <a:xfrm>
              <a:off x="4263" y="2364"/>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grpSp>
      <p:grpSp>
        <p:nvGrpSpPr>
          <p:cNvPr id="64" name="Group 72">
            <a:extLst>
              <a:ext uri="{FF2B5EF4-FFF2-40B4-BE49-F238E27FC236}">
                <a16:creationId xmlns:a16="http://schemas.microsoft.com/office/drawing/2014/main" id="{97036038-62C4-4349-8513-61FA121D3D83}"/>
              </a:ext>
            </a:extLst>
          </p:cNvPr>
          <p:cNvGrpSpPr>
            <a:grpSpLocks/>
          </p:cNvGrpSpPr>
          <p:nvPr/>
        </p:nvGrpSpPr>
        <p:grpSpPr bwMode="auto">
          <a:xfrm>
            <a:off x="1237192" y="4386002"/>
            <a:ext cx="6460563" cy="1911969"/>
            <a:chOff x="682" y="3015"/>
            <a:chExt cx="4219" cy="1210"/>
          </a:xfrm>
        </p:grpSpPr>
        <p:sp>
          <p:nvSpPr>
            <p:cNvPr id="65" name="Line 29">
              <a:extLst>
                <a:ext uri="{FF2B5EF4-FFF2-40B4-BE49-F238E27FC236}">
                  <a16:creationId xmlns:a16="http://schemas.microsoft.com/office/drawing/2014/main" id="{A86615D8-6AB2-4166-BEF1-CEBF58CCCB0F}"/>
                </a:ext>
              </a:extLst>
            </p:cNvPr>
            <p:cNvSpPr>
              <a:spLocks noChangeShapeType="1"/>
            </p:cNvSpPr>
            <p:nvPr/>
          </p:nvSpPr>
          <p:spPr bwMode="auto">
            <a:xfrm>
              <a:off x="2741" y="3583"/>
              <a:ext cx="0" cy="365"/>
            </a:xfrm>
            <a:prstGeom prst="line">
              <a:avLst/>
            </a:prstGeom>
            <a:noFill/>
            <a:ln w="0">
              <a:solidFill>
                <a:srgbClr val="990033"/>
              </a:solidFill>
              <a:round/>
              <a:headEnd/>
              <a:tailEnd/>
            </a:ln>
          </p:spPr>
          <p:txBody>
            <a:bodyPr/>
            <a:lstStyle/>
            <a:p>
              <a:endParaRPr lang="en-US"/>
            </a:p>
          </p:txBody>
        </p:sp>
        <p:sp>
          <p:nvSpPr>
            <p:cNvPr id="66" name="Rectangle 4">
              <a:extLst>
                <a:ext uri="{FF2B5EF4-FFF2-40B4-BE49-F238E27FC236}">
                  <a16:creationId xmlns:a16="http://schemas.microsoft.com/office/drawing/2014/main" id="{B04CA046-40EB-49A9-9E6E-C336528CD824}"/>
                </a:ext>
              </a:extLst>
            </p:cNvPr>
            <p:cNvSpPr>
              <a:spLocks noChangeArrowheads="1"/>
            </p:cNvSpPr>
            <p:nvPr/>
          </p:nvSpPr>
          <p:spPr bwMode="auto">
            <a:xfrm>
              <a:off x="682" y="3124"/>
              <a:ext cx="535" cy="417"/>
            </a:xfrm>
            <a:prstGeom prst="rect">
              <a:avLst/>
            </a:prstGeom>
            <a:solidFill>
              <a:srgbClr val="FFFFCC"/>
            </a:solidFill>
            <a:ln w="0">
              <a:solidFill>
                <a:srgbClr val="990033"/>
              </a:solidFill>
              <a:miter lim="800000"/>
              <a:headEnd/>
              <a:tailEnd/>
            </a:ln>
          </p:spPr>
          <p:txBody>
            <a:bodyPr/>
            <a:lstStyle/>
            <a:p>
              <a:endParaRPr lang="nl-NL"/>
            </a:p>
          </p:txBody>
        </p:sp>
        <p:sp>
          <p:nvSpPr>
            <p:cNvPr id="67" name="Rectangle 5">
              <a:extLst>
                <a:ext uri="{FF2B5EF4-FFF2-40B4-BE49-F238E27FC236}">
                  <a16:creationId xmlns:a16="http://schemas.microsoft.com/office/drawing/2014/main" id="{0DFBB711-C26A-47E5-B32D-8D1B56964D28}"/>
                </a:ext>
              </a:extLst>
            </p:cNvPr>
            <p:cNvSpPr>
              <a:spLocks noChangeArrowheads="1"/>
            </p:cNvSpPr>
            <p:nvPr/>
          </p:nvSpPr>
          <p:spPr bwMode="auto">
            <a:xfrm>
              <a:off x="783" y="3165"/>
              <a:ext cx="386" cy="163"/>
            </a:xfrm>
            <a:prstGeom prst="rect">
              <a:avLst/>
            </a:prstGeom>
            <a:noFill/>
            <a:ln w="9525">
              <a:noFill/>
              <a:miter lim="800000"/>
              <a:headEnd/>
              <a:tailEnd/>
            </a:ln>
          </p:spPr>
          <p:txBody>
            <a:bodyPr wrap="none" lIns="0" tIns="0" rIns="0" bIns="0">
              <a:spAutoFit/>
            </a:bodyPr>
            <a:lstStyle/>
            <a:p>
              <a:r>
                <a:rPr lang="nl-NL" sz="1700" dirty="0">
                  <a:solidFill>
                    <a:srgbClr val="000000"/>
                  </a:solidFill>
                </a:rPr>
                <a:t>Bedrijf</a:t>
              </a:r>
              <a:endParaRPr lang="nl-NL" dirty="0"/>
            </a:p>
          </p:txBody>
        </p:sp>
        <p:sp>
          <p:nvSpPr>
            <p:cNvPr id="68" name="Rectangle 6">
              <a:extLst>
                <a:ext uri="{FF2B5EF4-FFF2-40B4-BE49-F238E27FC236}">
                  <a16:creationId xmlns:a16="http://schemas.microsoft.com/office/drawing/2014/main" id="{AAA047A1-8D01-4FD4-85F7-D6F072EF008D}"/>
                </a:ext>
              </a:extLst>
            </p:cNvPr>
            <p:cNvSpPr>
              <a:spLocks noChangeArrowheads="1"/>
            </p:cNvSpPr>
            <p:nvPr/>
          </p:nvSpPr>
          <p:spPr bwMode="auto">
            <a:xfrm>
              <a:off x="682" y="3348"/>
              <a:ext cx="535" cy="193"/>
            </a:xfrm>
            <a:prstGeom prst="rect">
              <a:avLst/>
            </a:prstGeom>
            <a:noFill/>
            <a:ln w="0">
              <a:solidFill>
                <a:srgbClr val="990033"/>
              </a:solidFill>
              <a:miter lim="800000"/>
              <a:headEnd/>
              <a:tailEnd/>
            </a:ln>
          </p:spPr>
          <p:txBody>
            <a:bodyPr/>
            <a:lstStyle/>
            <a:p>
              <a:endParaRPr lang="nl-NL"/>
            </a:p>
          </p:txBody>
        </p:sp>
        <p:sp>
          <p:nvSpPr>
            <p:cNvPr id="69" name="Rectangle 7">
              <a:extLst>
                <a:ext uri="{FF2B5EF4-FFF2-40B4-BE49-F238E27FC236}">
                  <a16:creationId xmlns:a16="http://schemas.microsoft.com/office/drawing/2014/main" id="{0F2C63F3-FD92-4D41-9D02-060CBE8D2AB3}"/>
                </a:ext>
              </a:extLst>
            </p:cNvPr>
            <p:cNvSpPr>
              <a:spLocks noChangeArrowheads="1"/>
            </p:cNvSpPr>
            <p:nvPr/>
          </p:nvSpPr>
          <p:spPr bwMode="auto">
            <a:xfrm>
              <a:off x="682" y="3429"/>
              <a:ext cx="535" cy="112"/>
            </a:xfrm>
            <a:prstGeom prst="rect">
              <a:avLst/>
            </a:prstGeom>
            <a:noFill/>
            <a:ln w="0">
              <a:solidFill>
                <a:srgbClr val="990033"/>
              </a:solidFill>
              <a:miter lim="800000"/>
              <a:headEnd/>
              <a:tailEnd/>
            </a:ln>
          </p:spPr>
          <p:txBody>
            <a:bodyPr/>
            <a:lstStyle/>
            <a:p>
              <a:endParaRPr lang="nl-NL"/>
            </a:p>
          </p:txBody>
        </p:sp>
        <p:sp>
          <p:nvSpPr>
            <p:cNvPr id="70" name="Rectangle 8">
              <a:extLst>
                <a:ext uri="{FF2B5EF4-FFF2-40B4-BE49-F238E27FC236}">
                  <a16:creationId xmlns:a16="http://schemas.microsoft.com/office/drawing/2014/main" id="{BAEFDD72-FE91-499D-B4D5-9407FBB0CE72}"/>
                </a:ext>
              </a:extLst>
            </p:cNvPr>
            <p:cNvSpPr>
              <a:spLocks noChangeArrowheads="1"/>
            </p:cNvSpPr>
            <p:nvPr/>
          </p:nvSpPr>
          <p:spPr bwMode="auto">
            <a:xfrm>
              <a:off x="4236" y="3124"/>
              <a:ext cx="610" cy="417"/>
            </a:xfrm>
            <a:prstGeom prst="rect">
              <a:avLst/>
            </a:prstGeom>
            <a:solidFill>
              <a:srgbClr val="FFFFCC"/>
            </a:solidFill>
            <a:ln w="0">
              <a:solidFill>
                <a:srgbClr val="990033"/>
              </a:solidFill>
              <a:miter lim="800000"/>
              <a:headEnd/>
              <a:tailEnd/>
            </a:ln>
          </p:spPr>
          <p:txBody>
            <a:bodyPr/>
            <a:lstStyle/>
            <a:p>
              <a:endParaRPr lang="nl-NL"/>
            </a:p>
          </p:txBody>
        </p:sp>
        <p:sp>
          <p:nvSpPr>
            <p:cNvPr id="71" name="Rectangle 9">
              <a:extLst>
                <a:ext uri="{FF2B5EF4-FFF2-40B4-BE49-F238E27FC236}">
                  <a16:creationId xmlns:a16="http://schemas.microsoft.com/office/drawing/2014/main" id="{DF735A64-B060-4539-8CB7-AD5A8ED72126}"/>
                </a:ext>
              </a:extLst>
            </p:cNvPr>
            <p:cNvSpPr>
              <a:spLocks noChangeArrowheads="1"/>
            </p:cNvSpPr>
            <p:nvPr/>
          </p:nvSpPr>
          <p:spPr bwMode="auto">
            <a:xfrm>
              <a:off x="4319" y="3165"/>
              <a:ext cx="508" cy="163"/>
            </a:xfrm>
            <a:prstGeom prst="rect">
              <a:avLst/>
            </a:prstGeom>
            <a:noFill/>
            <a:ln w="9525">
              <a:noFill/>
              <a:miter lim="800000"/>
              <a:headEnd/>
              <a:tailEnd/>
            </a:ln>
          </p:spPr>
          <p:txBody>
            <a:bodyPr wrap="none" lIns="0" tIns="0" rIns="0" bIns="0">
              <a:spAutoFit/>
            </a:bodyPr>
            <a:lstStyle/>
            <a:p>
              <a:r>
                <a:rPr lang="nl-NL" sz="1700">
                  <a:solidFill>
                    <a:srgbClr val="000000"/>
                  </a:solidFill>
                </a:rPr>
                <a:t>Persoon</a:t>
              </a:r>
              <a:endParaRPr lang="nl-NL"/>
            </a:p>
          </p:txBody>
        </p:sp>
        <p:sp>
          <p:nvSpPr>
            <p:cNvPr id="72" name="Rectangle 10">
              <a:extLst>
                <a:ext uri="{FF2B5EF4-FFF2-40B4-BE49-F238E27FC236}">
                  <a16:creationId xmlns:a16="http://schemas.microsoft.com/office/drawing/2014/main" id="{6DD3B9FE-E69B-4D3A-8499-C688044211B4}"/>
                </a:ext>
              </a:extLst>
            </p:cNvPr>
            <p:cNvSpPr>
              <a:spLocks noChangeArrowheads="1"/>
            </p:cNvSpPr>
            <p:nvPr/>
          </p:nvSpPr>
          <p:spPr bwMode="auto">
            <a:xfrm>
              <a:off x="4236" y="3348"/>
              <a:ext cx="610" cy="193"/>
            </a:xfrm>
            <a:prstGeom prst="rect">
              <a:avLst/>
            </a:prstGeom>
            <a:noFill/>
            <a:ln w="0">
              <a:solidFill>
                <a:srgbClr val="990033"/>
              </a:solidFill>
              <a:miter lim="800000"/>
              <a:headEnd/>
              <a:tailEnd/>
            </a:ln>
          </p:spPr>
          <p:txBody>
            <a:bodyPr/>
            <a:lstStyle/>
            <a:p>
              <a:endParaRPr lang="nl-NL"/>
            </a:p>
          </p:txBody>
        </p:sp>
        <p:sp>
          <p:nvSpPr>
            <p:cNvPr id="73" name="Rectangle 11">
              <a:extLst>
                <a:ext uri="{FF2B5EF4-FFF2-40B4-BE49-F238E27FC236}">
                  <a16:creationId xmlns:a16="http://schemas.microsoft.com/office/drawing/2014/main" id="{A80985C8-A7D7-45E5-B35B-1CD7F622F558}"/>
                </a:ext>
              </a:extLst>
            </p:cNvPr>
            <p:cNvSpPr>
              <a:spLocks noChangeArrowheads="1"/>
            </p:cNvSpPr>
            <p:nvPr/>
          </p:nvSpPr>
          <p:spPr bwMode="auto">
            <a:xfrm>
              <a:off x="4236" y="3429"/>
              <a:ext cx="610" cy="112"/>
            </a:xfrm>
            <a:prstGeom prst="rect">
              <a:avLst/>
            </a:prstGeom>
            <a:noFill/>
            <a:ln w="0">
              <a:solidFill>
                <a:srgbClr val="990033"/>
              </a:solidFill>
              <a:miter lim="800000"/>
              <a:headEnd/>
              <a:tailEnd/>
            </a:ln>
          </p:spPr>
          <p:txBody>
            <a:bodyPr/>
            <a:lstStyle/>
            <a:p>
              <a:endParaRPr lang="nl-NL"/>
            </a:p>
          </p:txBody>
        </p:sp>
        <p:sp>
          <p:nvSpPr>
            <p:cNvPr id="74" name="Line 12">
              <a:extLst>
                <a:ext uri="{FF2B5EF4-FFF2-40B4-BE49-F238E27FC236}">
                  <a16:creationId xmlns:a16="http://schemas.microsoft.com/office/drawing/2014/main" id="{C8E5A4DD-4641-4623-8781-B06953E20DEC}"/>
                </a:ext>
              </a:extLst>
            </p:cNvPr>
            <p:cNvSpPr>
              <a:spLocks noChangeShapeType="1"/>
            </p:cNvSpPr>
            <p:nvPr/>
          </p:nvSpPr>
          <p:spPr bwMode="auto">
            <a:xfrm>
              <a:off x="3181" y="3335"/>
              <a:ext cx="1055" cy="1"/>
            </a:xfrm>
            <a:prstGeom prst="line">
              <a:avLst/>
            </a:prstGeom>
            <a:noFill/>
            <a:ln w="0">
              <a:solidFill>
                <a:srgbClr val="990033"/>
              </a:solidFill>
              <a:round/>
              <a:headEnd/>
              <a:tailEnd/>
            </a:ln>
          </p:spPr>
          <p:txBody>
            <a:bodyPr/>
            <a:lstStyle/>
            <a:p>
              <a:endParaRPr lang="en-US"/>
            </a:p>
          </p:txBody>
        </p:sp>
        <p:sp>
          <p:nvSpPr>
            <p:cNvPr id="75" name="Rectangle 13">
              <a:extLst>
                <a:ext uri="{FF2B5EF4-FFF2-40B4-BE49-F238E27FC236}">
                  <a16:creationId xmlns:a16="http://schemas.microsoft.com/office/drawing/2014/main" id="{4E9CF8CF-66CE-44A0-9742-18B24CABF782}"/>
                </a:ext>
              </a:extLst>
            </p:cNvPr>
            <p:cNvSpPr>
              <a:spLocks noChangeArrowheads="1"/>
            </p:cNvSpPr>
            <p:nvPr/>
          </p:nvSpPr>
          <p:spPr bwMode="auto">
            <a:xfrm>
              <a:off x="2068" y="3358"/>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76" name="Line 14">
              <a:extLst>
                <a:ext uri="{FF2B5EF4-FFF2-40B4-BE49-F238E27FC236}">
                  <a16:creationId xmlns:a16="http://schemas.microsoft.com/office/drawing/2014/main" id="{7598E8C7-4B44-41F4-9B2E-EFF1F79972DB}"/>
                </a:ext>
              </a:extLst>
            </p:cNvPr>
            <p:cNvSpPr>
              <a:spLocks noChangeShapeType="1"/>
            </p:cNvSpPr>
            <p:nvPr/>
          </p:nvSpPr>
          <p:spPr bwMode="auto">
            <a:xfrm flipH="1">
              <a:off x="1217" y="3335"/>
              <a:ext cx="1080" cy="1"/>
            </a:xfrm>
            <a:prstGeom prst="line">
              <a:avLst/>
            </a:prstGeom>
            <a:noFill/>
            <a:ln w="0">
              <a:solidFill>
                <a:srgbClr val="990033"/>
              </a:solidFill>
              <a:round/>
              <a:headEnd/>
              <a:tailEnd/>
            </a:ln>
          </p:spPr>
          <p:txBody>
            <a:bodyPr/>
            <a:lstStyle/>
            <a:p>
              <a:endParaRPr lang="en-US"/>
            </a:p>
          </p:txBody>
        </p:sp>
        <p:sp>
          <p:nvSpPr>
            <p:cNvPr id="77" name="Rectangle 15">
              <a:extLst>
                <a:ext uri="{FF2B5EF4-FFF2-40B4-BE49-F238E27FC236}">
                  <a16:creationId xmlns:a16="http://schemas.microsoft.com/office/drawing/2014/main" id="{D3C4FD8D-526D-42A7-8762-FF099B1814FF}"/>
                </a:ext>
              </a:extLst>
            </p:cNvPr>
            <p:cNvSpPr>
              <a:spLocks noChangeArrowheads="1"/>
            </p:cNvSpPr>
            <p:nvPr/>
          </p:nvSpPr>
          <p:spPr bwMode="auto">
            <a:xfrm>
              <a:off x="3211" y="3378"/>
              <a:ext cx="205" cy="163"/>
            </a:xfrm>
            <a:prstGeom prst="rect">
              <a:avLst/>
            </a:prstGeom>
            <a:noFill/>
            <a:ln w="9525">
              <a:noFill/>
              <a:miter lim="800000"/>
              <a:headEnd/>
              <a:tailEnd/>
            </a:ln>
          </p:spPr>
          <p:txBody>
            <a:bodyPr wrap="none" lIns="0" tIns="0" rIns="0" bIns="0">
              <a:spAutoFit/>
            </a:bodyPr>
            <a:lstStyle/>
            <a:p>
              <a:r>
                <a:rPr lang="nl-NL" sz="1700">
                  <a:solidFill>
                    <a:srgbClr val="000000"/>
                  </a:solidFill>
                </a:rPr>
                <a:t>0..*</a:t>
              </a:r>
              <a:endParaRPr lang="nl-NL"/>
            </a:p>
          </p:txBody>
        </p:sp>
        <p:sp>
          <p:nvSpPr>
            <p:cNvPr id="78" name="Rectangle 17">
              <a:extLst>
                <a:ext uri="{FF2B5EF4-FFF2-40B4-BE49-F238E27FC236}">
                  <a16:creationId xmlns:a16="http://schemas.microsoft.com/office/drawing/2014/main" id="{4EB1F03E-1A8A-4881-8DCD-674ADFC441FA}"/>
                </a:ext>
              </a:extLst>
            </p:cNvPr>
            <p:cNvSpPr>
              <a:spLocks noChangeArrowheads="1"/>
            </p:cNvSpPr>
            <p:nvPr/>
          </p:nvSpPr>
          <p:spPr bwMode="auto">
            <a:xfrm>
              <a:off x="2297" y="3015"/>
              <a:ext cx="887" cy="600"/>
            </a:xfrm>
            <a:prstGeom prst="rect">
              <a:avLst/>
            </a:prstGeom>
            <a:solidFill>
              <a:srgbClr val="FFFFCC"/>
            </a:solidFill>
            <a:ln w="0">
              <a:solidFill>
                <a:srgbClr val="990033"/>
              </a:solidFill>
              <a:miter lim="800000"/>
              <a:headEnd/>
              <a:tailEnd/>
            </a:ln>
          </p:spPr>
          <p:txBody>
            <a:bodyPr/>
            <a:lstStyle/>
            <a:p>
              <a:endParaRPr lang="nl-NL"/>
            </a:p>
          </p:txBody>
        </p:sp>
        <p:sp>
          <p:nvSpPr>
            <p:cNvPr id="79" name="Rectangle 18">
              <a:extLst>
                <a:ext uri="{FF2B5EF4-FFF2-40B4-BE49-F238E27FC236}">
                  <a16:creationId xmlns:a16="http://schemas.microsoft.com/office/drawing/2014/main" id="{75826166-450F-4B49-8090-D41588BF15B5}"/>
                </a:ext>
              </a:extLst>
            </p:cNvPr>
            <p:cNvSpPr>
              <a:spLocks noChangeArrowheads="1"/>
            </p:cNvSpPr>
            <p:nvPr/>
          </p:nvSpPr>
          <p:spPr bwMode="auto">
            <a:xfrm>
              <a:off x="2306" y="3055"/>
              <a:ext cx="879" cy="163"/>
            </a:xfrm>
            <a:prstGeom prst="rect">
              <a:avLst/>
            </a:prstGeom>
            <a:noFill/>
            <a:ln w="9525">
              <a:noFill/>
              <a:miter lim="800000"/>
              <a:headEnd/>
              <a:tailEnd/>
            </a:ln>
          </p:spPr>
          <p:txBody>
            <a:bodyPr wrap="none" lIns="0" tIns="0" rIns="0" bIns="0">
              <a:spAutoFit/>
            </a:bodyPr>
            <a:lstStyle/>
            <a:p>
              <a:r>
                <a:rPr lang="nl-NL" sz="1700" dirty="0">
                  <a:solidFill>
                    <a:srgbClr val="000000"/>
                  </a:solidFill>
                </a:rPr>
                <a:t>Dienstverband</a:t>
              </a:r>
              <a:endParaRPr lang="nl-NL" dirty="0"/>
            </a:p>
          </p:txBody>
        </p:sp>
        <p:sp>
          <p:nvSpPr>
            <p:cNvPr id="80" name="Rectangle 19">
              <a:extLst>
                <a:ext uri="{FF2B5EF4-FFF2-40B4-BE49-F238E27FC236}">
                  <a16:creationId xmlns:a16="http://schemas.microsoft.com/office/drawing/2014/main" id="{5FCA765F-A89A-4B1A-839A-0061F0CE563F}"/>
                </a:ext>
              </a:extLst>
            </p:cNvPr>
            <p:cNvSpPr>
              <a:spLocks noChangeArrowheads="1"/>
            </p:cNvSpPr>
            <p:nvPr/>
          </p:nvSpPr>
          <p:spPr bwMode="auto">
            <a:xfrm>
              <a:off x="2297" y="3228"/>
              <a:ext cx="887" cy="387"/>
            </a:xfrm>
            <a:prstGeom prst="rect">
              <a:avLst/>
            </a:prstGeom>
            <a:noFill/>
            <a:ln w="0">
              <a:solidFill>
                <a:srgbClr val="990033"/>
              </a:solidFill>
              <a:miter lim="800000"/>
              <a:headEnd/>
              <a:tailEnd/>
            </a:ln>
          </p:spPr>
          <p:txBody>
            <a:bodyPr/>
            <a:lstStyle/>
            <a:p>
              <a:endParaRPr lang="nl-NL"/>
            </a:p>
          </p:txBody>
        </p:sp>
        <p:sp>
          <p:nvSpPr>
            <p:cNvPr id="81" name="Rectangle 20">
              <a:extLst>
                <a:ext uri="{FF2B5EF4-FFF2-40B4-BE49-F238E27FC236}">
                  <a16:creationId xmlns:a16="http://schemas.microsoft.com/office/drawing/2014/main" id="{51E1EB9F-F884-46C0-A0FE-2B7B73E51181}"/>
                </a:ext>
              </a:extLst>
            </p:cNvPr>
            <p:cNvSpPr>
              <a:spLocks noChangeArrowheads="1"/>
            </p:cNvSpPr>
            <p:nvPr/>
          </p:nvSpPr>
          <p:spPr bwMode="auto">
            <a:xfrm>
              <a:off x="2297" y="3472"/>
              <a:ext cx="887" cy="143"/>
            </a:xfrm>
            <a:prstGeom prst="rect">
              <a:avLst/>
            </a:prstGeom>
            <a:noFill/>
            <a:ln w="0">
              <a:solidFill>
                <a:srgbClr val="990033"/>
              </a:solidFill>
              <a:miter lim="800000"/>
              <a:headEnd/>
              <a:tailEnd/>
            </a:ln>
          </p:spPr>
          <p:txBody>
            <a:bodyPr/>
            <a:lstStyle/>
            <a:p>
              <a:endParaRPr lang="nl-NL"/>
            </a:p>
          </p:txBody>
        </p:sp>
        <p:sp>
          <p:nvSpPr>
            <p:cNvPr id="82" name="Rectangle 21">
              <a:extLst>
                <a:ext uri="{FF2B5EF4-FFF2-40B4-BE49-F238E27FC236}">
                  <a16:creationId xmlns:a16="http://schemas.microsoft.com/office/drawing/2014/main" id="{3EB8DEC7-2070-40DA-827B-C2CADBA4A123}"/>
                </a:ext>
              </a:extLst>
            </p:cNvPr>
            <p:cNvSpPr>
              <a:spLocks noChangeArrowheads="1"/>
            </p:cNvSpPr>
            <p:nvPr/>
          </p:nvSpPr>
          <p:spPr bwMode="auto">
            <a:xfrm>
              <a:off x="2313" y="3248"/>
              <a:ext cx="868" cy="154"/>
            </a:xfrm>
            <a:prstGeom prst="rect">
              <a:avLst/>
            </a:prstGeom>
            <a:noFill/>
            <a:ln w="9525">
              <a:noFill/>
              <a:miter lim="800000"/>
              <a:headEnd/>
              <a:tailEnd/>
            </a:ln>
          </p:spPr>
          <p:txBody>
            <a:bodyPr wrap="none" lIns="0" tIns="0" rIns="0" bIns="0">
              <a:spAutoFit/>
            </a:bodyPr>
            <a:lstStyle/>
            <a:p>
              <a:r>
                <a:rPr lang="nl-NL" sz="1600">
                  <a:solidFill>
                    <a:srgbClr val="000000"/>
                  </a:solidFill>
                </a:rPr>
                <a:t>datum in dienst</a:t>
              </a:r>
              <a:endParaRPr lang="nl-NL" sz="1600"/>
            </a:p>
          </p:txBody>
        </p:sp>
        <p:sp>
          <p:nvSpPr>
            <p:cNvPr id="83" name="Rectangle 30">
              <a:extLst>
                <a:ext uri="{FF2B5EF4-FFF2-40B4-BE49-F238E27FC236}">
                  <a16:creationId xmlns:a16="http://schemas.microsoft.com/office/drawing/2014/main" id="{2866E224-95C8-4E93-BC3F-864C0FF7CDA5}"/>
                </a:ext>
              </a:extLst>
            </p:cNvPr>
            <p:cNvSpPr>
              <a:spLocks noChangeArrowheads="1"/>
            </p:cNvSpPr>
            <p:nvPr/>
          </p:nvSpPr>
          <p:spPr bwMode="auto">
            <a:xfrm>
              <a:off x="2645" y="3639"/>
              <a:ext cx="53" cy="163"/>
            </a:xfrm>
            <a:prstGeom prst="rect">
              <a:avLst/>
            </a:prstGeom>
            <a:noFill/>
            <a:ln w="9525">
              <a:noFill/>
              <a:miter lim="800000"/>
              <a:headEnd/>
              <a:tailEnd/>
            </a:ln>
          </p:spPr>
          <p:txBody>
            <a:bodyPr wrap="none" lIns="0" tIns="0" rIns="0" bIns="0">
              <a:spAutoFit/>
            </a:bodyPr>
            <a:lstStyle/>
            <a:p>
              <a:r>
                <a:rPr lang="nl-NL" sz="1700">
                  <a:solidFill>
                    <a:srgbClr val="000000"/>
                  </a:solidFill>
                </a:rPr>
                <a:t>*</a:t>
              </a:r>
              <a:endParaRPr lang="nl-NL"/>
            </a:p>
          </p:txBody>
        </p:sp>
        <p:sp>
          <p:nvSpPr>
            <p:cNvPr id="84" name="Rectangle 31">
              <a:extLst>
                <a:ext uri="{FF2B5EF4-FFF2-40B4-BE49-F238E27FC236}">
                  <a16:creationId xmlns:a16="http://schemas.microsoft.com/office/drawing/2014/main" id="{A3473F80-7EDB-4F6C-97B6-0C65AC26004F}"/>
                </a:ext>
              </a:extLst>
            </p:cNvPr>
            <p:cNvSpPr>
              <a:spLocks noChangeArrowheads="1"/>
            </p:cNvSpPr>
            <p:nvPr/>
          </p:nvSpPr>
          <p:spPr bwMode="auto">
            <a:xfrm>
              <a:off x="2805" y="3792"/>
              <a:ext cx="1031" cy="163"/>
            </a:xfrm>
            <a:prstGeom prst="rect">
              <a:avLst/>
            </a:prstGeom>
            <a:noFill/>
            <a:ln w="9525">
              <a:noFill/>
              <a:miter lim="800000"/>
              <a:headEnd/>
              <a:tailEnd/>
            </a:ln>
          </p:spPr>
          <p:txBody>
            <a:bodyPr wrap="none" lIns="0" tIns="0" rIns="0" bIns="0">
              <a:spAutoFit/>
            </a:bodyPr>
            <a:lstStyle/>
            <a:p>
              <a:r>
                <a:rPr lang="nl-NL" sz="1700" i="1">
                  <a:solidFill>
                    <a:srgbClr val="000000"/>
                  </a:solidFill>
                </a:rPr>
                <a:t>Beschreven door</a:t>
              </a:r>
              <a:endParaRPr lang="nl-NL"/>
            </a:p>
          </p:txBody>
        </p:sp>
        <p:grpSp>
          <p:nvGrpSpPr>
            <p:cNvPr id="85" name="Group 67">
              <a:extLst>
                <a:ext uri="{FF2B5EF4-FFF2-40B4-BE49-F238E27FC236}">
                  <a16:creationId xmlns:a16="http://schemas.microsoft.com/office/drawing/2014/main" id="{362C3303-6BF2-4376-87F2-84C57FDE11BC}"/>
                </a:ext>
              </a:extLst>
            </p:cNvPr>
            <p:cNvGrpSpPr>
              <a:grpSpLocks/>
            </p:cNvGrpSpPr>
            <p:nvPr/>
          </p:nvGrpSpPr>
          <p:grpSpPr bwMode="auto">
            <a:xfrm>
              <a:off x="2741" y="3757"/>
              <a:ext cx="2160" cy="468"/>
              <a:chOff x="2741" y="3900"/>
              <a:chExt cx="2160" cy="468"/>
            </a:xfrm>
          </p:grpSpPr>
          <p:sp>
            <p:nvSpPr>
              <p:cNvPr id="88" name="Rectangle 23">
                <a:extLst>
                  <a:ext uri="{FF2B5EF4-FFF2-40B4-BE49-F238E27FC236}">
                    <a16:creationId xmlns:a16="http://schemas.microsoft.com/office/drawing/2014/main" id="{5C4A252C-BAFF-4F06-874C-DF7F10A2554E}"/>
                  </a:ext>
                </a:extLst>
              </p:cNvPr>
              <p:cNvSpPr>
                <a:spLocks noChangeArrowheads="1"/>
              </p:cNvSpPr>
              <p:nvPr/>
            </p:nvSpPr>
            <p:spPr bwMode="auto">
              <a:xfrm>
                <a:off x="4365" y="3900"/>
                <a:ext cx="536" cy="407"/>
              </a:xfrm>
              <a:prstGeom prst="rect">
                <a:avLst/>
              </a:prstGeom>
              <a:solidFill>
                <a:srgbClr val="FFFFCC"/>
              </a:solidFill>
              <a:ln w="0">
                <a:solidFill>
                  <a:srgbClr val="990033"/>
                </a:solidFill>
                <a:miter lim="800000"/>
                <a:headEnd/>
                <a:tailEnd/>
              </a:ln>
            </p:spPr>
            <p:txBody>
              <a:bodyPr/>
              <a:lstStyle/>
              <a:p>
                <a:endParaRPr lang="nl-NL"/>
              </a:p>
            </p:txBody>
          </p:sp>
          <p:sp>
            <p:nvSpPr>
              <p:cNvPr id="89" name="Rectangle 24">
                <a:extLst>
                  <a:ext uri="{FF2B5EF4-FFF2-40B4-BE49-F238E27FC236}">
                    <a16:creationId xmlns:a16="http://schemas.microsoft.com/office/drawing/2014/main" id="{0A17AB45-39FF-4FF3-8058-BF5E90270E04}"/>
                  </a:ext>
                </a:extLst>
              </p:cNvPr>
              <p:cNvSpPr>
                <a:spLocks noChangeArrowheads="1"/>
              </p:cNvSpPr>
              <p:nvPr/>
            </p:nvSpPr>
            <p:spPr bwMode="auto">
              <a:xfrm>
                <a:off x="4504" y="3941"/>
                <a:ext cx="295" cy="163"/>
              </a:xfrm>
              <a:prstGeom prst="rect">
                <a:avLst/>
              </a:prstGeom>
              <a:noFill/>
              <a:ln w="9525">
                <a:noFill/>
                <a:miter lim="800000"/>
                <a:headEnd/>
                <a:tailEnd/>
              </a:ln>
            </p:spPr>
            <p:txBody>
              <a:bodyPr wrap="none" lIns="0" tIns="0" rIns="0" bIns="0">
                <a:spAutoFit/>
              </a:bodyPr>
              <a:lstStyle/>
              <a:p>
                <a:r>
                  <a:rPr lang="nl-NL" sz="1700">
                    <a:solidFill>
                      <a:srgbClr val="000000"/>
                    </a:solidFill>
                  </a:rPr>
                  <a:t>CAO</a:t>
                </a:r>
                <a:endParaRPr lang="nl-NL"/>
              </a:p>
            </p:txBody>
          </p:sp>
          <p:sp>
            <p:nvSpPr>
              <p:cNvPr id="90" name="Rectangle 25">
                <a:extLst>
                  <a:ext uri="{FF2B5EF4-FFF2-40B4-BE49-F238E27FC236}">
                    <a16:creationId xmlns:a16="http://schemas.microsoft.com/office/drawing/2014/main" id="{6DD79479-51C9-4ACA-A800-42F402C07C25}"/>
                  </a:ext>
                </a:extLst>
              </p:cNvPr>
              <p:cNvSpPr>
                <a:spLocks noChangeArrowheads="1"/>
              </p:cNvSpPr>
              <p:nvPr/>
            </p:nvSpPr>
            <p:spPr bwMode="auto">
              <a:xfrm>
                <a:off x="4365" y="4124"/>
                <a:ext cx="536" cy="183"/>
              </a:xfrm>
              <a:prstGeom prst="rect">
                <a:avLst/>
              </a:prstGeom>
              <a:noFill/>
              <a:ln w="0">
                <a:solidFill>
                  <a:srgbClr val="990033"/>
                </a:solidFill>
                <a:miter lim="800000"/>
                <a:headEnd/>
                <a:tailEnd/>
              </a:ln>
            </p:spPr>
            <p:txBody>
              <a:bodyPr/>
              <a:lstStyle/>
              <a:p>
                <a:endParaRPr lang="nl-NL"/>
              </a:p>
            </p:txBody>
          </p:sp>
          <p:sp>
            <p:nvSpPr>
              <p:cNvPr id="91" name="Rectangle 26">
                <a:extLst>
                  <a:ext uri="{FF2B5EF4-FFF2-40B4-BE49-F238E27FC236}">
                    <a16:creationId xmlns:a16="http://schemas.microsoft.com/office/drawing/2014/main" id="{95BC4C03-6572-4080-8826-737F5F9BE048}"/>
                  </a:ext>
                </a:extLst>
              </p:cNvPr>
              <p:cNvSpPr>
                <a:spLocks noChangeArrowheads="1"/>
              </p:cNvSpPr>
              <p:nvPr/>
            </p:nvSpPr>
            <p:spPr bwMode="auto">
              <a:xfrm>
                <a:off x="4365" y="4205"/>
                <a:ext cx="536" cy="102"/>
              </a:xfrm>
              <a:prstGeom prst="rect">
                <a:avLst/>
              </a:prstGeom>
              <a:noFill/>
              <a:ln w="0">
                <a:solidFill>
                  <a:srgbClr val="990033"/>
                </a:solidFill>
                <a:miter lim="800000"/>
                <a:headEnd/>
                <a:tailEnd/>
              </a:ln>
            </p:spPr>
            <p:txBody>
              <a:bodyPr/>
              <a:lstStyle/>
              <a:p>
                <a:endParaRPr lang="nl-NL"/>
              </a:p>
            </p:txBody>
          </p:sp>
          <p:sp>
            <p:nvSpPr>
              <p:cNvPr id="92" name="Line 27">
                <a:extLst>
                  <a:ext uri="{FF2B5EF4-FFF2-40B4-BE49-F238E27FC236}">
                    <a16:creationId xmlns:a16="http://schemas.microsoft.com/office/drawing/2014/main" id="{4F717D00-5F79-46D1-A6B6-BC3A090347B3}"/>
                  </a:ext>
                </a:extLst>
              </p:cNvPr>
              <p:cNvSpPr>
                <a:spLocks noChangeShapeType="1"/>
              </p:cNvSpPr>
              <p:nvPr/>
            </p:nvSpPr>
            <p:spPr bwMode="auto">
              <a:xfrm>
                <a:off x="2741" y="4104"/>
                <a:ext cx="1624" cy="1"/>
              </a:xfrm>
              <a:prstGeom prst="line">
                <a:avLst/>
              </a:prstGeom>
              <a:noFill/>
              <a:ln w="0">
                <a:solidFill>
                  <a:srgbClr val="990033"/>
                </a:solidFill>
                <a:round/>
                <a:headEnd/>
                <a:tailEnd/>
              </a:ln>
            </p:spPr>
            <p:txBody>
              <a:bodyPr/>
              <a:lstStyle/>
              <a:p>
                <a:endParaRPr lang="en-US"/>
              </a:p>
            </p:txBody>
          </p:sp>
          <p:sp>
            <p:nvSpPr>
              <p:cNvPr id="93" name="Rectangle 28">
                <a:extLst>
                  <a:ext uri="{FF2B5EF4-FFF2-40B4-BE49-F238E27FC236}">
                    <a16:creationId xmlns:a16="http://schemas.microsoft.com/office/drawing/2014/main" id="{1EA79E9B-21BE-4AD4-AFCB-A5FCF982C7E9}"/>
                  </a:ext>
                </a:extLst>
              </p:cNvPr>
              <p:cNvSpPr>
                <a:spLocks noChangeArrowheads="1"/>
              </p:cNvSpPr>
              <p:nvPr/>
            </p:nvSpPr>
            <p:spPr bwMode="auto">
              <a:xfrm>
                <a:off x="4273" y="4205"/>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94" name="Rectangle 32">
                <a:extLst>
                  <a:ext uri="{FF2B5EF4-FFF2-40B4-BE49-F238E27FC236}">
                    <a16:creationId xmlns:a16="http://schemas.microsoft.com/office/drawing/2014/main" id="{AB828AAF-265E-4B45-9666-59253484FDB9}"/>
                  </a:ext>
                </a:extLst>
              </p:cNvPr>
              <p:cNvSpPr>
                <a:spLocks noChangeArrowheads="1"/>
              </p:cNvSpPr>
              <p:nvPr/>
            </p:nvSpPr>
            <p:spPr bwMode="auto">
              <a:xfrm>
                <a:off x="4273" y="4205"/>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grpSp>
        <p:sp>
          <p:nvSpPr>
            <p:cNvPr id="86" name="Rectangle 34">
              <a:extLst>
                <a:ext uri="{FF2B5EF4-FFF2-40B4-BE49-F238E27FC236}">
                  <a16:creationId xmlns:a16="http://schemas.microsoft.com/office/drawing/2014/main" id="{824938D2-71F8-4B12-8A1D-510990635DDB}"/>
                </a:ext>
              </a:extLst>
            </p:cNvPr>
            <p:cNvSpPr>
              <a:spLocks noChangeArrowheads="1"/>
            </p:cNvSpPr>
            <p:nvPr/>
          </p:nvSpPr>
          <p:spPr bwMode="auto">
            <a:xfrm>
              <a:off x="1241" y="3362"/>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sp>
          <p:nvSpPr>
            <p:cNvPr id="87" name="Rectangle 35">
              <a:extLst>
                <a:ext uri="{FF2B5EF4-FFF2-40B4-BE49-F238E27FC236}">
                  <a16:creationId xmlns:a16="http://schemas.microsoft.com/office/drawing/2014/main" id="{F789BDBE-16FA-4069-B576-9B4719614944}"/>
                </a:ext>
              </a:extLst>
            </p:cNvPr>
            <p:cNvSpPr>
              <a:spLocks noChangeArrowheads="1"/>
            </p:cNvSpPr>
            <p:nvPr/>
          </p:nvSpPr>
          <p:spPr bwMode="auto">
            <a:xfrm>
              <a:off x="4144" y="3378"/>
              <a:ext cx="76" cy="163"/>
            </a:xfrm>
            <a:prstGeom prst="rect">
              <a:avLst/>
            </a:prstGeom>
            <a:noFill/>
            <a:ln w="9525">
              <a:noFill/>
              <a:miter lim="800000"/>
              <a:headEnd/>
              <a:tailEnd/>
            </a:ln>
          </p:spPr>
          <p:txBody>
            <a:bodyPr wrap="none" lIns="0" tIns="0" rIns="0" bIns="0">
              <a:spAutoFit/>
            </a:bodyPr>
            <a:lstStyle/>
            <a:p>
              <a:r>
                <a:rPr lang="nl-NL" sz="1700">
                  <a:solidFill>
                    <a:srgbClr val="000000"/>
                  </a:solidFill>
                </a:rPr>
                <a:t>1</a:t>
              </a:r>
              <a:endParaRPr lang="nl-NL"/>
            </a:p>
          </p:txBody>
        </p:sp>
      </p:grpSp>
    </p:spTree>
    <p:extLst>
      <p:ext uri="{BB962C8B-B14F-4D97-AF65-F5344CB8AC3E}">
        <p14:creationId xmlns:p14="http://schemas.microsoft.com/office/powerpoint/2010/main" val="82065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1DFF2-D963-4F88-939B-A493FA7EB7F7}"/>
              </a:ext>
            </a:extLst>
          </p:cNvPr>
          <p:cNvSpPr>
            <a:spLocks noGrp="1"/>
          </p:cNvSpPr>
          <p:nvPr>
            <p:ph type="title"/>
          </p:nvPr>
        </p:nvSpPr>
        <p:spPr/>
        <p:txBody>
          <a:bodyPr/>
          <a:lstStyle/>
          <a:p>
            <a:r>
              <a:rPr lang="en-US" dirty="0" err="1"/>
              <a:t>Aggregatie</a:t>
            </a:r>
            <a:endParaRPr lang="nl-NL" dirty="0"/>
          </a:p>
        </p:txBody>
      </p:sp>
      <p:sp>
        <p:nvSpPr>
          <p:cNvPr id="3" name="Tijdelijke aanduiding voor inhoud 2">
            <a:extLst>
              <a:ext uri="{FF2B5EF4-FFF2-40B4-BE49-F238E27FC236}">
                <a16:creationId xmlns:a16="http://schemas.microsoft.com/office/drawing/2014/main" id="{B76ABBB4-BD8F-40FE-A6D8-35DF59FD7EE4}"/>
              </a:ext>
            </a:extLst>
          </p:cNvPr>
          <p:cNvSpPr>
            <a:spLocks noGrp="1"/>
          </p:cNvSpPr>
          <p:nvPr>
            <p:ph idx="1"/>
          </p:nvPr>
        </p:nvSpPr>
        <p:spPr/>
        <p:txBody>
          <a:bodyPr/>
          <a:lstStyle/>
          <a:p>
            <a:pPr>
              <a:lnSpc>
                <a:spcPct val="90000"/>
              </a:lnSpc>
            </a:pPr>
            <a:r>
              <a:rPr lang="en-US" sz="2000" dirty="0" err="1"/>
              <a:t>Aggregatie</a:t>
            </a:r>
            <a:r>
              <a:rPr lang="en-US" sz="2000" dirty="0"/>
              <a:t> is </a:t>
            </a:r>
            <a:r>
              <a:rPr lang="en-US" sz="2000" dirty="0" err="1"/>
              <a:t>een</a:t>
            </a:r>
            <a:r>
              <a:rPr lang="en-US" sz="2000" dirty="0"/>
              <a:t> </a:t>
            </a:r>
            <a:r>
              <a:rPr lang="en-US" sz="2000" dirty="0" err="1"/>
              <a:t>speciale</a:t>
            </a:r>
            <a:r>
              <a:rPr lang="en-US" sz="2000" dirty="0"/>
              <a:t> </a:t>
            </a:r>
            <a:r>
              <a:rPr lang="en-US" sz="2000" dirty="0" err="1"/>
              <a:t>vorm</a:t>
            </a:r>
            <a:r>
              <a:rPr lang="en-US" sz="2000" dirty="0"/>
              <a:t> van </a:t>
            </a:r>
            <a:r>
              <a:rPr lang="en-US" sz="2000" dirty="0" err="1"/>
              <a:t>associatie</a:t>
            </a:r>
            <a:endParaRPr lang="en-US" sz="2000" dirty="0"/>
          </a:p>
          <a:p>
            <a:pPr lvl="1">
              <a:lnSpc>
                <a:spcPct val="90000"/>
              </a:lnSpc>
            </a:pPr>
            <a:endParaRPr lang="en-US" sz="2000" dirty="0"/>
          </a:p>
          <a:p>
            <a:pPr lvl="1">
              <a:lnSpc>
                <a:spcPct val="90000"/>
              </a:lnSpc>
            </a:pPr>
            <a:r>
              <a:rPr lang="en-US" sz="2000" dirty="0" err="1"/>
              <a:t>Een</a:t>
            </a:r>
            <a:r>
              <a:rPr lang="en-US" sz="2000" dirty="0"/>
              <a:t> van de classes is ‘</a:t>
            </a:r>
            <a:r>
              <a:rPr lang="en-US" sz="2000" dirty="0" err="1"/>
              <a:t>belangrijker</a:t>
            </a:r>
            <a:r>
              <a:rPr lang="en-US" sz="2000" dirty="0"/>
              <a:t>’ dan de </a:t>
            </a:r>
            <a:r>
              <a:rPr lang="en-US" sz="2000" dirty="0" err="1"/>
              <a:t>andere</a:t>
            </a:r>
            <a:r>
              <a:rPr lang="en-US" sz="2000" dirty="0"/>
              <a:t> class in de </a:t>
            </a:r>
            <a:r>
              <a:rPr lang="en-US" sz="2000" dirty="0" err="1"/>
              <a:t>associatie</a:t>
            </a:r>
            <a:endParaRPr lang="en-US" sz="2000" dirty="0"/>
          </a:p>
          <a:p>
            <a:pPr lvl="2">
              <a:lnSpc>
                <a:spcPct val="90000"/>
              </a:lnSpc>
            </a:pPr>
            <a:r>
              <a:rPr lang="en-US" sz="2000" dirty="0"/>
              <a:t>Whole-Part relationship</a:t>
            </a:r>
          </a:p>
          <a:p>
            <a:pPr lvl="2">
              <a:lnSpc>
                <a:spcPct val="90000"/>
              </a:lnSpc>
            </a:pPr>
            <a:r>
              <a:rPr lang="en-US" sz="2000" dirty="0" err="1"/>
              <a:t>Aggregatie</a:t>
            </a:r>
            <a:r>
              <a:rPr lang="en-US" sz="2000" dirty="0"/>
              <a:t> is </a:t>
            </a:r>
            <a:r>
              <a:rPr lang="en-US" sz="2000" dirty="0" err="1"/>
              <a:t>een</a:t>
            </a:r>
            <a:r>
              <a:rPr lang="en-US" sz="2000" dirty="0"/>
              <a:t> </a:t>
            </a:r>
            <a:r>
              <a:rPr lang="en-US" sz="2000" dirty="0" err="1"/>
              <a:t>eigenschap</a:t>
            </a:r>
            <a:r>
              <a:rPr lang="en-US" sz="2000" dirty="0"/>
              <a:t> van </a:t>
            </a:r>
            <a:r>
              <a:rPr lang="en-US" sz="2000" dirty="0" err="1"/>
              <a:t>één</a:t>
            </a:r>
            <a:r>
              <a:rPr lang="en-US" sz="2000" dirty="0"/>
              <a:t> van de </a:t>
            </a:r>
            <a:r>
              <a:rPr lang="en-US" sz="2000" dirty="0" err="1"/>
              <a:t>rollen</a:t>
            </a:r>
            <a:r>
              <a:rPr lang="en-US" sz="2000" dirty="0"/>
              <a:t> van de </a:t>
            </a:r>
            <a:r>
              <a:rPr lang="en-US" sz="2000" dirty="0" err="1"/>
              <a:t>associatie</a:t>
            </a:r>
            <a:br>
              <a:rPr lang="en-US" sz="2000" dirty="0"/>
            </a:br>
            <a:endParaRPr lang="en-US" sz="2000" dirty="0"/>
          </a:p>
          <a:p>
            <a:pPr lvl="1">
              <a:lnSpc>
                <a:spcPct val="90000"/>
              </a:lnSpc>
            </a:pPr>
            <a:r>
              <a:rPr lang="en-US" sz="2000" dirty="0" err="1"/>
              <a:t>Aangegeven</a:t>
            </a:r>
            <a:r>
              <a:rPr lang="en-US" sz="2000" dirty="0"/>
              <a:t> met ‘open’ </a:t>
            </a:r>
            <a:r>
              <a:rPr lang="en-US" sz="2000" dirty="0" err="1"/>
              <a:t>ruit</a:t>
            </a:r>
            <a:endParaRPr lang="en-US" sz="2000" dirty="0"/>
          </a:p>
          <a:p>
            <a:pPr lvl="2">
              <a:lnSpc>
                <a:spcPct val="90000"/>
              </a:lnSpc>
            </a:pPr>
            <a:r>
              <a:rPr lang="en-US" sz="2000" dirty="0"/>
              <a:t>Maar het concept </a:t>
            </a:r>
            <a:r>
              <a:rPr lang="en-US" sz="2000" dirty="0" err="1"/>
              <a:t>wordt</a:t>
            </a:r>
            <a:r>
              <a:rPr lang="en-US" sz="2000" dirty="0"/>
              <a:t> </a:t>
            </a:r>
            <a:r>
              <a:rPr lang="en-US" sz="2000" dirty="0" err="1"/>
              <a:t>niet</a:t>
            </a:r>
            <a:r>
              <a:rPr lang="en-US" sz="2000" dirty="0"/>
              <a:t> </a:t>
            </a:r>
            <a:r>
              <a:rPr lang="en-US" sz="2000" dirty="0" err="1"/>
              <a:t>verder</a:t>
            </a:r>
            <a:r>
              <a:rPr lang="en-US" sz="2000" dirty="0"/>
              <a:t> </a:t>
            </a:r>
            <a:r>
              <a:rPr lang="en-US" sz="2000" dirty="0" err="1"/>
              <a:t>uitgewerkt</a:t>
            </a:r>
            <a:r>
              <a:rPr lang="en-US" sz="2000" dirty="0"/>
              <a:t>, </a:t>
            </a:r>
            <a:r>
              <a:rPr lang="en-US" sz="2000" dirty="0" err="1"/>
              <a:t>lijkt</a:t>
            </a:r>
            <a:r>
              <a:rPr lang="en-US" sz="2000" dirty="0"/>
              <a:t> </a:t>
            </a:r>
            <a:r>
              <a:rPr lang="en-US" sz="2000" dirty="0" err="1"/>
              <a:t>veel</a:t>
            </a:r>
            <a:r>
              <a:rPr lang="en-US" sz="2000" dirty="0"/>
              <a:t> op </a:t>
            </a:r>
            <a:r>
              <a:rPr lang="en-US" sz="2000" dirty="0" err="1"/>
              <a:t>gewone</a:t>
            </a:r>
            <a:r>
              <a:rPr lang="en-US" sz="2000" dirty="0"/>
              <a:t> </a:t>
            </a:r>
            <a:r>
              <a:rPr lang="en-US" sz="2000" dirty="0" err="1"/>
              <a:t>associatie</a:t>
            </a:r>
            <a:endParaRPr lang="en-US" sz="2000" dirty="0"/>
          </a:p>
          <a:p>
            <a:endParaRPr lang="nl-NL" dirty="0"/>
          </a:p>
          <a:p>
            <a:endParaRPr lang="nl-NL" dirty="0"/>
          </a:p>
          <a:p>
            <a:endParaRPr lang="nl-NL" dirty="0"/>
          </a:p>
          <a:p>
            <a:endParaRPr lang="nl-NL" dirty="0"/>
          </a:p>
          <a:p>
            <a:endParaRPr lang="nl-NL" dirty="0"/>
          </a:p>
          <a:p>
            <a:endParaRPr lang="nl-NL" dirty="0"/>
          </a:p>
          <a:p>
            <a:endParaRPr lang="nl-NL" dirty="0"/>
          </a:p>
        </p:txBody>
      </p:sp>
      <p:pic>
        <p:nvPicPr>
          <p:cNvPr id="95" name="Picture 4">
            <a:extLst>
              <a:ext uri="{FF2B5EF4-FFF2-40B4-BE49-F238E27FC236}">
                <a16:creationId xmlns:a16="http://schemas.microsoft.com/office/drawing/2014/main" id="{8F10D701-3348-4D17-9BF5-56E0B3D26023}"/>
              </a:ext>
            </a:extLst>
          </p:cNvPr>
          <p:cNvPicPr>
            <a:picLocks noChangeAspect="1" noChangeArrowheads="1"/>
          </p:cNvPicPr>
          <p:nvPr/>
        </p:nvPicPr>
        <p:blipFill>
          <a:blip r:embed="rId2" cstate="print"/>
          <a:srcRect/>
          <a:stretch>
            <a:fillRect/>
          </a:stretch>
        </p:blipFill>
        <p:spPr>
          <a:xfrm>
            <a:off x="1470529" y="5082559"/>
            <a:ext cx="5541296" cy="890018"/>
          </a:xfrm>
          <a:prstGeom prst="rect">
            <a:avLst/>
          </a:prstGeom>
          <a:noFill/>
        </p:spPr>
      </p:pic>
    </p:spTree>
    <p:extLst>
      <p:ext uri="{BB962C8B-B14F-4D97-AF65-F5344CB8AC3E}">
        <p14:creationId xmlns:p14="http://schemas.microsoft.com/office/powerpoint/2010/main" val="158805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AF9DD-19BB-44AE-81BB-BB4FB2581480}"/>
              </a:ext>
            </a:extLst>
          </p:cNvPr>
          <p:cNvSpPr>
            <a:spLocks noGrp="1"/>
          </p:cNvSpPr>
          <p:nvPr>
            <p:ph type="title"/>
          </p:nvPr>
        </p:nvSpPr>
        <p:spPr/>
        <p:txBody>
          <a:bodyPr/>
          <a:lstStyle/>
          <a:p>
            <a:r>
              <a:rPr lang="nl-NL" dirty="0"/>
              <a:t>Compositie</a:t>
            </a:r>
          </a:p>
        </p:txBody>
      </p:sp>
      <p:sp>
        <p:nvSpPr>
          <p:cNvPr id="3" name="Tijdelijke aanduiding voor inhoud 2">
            <a:extLst>
              <a:ext uri="{FF2B5EF4-FFF2-40B4-BE49-F238E27FC236}">
                <a16:creationId xmlns:a16="http://schemas.microsoft.com/office/drawing/2014/main" id="{B323E8D9-B385-4567-93FA-BAC23F768F9F}"/>
              </a:ext>
            </a:extLst>
          </p:cNvPr>
          <p:cNvSpPr>
            <a:spLocks noGrp="1"/>
          </p:cNvSpPr>
          <p:nvPr>
            <p:ph idx="1"/>
          </p:nvPr>
        </p:nvSpPr>
        <p:spPr/>
        <p:txBody>
          <a:bodyPr>
            <a:normAutofit/>
          </a:bodyPr>
          <a:lstStyle/>
          <a:p>
            <a:pPr>
              <a:lnSpc>
                <a:spcPct val="100000"/>
              </a:lnSpc>
            </a:pPr>
            <a:r>
              <a:rPr lang="nl-NL" sz="2000" dirty="0"/>
              <a:t>Compositie is een sterkere vorm van aggregatie</a:t>
            </a:r>
          </a:p>
          <a:p>
            <a:pPr lvl="1">
              <a:lnSpc>
                <a:spcPct val="100000"/>
              </a:lnSpc>
            </a:pPr>
            <a:r>
              <a:rPr lang="nl-NL" sz="2000" dirty="0"/>
              <a:t>Rol bij de Aggregaat heeft </a:t>
            </a:r>
            <a:r>
              <a:rPr lang="nl-NL" sz="2000" dirty="0" err="1"/>
              <a:t>multipliciteit</a:t>
            </a:r>
            <a:r>
              <a:rPr lang="nl-NL" sz="2000" dirty="0"/>
              <a:t> 1</a:t>
            </a:r>
            <a:br>
              <a:rPr lang="nl-NL" sz="2000" dirty="0"/>
            </a:br>
            <a:endParaRPr lang="nl-NL" sz="2000" dirty="0"/>
          </a:p>
          <a:p>
            <a:pPr lvl="1">
              <a:lnSpc>
                <a:spcPct val="100000"/>
              </a:lnSpc>
            </a:pPr>
            <a:r>
              <a:rPr lang="nl-NL" sz="2000" dirty="0"/>
              <a:t>Als de aggregaat verwijderd wordt, dan worden ook de componenten verwijderd</a:t>
            </a:r>
          </a:p>
          <a:p>
            <a:pPr lvl="2">
              <a:lnSpc>
                <a:spcPct val="100000"/>
              </a:lnSpc>
            </a:pPr>
            <a:r>
              <a:rPr lang="nl-NL" sz="2000" dirty="0"/>
              <a:t>‘</a:t>
            </a:r>
            <a:r>
              <a:rPr lang="nl-NL" sz="2000" dirty="0" err="1"/>
              <a:t>Lifetime</a:t>
            </a:r>
            <a:r>
              <a:rPr lang="nl-NL" sz="2000" dirty="0"/>
              <a:t> </a:t>
            </a:r>
            <a:r>
              <a:rPr lang="nl-NL" sz="2000" dirty="0" err="1"/>
              <a:t>dependency</a:t>
            </a:r>
            <a:r>
              <a:rPr lang="nl-NL" sz="2000" dirty="0"/>
              <a:t>’</a:t>
            </a:r>
            <a:br>
              <a:rPr lang="nl-NL" sz="2000" dirty="0"/>
            </a:br>
            <a:endParaRPr lang="nl-NL" sz="2000" dirty="0"/>
          </a:p>
          <a:p>
            <a:pPr lvl="1">
              <a:lnSpc>
                <a:spcPct val="100000"/>
              </a:lnSpc>
            </a:pPr>
            <a:r>
              <a:rPr lang="en-US" sz="2000" dirty="0" err="1"/>
              <a:t>Aangegeven</a:t>
            </a:r>
            <a:r>
              <a:rPr lang="en-US" sz="2000" dirty="0"/>
              <a:t> met </a:t>
            </a:r>
            <a:r>
              <a:rPr lang="en-US" sz="2000" dirty="0" err="1"/>
              <a:t>een</a:t>
            </a:r>
            <a:r>
              <a:rPr lang="en-US" sz="2000" dirty="0"/>
              <a:t> </a:t>
            </a:r>
            <a:r>
              <a:rPr lang="en-US" sz="2000" dirty="0" err="1"/>
              <a:t>zwarte</a:t>
            </a:r>
            <a:r>
              <a:rPr lang="en-US" sz="2000" dirty="0"/>
              <a:t> </a:t>
            </a:r>
            <a:r>
              <a:rPr lang="en-US" sz="2000" dirty="0" err="1"/>
              <a:t>ruit</a:t>
            </a:r>
            <a:endParaRPr lang="nl-NL" sz="2000" dirty="0"/>
          </a:p>
          <a:p>
            <a:pPr lvl="2">
              <a:lnSpc>
                <a:spcPct val="100000"/>
              </a:lnSpc>
            </a:pPr>
            <a:r>
              <a:rPr lang="nl-NL" sz="2000" dirty="0"/>
              <a:t>Wellicht het model voor een autodealer</a:t>
            </a:r>
          </a:p>
          <a:p>
            <a:pPr lvl="2">
              <a:lnSpc>
                <a:spcPct val="100000"/>
              </a:lnSpc>
            </a:pPr>
            <a:endParaRPr lang="nl-NL" sz="2000" dirty="0"/>
          </a:p>
          <a:p>
            <a:pPr lvl="2">
              <a:lnSpc>
                <a:spcPct val="100000"/>
              </a:lnSpc>
            </a:pPr>
            <a:endParaRPr lang="nl-NL" sz="2000" dirty="0"/>
          </a:p>
          <a:p>
            <a:pPr lvl="2">
              <a:lnSpc>
                <a:spcPct val="100000"/>
              </a:lnSpc>
            </a:pPr>
            <a:r>
              <a:rPr lang="nl-NL" sz="2000" dirty="0"/>
              <a:t>Wellicht het model voor een autosloper</a:t>
            </a:r>
          </a:p>
        </p:txBody>
      </p:sp>
      <p:grpSp>
        <p:nvGrpSpPr>
          <p:cNvPr id="5" name="Group 4">
            <a:extLst>
              <a:ext uri="{FF2B5EF4-FFF2-40B4-BE49-F238E27FC236}">
                <a16:creationId xmlns:a16="http://schemas.microsoft.com/office/drawing/2014/main" id="{91F61BC8-7489-461D-8CF5-AC730DE7E793}"/>
              </a:ext>
            </a:extLst>
          </p:cNvPr>
          <p:cNvGrpSpPr>
            <a:grpSpLocks/>
          </p:cNvGrpSpPr>
          <p:nvPr/>
        </p:nvGrpSpPr>
        <p:grpSpPr bwMode="auto">
          <a:xfrm>
            <a:off x="1602119" y="4557992"/>
            <a:ext cx="3471862" cy="536575"/>
            <a:chOff x="1584" y="2544"/>
            <a:chExt cx="2304" cy="432"/>
          </a:xfrm>
        </p:grpSpPr>
        <p:sp>
          <p:nvSpPr>
            <p:cNvPr id="6" name="Rectangle 5">
              <a:extLst>
                <a:ext uri="{FF2B5EF4-FFF2-40B4-BE49-F238E27FC236}">
                  <a16:creationId xmlns:a16="http://schemas.microsoft.com/office/drawing/2014/main" id="{7E5FB161-FE8F-4BED-A9AA-179827398447}"/>
                </a:ext>
              </a:extLst>
            </p:cNvPr>
            <p:cNvSpPr>
              <a:spLocks noChangeArrowheads="1"/>
            </p:cNvSpPr>
            <p:nvPr/>
          </p:nvSpPr>
          <p:spPr bwMode="auto">
            <a:xfrm>
              <a:off x="1584" y="2544"/>
              <a:ext cx="720"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nl-NL" sz="1800" b="1" dirty="0">
                  <a:latin typeface="Times New Roman" pitchFamily="18" charset="0"/>
                </a:rPr>
                <a:t>Auto</a:t>
              </a:r>
            </a:p>
          </p:txBody>
        </p:sp>
        <p:sp>
          <p:nvSpPr>
            <p:cNvPr id="7" name="Rectangle 6">
              <a:extLst>
                <a:ext uri="{FF2B5EF4-FFF2-40B4-BE49-F238E27FC236}">
                  <a16:creationId xmlns:a16="http://schemas.microsoft.com/office/drawing/2014/main" id="{D479ED1A-17D6-4DD7-B0B5-9EF2DD151F07}"/>
                </a:ext>
              </a:extLst>
            </p:cNvPr>
            <p:cNvSpPr>
              <a:spLocks noChangeArrowheads="1"/>
            </p:cNvSpPr>
            <p:nvPr/>
          </p:nvSpPr>
          <p:spPr bwMode="auto">
            <a:xfrm>
              <a:off x="3168" y="2544"/>
              <a:ext cx="720"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nl-NL" sz="1800" b="1">
                  <a:latin typeface="Times New Roman" pitchFamily="18" charset="0"/>
                </a:rPr>
                <a:t>Wiel</a:t>
              </a:r>
            </a:p>
          </p:txBody>
        </p:sp>
        <p:sp>
          <p:nvSpPr>
            <p:cNvPr id="8" name="Line 7">
              <a:extLst>
                <a:ext uri="{FF2B5EF4-FFF2-40B4-BE49-F238E27FC236}">
                  <a16:creationId xmlns:a16="http://schemas.microsoft.com/office/drawing/2014/main" id="{8090162F-EF0A-40E1-88FD-9F47C26E2A34}"/>
                </a:ext>
              </a:extLst>
            </p:cNvPr>
            <p:cNvSpPr>
              <a:spLocks noChangeShapeType="1"/>
            </p:cNvSpPr>
            <p:nvPr/>
          </p:nvSpPr>
          <p:spPr bwMode="auto">
            <a:xfrm>
              <a:off x="2496" y="2688"/>
              <a:ext cx="672" cy="0"/>
            </a:xfrm>
            <a:prstGeom prst="line">
              <a:avLst/>
            </a:prstGeom>
            <a:noFill/>
            <a:ln w="9525">
              <a:solidFill>
                <a:schemeClr val="tx1"/>
              </a:solidFill>
              <a:round/>
              <a:headEnd/>
              <a:tailEnd/>
            </a:ln>
          </p:spPr>
          <p:txBody>
            <a:bodyPr wrap="none" anchor="ctr"/>
            <a:lstStyle/>
            <a:p>
              <a:endParaRPr lang="en-US"/>
            </a:p>
          </p:txBody>
        </p:sp>
        <p:sp>
          <p:nvSpPr>
            <p:cNvPr id="9" name="AutoShape 8">
              <a:extLst>
                <a:ext uri="{FF2B5EF4-FFF2-40B4-BE49-F238E27FC236}">
                  <a16:creationId xmlns:a16="http://schemas.microsoft.com/office/drawing/2014/main" id="{4561018C-A55E-4F5C-874A-C44A3F90CD5B}"/>
                </a:ext>
              </a:extLst>
            </p:cNvPr>
            <p:cNvSpPr>
              <a:spLocks noChangeArrowheads="1"/>
            </p:cNvSpPr>
            <p:nvPr/>
          </p:nvSpPr>
          <p:spPr bwMode="auto">
            <a:xfrm>
              <a:off x="2304" y="2592"/>
              <a:ext cx="192" cy="192"/>
            </a:xfrm>
            <a:prstGeom prst="diamond">
              <a:avLst/>
            </a:prstGeom>
            <a:solidFill>
              <a:schemeClr val="tx1"/>
            </a:solidFill>
            <a:ln w="9525">
              <a:solidFill>
                <a:schemeClr val="tx1"/>
              </a:solidFill>
              <a:miter lim="800000"/>
              <a:headEnd/>
              <a:tailEnd/>
            </a:ln>
          </p:spPr>
          <p:txBody>
            <a:bodyPr wrap="none" anchor="ctr"/>
            <a:lstStyle/>
            <a:p>
              <a:endParaRPr lang="nl-NL" dirty="0"/>
            </a:p>
          </p:txBody>
        </p:sp>
        <p:sp>
          <p:nvSpPr>
            <p:cNvPr id="10" name="Text Box 9">
              <a:extLst>
                <a:ext uri="{FF2B5EF4-FFF2-40B4-BE49-F238E27FC236}">
                  <a16:creationId xmlns:a16="http://schemas.microsoft.com/office/drawing/2014/main" id="{1ABE79BE-31B4-4C28-B00C-7D458CA90806}"/>
                </a:ext>
              </a:extLst>
            </p:cNvPr>
            <p:cNvSpPr txBox="1">
              <a:spLocks noChangeArrowheads="1"/>
            </p:cNvSpPr>
            <p:nvPr/>
          </p:nvSpPr>
          <p:spPr bwMode="auto">
            <a:xfrm>
              <a:off x="2438" y="2681"/>
              <a:ext cx="198" cy="295"/>
            </a:xfrm>
            <a:prstGeom prst="rect">
              <a:avLst/>
            </a:prstGeom>
            <a:noFill/>
            <a:ln w="9525">
              <a:noFill/>
              <a:miter lim="800000"/>
              <a:headEnd/>
              <a:tailEnd/>
            </a:ln>
          </p:spPr>
          <p:txBody>
            <a:bodyPr wrap="none">
              <a:spAutoFit/>
            </a:bodyPr>
            <a:lstStyle/>
            <a:p>
              <a:pPr eaLnBrk="0" hangingPunct="0"/>
              <a:r>
                <a:rPr lang="en-US" sz="1800" dirty="0">
                  <a:latin typeface="Times New Roman" pitchFamily="18" charset="0"/>
                </a:rPr>
                <a:t>1</a:t>
              </a:r>
            </a:p>
          </p:txBody>
        </p:sp>
        <p:sp>
          <p:nvSpPr>
            <p:cNvPr id="11" name="Text Box 10">
              <a:extLst>
                <a:ext uri="{FF2B5EF4-FFF2-40B4-BE49-F238E27FC236}">
                  <a16:creationId xmlns:a16="http://schemas.microsoft.com/office/drawing/2014/main" id="{E6202530-438E-40E9-B617-651971B18D3F}"/>
                </a:ext>
              </a:extLst>
            </p:cNvPr>
            <p:cNvSpPr txBox="1">
              <a:spLocks noChangeArrowheads="1"/>
            </p:cNvSpPr>
            <p:nvPr/>
          </p:nvSpPr>
          <p:spPr bwMode="auto">
            <a:xfrm>
              <a:off x="2980" y="2679"/>
              <a:ext cx="198" cy="296"/>
            </a:xfrm>
            <a:prstGeom prst="rect">
              <a:avLst/>
            </a:prstGeom>
            <a:noFill/>
            <a:ln w="9525">
              <a:noFill/>
              <a:miter lim="800000"/>
              <a:headEnd/>
              <a:tailEnd/>
            </a:ln>
          </p:spPr>
          <p:txBody>
            <a:bodyPr wrap="none">
              <a:spAutoFit/>
            </a:bodyPr>
            <a:lstStyle/>
            <a:p>
              <a:pPr eaLnBrk="0" hangingPunct="0"/>
              <a:r>
                <a:rPr lang="en-US" sz="1800">
                  <a:latin typeface="Times New Roman" pitchFamily="18" charset="0"/>
                </a:rPr>
                <a:t>4</a:t>
              </a:r>
            </a:p>
          </p:txBody>
        </p:sp>
      </p:grpSp>
      <p:grpSp>
        <p:nvGrpSpPr>
          <p:cNvPr id="12" name="Group 4">
            <a:extLst>
              <a:ext uri="{FF2B5EF4-FFF2-40B4-BE49-F238E27FC236}">
                <a16:creationId xmlns:a16="http://schemas.microsoft.com/office/drawing/2014/main" id="{E44825BE-93AB-4EA2-9F92-B7527D5B87E7}"/>
              </a:ext>
            </a:extLst>
          </p:cNvPr>
          <p:cNvGrpSpPr>
            <a:grpSpLocks/>
          </p:cNvGrpSpPr>
          <p:nvPr/>
        </p:nvGrpSpPr>
        <p:grpSpPr bwMode="auto">
          <a:xfrm>
            <a:off x="1602119" y="5640388"/>
            <a:ext cx="3471862" cy="536575"/>
            <a:chOff x="1584" y="2544"/>
            <a:chExt cx="2304" cy="432"/>
          </a:xfrm>
        </p:grpSpPr>
        <p:sp>
          <p:nvSpPr>
            <p:cNvPr id="13" name="Rectangle 5">
              <a:extLst>
                <a:ext uri="{FF2B5EF4-FFF2-40B4-BE49-F238E27FC236}">
                  <a16:creationId xmlns:a16="http://schemas.microsoft.com/office/drawing/2014/main" id="{1CBFD2D0-61C8-4CC1-9B84-14905EE20B7C}"/>
                </a:ext>
              </a:extLst>
            </p:cNvPr>
            <p:cNvSpPr>
              <a:spLocks noChangeArrowheads="1"/>
            </p:cNvSpPr>
            <p:nvPr/>
          </p:nvSpPr>
          <p:spPr bwMode="auto">
            <a:xfrm>
              <a:off x="1584" y="2544"/>
              <a:ext cx="720"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nl-NL" sz="1800" b="1" dirty="0">
                  <a:latin typeface="Times New Roman" pitchFamily="18" charset="0"/>
                </a:rPr>
                <a:t>Auto</a:t>
              </a:r>
            </a:p>
          </p:txBody>
        </p:sp>
        <p:sp>
          <p:nvSpPr>
            <p:cNvPr id="14" name="Rectangle 6">
              <a:extLst>
                <a:ext uri="{FF2B5EF4-FFF2-40B4-BE49-F238E27FC236}">
                  <a16:creationId xmlns:a16="http://schemas.microsoft.com/office/drawing/2014/main" id="{49026EA0-BC62-415B-ACFB-C64828260B34}"/>
                </a:ext>
              </a:extLst>
            </p:cNvPr>
            <p:cNvSpPr>
              <a:spLocks noChangeArrowheads="1"/>
            </p:cNvSpPr>
            <p:nvPr/>
          </p:nvSpPr>
          <p:spPr bwMode="auto">
            <a:xfrm>
              <a:off x="3168" y="2544"/>
              <a:ext cx="720"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nl-NL" sz="1800" b="1">
                  <a:latin typeface="Times New Roman" pitchFamily="18" charset="0"/>
                </a:rPr>
                <a:t>Wiel</a:t>
              </a:r>
            </a:p>
          </p:txBody>
        </p:sp>
        <p:sp>
          <p:nvSpPr>
            <p:cNvPr id="15" name="Line 7">
              <a:extLst>
                <a:ext uri="{FF2B5EF4-FFF2-40B4-BE49-F238E27FC236}">
                  <a16:creationId xmlns:a16="http://schemas.microsoft.com/office/drawing/2014/main" id="{D0742235-A6A1-49C3-B5B9-9DFB818F910D}"/>
                </a:ext>
              </a:extLst>
            </p:cNvPr>
            <p:cNvSpPr>
              <a:spLocks noChangeShapeType="1"/>
            </p:cNvSpPr>
            <p:nvPr/>
          </p:nvSpPr>
          <p:spPr bwMode="auto">
            <a:xfrm>
              <a:off x="2496" y="2688"/>
              <a:ext cx="672" cy="0"/>
            </a:xfrm>
            <a:prstGeom prst="line">
              <a:avLst/>
            </a:prstGeom>
            <a:noFill/>
            <a:ln w="9525">
              <a:solidFill>
                <a:schemeClr val="tx1"/>
              </a:solidFill>
              <a:round/>
              <a:headEnd/>
              <a:tailEnd/>
            </a:ln>
          </p:spPr>
          <p:txBody>
            <a:bodyPr wrap="none" anchor="ctr"/>
            <a:lstStyle/>
            <a:p>
              <a:endParaRPr lang="en-US"/>
            </a:p>
          </p:txBody>
        </p:sp>
        <p:sp>
          <p:nvSpPr>
            <p:cNvPr id="16" name="AutoShape 8">
              <a:extLst>
                <a:ext uri="{FF2B5EF4-FFF2-40B4-BE49-F238E27FC236}">
                  <a16:creationId xmlns:a16="http://schemas.microsoft.com/office/drawing/2014/main" id="{853532F3-4F19-43E6-9637-900BCDF138E5}"/>
                </a:ext>
              </a:extLst>
            </p:cNvPr>
            <p:cNvSpPr>
              <a:spLocks noChangeArrowheads="1"/>
            </p:cNvSpPr>
            <p:nvPr/>
          </p:nvSpPr>
          <p:spPr bwMode="auto">
            <a:xfrm>
              <a:off x="2304" y="2592"/>
              <a:ext cx="192" cy="192"/>
            </a:xfrm>
            <a:prstGeom prst="diamond">
              <a:avLst/>
            </a:prstGeom>
            <a:solidFill>
              <a:schemeClr val="bg1"/>
            </a:solidFill>
            <a:ln w="9525">
              <a:solidFill>
                <a:schemeClr val="tx1"/>
              </a:solidFill>
              <a:miter lim="800000"/>
              <a:headEnd/>
              <a:tailEnd/>
            </a:ln>
          </p:spPr>
          <p:txBody>
            <a:bodyPr wrap="none" anchor="ctr"/>
            <a:lstStyle/>
            <a:p>
              <a:endParaRPr lang="nl-NL" dirty="0"/>
            </a:p>
          </p:txBody>
        </p:sp>
        <p:sp>
          <p:nvSpPr>
            <p:cNvPr id="17" name="Text Box 9">
              <a:extLst>
                <a:ext uri="{FF2B5EF4-FFF2-40B4-BE49-F238E27FC236}">
                  <a16:creationId xmlns:a16="http://schemas.microsoft.com/office/drawing/2014/main" id="{FFAEF86B-EA2D-44D0-AF67-4FA56EE5AB02}"/>
                </a:ext>
              </a:extLst>
            </p:cNvPr>
            <p:cNvSpPr txBox="1">
              <a:spLocks noChangeArrowheads="1"/>
            </p:cNvSpPr>
            <p:nvPr/>
          </p:nvSpPr>
          <p:spPr bwMode="auto">
            <a:xfrm>
              <a:off x="2438" y="2681"/>
              <a:ext cx="198" cy="295"/>
            </a:xfrm>
            <a:prstGeom prst="rect">
              <a:avLst/>
            </a:prstGeom>
            <a:noFill/>
            <a:ln w="9525">
              <a:noFill/>
              <a:miter lim="800000"/>
              <a:headEnd/>
              <a:tailEnd/>
            </a:ln>
          </p:spPr>
          <p:txBody>
            <a:bodyPr wrap="none">
              <a:spAutoFit/>
            </a:bodyPr>
            <a:lstStyle/>
            <a:p>
              <a:pPr eaLnBrk="0" hangingPunct="0"/>
              <a:r>
                <a:rPr lang="en-US" sz="1800" dirty="0">
                  <a:latin typeface="Times New Roman" pitchFamily="18" charset="0"/>
                </a:rPr>
                <a:t>1</a:t>
              </a:r>
            </a:p>
          </p:txBody>
        </p:sp>
        <p:sp>
          <p:nvSpPr>
            <p:cNvPr id="18" name="Text Box 10">
              <a:extLst>
                <a:ext uri="{FF2B5EF4-FFF2-40B4-BE49-F238E27FC236}">
                  <a16:creationId xmlns:a16="http://schemas.microsoft.com/office/drawing/2014/main" id="{71E7CA03-8B88-4055-84CF-E1EBEC868255}"/>
                </a:ext>
              </a:extLst>
            </p:cNvPr>
            <p:cNvSpPr txBox="1">
              <a:spLocks noChangeArrowheads="1"/>
            </p:cNvSpPr>
            <p:nvPr/>
          </p:nvSpPr>
          <p:spPr bwMode="auto">
            <a:xfrm>
              <a:off x="2980" y="2679"/>
              <a:ext cx="198" cy="296"/>
            </a:xfrm>
            <a:prstGeom prst="rect">
              <a:avLst/>
            </a:prstGeom>
            <a:noFill/>
            <a:ln w="9525">
              <a:noFill/>
              <a:miter lim="800000"/>
              <a:headEnd/>
              <a:tailEnd/>
            </a:ln>
          </p:spPr>
          <p:txBody>
            <a:bodyPr wrap="none">
              <a:spAutoFit/>
            </a:bodyPr>
            <a:lstStyle/>
            <a:p>
              <a:pPr eaLnBrk="0" hangingPunct="0"/>
              <a:r>
                <a:rPr lang="en-US" sz="1800">
                  <a:latin typeface="Times New Roman" pitchFamily="18" charset="0"/>
                </a:rPr>
                <a:t>4</a:t>
              </a:r>
            </a:p>
          </p:txBody>
        </p:sp>
      </p:grpSp>
    </p:spTree>
    <p:extLst>
      <p:ext uri="{BB962C8B-B14F-4D97-AF65-F5344CB8AC3E}">
        <p14:creationId xmlns:p14="http://schemas.microsoft.com/office/powerpoint/2010/main" val="3083320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B5D86-9806-463B-B324-B2134EA35123}"/>
              </a:ext>
            </a:extLst>
          </p:cNvPr>
          <p:cNvSpPr>
            <a:spLocks noGrp="1"/>
          </p:cNvSpPr>
          <p:nvPr>
            <p:ph type="title"/>
          </p:nvPr>
        </p:nvSpPr>
        <p:spPr/>
        <p:txBody>
          <a:bodyPr/>
          <a:lstStyle/>
          <a:p>
            <a:r>
              <a:rPr lang="nl-NL" dirty="0" err="1"/>
              <a:t>Derived</a:t>
            </a:r>
            <a:r>
              <a:rPr lang="nl-NL" dirty="0"/>
              <a:t> </a:t>
            </a:r>
            <a:r>
              <a:rPr lang="nl-NL" dirty="0" err="1"/>
              <a:t>attributes</a:t>
            </a:r>
            <a:endParaRPr lang="nl-NL" dirty="0"/>
          </a:p>
        </p:txBody>
      </p:sp>
      <p:sp>
        <p:nvSpPr>
          <p:cNvPr id="3" name="Tijdelijke aanduiding voor inhoud 2">
            <a:extLst>
              <a:ext uri="{FF2B5EF4-FFF2-40B4-BE49-F238E27FC236}">
                <a16:creationId xmlns:a16="http://schemas.microsoft.com/office/drawing/2014/main" id="{A9C7B7D5-925E-44F6-9630-CD80ADE6B6E0}"/>
              </a:ext>
            </a:extLst>
          </p:cNvPr>
          <p:cNvSpPr>
            <a:spLocks noGrp="1"/>
          </p:cNvSpPr>
          <p:nvPr>
            <p:ph idx="1"/>
          </p:nvPr>
        </p:nvSpPr>
        <p:spPr/>
        <p:txBody>
          <a:bodyPr/>
          <a:lstStyle/>
          <a:p>
            <a:pPr>
              <a:lnSpc>
                <a:spcPct val="100000"/>
              </a:lnSpc>
              <a:spcBef>
                <a:spcPts val="600"/>
              </a:spcBef>
            </a:pPr>
            <a:r>
              <a:rPr lang="en-US" sz="2000" dirty="0"/>
              <a:t>Multiplicity </a:t>
            </a:r>
            <a:r>
              <a:rPr lang="en-US" sz="2000" dirty="0" err="1"/>
              <a:t>geeft</a:t>
            </a:r>
            <a:r>
              <a:rPr lang="en-US" sz="2000" dirty="0"/>
              <a:t> </a:t>
            </a:r>
            <a:r>
              <a:rPr lang="en-US" sz="2000" dirty="0" err="1"/>
              <a:t>aantallen</a:t>
            </a:r>
            <a:r>
              <a:rPr lang="en-US" sz="2000" dirty="0"/>
              <a:t> </a:t>
            </a:r>
            <a:r>
              <a:rPr lang="en-US" sz="2000" dirty="0" err="1"/>
              <a:t>aan</a:t>
            </a:r>
            <a:endParaRPr lang="en-US" sz="2000" dirty="0"/>
          </a:p>
          <a:p>
            <a:pPr lvl="1">
              <a:lnSpc>
                <a:spcPct val="100000"/>
              </a:lnSpc>
              <a:spcBef>
                <a:spcPts val="600"/>
              </a:spcBef>
            </a:pPr>
            <a:r>
              <a:rPr lang="en-US" sz="2000" dirty="0" err="1"/>
              <a:t>Dus</a:t>
            </a:r>
            <a:r>
              <a:rPr lang="en-US" sz="2000" dirty="0"/>
              <a:t> </a:t>
            </a:r>
            <a:r>
              <a:rPr lang="en-US" sz="2000" dirty="0" err="1"/>
              <a:t>geen</a:t>
            </a:r>
            <a:r>
              <a:rPr lang="en-US" sz="2000" dirty="0"/>
              <a:t> </a:t>
            </a:r>
            <a:r>
              <a:rPr lang="en-US" sz="2000" dirty="0" err="1"/>
              <a:t>attribuut</a:t>
            </a:r>
            <a:r>
              <a:rPr lang="en-US" sz="2000" dirty="0"/>
              <a:t> </a:t>
            </a:r>
            <a:r>
              <a:rPr lang="en-US" sz="2000" dirty="0" err="1"/>
              <a:t>nodig</a:t>
            </a:r>
            <a:r>
              <a:rPr lang="en-US" sz="2000" dirty="0"/>
              <a:t> om </a:t>
            </a:r>
            <a:r>
              <a:rPr lang="en-US" sz="2000" dirty="0" err="1"/>
              <a:t>aantal</a:t>
            </a:r>
            <a:r>
              <a:rPr lang="en-US" sz="2000" dirty="0"/>
              <a:t> </a:t>
            </a:r>
            <a:r>
              <a:rPr lang="en-US" sz="2000" dirty="0" err="1"/>
              <a:t>aan</a:t>
            </a:r>
            <a:r>
              <a:rPr lang="en-US" sz="2000" dirty="0"/>
              <a:t> </a:t>
            </a:r>
            <a:r>
              <a:rPr lang="en-US" sz="2000" dirty="0" err="1"/>
              <a:t>te</a:t>
            </a:r>
            <a:r>
              <a:rPr lang="en-US" sz="2000" dirty="0"/>
              <a:t> </a:t>
            </a:r>
            <a:r>
              <a:rPr lang="en-US" sz="2000" dirty="0" err="1"/>
              <a:t>geven</a:t>
            </a:r>
            <a:endParaRPr lang="en-US" sz="2000" dirty="0"/>
          </a:p>
          <a:p>
            <a:pPr lvl="1">
              <a:lnSpc>
                <a:spcPct val="100000"/>
              </a:lnSpc>
              <a:spcBef>
                <a:spcPts val="600"/>
              </a:spcBef>
            </a:pPr>
            <a:r>
              <a:rPr lang="en-US" sz="2000" dirty="0" err="1"/>
              <a:t>Eventueel</a:t>
            </a:r>
            <a:r>
              <a:rPr lang="en-US" sz="2000" dirty="0"/>
              <a:t> </a:t>
            </a:r>
            <a:r>
              <a:rPr lang="en-US" sz="2000" dirty="0" err="1"/>
              <a:t>wel</a:t>
            </a:r>
            <a:r>
              <a:rPr lang="en-US" sz="2000" dirty="0"/>
              <a:t> </a:t>
            </a:r>
            <a:r>
              <a:rPr lang="en-US" sz="2000" dirty="0" err="1"/>
              <a:t>aan</a:t>
            </a:r>
            <a:r>
              <a:rPr lang="en-US" sz="2000" dirty="0"/>
              <a:t> </a:t>
            </a:r>
            <a:r>
              <a:rPr lang="en-US" sz="2000" dirty="0" err="1"/>
              <a:t>te</a:t>
            </a:r>
            <a:r>
              <a:rPr lang="en-US" sz="2000" dirty="0"/>
              <a:t> </a:t>
            </a:r>
            <a:r>
              <a:rPr lang="en-US" sz="2000" dirty="0" err="1"/>
              <a:t>geven</a:t>
            </a:r>
            <a:r>
              <a:rPr lang="en-US" sz="2000" dirty="0"/>
              <a:t> met </a:t>
            </a:r>
            <a:r>
              <a:rPr lang="en-US" sz="2000" dirty="0" err="1"/>
              <a:t>een</a:t>
            </a:r>
            <a:r>
              <a:rPr lang="en-US" sz="2000" dirty="0"/>
              <a:t> </a:t>
            </a:r>
            <a:r>
              <a:rPr lang="en-US" sz="2000" b="1" i="1" dirty="0" err="1"/>
              <a:t>afleidbaar</a:t>
            </a:r>
            <a:r>
              <a:rPr lang="en-US" sz="2000" b="1" i="1" dirty="0"/>
              <a:t> (derived) </a:t>
            </a:r>
            <a:r>
              <a:rPr lang="en-US" sz="2000" b="1" dirty="0" err="1"/>
              <a:t>attribuut</a:t>
            </a:r>
            <a:endParaRPr lang="en-US" sz="2000" b="1" dirty="0"/>
          </a:p>
          <a:p>
            <a:endParaRPr lang="nl-NL" dirty="0"/>
          </a:p>
        </p:txBody>
      </p:sp>
      <p:pic>
        <p:nvPicPr>
          <p:cNvPr id="4" name="Picture 4">
            <a:extLst>
              <a:ext uri="{FF2B5EF4-FFF2-40B4-BE49-F238E27FC236}">
                <a16:creationId xmlns:a16="http://schemas.microsoft.com/office/drawing/2014/main" id="{E3E4E4DB-0AEF-4CF2-81F0-505F266417B3}"/>
              </a:ext>
            </a:extLst>
          </p:cNvPr>
          <p:cNvPicPr>
            <a:picLocks noChangeAspect="1" noChangeArrowheads="1"/>
          </p:cNvPicPr>
          <p:nvPr/>
        </p:nvPicPr>
        <p:blipFill>
          <a:blip r:embed="rId2" cstate="print"/>
          <a:srcRect/>
          <a:stretch>
            <a:fillRect/>
          </a:stretch>
        </p:blipFill>
        <p:spPr>
          <a:xfrm>
            <a:off x="808427" y="3215257"/>
            <a:ext cx="7321550" cy="1125538"/>
          </a:xfrm>
          <a:prstGeom prst="rect">
            <a:avLst/>
          </a:prstGeom>
          <a:noFill/>
        </p:spPr>
      </p:pic>
      <p:pic>
        <p:nvPicPr>
          <p:cNvPr id="5" name="Picture 5">
            <a:extLst>
              <a:ext uri="{FF2B5EF4-FFF2-40B4-BE49-F238E27FC236}">
                <a16:creationId xmlns:a16="http://schemas.microsoft.com/office/drawing/2014/main" id="{5E104C83-EDF4-486E-9588-376D8227D7F9}"/>
              </a:ext>
            </a:extLst>
          </p:cNvPr>
          <p:cNvPicPr>
            <a:picLocks noChangeAspect="1" noChangeArrowheads="1"/>
          </p:cNvPicPr>
          <p:nvPr/>
        </p:nvPicPr>
        <p:blipFill>
          <a:blip r:embed="rId3" cstate="print"/>
          <a:srcRect/>
          <a:stretch>
            <a:fillRect/>
          </a:stretch>
        </p:blipFill>
        <p:spPr>
          <a:xfrm>
            <a:off x="808427" y="4852988"/>
            <a:ext cx="7478712" cy="1323975"/>
          </a:xfrm>
          <a:prstGeom prst="rect">
            <a:avLst/>
          </a:prstGeom>
          <a:noFill/>
        </p:spPr>
      </p:pic>
    </p:spTree>
    <p:extLst>
      <p:ext uri="{BB962C8B-B14F-4D97-AF65-F5344CB8AC3E}">
        <p14:creationId xmlns:p14="http://schemas.microsoft.com/office/powerpoint/2010/main" val="336470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C5443B-C9F1-4B82-95F8-7A3FAE0A7423}"/>
              </a:ext>
            </a:extLst>
          </p:cNvPr>
          <p:cNvSpPr>
            <a:spLocks noGrp="1"/>
          </p:cNvSpPr>
          <p:nvPr>
            <p:ph type="title"/>
          </p:nvPr>
        </p:nvSpPr>
        <p:spPr>
          <a:xfrm>
            <a:off x="628650" y="365129"/>
            <a:ext cx="7886700" cy="810528"/>
          </a:xfrm>
        </p:spPr>
        <p:txBody>
          <a:bodyPr/>
          <a:lstStyle/>
          <a:p>
            <a:r>
              <a:rPr lang="nl-NL" dirty="0"/>
              <a:t>Voorbeeld 1: Lottotrekking</a:t>
            </a:r>
          </a:p>
        </p:txBody>
      </p:sp>
      <p:sp>
        <p:nvSpPr>
          <p:cNvPr id="3" name="Tijdelijke aanduiding voor inhoud 2">
            <a:extLst>
              <a:ext uri="{FF2B5EF4-FFF2-40B4-BE49-F238E27FC236}">
                <a16:creationId xmlns:a16="http://schemas.microsoft.com/office/drawing/2014/main" id="{B55E6AE1-9566-4DCC-86B8-7353FACB0175}"/>
              </a:ext>
            </a:extLst>
          </p:cNvPr>
          <p:cNvSpPr>
            <a:spLocks noGrp="1"/>
          </p:cNvSpPr>
          <p:nvPr>
            <p:ph idx="1"/>
          </p:nvPr>
        </p:nvSpPr>
        <p:spPr>
          <a:xfrm>
            <a:off x="628649" y="1240972"/>
            <a:ext cx="7886699" cy="4935992"/>
          </a:xfrm>
        </p:spPr>
        <p:txBody>
          <a:bodyPr/>
          <a:lstStyle/>
          <a:p>
            <a:pPr>
              <a:lnSpc>
                <a:spcPct val="100000"/>
              </a:lnSpc>
            </a:pPr>
            <a:r>
              <a:rPr lang="nl-NL" sz="1800" dirty="0"/>
              <a:t>Een lottomachine bestaat uit een glazen bol die in de beginsituatie 45 balletjes, genummerd van 1 tot en met 45, bevat. Verder heeft de lottomachine een 'scorebord' dat uit zeven glazen bestaat. </a:t>
            </a:r>
          </a:p>
          <a:p>
            <a:pPr>
              <a:lnSpc>
                <a:spcPct val="100000"/>
              </a:lnSpc>
              <a:spcBef>
                <a:spcPts val="300"/>
              </a:spcBef>
            </a:pPr>
            <a:r>
              <a:rPr lang="nl-NL" sz="1800" dirty="0"/>
              <a:t>Het besturingsgedeelte van de lottomachine brengt de bol in beweging en zorgt er voor dat er een balletje uit de glazen bol wordt geschept dat in het eerste glas valt. Vervolgens wordt er een tweede balletje uit de bol geschept dat in het tweede glas verdwijnt. Zo worden nog vier balletjes gekozen die in het derde tot en met zesde glas vallen. </a:t>
            </a:r>
          </a:p>
          <a:p>
            <a:pPr>
              <a:lnSpc>
                <a:spcPct val="100000"/>
              </a:lnSpc>
              <a:spcBef>
                <a:spcPts val="300"/>
              </a:spcBef>
            </a:pPr>
            <a:r>
              <a:rPr lang="nl-NL" sz="1800" dirty="0"/>
              <a:t>Het zevende en laatste balletje dat wordt getrokken komt in het zevende glas terecht; het nummer op dit balletje wordt het bonusgetal genoemd. Bij het presenteren van de uitslag worden de eerste zes balletjes die getrokken zijn van klein naar groot getoond. </a:t>
            </a:r>
          </a:p>
          <a:p>
            <a:pPr>
              <a:lnSpc>
                <a:spcPct val="100000"/>
              </a:lnSpc>
              <a:spcBef>
                <a:spcPts val="300"/>
              </a:spcBef>
              <a:spcAft>
                <a:spcPts val="600"/>
              </a:spcAft>
            </a:pPr>
            <a:r>
              <a:rPr lang="nl-NL" sz="1800" dirty="0"/>
              <a:t>De uitslag van een lottotrekking wordt bijvoorbeeld </a:t>
            </a:r>
            <a:br>
              <a:rPr lang="nl-NL" sz="1800" dirty="0"/>
            </a:br>
            <a:r>
              <a:rPr lang="nl-NL" sz="1800" dirty="0"/>
              <a:t>als volgt gepresenteerd: </a:t>
            </a:r>
          </a:p>
          <a:p>
            <a:pPr>
              <a:lnSpc>
                <a:spcPct val="100000"/>
              </a:lnSpc>
              <a:spcBef>
                <a:spcPts val="300"/>
              </a:spcBef>
              <a:spcAft>
                <a:spcPts val="600"/>
              </a:spcAft>
            </a:pPr>
            <a:r>
              <a:rPr lang="nl-NL" sz="1800" dirty="0"/>
              <a:t>	4 11 15 27 31 40 bonusgetal: 18</a:t>
            </a:r>
            <a:endParaRPr lang="en-US" sz="1800" dirty="0"/>
          </a:p>
          <a:p>
            <a:endParaRPr lang="nl-NL" dirty="0"/>
          </a:p>
        </p:txBody>
      </p:sp>
      <p:pic>
        <p:nvPicPr>
          <p:cNvPr id="4" name="Afbeelding 3">
            <a:extLst>
              <a:ext uri="{FF2B5EF4-FFF2-40B4-BE49-F238E27FC236}">
                <a16:creationId xmlns:a16="http://schemas.microsoft.com/office/drawing/2014/main" id="{0105BFC6-E594-4956-B487-8BB0B336260E}"/>
              </a:ext>
            </a:extLst>
          </p:cNvPr>
          <p:cNvPicPr>
            <a:picLocks noChangeAspect="1"/>
          </p:cNvPicPr>
          <p:nvPr/>
        </p:nvPicPr>
        <p:blipFill>
          <a:blip r:embed="rId2"/>
          <a:stretch>
            <a:fillRect/>
          </a:stretch>
        </p:blipFill>
        <p:spPr>
          <a:xfrm>
            <a:off x="6432401" y="4465831"/>
            <a:ext cx="2082947" cy="1776448"/>
          </a:xfrm>
          <a:prstGeom prst="rect">
            <a:avLst/>
          </a:prstGeom>
        </p:spPr>
      </p:pic>
    </p:spTree>
    <p:extLst>
      <p:ext uri="{BB962C8B-B14F-4D97-AF65-F5344CB8AC3E}">
        <p14:creationId xmlns:p14="http://schemas.microsoft.com/office/powerpoint/2010/main" val="32014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B3BEA-80A0-4814-9BCE-4660A28CD48D}"/>
              </a:ext>
            </a:extLst>
          </p:cNvPr>
          <p:cNvSpPr>
            <a:spLocks noGrp="1"/>
          </p:cNvSpPr>
          <p:nvPr>
            <p:ph type="title"/>
          </p:nvPr>
        </p:nvSpPr>
        <p:spPr/>
        <p:txBody>
          <a:bodyPr/>
          <a:lstStyle/>
          <a:p>
            <a:r>
              <a:rPr lang="nl-NL" dirty="0"/>
              <a:t>Class diagram Lottotrekking</a:t>
            </a:r>
          </a:p>
        </p:txBody>
      </p:sp>
      <p:sp>
        <p:nvSpPr>
          <p:cNvPr id="3" name="Tijdelijke aanduiding voor inhoud 2">
            <a:extLst>
              <a:ext uri="{FF2B5EF4-FFF2-40B4-BE49-F238E27FC236}">
                <a16:creationId xmlns:a16="http://schemas.microsoft.com/office/drawing/2014/main" id="{739D4215-C8DA-4F52-8C54-98637839F2DA}"/>
              </a:ext>
            </a:extLst>
          </p:cNvPr>
          <p:cNvSpPr>
            <a:spLocks noGrp="1"/>
          </p:cNvSpPr>
          <p:nvPr>
            <p:ph idx="1"/>
          </p:nvPr>
        </p:nvSpPr>
        <p:spPr/>
        <p:txBody>
          <a:bodyPr/>
          <a:lstStyle/>
          <a:p>
            <a:endParaRPr lang="nl-NL"/>
          </a:p>
        </p:txBody>
      </p:sp>
      <p:pic>
        <p:nvPicPr>
          <p:cNvPr id="4" name="Tijdelijke aanduiding voor inhoud 6">
            <a:extLst>
              <a:ext uri="{FF2B5EF4-FFF2-40B4-BE49-F238E27FC236}">
                <a16:creationId xmlns:a16="http://schemas.microsoft.com/office/drawing/2014/main" id="{2146CC30-E67C-4EB0-AB17-9A687C1529D9}"/>
              </a:ext>
            </a:extLst>
          </p:cNvPr>
          <p:cNvPicPr>
            <a:picLocks noChangeAspect="1"/>
          </p:cNvPicPr>
          <p:nvPr/>
        </p:nvPicPr>
        <p:blipFill>
          <a:blip r:embed="rId2"/>
          <a:stretch>
            <a:fillRect/>
          </a:stretch>
        </p:blipFill>
        <p:spPr>
          <a:xfrm>
            <a:off x="235005" y="1302139"/>
            <a:ext cx="8673986" cy="5011071"/>
          </a:xfrm>
          <a:prstGeom prst="rect">
            <a:avLst/>
          </a:prstGeom>
        </p:spPr>
      </p:pic>
    </p:spTree>
    <p:extLst>
      <p:ext uri="{BB962C8B-B14F-4D97-AF65-F5344CB8AC3E}">
        <p14:creationId xmlns:p14="http://schemas.microsoft.com/office/powerpoint/2010/main" val="33743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D2BE3-A85B-452B-A493-11A3701CE384}"/>
              </a:ext>
            </a:extLst>
          </p:cNvPr>
          <p:cNvSpPr>
            <a:spLocks noGrp="1"/>
          </p:cNvSpPr>
          <p:nvPr>
            <p:ph type="title"/>
          </p:nvPr>
        </p:nvSpPr>
        <p:spPr/>
        <p:txBody>
          <a:bodyPr/>
          <a:lstStyle/>
          <a:p>
            <a:r>
              <a:rPr lang="nl-NL" dirty="0"/>
              <a:t>Opdracht</a:t>
            </a:r>
          </a:p>
        </p:txBody>
      </p:sp>
      <p:sp>
        <p:nvSpPr>
          <p:cNvPr id="3" name="Tijdelijke aanduiding voor inhoud 2">
            <a:extLst>
              <a:ext uri="{FF2B5EF4-FFF2-40B4-BE49-F238E27FC236}">
                <a16:creationId xmlns:a16="http://schemas.microsoft.com/office/drawing/2014/main" id="{FA4DC2F3-F3E5-4B25-9B0A-70672197EB90}"/>
              </a:ext>
            </a:extLst>
          </p:cNvPr>
          <p:cNvSpPr>
            <a:spLocks noGrp="1"/>
          </p:cNvSpPr>
          <p:nvPr>
            <p:ph idx="1"/>
          </p:nvPr>
        </p:nvSpPr>
        <p:spPr/>
        <p:txBody>
          <a:bodyPr/>
          <a:lstStyle/>
          <a:p>
            <a:pPr>
              <a:lnSpc>
                <a:spcPct val="100000"/>
              </a:lnSpc>
            </a:pPr>
            <a:r>
              <a:rPr lang="nl-NL" sz="2000" dirty="0"/>
              <a:t>Bestudeer het class diagram van de Lottotrekking en koppel elk van de onderstaande begrippen aan een of meer onderdelen van dit diagram. </a:t>
            </a:r>
          </a:p>
          <a:p>
            <a:pPr marL="342900" indent="-342900">
              <a:lnSpc>
                <a:spcPct val="100000"/>
              </a:lnSpc>
              <a:buFont typeface="Arial" panose="020B0604020202020204" pitchFamily="34" charset="0"/>
              <a:buChar char="•"/>
            </a:pPr>
            <a:r>
              <a:rPr lang="nl-NL" sz="2000" dirty="0"/>
              <a:t>Class</a:t>
            </a:r>
          </a:p>
          <a:p>
            <a:pPr marL="342900" indent="-342900">
              <a:lnSpc>
                <a:spcPct val="100000"/>
              </a:lnSpc>
              <a:buFont typeface="Arial" panose="020B0604020202020204" pitchFamily="34" charset="0"/>
              <a:buChar char="•"/>
            </a:pPr>
            <a:r>
              <a:rPr lang="nl-NL" sz="2000" dirty="0" err="1"/>
              <a:t>Attribute</a:t>
            </a:r>
            <a:endParaRPr lang="nl-NL" sz="2000" dirty="0"/>
          </a:p>
          <a:p>
            <a:pPr marL="342900" indent="-342900">
              <a:lnSpc>
                <a:spcPct val="100000"/>
              </a:lnSpc>
              <a:buFont typeface="Arial" panose="020B0604020202020204" pitchFamily="34" charset="0"/>
              <a:buChar char="•"/>
            </a:pPr>
            <a:r>
              <a:rPr lang="nl-NL" sz="2000" dirty="0"/>
              <a:t>Method</a:t>
            </a:r>
          </a:p>
          <a:p>
            <a:pPr marL="342900" indent="-342900">
              <a:lnSpc>
                <a:spcPct val="100000"/>
              </a:lnSpc>
              <a:buFont typeface="Arial" panose="020B0604020202020204" pitchFamily="34" charset="0"/>
              <a:buChar char="•"/>
            </a:pPr>
            <a:r>
              <a:rPr lang="nl-NL" sz="2000" dirty="0"/>
              <a:t>Association</a:t>
            </a:r>
          </a:p>
          <a:p>
            <a:pPr marL="342900" indent="-342900">
              <a:lnSpc>
                <a:spcPct val="100000"/>
              </a:lnSpc>
              <a:buFont typeface="Arial" panose="020B0604020202020204" pitchFamily="34" charset="0"/>
              <a:buChar char="•"/>
            </a:pPr>
            <a:r>
              <a:rPr lang="nl-NL" sz="2000" dirty="0" err="1"/>
              <a:t>Multiplicity</a:t>
            </a:r>
            <a:endParaRPr lang="nl-NL" sz="2000" dirty="0"/>
          </a:p>
          <a:p>
            <a:pPr marL="342900" indent="-342900">
              <a:lnSpc>
                <a:spcPct val="100000"/>
              </a:lnSpc>
              <a:buFont typeface="Arial" panose="020B0604020202020204" pitchFamily="34" charset="0"/>
              <a:buChar char="•"/>
            </a:pPr>
            <a:r>
              <a:rPr lang="nl-NL" sz="2000" dirty="0" err="1"/>
              <a:t>Role</a:t>
            </a:r>
            <a:endParaRPr lang="nl-NL" sz="2000" dirty="0"/>
          </a:p>
          <a:p>
            <a:pPr marL="342900" indent="-342900">
              <a:lnSpc>
                <a:spcPct val="100000"/>
              </a:lnSpc>
              <a:buFont typeface="Arial" panose="020B0604020202020204" pitchFamily="34" charset="0"/>
              <a:buChar char="•"/>
            </a:pPr>
            <a:r>
              <a:rPr lang="nl-NL" sz="2000" dirty="0" err="1"/>
              <a:t>Navigability</a:t>
            </a:r>
            <a:r>
              <a:rPr lang="nl-NL" sz="2000" dirty="0"/>
              <a:t> (navigeerbaarheid)</a:t>
            </a:r>
          </a:p>
          <a:p>
            <a:endParaRPr lang="nl-NL" dirty="0"/>
          </a:p>
        </p:txBody>
      </p:sp>
    </p:spTree>
    <p:extLst>
      <p:ext uri="{BB962C8B-B14F-4D97-AF65-F5344CB8AC3E}">
        <p14:creationId xmlns:p14="http://schemas.microsoft.com/office/powerpoint/2010/main" val="207651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F751A-D22C-4531-8544-813802ED9ABD}"/>
              </a:ext>
            </a:extLst>
          </p:cNvPr>
          <p:cNvSpPr>
            <a:spLocks noGrp="1"/>
          </p:cNvSpPr>
          <p:nvPr>
            <p:ph type="title"/>
          </p:nvPr>
        </p:nvSpPr>
        <p:spPr/>
        <p:txBody>
          <a:bodyPr/>
          <a:lstStyle/>
          <a:p>
            <a:r>
              <a:rPr lang="en-GB" altLang="nl-NL" dirty="0" err="1"/>
              <a:t>Voorbeeld</a:t>
            </a:r>
            <a:r>
              <a:rPr lang="en-GB" altLang="nl-NL" dirty="0"/>
              <a:t> 2: </a:t>
            </a:r>
            <a:r>
              <a:rPr lang="en-GB" altLang="nl-NL" dirty="0" err="1"/>
              <a:t>Digitale</a:t>
            </a:r>
            <a:r>
              <a:rPr lang="en-GB" altLang="nl-NL" dirty="0"/>
              <a:t> </a:t>
            </a:r>
            <a:r>
              <a:rPr lang="en-GB" altLang="nl-NL" dirty="0" err="1"/>
              <a:t>klok</a:t>
            </a:r>
            <a:endParaRPr lang="nl-NL" dirty="0"/>
          </a:p>
        </p:txBody>
      </p:sp>
      <p:sp>
        <p:nvSpPr>
          <p:cNvPr id="3" name="Tijdelijke aanduiding voor inhoud 2">
            <a:extLst>
              <a:ext uri="{FF2B5EF4-FFF2-40B4-BE49-F238E27FC236}">
                <a16:creationId xmlns:a16="http://schemas.microsoft.com/office/drawing/2014/main" id="{316A1E5A-062C-4FB1-8B20-0CEF5AB94274}"/>
              </a:ext>
            </a:extLst>
          </p:cNvPr>
          <p:cNvSpPr>
            <a:spLocks noGrp="1"/>
          </p:cNvSpPr>
          <p:nvPr>
            <p:ph idx="1"/>
          </p:nvPr>
        </p:nvSpPr>
        <p:spPr/>
        <p:txBody>
          <a:bodyPr/>
          <a:lstStyle/>
          <a:p>
            <a:pPr>
              <a:lnSpc>
                <a:spcPct val="100000"/>
              </a:lnSpc>
            </a:pPr>
            <a:r>
              <a:rPr lang="en-GB" altLang="nl-NL" sz="2000" dirty="0" err="1"/>
              <a:t>Een</a:t>
            </a:r>
            <a:r>
              <a:rPr lang="en-GB" altLang="nl-NL" sz="2000" dirty="0"/>
              <a:t> </a:t>
            </a:r>
            <a:r>
              <a:rPr lang="en-GB" altLang="nl-NL" sz="2000" dirty="0" err="1"/>
              <a:t>digitale</a:t>
            </a:r>
            <a:r>
              <a:rPr lang="en-GB" altLang="nl-NL" sz="2000" dirty="0"/>
              <a:t> </a:t>
            </a:r>
            <a:r>
              <a:rPr lang="en-GB" altLang="nl-NL" sz="2000" dirty="0" err="1"/>
              <a:t>klok</a:t>
            </a:r>
            <a:r>
              <a:rPr lang="en-GB" altLang="nl-NL" sz="2000" dirty="0"/>
              <a:t> </a:t>
            </a:r>
            <a:r>
              <a:rPr lang="en-GB" altLang="nl-NL" sz="2000" dirty="0" err="1"/>
              <a:t>bestaat</a:t>
            </a:r>
            <a:r>
              <a:rPr lang="en-GB" altLang="nl-NL" sz="2000" dirty="0"/>
              <a:t> </a:t>
            </a:r>
            <a:r>
              <a:rPr lang="en-GB" altLang="nl-NL" sz="2000" dirty="0" err="1"/>
              <a:t>uit</a:t>
            </a:r>
            <a:r>
              <a:rPr lang="en-GB" altLang="nl-NL" sz="2000" dirty="0"/>
              <a:t> twee 2-cijfer displays, </a:t>
            </a:r>
            <a:r>
              <a:rPr lang="en-GB" altLang="nl-NL" sz="2000" dirty="0" err="1"/>
              <a:t>een</a:t>
            </a:r>
            <a:r>
              <a:rPr lang="en-GB" altLang="nl-NL" sz="2000" dirty="0"/>
              <a:t> </a:t>
            </a:r>
            <a:r>
              <a:rPr lang="en-GB" altLang="nl-NL" sz="2000" dirty="0" err="1"/>
              <a:t>voor</a:t>
            </a:r>
            <a:r>
              <a:rPr lang="en-GB" altLang="nl-NL" sz="2000" dirty="0"/>
              <a:t> </a:t>
            </a:r>
            <a:r>
              <a:rPr lang="en-GB" altLang="nl-NL" sz="2000" dirty="0" err="1"/>
              <a:t>uren</a:t>
            </a:r>
            <a:r>
              <a:rPr lang="en-GB" altLang="nl-NL" sz="2000" dirty="0"/>
              <a:t> </a:t>
            </a:r>
            <a:r>
              <a:rPr lang="en-GB" altLang="nl-NL" sz="2000" dirty="0" err="1"/>
              <a:t>en</a:t>
            </a:r>
            <a:r>
              <a:rPr lang="en-GB" altLang="nl-NL" sz="2000" dirty="0"/>
              <a:t> </a:t>
            </a:r>
            <a:r>
              <a:rPr lang="en-GB" altLang="nl-NL" sz="2000" dirty="0" err="1"/>
              <a:t>een</a:t>
            </a:r>
            <a:r>
              <a:rPr lang="en-GB" altLang="nl-NL" sz="2000" dirty="0"/>
              <a:t> </a:t>
            </a:r>
            <a:r>
              <a:rPr lang="en-GB" altLang="nl-NL" sz="2000" dirty="0" err="1"/>
              <a:t>voor</a:t>
            </a:r>
            <a:r>
              <a:rPr lang="en-GB" altLang="nl-NL" sz="2000" dirty="0"/>
              <a:t> </a:t>
            </a:r>
            <a:r>
              <a:rPr lang="en-GB" altLang="nl-NL" sz="2000" dirty="0" err="1"/>
              <a:t>minuten</a:t>
            </a:r>
            <a:r>
              <a:rPr lang="en-GB" altLang="nl-NL" sz="2000" dirty="0"/>
              <a:t>.</a:t>
            </a:r>
          </a:p>
          <a:p>
            <a:endParaRPr lang="nl-NL" dirty="0"/>
          </a:p>
        </p:txBody>
      </p:sp>
      <p:pic>
        <p:nvPicPr>
          <p:cNvPr id="4" name="Picture 3">
            <a:extLst>
              <a:ext uri="{FF2B5EF4-FFF2-40B4-BE49-F238E27FC236}">
                <a16:creationId xmlns:a16="http://schemas.microsoft.com/office/drawing/2014/main" id="{FAB46C1A-40DA-4255-9D28-0A7138E44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287" y="2426497"/>
            <a:ext cx="12827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B717325-DFA4-4595-AB89-6112AEE86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487" y="2426497"/>
            <a:ext cx="12827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41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7353E4-E50D-4D17-8994-BC83BFCB19A8}"/>
              </a:ext>
            </a:extLst>
          </p:cNvPr>
          <p:cNvSpPr>
            <a:spLocks noGrp="1"/>
          </p:cNvSpPr>
          <p:nvPr>
            <p:ph type="title"/>
          </p:nvPr>
        </p:nvSpPr>
        <p:spPr/>
        <p:txBody>
          <a:bodyPr/>
          <a:lstStyle/>
          <a:p>
            <a:r>
              <a:rPr lang="en-GB" dirty="0"/>
              <a:t>Class diagram Clock Display</a:t>
            </a:r>
            <a:endParaRPr lang="nl-NL" dirty="0"/>
          </a:p>
        </p:txBody>
      </p:sp>
      <p:sp>
        <p:nvSpPr>
          <p:cNvPr id="3" name="Tijdelijke aanduiding voor inhoud 2">
            <a:extLst>
              <a:ext uri="{FF2B5EF4-FFF2-40B4-BE49-F238E27FC236}">
                <a16:creationId xmlns:a16="http://schemas.microsoft.com/office/drawing/2014/main" id="{CDD8616A-5BCC-44D3-ABC5-0A0A818AC7D7}"/>
              </a:ext>
            </a:extLst>
          </p:cNvPr>
          <p:cNvSpPr>
            <a:spLocks noGrp="1"/>
          </p:cNvSpPr>
          <p:nvPr>
            <p:ph idx="1"/>
          </p:nvPr>
        </p:nvSpPr>
        <p:spPr/>
        <p:txBody>
          <a:bodyPr/>
          <a:lstStyle/>
          <a:p>
            <a:endParaRPr lang="nl-NL" dirty="0"/>
          </a:p>
        </p:txBody>
      </p:sp>
      <p:sp>
        <p:nvSpPr>
          <p:cNvPr id="4" name="Line 4">
            <a:extLst>
              <a:ext uri="{FF2B5EF4-FFF2-40B4-BE49-F238E27FC236}">
                <a16:creationId xmlns:a16="http://schemas.microsoft.com/office/drawing/2014/main" id="{D2F8E69C-FC60-4AE9-B85D-CF69DF98F00C}"/>
              </a:ext>
            </a:extLst>
          </p:cNvPr>
          <p:cNvSpPr>
            <a:spLocks noChangeShapeType="1"/>
          </p:cNvSpPr>
          <p:nvPr/>
        </p:nvSpPr>
        <p:spPr bwMode="auto">
          <a:xfrm>
            <a:off x="2106612" y="2985270"/>
            <a:ext cx="3097212" cy="1588"/>
          </a:xfrm>
          <a:prstGeom prst="line">
            <a:avLst/>
          </a:prstGeom>
          <a:noFill/>
          <a:ln w="0">
            <a:solidFill>
              <a:srgbClr val="000000"/>
            </a:solidFill>
            <a:round/>
            <a:headEnd/>
            <a:tailEnd/>
          </a:ln>
        </p:spPr>
        <p:txBody>
          <a:bodyPr/>
          <a:lstStyle/>
          <a:p>
            <a:endParaRPr lang="en-US"/>
          </a:p>
        </p:txBody>
      </p:sp>
      <p:sp>
        <p:nvSpPr>
          <p:cNvPr id="5" name="Freeform 5">
            <a:extLst>
              <a:ext uri="{FF2B5EF4-FFF2-40B4-BE49-F238E27FC236}">
                <a16:creationId xmlns:a16="http://schemas.microsoft.com/office/drawing/2014/main" id="{EEE16AA6-04B8-40F9-BF63-1671DD4AA5C1}"/>
              </a:ext>
            </a:extLst>
          </p:cNvPr>
          <p:cNvSpPr>
            <a:spLocks/>
          </p:cNvSpPr>
          <p:nvPr/>
        </p:nvSpPr>
        <p:spPr bwMode="auto">
          <a:xfrm>
            <a:off x="4529137" y="2912245"/>
            <a:ext cx="244475" cy="147638"/>
          </a:xfrm>
          <a:custGeom>
            <a:avLst/>
            <a:gdLst>
              <a:gd name="T0" fmla="*/ 0 w 461"/>
              <a:gd name="T1" fmla="*/ 2147483647 h 279"/>
              <a:gd name="T2" fmla="*/ 2147483647 w 461"/>
              <a:gd name="T3" fmla="*/ 2147483647 h 279"/>
              <a:gd name="T4" fmla="*/ 0 w 461"/>
              <a:gd name="T5" fmla="*/ 0 h 279"/>
              <a:gd name="T6" fmla="*/ 0 60000 65536"/>
              <a:gd name="T7" fmla="*/ 0 60000 65536"/>
              <a:gd name="T8" fmla="*/ 0 60000 65536"/>
              <a:gd name="T9" fmla="*/ 0 w 461"/>
              <a:gd name="T10" fmla="*/ 0 h 279"/>
              <a:gd name="T11" fmla="*/ 461 w 461"/>
              <a:gd name="T12" fmla="*/ 279 h 279"/>
            </a:gdLst>
            <a:ahLst/>
            <a:cxnLst>
              <a:cxn ang="T6">
                <a:pos x="T0" y="T1"/>
              </a:cxn>
              <a:cxn ang="T7">
                <a:pos x="T2" y="T3"/>
              </a:cxn>
              <a:cxn ang="T8">
                <a:pos x="T4" y="T5"/>
              </a:cxn>
            </a:cxnLst>
            <a:rect l="T9" t="T10" r="T11" b="T12"/>
            <a:pathLst>
              <a:path w="461" h="279">
                <a:moveTo>
                  <a:pt x="0" y="279"/>
                </a:moveTo>
                <a:lnTo>
                  <a:pt x="461" y="139"/>
                </a:lnTo>
                <a:lnTo>
                  <a:pt x="0" y="0"/>
                </a:lnTo>
              </a:path>
            </a:pathLst>
          </a:custGeom>
          <a:noFill/>
          <a:ln w="0">
            <a:solidFill>
              <a:srgbClr val="000000"/>
            </a:solidFill>
            <a:prstDash val="solid"/>
            <a:round/>
            <a:headEnd/>
            <a:tailEnd/>
          </a:ln>
        </p:spPr>
        <p:txBody>
          <a:bodyPr/>
          <a:lstStyle/>
          <a:p>
            <a:endParaRPr lang="en-US"/>
          </a:p>
        </p:txBody>
      </p:sp>
      <p:sp>
        <p:nvSpPr>
          <p:cNvPr id="6" name="Rectangle 6">
            <a:extLst>
              <a:ext uri="{FF2B5EF4-FFF2-40B4-BE49-F238E27FC236}">
                <a16:creationId xmlns:a16="http://schemas.microsoft.com/office/drawing/2014/main" id="{818205B4-B658-444A-A07E-27A6043230BD}"/>
              </a:ext>
            </a:extLst>
          </p:cNvPr>
          <p:cNvSpPr>
            <a:spLocks noChangeArrowheads="1"/>
          </p:cNvSpPr>
          <p:nvPr/>
        </p:nvSpPr>
        <p:spPr bwMode="auto">
          <a:xfrm>
            <a:off x="4062412" y="2448695"/>
            <a:ext cx="427037" cy="269875"/>
          </a:xfrm>
          <a:prstGeom prst="rect">
            <a:avLst/>
          </a:prstGeom>
          <a:noFill/>
          <a:ln w="9525">
            <a:noFill/>
            <a:miter lim="800000"/>
            <a:headEnd/>
            <a:tailEnd/>
          </a:ln>
        </p:spPr>
        <p:txBody>
          <a:bodyPr wrap="none" lIns="0" tIns="0" rIns="0" bIns="0">
            <a:spAutoFit/>
          </a:bodyPr>
          <a:lstStyle/>
          <a:p>
            <a:r>
              <a:rPr lang="nl-NL" sz="1500" dirty="0">
                <a:solidFill>
                  <a:srgbClr val="000000"/>
                </a:solidFill>
              </a:rPr>
              <a:t>1..1</a:t>
            </a:r>
            <a:endParaRPr lang="nl-NL" dirty="0"/>
          </a:p>
        </p:txBody>
      </p:sp>
      <p:sp>
        <p:nvSpPr>
          <p:cNvPr id="7" name="Rectangle 7">
            <a:extLst>
              <a:ext uri="{FF2B5EF4-FFF2-40B4-BE49-F238E27FC236}">
                <a16:creationId xmlns:a16="http://schemas.microsoft.com/office/drawing/2014/main" id="{8CEB82AF-DAF1-450D-AF39-694EC8B79B18}"/>
              </a:ext>
            </a:extLst>
          </p:cNvPr>
          <p:cNvSpPr>
            <a:spLocks noChangeArrowheads="1"/>
          </p:cNvSpPr>
          <p:nvPr/>
        </p:nvSpPr>
        <p:spPr bwMode="auto">
          <a:xfrm>
            <a:off x="3979862" y="2672533"/>
            <a:ext cx="477837" cy="228600"/>
          </a:xfrm>
          <a:prstGeom prst="rect">
            <a:avLst/>
          </a:prstGeom>
          <a:noFill/>
          <a:ln w="9525">
            <a:noFill/>
            <a:miter lim="800000"/>
            <a:headEnd/>
            <a:tailEnd/>
          </a:ln>
        </p:spPr>
        <p:txBody>
          <a:bodyPr wrap="none" lIns="0" tIns="0" rIns="0" bIns="0">
            <a:spAutoFit/>
          </a:bodyPr>
          <a:lstStyle/>
          <a:p>
            <a:r>
              <a:rPr lang="nl-NL" sz="1500">
                <a:solidFill>
                  <a:srgbClr val="000000"/>
                </a:solidFill>
              </a:rPr>
              <a:t>hours</a:t>
            </a:r>
            <a:endParaRPr lang="nl-NL"/>
          </a:p>
        </p:txBody>
      </p:sp>
      <p:sp>
        <p:nvSpPr>
          <p:cNvPr id="8" name="Line 8">
            <a:extLst>
              <a:ext uri="{FF2B5EF4-FFF2-40B4-BE49-F238E27FC236}">
                <a16:creationId xmlns:a16="http://schemas.microsoft.com/office/drawing/2014/main" id="{3C8B6E24-D541-4119-8469-9446636BF443}"/>
              </a:ext>
            </a:extLst>
          </p:cNvPr>
          <p:cNvSpPr>
            <a:spLocks noChangeShapeType="1"/>
          </p:cNvSpPr>
          <p:nvPr/>
        </p:nvSpPr>
        <p:spPr bwMode="auto">
          <a:xfrm>
            <a:off x="2546349" y="3555183"/>
            <a:ext cx="2273300" cy="1587"/>
          </a:xfrm>
          <a:prstGeom prst="line">
            <a:avLst/>
          </a:prstGeom>
          <a:noFill/>
          <a:ln w="0">
            <a:solidFill>
              <a:srgbClr val="000000"/>
            </a:solidFill>
            <a:round/>
            <a:headEnd/>
            <a:tailEnd/>
          </a:ln>
        </p:spPr>
        <p:txBody>
          <a:bodyPr/>
          <a:lstStyle/>
          <a:p>
            <a:endParaRPr lang="en-US"/>
          </a:p>
        </p:txBody>
      </p:sp>
      <p:sp>
        <p:nvSpPr>
          <p:cNvPr id="9" name="Freeform 9">
            <a:extLst>
              <a:ext uri="{FF2B5EF4-FFF2-40B4-BE49-F238E27FC236}">
                <a16:creationId xmlns:a16="http://schemas.microsoft.com/office/drawing/2014/main" id="{D85BF13F-54AD-40B0-9E95-AB9FE6BB3BC9}"/>
              </a:ext>
            </a:extLst>
          </p:cNvPr>
          <p:cNvSpPr>
            <a:spLocks/>
          </p:cNvSpPr>
          <p:nvPr/>
        </p:nvSpPr>
        <p:spPr bwMode="auto">
          <a:xfrm>
            <a:off x="4529137" y="3480570"/>
            <a:ext cx="244475" cy="147638"/>
          </a:xfrm>
          <a:custGeom>
            <a:avLst/>
            <a:gdLst>
              <a:gd name="T0" fmla="*/ 0 w 461"/>
              <a:gd name="T1" fmla="*/ 2147483647 h 278"/>
              <a:gd name="T2" fmla="*/ 2147483647 w 461"/>
              <a:gd name="T3" fmla="*/ 2147483647 h 278"/>
              <a:gd name="T4" fmla="*/ 0 w 461"/>
              <a:gd name="T5" fmla="*/ 0 h 278"/>
              <a:gd name="T6" fmla="*/ 0 60000 65536"/>
              <a:gd name="T7" fmla="*/ 0 60000 65536"/>
              <a:gd name="T8" fmla="*/ 0 60000 65536"/>
              <a:gd name="T9" fmla="*/ 0 w 461"/>
              <a:gd name="T10" fmla="*/ 0 h 278"/>
              <a:gd name="T11" fmla="*/ 461 w 461"/>
              <a:gd name="T12" fmla="*/ 278 h 278"/>
            </a:gdLst>
            <a:ahLst/>
            <a:cxnLst>
              <a:cxn ang="T6">
                <a:pos x="T0" y="T1"/>
              </a:cxn>
              <a:cxn ang="T7">
                <a:pos x="T2" y="T3"/>
              </a:cxn>
              <a:cxn ang="T8">
                <a:pos x="T4" y="T5"/>
              </a:cxn>
            </a:cxnLst>
            <a:rect l="T9" t="T10" r="T11" b="T12"/>
            <a:pathLst>
              <a:path w="461" h="278">
                <a:moveTo>
                  <a:pt x="0" y="278"/>
                </a:moveTo>
                <a:lnTo>
                  <a:pt x="461" y="139"/>
                </a:lnTo>
                <a:lnTo>
                  <a:pt x="0" y="0"/>
                </a:lnTo>
              </a:path>
            </a:pathLst>
          </a:custGeom>
          <a:noFill/>
          <a:ln w="0">
            <a:solidFill>
              <a:srgbClr val="000000"/>
            </a:solidFill>
            <a:prstDash val="solid"/>
            <a:round/>
            <a:headEnd/>
            <a:tailEnd/>
          </a:ln>
        </p:spPr>
        <p:txBody>
          <a:bodyPr/>
          <a:lstStyle/>
          <a:p>
            <a:endParaRPr lang="en-US"/>
          </a:p>
        </p:txBody>
      </p:sp>
      <p:sp>
        <p:nvSpPr>
          <p:cNvPr id="10" name="Rectangle 10">
            <a:extLst>
              <a:ext uri="{FF2B5EF4-FFF2-40B4-BE49-F238E27FC236}">
                <a16:creationId xmlns:a16="http://schemas.microsoft.com/office/drawing/2014/main" id="{B1208C9D-D82B-4AC5-A45A-58B375CC4061}"/>
              </a:ext>
            </a:extLst>
          </p:cNvPr>
          <p:cNvSpPr>
            <a:spLocks noChangeArrowheads="1"/>
          </p:cNvSpPr>
          <p:nvPr/>
        </p:nvSpPr>
        <p:spPr bwMode="auto">
          <a:xfrm>
            <a:off x="4081462" y="3661545"/>
            <a:ext cx="427037" cy="269875"/>
          </a:xfrm>
          <a:prstGeom prst="rect">
            <a:avLst/>
          </a:prstGeom>
          <a:noFill/>
          <a:ln w="9525">
            <a:noFill/>
            <a:miter lim="800000"/>
            <a:headEnd/>
            <a:tailEnd/>
          </a:ln>
        </p:spPr>
        <p:txBody>
          <a:bodyPr wrap="none" lIns="0" tIns="0" rIns="0" bIns="0">
            <a:spAutoFit/>
          </a:bodyPr>
          <a:lstStyle/>
          <a:p>
            <a:r>
              <a:rPr lang="nl-NL" sz="1500">
                <a:solidFill>
                  <a:srgbClr val="000000"/>
                </a:solidFill>
              </a:rPr>
              <a:t>1..1</a:t>
            </a:r>
            <a:endParaRPr lang="nl-NL"/>
          </a:p>
        </p:txBody>
      </p:sp>
      <p:sp>
        <p:nvSpPr>
          <p:cNvPr id="11" name="Rectangle 11">
            <a:extLst>
              <a:ext uri="{FF2B5EF4-FFF2-40B4-BE49-F238E27FC236}">
                <a16:creationId xmlns:a16="http://schemas.microsoft.com/office/drawing/2014/main" id="{91AFDFA5-4259-43C7-A726-8E8F4A367739}"/>
              </a:ext>
            </a:extLst>
          </p:cNvPr>
          <p:cNvSpPr>
            <a:spLocks noChangeArrowheads="1"/>
          </p:cNvSpPr>
          <p:nvPr/>
        </p:nvSpPr>
        <p:spPr bwMode="auto">
          <a:xfrm>
            <a:off x="3900487" y="3885383"/>
            <a:ext cx="668337" cy="228600"/>
          </a:xfrm>
          <a:prstGeom prst="rect">
            <a:avLst/>
          </a:prstGeom>
          <a:noFill/>
          <a:ln w="9525">
            <a:noFill/>
            <a:miter lim="800000"/>
            <a:headEnd/>
            <a:tailEnd/>
          </a:ln>
        </p:spPr>
        <p:txBody>
          <a:bodyPr wrap="none" lIns="0" tIns="0" rIns="0" bIns="0">
            <a:spAutoFit/>
          </a:bodyPr>
          <a:lstStyle/>
          <a:p>
            <a:r>
              <a:rPr lang="nl-NL" sz="1500">
                <a:solidFill>
                  <a:srgbClr val="000000"/>
                </a:solidFill>
              </a:rPr>
              <a:t>minutes</a:t>
            </a:r>
            <a:endParaRPr lang="nl-NL"/>
          </a:p>
        </p:txBody>
      </p:sp>
      <p:sp>
        <p:nvSpPr>
          <p:cNvPr id="12" name="Rectangle 12">
            <a:extLst>
              <a:ext uri="{FF2B5EF4-FFF2-40B4-BE49-F238E27FC236}">
                <a16:creationId xmlns:a16="http://schemas.microsoft.com/office/drawing/2014/main" id="{C6310306-711B-4183-B40C-DFC8B8509F4F}"/>
              </a:ext>
            </a:extLst>
          </p:cNvPr>
          <p:cNvSpPr>
            <a:spLocks noChangeArrowheads="1"/>
          </p:cNvSpPr>
          <p:nvPr/>
        </p:nvSpPr>
        <p:spPr bwMode="auto">
          <a:xfrm>
            <a:off x="628649" y="2426470"/>
            <a:ext cx="2443163" cy="1285751"/>
          </a:xfrm>
          <a:prstGeom prst="rect">
            <a:avLst/>
          </a:prstGeom>
          <a:solidFill>
            <a:srgbClr val="EAEAEA"/>
          </a:solidFill>
          <a:ln w="0">
            <a:solidFill>
              <a:srgbClr val="000000"/>
            </a:solidFill>
            <a:miter lim="800000"/>
            <a:headEnd/>
            <a:tailEnd/>
          </a:ln>
        </p:spPr>
        <p:txBody>
          <a:bodyPr/>
          <a:lstStyle/>
          <a:p>
            <a:endParaRPr lang="nl-NL"/>
          </a:p>
        </p:txBody>
      </p:sp>
      <p:sp>
        <p:nvSpPr>
          <p:cNvPr id="13" name="Rectangle 13">
            <a:extLst>
              <a:ext uri="{FF2B5EF4-FFF2-40B4-BE49-F238E27FC236}">
                <a16:creationId xmlns:a16="http://schemas.microsoft.com/office/drawing/2014/main" id="{D5B6BDDB-D00E-4D2A-B4A3-EA7F86C1F36C}"/>
              </a:ext>
            </a:extLst>
          </p:cNvPr>
          <p:cNvSpPr>
            <a:spLocks noChangeArrowheads="1"/>
          </p:cNvSpPr>
          <p:nvPr/>
        </p:nvSpPr>
        <p:spPr bwMode="auto">
          <a:xfrm>
            <a:off x="1273174" y="2461395"/>
            <a:ext cx="1104900" cy="228600"/>
          </a:xfrm>
          <a:prstGeom prst="rect">
            <a:avLst/>
          </a:prstGeom>
          <a:noFill/>
          <a:ln w="9525">
            <a:noFill/>
            <a:miter lim="800000"/>
            <a:headEnd/>
            <a:tailEnd/>
          </a:ln>
        </p:spPr>
        <p:txBody>
          <a:bodyPr wrap="none" lIns="0" tIns="0" rIns="0" bIns="0">
            <a:spAutoFit/>
          </a:bodyPr>
          <a:lstStyle/>
          <a:p>
            <a:r>
              <a:rPr lang="nl-NL" sz="1500">
                <a:solidFill>
                  <a:srgbClr val="000000"/>
                </a:solidFill>
              </a:rPr>
              <a:t>ClockDisplay</a:t>
            </a:r>
            <a:endParaRPr lang="nl-NL"/>
          </a:p>
        </p:txBody>
      </p:sp>
      <p:sp>
        <p:nvSpPr>
          <p:cNvPr id="14" name="Line 14">
            <a:extLst>
              <a:ext uri="{FF2B5EF4-FFF2-40B4-BE49-F238E27FC236}">
                <a16:creationId xmlns:a16="http://schemas.microsoft.com/office/drawing/2014/main" id="{B4F72E14-DA85-458C-81CB-9D4B08E046A5}"/>
              </a:ext>
            </a:extLst>
          </p:cNvPr>
          <p:cNvSpPr>
            <a:spLocks noChangeShapeType="1"/>
          </p:cNvSpPr>
          <p:nvPr/>
        </p:nvSpPr>
        <p:spPr bwMode="auto">
          <a:xfrm>
            <a:off x="628649" y="2759845"/>
            <a:ext cx="2439988" cy="1588"/>
          </a:xfrm>
          <a:prstGeom prst="line">
            <a:avLst/>
          </a:prstGeom>
          <a:noFill/>
          <a:ln w="0">
            <a:solidFill>
              <a:srgbClr val="000000"/>
            </a:solidFill>
            <a:round/>
            <a:headEnd/>
            <a:tailEnd/>
          </a:ln>
        </p:spPr>
        <p:txBody>
          <a:bodyPr/>
          <a:lstStyle/>
          <a:p>
            <a:endParaRPr lang="en-US"/>
          </a:p>
        </p:txBody>
      </p:sp>
      <p:sp>
        <p:nvSpPr>
          <p:cNvPr id="15" name="Rectangle 15">
            <a:extLst>
              <a:ext uri="{FF2B5EF4-FFF2-40B4-BE49-F238E27FC236}">
                <a16:creationId xmlns:a16="http://schemas.microsoft.com/office/drawing/2014/main" id="{106396B8-476D-43F5-8A4E-1D90B1143369}"/>
              </a:ext>
            </a:extLst>
          </p:cNvPr>
          <p:cNvSpPr>
            <a:spLocks noChangeArrowheads="1"/>
          </p:cNvSpPr>
          <p:nvPr/>
        </p:nvSpPr>
        <p:spPr bwMode="auto">
          <a:xfrm>
            <a:off x="701674" y="2797945"/>
            <a:ext cx="157163" cy="269875"/>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16" name="Rectangle 16">
            <a:extLst>
              <a:ext uri="{FF2B5EF4-FFF2-40B4-BE49-F238E27FC236}">
                <a16:creationId xmlns:a16="http://schemas.microsoft.com/office/drawing/2014/main" id="{3F44015C-B623-41F9-8DF8-26F1D3BFC57B}"/>
              </a:ext>
            </a:extLst>
          </p:cNvPr>
          <p:cNvSpPr>
            <a:spLocks noChangeArrowheads="1"/>
          </p:cNvSpPr>
          <p:nvPr/>
        </p:nvSpPr>
        <p:spPr bwMode="auto">
          <a:xfrm>
            <a:off x="912812" y="2797945"/>
            <a:ext cx="1093787" cy="228600"/>
          </a:xfrm>
          <a:prstGeom prst="rect">
            <a:avLst/>
          </a:prstGeom>
          <a:noFill/>
          <a:ln w="9525">
            <a:noFill/>
            <a:miter lim="800000"/>
            <a:headEnd/>
            <a:tailEnd/>
          </a:ln>
        </p:spPr>
        <p:txBody>
          <a:bodyPr wrap="none" lIns="0" tIns="0" rIns="0" bIns="0">
            <a:spAutoFit/>
          </a:bodyPr>
          <a:lstStyle/>
          <a:p>
            <a:r>
              <a:rPr lang="nl-NL" sz="1500">
                <a:solidFill>
                  <a:srgbClr val="000000"/>
                </a:solidFill>
              </a:rPr>
              <a:t>displayString</a:t>
            </a:r>
            <a:endParaRPr lang="nl-NL"/>
          </a:p>
        </p:txBody>
      </p:sp>
      <p:sp>
        <p:nvSpPr>
          <p:cNvPr id="17" name="Rectangle 17">
            <a:extLst>
              <a:ext uri="{FF2B5EF4-FFF2-40B4-BE49-F238E27FC236}">
                <a16:creationId xmlns:a16="http://schemas.microsoft.com/office/drawing/2014/main" id="{F7DE5967-7D68-4114-A571-9BEA535E09BC}"/>
              </a:ext>
            </a:extLst>
          </p:cNvPr>
          <p:cNvSpPr>
            <a:spLocks noChangeArrowheads="1"/>
          </p:cNvSpPr>
          <p:nvPr/>
        </p:nvSpPr>
        <p:spPr bwMode="auto">
          <a:xfrm>
            <a:off x="2267991" y="2797945"/>
            <a:ext cx="603250" cy="228600"/>
          </a:xfrm>
          <a:prstGeom prst="rect">
            <a:avLst/>
          </a:prstGeom>
          <a:noFill/>
          <a:ln w="9525">
            <a:noFill/>
            <a:miter lim="800000"/>
            <a:headEnd/>
            <a:tailEnd/>
          </a:ln>
        </p:spPr>
        <p:txBody>
          <a:bodyPr wrap="none" lIns="0" tIns="0" rIns="0" bIns="0">
            <a:spAutoFit/>
          </a:bodyPr>
          <a:lstStyle/>
          <a:p>
            <a:r>
              <a:rPr lang="nl-NL" sz="1500" dirty="0">
                <a:solidFill>
                  <a:srgbClr val="000000"/>
                </a:solidFill>
              </a:rPr>
              <a:t>: </a:t>
            </a:r>
            <a:r>
              <a:rPr lang="nl-NL" sz="1500" dirty="0" err="1">
                <a:solidFill>
                  <a:srgbClr val="000000"/>
                </a:solidFill>
              </a:rPr>
              <a:t>String</a:t>
            </a:r>
            <a:endParaRPr lang="nl-NL" dirty="0"/>
          </a:p>
        </p:txBody>
      </p:sp>
      <p:sp>
        <p:nvSpPr>
          <p:cNvPr id="18" name="Line 18">
            <a:extLst>
              <a:ext uri="{FF2B5EF4-FFF2-40B4-BE49-F238E27FC236}">
                <a16:creationId xmlns:a16="http://schemas.microsoft.com/office/drawing/2014/main" id="{847CAB69-5EB4-4524-8182-362CB6137019}"/>
              </a:ext>
            </a:extLst>
          </p:cNvPr>
          <p:cNvSpPr>
            <a:spLocks noChangeShapeType="1"/>
          </p:cNvSpPr>
          <p:nvPr/>
        </p:nvSpPr>
        <p:spPr bwMode="auto">
          <a:xfrm>
            <a:off x="628649" y="3058295"/>
            <a:ext cx="2439988" cy="1588"/>
          </a:xfrm>
          <a:prstGeom prst="line">
            <a:avLst/>
          </a:prstGeom>
          <a:noFill/>
          <a:ln w="0">
            <a:solidFill>
              <a:srgbClr val="000000"/>
            </a:solidFill>
            <a:round/>
            <a:headEnd/>
            <a:tailEnd/>
          </a:ln>
        </p:spPr>
        <p:txBody>
          <a:bodyPr/>
          <a:lstStyle/>
          <a:p>
            <a:endParaRPr lang="en-US"/>
          </a:p>
        </p:txBody>
      </p:sp>
      <p:sp>
        <p:nvSpPr>
          <p:cNvPr id="19" name="Rectangle 19">
            <a:extLst>
              <a:ext uri="{FF2B5EF4-FFF2-40B4-BE49-F238E27FC236}">
                <a16:creationId xmlns:a16="http://schemas.microsoft.com/office/drawing/2014/main" id="{30931227-C25B-4938-A59D-862BB492B3DA}"/>
              </a:ext>
            </a:extLst>
          </p:cNvPr>
          <p:cNvSpPr>
            <a:spLocks noChangeArrowheads="1"/>
          </p:cNvSpPr>
          <p:nvPr/>
        </p:nvSpPr>
        <p:spPr bwMode="auto">
          <a:xfrm>
            <a:off x="701674" y="3123422"/>
            <a:ext cx="111125" cy="228600"/>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20" name="Rectangle 20">
            <a:extLst>
              <a:ext uri="{FF2B5EF4-FFF2-40B4-BE49-F238E27FC236}">
                <a16:creationId xmlns:a16="http://schemas.microsoft.com/office/drawing/2014/main" id="{A702D406-CF1E-43D8-A3A2-8531101DA1E2}"/>
              </a:ext>
            </a:extLst>
          </p:cNvPr>
          <p:cNvSpPr>
            <a:spLocks noChangeArrowheads="1"/>
          </p:cNvSpPr>
          <p:nvPr/>
        </p:nvSpPr>
        <p:spPr bwMode="auto">
          <a:xfrm>
            <a:off x="701674" y="3348847"/>
            <a:ext cx="63500" cy="228600"/>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21" name="Rectangle 22">
            <a:extLst>
              <a:ext uri="{FF2B5EF4-FFF2-40B4-BE49-F238E27FC236}">
                <a16:creationId xmlns:a16="http://schemas.microsoft.com/office/drawing/2014/main" id="{4669B80C-767E-41AA-B7B3-CD1230F11CBF}"/>
              </a:ext>
            </a:extLst>
          </p:cNvPr>
          <p:cNvSpPr>
            <a:spLocks noChangeArrowheads="1"/>
          </p:cNvSpPr>
          <p:nvPr/>
        </p:nvSpPr>
        <p:spPr bwMode="auto">
          <a:xfrm>
            <a:off x="963612" y="3123422"/>
            <a:ext cx="889000" cy="228600"/>
          </a:xfrm>
          <a:prstGeom prst="rect">
            <a:avLst/>
          </a:prstGeom>
          <a:noFill/>
          <a:ln w="9525">
            <a:noFill/>
            <a:miter lim="800000"/>
            <a:headEnd/>
            <a:tailEnd/>
          </a:ln>
        </p:spPr>
        <p:txBody>
          <a:bodyPr wrap="none" lIns="0" tIns="0" rIns="0" bIns="0">
            <a:spAutoFit/>
          </a:bodyPr>
          <a:lstStyle/>
          <a:p>
            <a:r>
              <a:rPr lang="nl-NL" sz="1500">
                <a:solidFill>
                  <a:srgbClr val="000000"/>
                </a:solidFill>
              </a:rPr>
              <a:t>timeTick ()</a:t>
            </a:r>
            <a:endParaRPr lang="nl-NL"/>
          </a:p>
        </p:txBody>
      </p:sp>
      <p:sp>
        <p:nvSpPr>
          <p:cNvPr id="22" name="Rectangle 23">
            <a:extLst>
              <a:ext uri="{FF2B5EF4-FFF2-40B4-BE49-F238E27FC236}">
                <a16:creationId xmlns:a16="http://schemas.microsoft.com/office/drawing/2014/main" id="{ABB373D1-A918-4483-8DFA-74CDAC4C3E56}"/>
              </a:ext>
            </a:extLst>
          </p:cNvPr>
          <p:cNvSpPr>
            <a:spLocks noChangeArrowheads="1"/>
          </p:cNvSpPr>
          <p:nvPr/>
        </p:nvSpPr>
        <p:spPr bwMode="auto">
          <a:xfrm>
            <a:off x="963612" y="3348847"/>
            <a:ext cx="1390650" cy="228600"/>
          </a:xfrm>
          <a:prstGeom prst="rect">
            <a:avLst/>
          </a:prstGeom>
          <a:noFill/>
          <a:ln w="9525">
            <a:noFill/>
            <a:miter lim="800000"/>
            <a:headEnd/>
            <a:tailEnd/>
          </a:ln>
        </p:spPr>
        <p:txBody>
          <a:bodyPr wrap="none" lIns="0" tIns="0" rIns="0" bIns="0">
            <a:spAutoFit/>
          </a:bodyPr>
          <a:lstStyle/>
          <a:p>
            <a:r>
              <a:rPr lang="nl-NL" sz="1500">
                <a:solidFill>
                  <a:srgbClr val="000000"/>
                </a:solidFill>
              </a:rPr>
              <a:t>updateDisplay ()</a:t>
            </a:r>
            <a:endParaRPr lang="nl-NL"/>
          </a:p>
        </p:txBody>
      </p:sp>
      <p:sp>
        <p:nvSpPr>
          <p:cNvPr id="23" name="Rectangle 25">
            <a:extLst>
              <a:ext uri="{FF2B5EF4-FFF2-40B4-BE49-F238E27FC236}">
                <a16:creationId xmlns:a16="http://schemas.microsoft.com/office/drawing/2014/main" id="{C9C7C9B1-83CD-42FE-AF70-F6E2A38CDF6A}"/>
              </a:ext>
            </a:extLst>
          </p:cNvPr>
          <p:cNvSpPr>
            <a:spLocks noChangeArrowheads="1"/>
          </p:cNvSpPr>
          <p:nvPr/>
        </p:nvSpPr>
        <p:spPr bwMode="auto">
          <a:xfrm>
            <a:off x="2271612" y="3123422"/>
            <a:ext cx="455613" cy="228600"/>
          </a:xfrm>
          <a:prstGeom prst="rect">
            <a:avLst/>
          </a:prstGeom>
          <a:noFill/>
          <a:ln w="9525">
            <a:noFill/>
            <a:miter lim="800000"/>
            <a:headEnd/>
            <a:tailEnd/>
          </a:ln>
        </p:spPr>
        <p:txBody>
          <a:bodyPr wrap="none" lIns="0" tIns="0" rIns="0" bIns="0">
            <a:spAutoFit/>
          </a:bodyPr>
          <a:lstStyle/>
          <a:p>
            <a:r>
              <a:rPr lang="nl-NL" sz="1500" dirty="0">
                <a:solidFill>
                  <a:srgbClr val="000000"/>
                </a:solidFill>
              </a:rPr>
              <a:t>: </a:t>
            </a:r>
            <a:r>
              <a:rPr lang="nl-NL" sz="1500" dirty="0" err="1">
                <a:solidFill>
                  <a:srgbClr val="000000"/>
                </a:solidFill>
              </a:rPr>
              <a:t>void</a:t>
            </a:r>
            <a:endParaRPr lang="nl-NL" dirty="0"/>
          </a:p>
        </p:txBody>
      </p:sp>
      <p:sp>
        <p:nvSpPr>
          <p:cNvPr id="24" name="Rectangle 26">
            <a:extLst>
              <a:ext uri="{FF2B5EF4-FFF2-40B4-BE49-F238E27FC236}">
                <a16:creationId xmlns:a16="http://schemas.microsoft.com/office/drawing/2014/main" id="{5518072F-4280-4837-9D67-56F9D850D1FD}"/>
              </a:ext>
            </a:extLst>
          </p:cNvPr>
          <p:cNvSpPr>
            <a:spLocks noChangeArrowheads="1"/>
          </p:cNvSpPr>
          <p:nvPr/>
        </p:nvSpPr>
        <p:spPr bwMode="auto">
          <a:xfrm>
            <a:off x="2271612" y="3348847"/>
            <a:ext cx="455613" cy="228600"/>
          </a:xfrm>
          <a:prstGeom prst="rect">
            <a:avLst/>
          </a:prstGeom>
          <a:noFill/>
          <a:ln w="9525">
            <a:noFill/>
            <a:miter lim="800000"/>
            <a:headEnd/>
            <a:tailEnd/>
          </a:ln>
        </p:spPr>
        <p:txBody>
          <a:bodyPr wrap="none" lIns="0" tIns="0" rIns="0" bIns="0">
            <a:spAutoFit/>
          </a:bodyPr>
          <a:lstStyle/>
          <a:p>
            <a:r>
              <a:rPr lang="nl-NL" sz="1500">
                <a:solidFill>
                  <a:srgbClr val="000000"/>
                </a:solidFill>
              </a:rPr>
              <a:t>: void</a:t>
            </a:r>
            <a:endParaRPr lang="nl-NL"/>
          </a:p>
        </p:txBody>
      </p:sp>
      <p:sp>
        <p:nvSpPr>
          <p:cNvPr id="25" name="Rectangle 27">
            <a:extLst>
              <a:ext uri="{FF2B5EF4-FFF2-40B4-BE49-F238E27FC236}">
                <a16:creationId xmlns:a16="http://schemas.microsoft.com/office/drawing/2014/main" id="{0928CE3E-E1B0-4524-9B7B-E1D1C1211BE8}"/>
              </a:ext>
            </a:extLst>
          </p:cNvPr>
          <p:cNvSpPr>
            <a:spLocks noChangeArrowheads="1"/>
          </p:cNvSpPr>
          <p:nvPr/>
        </p:nvSpPr>
        <p:spPr bwMode="auto">
          <a:xfrm>
            <a:off x="4773612" y="2269429"/>
            <a:ext cx="2634133" cy="1748408"/>
          </a:xfrm>
          <a:prstGeom prst="rect">
            <a:avLst/>
          </a:prstGeom>
          <a:solidFill>
            <a:srgbClr val="EAEAEA"/>
          </a:solidFill>
          <a:ln w="0">
            <a:solidFill>
              <a:srgbClr val="000000"/>
            </a:solidFill>
            <a:miter lim="800000"/>
            <a:headEnd/>
            <a:tailEnd/>
          </a:ln>
        </p:spPr>
        <p:txBody>
          <a:bodyPr/>
          <a:lstStyle/>
          <a:p>
            <a:endParaRPr lang="nl-NL"/>
          </a:p>
        </p:txBody>
      </p:sp>
      <p:sp>
        <p:nvSpPr>
          <p:cNvPr id="26" name="Rectangle 28">
            <a:extLst>
              <a:ext uri="{FF2B5EF4-FFF2-40B4-BE49-F238E27FC236}">
                <a16:creationId xmlns:a16="http://schemas.microsoft.com/office/drawing/2014/main" id="{99133121-F192-4E46-964E-3C576CB2137A}"/>
              </a:ext>
            </a:extLst>
          </p:cNvPr>
          <p:cNvSpPr>
            <a:spLocks noChangeArrowheads="1"/>
          </p:cNvSpPr>
          <p:nvPr/>
        </p:nvSpPr>
        <p:spPr bwMode="auto">
          <a:xfrm>
            <a:off x="5391521" y="2288358"/>
            <a:ext cx="1306512" cy="228600"/>
          </a:xfrm>
          <a:prstGeom prst="rect">
            <a:avLst/>
          </a:prstGeom>
          <a:noFill/>
          <a:ln w="9525">
            <a:noFill/>
            <a:miter lim="800000"/>
            <a:headEnd/>
            <a:tailEnd/>
          </a:ln>
        </p:spPr>
        <p:txBody>
          <a:bodyPr wrap="none" lIns="0" tIns="0" rIns="0" bIns="0">
            <a:spAutoFit/>
          </a:bodyPr>
          <a:lstStyle/>
          <a:p>
            <a:r>
              <a:rPr lang="nl-NL" sz="1500" dirty="0" err="1">
                <a:solidFill>
                  <a:srgbClr val="000000"/>
                </a:solidFill>
              </a:rPr>
              <a:t>NumberDisplay</a:t>
            </a:r>
            <a:endParaRPr lang="nl-NL" dirty="0"/>
          </a:p>
        </p:txBody>
      </p:sp>
      <p:sp>
        <p:nvSpPr>
          <p:cNvPr id="27" name="Line 29">
            <a:extLst>
              <a:ext uri="{FF2B5EF4-FFF2-40B4-BE49-F238E27FC236}">
                <a16:creationId xmlns:a16="http://schemas.microsoft.com/office/drawing/2014/main" id="{9BDEB32B-E93F-4B0C-8A3C-B8404059A2B3}"/>
              </a:ext>
            </a:extLst>
          </p:cNvPr>
          <p:cNvSpPr>
            <a:spLocks noChangeShapeType="1"/>
          </p:cNvSpPr>
          <p:nvPr/>
        </p:nvSpPr>
        <p:spPr bwMode="auto">
          <a:xfrm flipV="1">
            <a:off x="4743450" y="2588971"/>
            <a:ext cx="2664296" cy="0"/>
          </a:xfrm>
          <a:prstGeom prst="line">
            <a:avLst/>
          </a:prstGeom>
          <a:noFill/>
          <a:ln w="0">
            <a:solidFill>
              <a:srgbClr val="000000"/>
            </a:solidFill>
            <a:round/>
            <a:headEnd/>
            <a:tailEnd/>
          </a:ln>
        </p:spPr>
        <p:txBody>
          <a:bodyPr/>
          <a:lstStyle/>
          <a:p>
            <a:endParaRPr lang="en-US"/>
          </a:p>
        </p:txBody>
      </p:sp>
      <p:sp>
        <p:nvSpPr>
          <p:cNvPr id="28" name="Rectangle 30">
            <a:extLst>
              <a:ext uri="{FF2B5EF4-FFF2-40B4-BE49-F238E27FC236}">
                <a16:creationId xmlns:a16="http://schemas.microsoft.com/office/drawing/2014/main" id="{024CC22C-EF47-4167-8A8F-DD81695AEC4E}"/>
              </a:ext>
            </a:extLst>
          </p:cNvPr>
          <p:cNvSpPr>
            <a:spLocks noChangeArrowheads="1"/>
          </p:cNvSpPr>
          <p:nvPr/>
        </p:nvSpPr>
        <p:spPr bwMode="auto">
          <a:xfrm>
            <a:off x="4846637" y="2623320"/>
            <a:ext cx="157162" cy="269875"/>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29" name="Rectangle 31">
            <a:extLst>
              <a:ext uri="{FF2B5EF4-FFF2-40B4-BE49-F238E27FC236}">
                <a16:creationId xmlns:a16="http://schemas.microsoft.com/office/drawing/2014/main" id="{1843D1E3-C430-4CAE-ABCE-6A7C1B2895A6}"/>
              </a:ext>
            </a:extLst>
          </p:cNvPr>
          <p:cNvSpPr>
            <a:spLocks noChangeArrowheads="1"/>
          </p:cNvSpPr>
          <p:nvPr/>
        </p:nvSpPr>
        <p:spPr bwMode="auto">
          <a:xfrm>
            <a:off x="4846637" y="2848745"/>
            <a:ext cx="157162" cy="269875"/>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30" name="Rectangle 32">
            <a:extLst>
              <a:ext uri="{FF2B5EF4-FFF2-40B4-BE49-F238E27FC236}">
                <a16:creationId xmlns:a16="http://schemas.microsoft.com/office/drawing/2014/main" id="{E62F52EF-5C34-431A-9136-E89735B1BCD2}"/>
              </a:ext>
            </a:extLst>
          </p:cNvPr>
          <p:cNvSpPr>
            <a:spLocks noChangeArrowheads="1"/>
          </p:cNvSpPr>
          <p:nvPr/>
        </p:nvSpPr>
        <p:spPr bwMode="auto">
          <a:xfrm>
            <a:off x="5059362" y="2623320"/>
            <a:ext cx="449262" cy="269875"/>
          </a:xfrm>
          <a:prstGeom prst="rect">
            <a:avLst/>
          </a:prstGeom>
          <a:noFill/>
          <a:ln w="9525">
            <a:noFill/>
            <a:miter lim="800000"/>
            <a:headEnd/>
            <a:tailEnd/>
          </a:ln>
        </p:spPr>
        <p:txBody>
          <a:bodyPr wrap="none" lIns="0" tIns="0" rIns="0" bIns="0">
            <a:spAutoFit/>
          </a:bodyPr>
          <a:lstStyle/>
          <a:p>
            <a:r>
              <a:rPr lang="nl-NL" sz="1500">
                <a:solidFill>
                  <a:srgbClr val="000000"/>
                </a:solidFill>
              </a:rPr>
              <a:t>limit</a:t>
            </a:r>
            <a:endParaRPr lang="nl-NL"/>
          </a:p>
        </p:txBody>
      </p:sp>
      <p:sp>
        <p:nvSpPr>
          <p:cNvPr id="31" name="Rectangle 33">
            <a:extLst>
              <a:ext uri="{FF2B5EF4-FFF2-40B4-BE49-F238E27FC236}">
                <a16:creationId xmlns:a16="http://schemas.microsoft.com/office/drawing/2014/main" id="{2545C83A-8DC9-4A95-B636-186C422CC8E9}"/>
              </a:ext>
            </a:extLst>
          </p:cNvPr>
          <p:cNvSpPr>
            <a:spLocks noChangeArrowheads="1"/>
          </p:cNvSpPr>
          <p:nvPr/>
        </p:nvSpPr>
        <p:spPr bwMode="auto">
          <a:xfrm>
            <a:off x="5059362" y="2848745"/>
            <a:ext cx="457200" cy="228600"/>
          </a:xfrm>
          <a:prstGeom prst="rect">
            <a:avLst/>
          </a:prstGeom>
          <a:noFill/>
          <a:ln w="9525">
            <a:noFill/>
            <a:miter lim="800000"/>
            <a:headEnd/>
            <a:tailEnd/>
          </a:ln>
        </p:spPr>
        <p:txBody>
          <a:bodyPr wrap="none" lIns="0" tIns="0" rIns="0" bIns="0">
            <a:spAutoFit/>
          </a:bodyPr>
          <a:lstStyle/>
          <a:p>
            <a:r>
              <a:rPr lang="nl-NL" sz="1500">
                <a:solidFill>
                  <a:srgbClr val="000000"/>
                </a:solidFill>
              </a:rPr>
              <a:t>value</a:t>
            </a:r>
            <a:endParaRPr lang="nl-NL"/>
          </a:p>
        </p:txBody>
      </p:sp>
      <p:sp>
        <p:nvSpPr>
          <p:cNvPr id="32" name="Rectangle 34">
            <a:extLst>
              <a:ext uri="{FF2B5EF4-FFF2-40B4-BE49-F238E27FC236}">
                <a16:creationId xmlns:a16="http://schemas.microsoft.com/office/drawing/2014/main" id="{8B3F2F1C-EC41-4999-9611-399D2D36E59B}"/>
              </a:ext>
            </a:extLst>
          </p:cNvPr>
          <p:cNvSpPr>
            <a:spLocks noChangeArrowheads="1"/>
          </p:cNvSpPr>
          <p:nvPr/>
        </p:nvSpPr>
        <p:spPr bwMode="auto">
          <a:xfrm>
            <a:off x="5672137" y="2623320"/>
            <a:ext cx="415925" cy="269875"/>
          </a:xfrm>
          <a:prstGeom prst="rect">
            <a:avLst/>
          </a:prstGeom>
          <a:noFill/>
          <a:ln w="9525">
            <a:noFill/>
            <a:miter lim="800000"/>
            <a:headEnd/>
            <a:tailEnd/>
          </a:ln>
        </p:spPr>
        <p:txBody>
          <a:bodyPr wrap="none" lIns="0" tIns="0" rIns="0" bIns="0">
            <a:spAutoFit/>
          </a:bodyPr>
          <a:lstStyle/>
          <a:p>
            <a:r>
              <a:rPr lang="nl-NL" sz="1500">
                <a:solidFill>
                  <a:srgbClr val="000000"/>
                </a:solidFill>
              </a:rPr>
              <a:t>: int</a:t>
            </a:r>
            <a:endParaRPr lang="nl-NL"/>
          </a:p>
        </p:txBody>
      </p:sp>
      <p:sp>
        <p:nvSpPr>
          <p:cNvPr id="33" name="Rectangle 35">
            <a:extLst>
              <a:ext uri="{FF2B5EF4-FFF2-40B4-BE49-F238E27FC236}">
                <a16:creationId xmlns:a16="http://schemas.microsoft.com/office/drawing/2014/main" id="{583A7BBB-D67B-4408-BAA2-9947454914CB}"/>
              </a:ext>
            </a:extLst>
          </p:cNvPr>
          <p:cNvSpPr>
            <a:spLocks noChangeArrowheads="1"/>
          </p:cNvSpPr>
          <p:nvPr/>
        </p:nvSpPr>
        <p:spPr bwMode="auto">
          <a:xfrm>
            <a:off x="5672137" y="2848745"/>
            <a:ext cx="415925" cy="269875"/>
          </a:xfrm>
          <a:prstGeom prst="rect">
            <a:avLst/>
          </a:prstGeom>
          <a:noFill/>
          <a:ln w="9525">
            <a:noFill/>
            <a:miter lim="800000"/>
            <a:headEnd/>
            <a:tailEnd/>
          </a:ln>
        </p:spPr>
        <p:txBody>
          <a:bodyPr wrap="none" lIns="0" tIns="0" rIns="0" bIns="0">
            <a:spAutoFit/>
          </a:bodyPr>
          <a:lstStyle/>
          <a:p>
            <a:r>
              <a:rPr lang="nl-NL" sz="1500">
                <a:solidFill>
                  <a:srgbClr val="000000"/>
                </a:solidFill>
              </a:rPr>
              <a:t>: int</a:t>
            </a:r>
            <a:endParaRPr lang="nl-NL"/>
          </a:p>
        </p:txBody>
      </p:sp>
      <p:sp>
        <p:nvSpPr>
          <p:cNvPr id="34" name="Line 36">
            <a:extLst>
              <a:ext uri="{FF2B5EF4-FFF2-40B4-BE49-F238E27FC236}">
                <a16:creationId xmlns:a16="http://schemas.microsoft.com/office/drawing/2014/main" id="{3E2D4774-A2C9-485D-83EB-BFD51DA2EDEA}"/>
              </a:ext>
            </a:extLst>
          </p:cNvPr>
          <p:cNvSpPr>
            <a:spLocks noChangeShapeType="1"/>
          </p:cNvSpPr>
          <p:nvPr/>
        </p:nvSpPr>
        <p:spPr bwMode="auto">
          <a:xfrm flipV="1">
            <a:off x="4743450" y="3107279"/>
            <a:ext cx="2664296" cy="0"/>
          </a:xfrm>
          <a:prstGeom prst="line">
            <a:avLst/>
          </a:prstGeom>
          <a:noFill/>
          <a:ln w="0">
            <a:solidFill>
              <a:srgbClr val="000000"/>
            </a:solidFill>
            <a:round/>
            <a:headEnd/>
            <a:tailEnd/>
          </a:ln>
        </p:spPr>
        <p:txBody>
          <a:bodyPr/>
          <a:lstStyle/>
          <a:p>
            <a:endParaRPr lang="en-US"/>
          </a:p>
        </p:txBody>
      </p:sp>
      <p:sp>
        <p:nvSpPr>
          <p:cNvPr id="35" name="Rectangle 37">
            <a:extLst>
              <a:ext uri="{FF2B5EF4-FFF2-40B4-BE49-F238E27FC236}">
                <a16:creationId xmlns:a16="http://schemas.microsoft.com/office/drawing/2014/main" id="{7BDD3564-B601-4B61-980D-2D24EC4F4A5A}"/>
              </a:ext>
            </a:extLst>
          </p:cNvPr>
          <p:cNvSpPr>
            <a:spLocks noChangeArrowheads="1"/>
          </p:cNvSpPr>
          <p:nvPr/>
        </p:nvSpPr>
        <p:spPr bwMode="auto">
          <a:xfrm>
            <a:off x="4846637" y="3136157"/>
            <a:ext cx="111125" cy="228600"/>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36" name="Rectangle 38">
            <a:extLst>
              <a:ext uri="{FF2B5EF4-FFF2-40B4-BE49-F238E27FC236}">
                <a16:creationId xmlns:a16="http://schemas.microsoft.com/office/drawing/2014/main" id="{C223348F-27B0-4C17-9B45-DDDE6E7F4640}"/>
              </a:ext>
            </a:extLst>
          </p:cNvPr>
          <p:cNvSpPr>
            <a:spLocks noChangeArrowheads="1"/>
          </p:cNvSpPr>
          <p:nvPr/>
        </p:nvSpPr>
        <p:spPr bwMode="auto">
          <a:xfrm>
            <a:off x="4846637" y="3361582"/>
            <a:ext cx="111125" cy="228600"/>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37" name="Rectangle 39">
            <a:extLst>
              <a:ext uri="{FF2B5EF4-FFF2-40B4-BE49-F238E27FC236}">
                <a16:creationId xmlns:a16="http://schemas.microsoft.com/office/drawing/2014/main" id="{99A13143-61AA-409A-804A-A716E98E2A65}"/>
              </a:ext>
            </a:extLst>
          </p:cNvPr>
          <p:cNvSpPr>
            <a:spLocks noChangeArrowheads="1"/>
          </p:cNvSpPr>
          <p:nvPr/>
        </p:nvSpPr>
        <p:spPr bwMode="auto">
          <a:xfrm>
            <a:off x="5108574" y="3136157"/>
            <a:ext cx="1017588" cy="228600"/>
          </a:xfrm>
          <a:prstGeom prst="rect">
            <a:avLst/>
          </a:prstGeom>
          <a:noFill/>
          <a:ln w="9525">
            <a:noFill/>
            <a:miter lim="800000"/>
            <a:headEnd/>
            <a:tailEnd/>
          </a:ln>
        </p:spPr>
        <p:txBody>
          <a:bodyPr wrap="none" lIns="0" tIns="0" rIns="0" bIns="0">
            <a:spAutoFit/>
          </a:bodyPr>
          <a:lstStyle/>
          <a:p>
            <a:r>
              <a:rPr lang="nl-NL" sz="1500">
                <a:solidFill>
                  <a:srgbClr val="000000"/>
                </a:solidFill>
              </a:rPr>
              <a:t>increment ()</a:t>
            </a:r>
            <a:endParaRPr lang="nl-NL"/>
          </a:p>
        </p:txBody>
      </p:sp>
      <p:sp>
        <p:nvSpPr>
          <p:cNvPr id="38" name="Rectangle 40">
            <a:extLst>
              <a:ext uri="{FF2B5EF4-FFF2-40B4-BE49-F238E27FC236}">
                <a16:creationId xmlns:a16="http://schemas.microsoft.com/office/drawing/2014/main" id="{730FD05C-9FA9-416A-89A6-2F3608454E61}"/>
              </a:ext>
            </a:extLst>
          </p:cNvPr>
          <p:cNvSpPr>
            <a:spLocks noChangeArrowheads="1"/>
          </p:cNvSpPr>
          <p:nvPr/>
        </p:nvSpPr>
        <p:spPr bwMode="auto">
          <a:xfrm>
            <a:off x="5108574" y="3361582"/>
            <a:ext cx="933450" cy="228600"/>
          </a:xfrm>
          <a:prstGeom prst="rect">
            <a:avLst/>
          </a:prstGeom>
          <a:noFill/>
          <a:ln w="9525">
            <a:noFill/>
            <a:miter lim="800000"/>
            <a:headEnd/>
            <a:tailEnd/>
          </a:ln>
        </p:spPr>
        <p:txBody>
          <a:bodyPr wrap="none" lIns="0" tIns="0" rIns="0" bIns="0">
            <a:spAutoFit/>
          </a:bodyPr>
          <a:lstStyle/>
          <a:p>
            <a:r>
              <a:rPr lang="nl-NL" sz="1500">
                <a:solidFill>
                  <a:srgbClr val="000000"/>
                </a:solidFill>
              </a:rPr>
              <a:t>getValue ()</a:t>
            </a:r>
            <a:endParaRPr lang="nl-NL"/>
          </a:p>
        </p:txBody>
      </p:sp>
      <p:sp>
        <p:nvSpPr>
          <p:cNvPr id="39" name="Rectangle 41">
            <a:extLst>
              <a:ext uri="{FF2B5EF4-FFF2-40B4-BE49-F238E27FC236}">
                <a16:creationId xmlns:a16="http://schemas.microsoft.com/office/drawing/2014/main" id="{E3A47D03-9D19-4736-A315-DE868DDAF494}"/>
              </a:ext>
            </a:extLst>
          </p:cNvPr>
          <p:cNvSpPr>
            <a:spLocks noChangeArrowheads="1"/>
          </p:cNvSpPr>
          <p:nvPr/>
        </p:nvSpPr>
        <p:spPr bwMode="auto">
          <a:xfrm>
            <a:off x="6543649" y="3136157"/>
            <a:ext cx="455612" cy="228600"/>
          </a:xfrm>
          <a:prstGeom prst="rect">
            <a:avLst/>
          </a:prstGeom>
          <a:noFill/>
          <a:ln w="9525">
            <a:noFill/>
            <a:miter lim="800000"/>
            <a:headEnd/>
            <a:tailEnd/>
          </a:ln>
        </p:spPr>
        <p:txBody>
          <a:bodyPr wrap="none" lIns="0" tIns="0" rIns="0" bIns="0">
            <a:spAutoFit/>
          </a:bodyPr>
          <a:lstStyle/>
          <a:p>
            <a:r>
              <a:rPr lang="nl-NL" sz="1500">
                <a:solidFill>
                  <a:srgbClr val="000000"/>
                </a:solidFill>
              </a:rPr>
              <a:t>: void</a:t>
            </a:r>
            <a:endParaRPr lang="nl-NL"/>
          </a:p>
        </p:txBody>
      </p:sp>
      <p:sp>
        <p:nvSpPr>
          <p:cNvPr id="40" name="Rectangle 42">
            <a:extLst>
              <a:ext uri="{FF2B5EF4-FFF2-40B4-BE49-F238E27FC236}">
                <a16:creationId xmlns:a16="http://schemas.microsoft.com/office/drawing/2014/main" id="{4533F3AD-9EAD-4701-9D96-159D65CF19FA}"/>
              </a:ext>
            </a:extLst>
          </p:cNvPr>
          <p:cNvSpPr>
            <a:spLocks noChangeArrowheads="1"/>
          </p:cNvSpPr>
          <p:nvPr/>
        </p:nvSpPr>
        <p:spPr bwMode="auto">
          <a:xfrm>
            <a:off x="6543649" y="3361582"/>
            <a:ext cx="306387" cy="228600"/>
          </a:xfrm>
          <a:prstGeom prst="rect">
            <a:avLst/>
          </a:prstGeom>
          <a:noFill/>
          <a:ln w="9525">
            <a:noFill/>
            <a:miter lim="800000"/>
            <a:headEnd/>
            <a:tailEnd/>
          </a:ln>
        </p:spPr>
        <p:txBody>
          <a:bodyPr wrap="none" lIns="0" tIns="0" rIns="0" bIns="0">
            <a:spAutoFit/>
          </a:bodyPr>
          <a:lstStyle/>
          <a:p>
            <a:r>
              <a:rPr lang="nl-NL" sz="1500">
                <a:solidFill>
                  <a:srgbClr val="000000"/>
                </a:solidFill>
              </a:rPr>
              <a:t>: int</a:t>
            </a:r>
            <a:endParaRPr lang="nl-NL"/>
          </a:p>
        </p:txBody>
      </p:sp>
      <p:sp>
        <p:nvSpPr>
          <p:cNvPr id="41" name="Rectangle 45">
            <a:extLst>
              <a:ext uri="{FF2B5EF4-FFF2-40B4-BE49-F238E27FC236}">
                <a16:creationId xmlns:a16="http://schemas.microsoft.com/office/drawing/2014/main" id="{06DF50CD-B8FB-4BE9-BE41-A5033127C0BF}"/>
              </a:ext>
            </a:extLst>
          </p:cNvPr>
          <p:cNvSpPr>
            <a:spLocks noChangeArrowheads="1"/>
          </p:cNvSpPr>
          <p:nvPr/>
        </p:nvSpPr>
        <p:spPr bwMode="auto">
          <a:xfrm>
            <a:off x="4852987" y="3625107"/>
            <a:ext cx="111125" cy="228600"/>
          </a:xfrm>
          <a:prstGeom prst="rect">
            <a:avLst/>
          </a:prstGeom>
          <a:noFill/>
          <a:ln w="9525">
            <a:noFill/>
            <a:miter lim="800000"/>
            <a:headEnd/>
            <a:tailEnd/>
          </a:ln>
        </p:spPr>
        <p:txBody>
          <a:bodyPr wrap="none" lIns="0" tIns="0" rIns="0" bIns="0">
            <a:spAutoFit/>
          </a:bodyPr>
          <a:lstStyle/>
          <a:p>
            <a:r>
              <a:rPr lang="nl-NL" sz="1500">
                <a:solidFill>
                  <a:srgbClr val="000000"/>
                </a:solidFill>
              </a:rPr>
              <a:t>+</a:t>
            </a:r>
            <a:endParaRPr lang="nl-NL"/>
          </a:p>
        </p:txBody>
      </p:sp>
      <p:sp>
        <p:nvSpPr>
          <p:cNvPr id="42" name="Rectangle 46">
            <a:extLst>
              <a:ext uri="{FF2B5EF4-FFF2-40B4-BE49-F238E27FC236}">
                <a16:creationId xmlns:a16="http://schemas.microsoft.com/office/drawing/2014/main" id="{3B89CEDD-DE44-47F6-A166-51288140C062}"/>
              </a:ext>
            </a:extLst>
          </p:cNvPr>
          <p:cNvSpPr>
            <a:spLocks noChangeArrowheads="1"/>
          </p:cNvSpPr>
          <p:nvPr/>
        </p:nvSpPr>
        <p:spPr bwMode="auto">
          <a:xfrm>
            <a:off x="5114924" y="3625107"/>
            <a:ext cx="1560513" cy="228600"/>
          </a:xfrm>
          <a:prstGeom prst="rect">
            <a:avLst/>
          </a:prstGeom>
          <a:noFill/>
          <a:ln w="9525">
            <a:noFill/>
            <a:miter lim="800000"/>
            <a:headEnd/>
            <a:tailEnd/>
          </a:ln>
        </p:spPr>
        <p:txBody>
          <a:bodyPr wrap="none" lIns="0" tIns="0" rIns="0" bIns="0">
            <a:spAutoFit/>
          </a:bodyPr>
          <a:lstStyle/>
          <a:p>
            <a:r>
              <a:rPr lang="nl-NL" sz="1500">
                <a:solidFill>
                  <a:srgbClr val="000000"/>
                </a:solidFill>
              </a:rPr>
              <a:t>getDisplayValue ()</a:t>
            </a:r>
            <a:endParaRPr lang="nl-NL"/>
          </a:p>
        </p:txBody>
      </p:sp>
      <p:sp>
        <p:nvSpPr>
          <p:cNvPr id="43" name="Rectangle 47">
            <a:extLst>
              <a:ext uri="{FF2B5EF4-FFF2-40B4-BE49-F238E27FC236}">
                <a16:creationId xmlns:a16="http://schemas.microsoft.com/office/drawing/2014/main" id="{7F069FF3-593C-474E-B118-35ECD8D95FE6}"/>
              </a:ext>
            </a:extLst>
          </p:cNvPr>
          <p:cNvSpPr>
            <a:spLocks noChangeArrowheads="1"/>
          </p:cNvSpPr>
          <p:nvPr/>
        </p:nvSpPr>
        <p:spPr bwMode="auto">
          <a:xfrm>
            <a:off x="6549999" y="3625107"/>
            <a:ext cx="603250" cy="228600"/>
          </a:xfrm>
          <a:prstGeom prst="rect">
            <a:avLst/>
          </a:prstGeom>
          <a:noFill/>
          <a:ln w="9525">
            <a:noFill/>
            <a:miter lim="800000"/>
            <a:headEnd/>
            <a:tailEnd/>
          </a:ln>
        </p:spPr>
        <p:txBody>
          <a:bodyPr wrap="none" lIns="0" tIns="0" rIns="0" bIns="0">
            <a:spAutoFit/>
          </a:bodyPr>
          <a:lstStyle/>
          <a:p>
            <a:r>
              <a:rPr lang="nl-NL" sz="1500">
                <a:solidFill>
                  <a:srgbClr val="000000"/>
                </a:solidFill>
              </a:rPr>
              <a:t>: String</a:t>
            </a:r>
            <a:endParaRPr lang="nl-NL"/>
          </a:p>
        </p:txBody>
      </p:sp>
      <p:sp>
        <p:nvSpPr>
          <p:cNvPr id="44" name="Rechteraccolade 43">
            <a:extLst>
              <a:ext uri="{FF2B5EF4-FFF2-40B4-BE49-F238E27FC236}">
                <a16:creationId xmlns:a16="http://schemas.microsoft.com/office/drawing/2014/main" id="{150F2DDB-DC8C-48F8-9B77-106BC83B5D5E}"/>
              </a:ext>
            </a:extLst>
          </p:cNvPr>
          <p:cNvSpPr/>
          <p:nvPr/>
        </p:nvSpPr>
        <p:spPr>
          <a:xfrm>
            <a:off x="7479754" y="2560093"/>
            <a:ext cx="144016" cy="50405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hteraccolade 44">
            <a:extLst>
              <a:ext uri="{FF2B5EF4-FFF2-40B4-BE49-F238E27FC236}">
                <a16:creationId xmlns:a16="http://schemas.microsoft.com/office/drawing/2014/main" id="{3B59E212-5777-4952-9F79-CD4BB1F819AD}"/>
              </a:ext>
            </a:extLst>
          </p:cNvPr>
          <p:cNvSpPr/>
          <p:nvPr/>
        </p:nvSpPr>
        <p:spPr>
          <a:xfrm>
            <a:off x="7479754" y="3136157"/>
            <a:ext cx="144016" cy="8640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kstvak 45">
            <a:extLst>
              <a:ext uri="{FF2B5EF4-FFF2-40B4-BE49-F238E27FC236}">
                <a16:creationId xmlns:a16="http://schemas.microsoft.com/office/drawing/2014/main" id="{D217E890-D7B9-460F-8699-02509C6EB5B6}"/>
              </a:ext>
            </a:extLst>
          </p:cNvPr>
          <p:cNvSpPr txBox="1"/>
          <p:nvPr/>
        </p:nvSpPr>
        <p:spPr>
          <a:xfrm>
            <a:off x="7695778" y="2623475"/>
            <a:ext cx="1085554" cy="369332"/>
          </a:xfrm>
          <a:prstGeom prst="rect">
            <a:avLst/>
          </a:prstGeom>
          <a:noFill/>
        </p:spPr>
        <p:txBody>
          <a:bodyPr wrap="none" rtlCol="0">
            <a:spAutoFit/>
          </a:bodyPr>
          <a:lstStyle/>
          <a:p>
            <a:r>
              <a:rPr lang="nl-NL" dirty="0" err="1"/>
              <a:t>attributes</a:t>
            </a:r>
            <a:endParaRPr lang="en-US" dirty="0"/>
          </a:p>
        </p:txBody>
      </p:sp>
      <p:sp>
        <p:nvSpPr>
          <p:cNvPr id="47" name="Tekstvak 46">
            <a:extLst>
              <a:ext uri="{FF2B5EF4-FFF2-40B4-BE49-F238E27FC236}">
                <a16:creationId xmlns:a16="http://schemas.microsoft.com/office/drawing/2014/main" id="{130DAA36-5729-4C13-807A-F72EB034AD6A}"/>
              </a:ext>
            </a:extLst>
          </p:cNvPr>
          <p:cNvSpPr txBox="1"/>
          <p:nvPr/>
        </p:nvSpPr>
        <p:spPr>
          <a:xfrm>
            <a:off x="7695778" y="3352181"/>
            <a:ext cx="997389" cy="369332"/>
          </a:xfrm>
          <a:prstGeom prst="rect">
            <a:avLst/>
          </a:prstGeom>
          <a:noFill/>
        </p:spPr>
        <p:txBody>
          <a:bodyPr wrap="none" rtlCol="0">
            <a:spAutoFit/>
          </a:bodyPr>
          <a:lstStyle/>
          <a:p>
            <a:r>
              <a:rPr lang="nl-NL" dirty="0" err="1"/>
              <a:t>methods</a:t>
            </a:r>
            <a:endParaRPr lang="en-US" dirty="0"/>
          </a:p>
        </p:txBody>
      </p:sp>
    </p:spTree>
    <p:extLst>
      <p:ext uri="{BB962C8B-B14F-4D97-AF65-F5344CB8AC3E}">
        <p14:creationId xmlns:p14="http://schemas.microsoft.com/office/powerpoint/2010/main" val="170111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DA30F5-DDAD-4231-9FE2-90E4AA4CE913}"/>
              </a:ext>
            </a:extLst>
          </p:cNvPr>
          <p:cNvSpPr>
            <a:spLocks noGrp="1"/>
          </p:cNvSpPr>
          <p:nvPr>
            <p:ph type="title"/>
          </p:nvPr>
        </p:nvSpPr>
        <p:spPr/>
        <p:txBody>
          <a:bodyPr/>
          <a:lstStyle/>
          <a:p>
            <a:r>
              <a:rPr lang="en-US" dirty="0" err="1"/>
              <a:t>Voorbeeld</a:t>
            </a:r>
            <a:r>
              <a:rPr lang="en-US" dirty="0"/>
              <a:t> 3: </a:t>
            </a:r>
            <a:r>
              <a:rPr lang="en-US" dirty="0" err="1"/>
              <a:t>Bankrekening</a:t>
            </a:r>
            <a:endParaRPr lang="nl-NL" dirty="0"/>
          </a:p>
        </p:txBody>
      </p:sp>
      <p:sp>
        <p:nvSpPr>
          <p:cNvPr id="3" name="Tijdelijke aanduiding voor inhoud 2">
            <a:extLst>
              <a:ext uri="{FF2B5EF4-FFF2-40B4-BE49-F238E27FC236}">
                <a16:creationId xmlns:a16="http://schemas.microsoft.com/office/drawing/2014/main" id="{8A133A05-5883-4855-A985-E77B6845469E}"/>
              </a:ext>
            </a:extLst>
          </p:cNvPr>
          <p:cNvSpPr>
            <a:spLocks noGrp="1"/>
          </p:cNvSpPr>
          <p:nvPr>
            <p:ph idx="1"/>
          </p:nvPr>
        </p:nvSpPr>
        <p:spPr/>
        <p:txBody>
          <a:bodyPr>
            <a:normAutofit/>
          </a:bodyPr>
          <a:lstStyle/>
          <a:p>
            <a:pPr>
              <a:lnSpc>
                <a:spcPct val="100000"/>
              </a:lnSpc>
            </a:pPr>
            <a:r>
              <a:rPr lang="nl-NL" sz="1800" dirty="0"/>
              <a:t>Een persoon kan meerdere bankrekeningen hebben. Elke bankrekening heeft een uniek rekeningnummer en verder is het actuele saldo van belang. Er zijn twee soorten bankrekeningen: lopende rekeningen en spaarrekeningen. Op een lopende rekening kun je een bepaald bedrag rood staan, dat heet de kredietlimiet. Een spaarrekening die je opent is volgens een van de spaarregelingen van de bank.</a:t>
            </a:r>
          </a:p>
        </p:txBody>
      </p:sp>
      <p:grpSp>
        <p:nvGrpSpPr>
          <p:cNvPr id="4" name="Group 64">
            <a:extLst>
              <a:ext uri="{FF2B5EF4-FFF2-40B4-BE49-F238E27FC236}">
                <a16:creationId xmlns:a16="http://schemas.microsoft.com/office/drawing/2014/main" id="{B3483825-0642-49EC-9D89-EFE83415F07A}"/>
              </a:ext>
            </a:extLst>
          </p:cNvPr>
          <p:cNvGrpSpPr>
            <a:grpSpLocks/>
          </p:cNvGrpSpPr>
          <p:nvPr/>
        </p:nvGrpSpPr>
        <p:grpSpPr bwMode="auto">
          <a:xfrm>
            <a:off x="628649" y="3212811"/>
            <a:ext cx="7874000" cy="3074987"/>
            <a:chOff x="274" y="855"/>
            <a:chExt cx="4960" cy="1937"/>
          </a:xfrm>
        </p:grpSpPr>
        <p:sp>
          <p:nvSpPr>
            <p:cNvPr id="5" name="Rectangle 15">
              <a:extLst>
                <a:ext uri="{FF2B5EF4-FFF2-40B4-BE49-F238E27FC236}">
                  <a16:creationId xmlns:a16="http://schemas.microsoft.com/office/drawing/2014/main" id="{3BA5DA99-B799-4F24-8203-A9876AC13A47}"/>
                </a:ext>
              </a:extLst>
            </p:cNvPr>
            <p:cNvSpPr>
              <a:spLocks noChangeArrowheads="1"/>
            </p:cNvSpPr>
            <p:nvPr/>
          </p:nvSpPr>
          <p:spPr bwMode="auto">
            <a:xfrm>
              <a:off x="1649" y="2220"/>
              <a:ext cx="840" cy="476"/>
            </a:xfrm>
            <a:prstGeom prst="rect">
              <a:avLst/>
            </a:prstGeom>
            <a:solidFill>
              <a:schemeClr val="bg1"/>
            </a:solidFill>
            <a:ln w="0">
              <a:solidFill>
                <a:schemeClr val="tx1"/>
              </a:solidFill>
              <a:miter lim="800000"/>
              <a:headEnd/>
              <a:tailEnd/>
            </a:ln>
          </p:spPr>
          <p:txBody>
            <a:bodyPr/>
            <a:lstStyle/>
            <a:p>
              <a:endParaRPr lang="nl-NL"/>
            </a:p>
          </p:txBody>
        </p:sp>
        <p:sp>
          <p:nvSpPr>
            <p:cNvPr id="6" name="Rectangle 16">
              <a:extLst>
                <a:ext uri="{FF2B5EF4-FFF2-40B4-BE49-F238E27FC236}">
                  <a16:creationId xmlns:a16="http://schemas.microsoft.com/office/drawing/2014/main" id="{A9D53EFB-BEC9-49BE-9F80-060660D8F3C0}"/>
                </a:ext>
              </a:extLst>
            </p:cNvPr>
            <p:cNvSpPr>
              <a:spLocks noChangeArrowheads="1"/>
            </p:cNvSpPr>
            <p:nvPr/>
          </p:nvSpPr>
          <p:spPr bwMode="auto">
            <a:xfrm>
              <a:off x="1657" y="2252"/>
              <a:ext cx="835" cy="125"/>
            </a:xfrm>
            <a:prstGeom prst="rect">
              <a:avLst/>
            </a:prstGeom>
            <a:noFill/>
            <a:ln w="9525">
              <a:noFill/>
              <a:miter lim="800000"/>
              <a:headEnd/>
              <a:tailEnd/>
            </a:ln>
          </p:spPr>
          <p:txBody>
            <a:bodyPr wrap="none" lIns="0" tIns="0" rIns="0" bIns="0">
              <a:spAutoFit/>
            </a:bodyPr>
            <a:lstStyle/>
            <a:p>
              <a:r>
                <a:rPr lang="nl-NL" sz="1300">
                  <a:solidFill>
                    <a:srgbClr val="000000"/>
                  </a:solidFill>
                </a:rPr>
                <a:t>Lopende rekening</a:t>
              </a:r>
              <a:endParaRPr lang="nl-NL"/>
            </a:p>
          </p:txBody>
        </p:sp>
        <p:sp>
          <p:nvSpPr>
            <p:cNvPr id="7" name="Rectangle 17">
              <a:extLst>
                <a:ext uri="{FF2B5EF4-FFF2-40B4-BE49-F238E27FC236}">
                  <a16:creationId xmlns:a16="http://schemas.microsoft.com/office/drawing/2014/main" id="{6F6C60F8-6393-4A0D-9235-09B33C9B714D}"/>
                </a:ext>
              </a:extLst>
            </p:cNvPr>
            <p:cNvSpPr>
              <a:spLocks noChangeArrowheads="1"/>
            </p:cNvSpPr>
            <p:nvPr/>
          </p:nvSpPr>
          <p:spPr bwMode="auto">
            <a:xfrm>
              <a:off x="1649" y="2394"/>
              <a:ext cx="840" cy="302"/>
            </a:xfrm>
            <a:prstGeom prst="rect">
              <a:avLst/>
            </a:prstGeom>
            <a:solidFill>
              <a:schemeClr val="bg1"/>
            </a:solidFill>
            <a:ln w="0">
              <a:solidFill>
                <a:schemeClr val="tx1"/>
              </a:solidFill>
              <a:miter lim="800000"/>
              <a:headEnd/>
              <a:tailEnd/>
            </a:ln>
          </p:spPr>
          <p:txBody>
            <a:bodyPr/>
            <a:lstStyle/>
            <a:p>
              <a:endParaRPr lang="nl-NL"/>
            </a:p>
          </p:txBody>
        </p:sp>
        <p:sp>
          <p:nvSpPr>
            <p:cNvPr id="8" name="Rectangle 18">
              <a:extLst>
                <a:ext uri="{FF2B5EF4-FFF2-40B4-BE49-F238E27FC236}">
                  <a16:creationId xmlns:a16="http://schemas.microsoft.com/office/drawing/2014/main" id="{279A5BA9-6E0F-4043-88F7-BAEB7769954D}"/>
                </a:ext>
              </a:extLst>
            </p:cNvPr>
            <p:cNvSpPr>
              <a:spLocks noChangeArrowheads="1"/>
            </p:cNvSpPr>
            <p:nvPr/>
          </p:nvSpPr>
          <p:spPr bwMode="auto">
            <a:xfrm>
              <a:off x="1649" y="2577"/>
              <a:ext cx="840" cy="119"/>
            </a:xfrm>
            <a:prstGeom prst="rect">
              <a:avLst/>
            </a:prstGeom>
            <a:noFill/>
            <a:ln w="0">
              <a:solidFill>
                <a:schemeClr val="tx1"/>
              </a:solidFill>
              <a:miter lim="800000"/>
              <a:headEnd/>
              <a:tailEnd/>
            </a:ln>
          </p:spPr>
          <p:txBody>
            <a:bodyPr/>
            <a:lstStyle/>
            <a:p>
              <a:endParaRPr lang="nl-NL"/>
            </a:p>
          </p:txBody>
        </p:sp>
        <p:sp>
          <p:nvSpPr>
            <p:cNvPr id="9" name="Rectangle 19">
              <a:extLst>
                <a:ext uri="{FF2B5EF4-FFF2-40B4-BE49-F238E27FC236}">
                  <a16:creationId xmlns:a16="http://schemas.microsoft.com/office/drawing/2014/main" id="{047B1613-3D57-45D9-91CB-612B28027EA4}"/>
                </a:ext>
              </a:extLst>
            </p:cNvPr>
            <p:cNvSpPr>
              <a:spLocks noChangeArrowheads="1"/>
            </p:cNvSpPr>
            <p:nvPr/>
          </p:nvSpPr>
          <p:spPr bwMode="auto">
            <a:xfrm>
              <a:off x="1673" y="2402"/>
              <a:ext cx="556" cy="125"/>
            </a:xfrm>
            <a:prstGeom prst="rect">
              <a:avLst/>
            </a:prstGeom>
            <a:noFill/>
            <a:ln w="9525">
              <a:noFill/>
              <a:miter lim="800000"/>
              <a:headEnd/>
              <a:tailEnd/>
            </a:ln>
          </p:spPr>
          <p:txBody>
            <a:bodyPr wrap="none" lIns="0" tIns="0" rIns="0" bIns="0">
              <a:spAutoFit/>
            </a:bodyPr>
            <a:lstStyle/>
            <a:p>
              <a:r>
                <a:rPr lang="nl-NL" sz="1300">
                  <a:solidFill>
                    <a:srgbClr val="000000"/>
                  </a:solidFill>
                </a:rPr>
                <a:t>kredietlimiet</a:t>
              </a:r>
              <a:endParaRPr lang="nl-NL"/>
            </a:p>
          </p:txBody>
        </p:sp>
        <p:sp>
          <p:nvSpPr>
            <p:cNvPr id="10" name="Rectangle 20">
              <a:extLst>
                <a:ext uri="{FF2B5EF4-FFF2-40B4-BE49-F238E27FC236}">
                  <a16:creationId xmlns:a16="http://schemas.microsoft.com/office/drawing/2014/main" id="{2FCD3C9F-C448-4F61-82D8-D1B2F91676C7}"/>
                </a:ext>
              </a:extLst>
            </p:cNvPr>
            <p:cNvSpPr>
              <a:spLocks noChangeArrowheads="1"/>
            </p:cNvSpPr>
            <p:nvPr/>
          </p:nvSpPr>
          <p:spPr bwMode="auto">
            <a:xfrm>
              <a:off x="2265" y="1062"/>
              <a:ext cx="833" cy="602"/>
            </a:xfrm>
            <a:prstGeom prst="rect">
              <a:avLst/>
            </a:prstGeom>
            <a:solidFill>
              <a:schemeClr val="bg1"/>
            </a:solidFill>
            <a:ln w="0">
              <a:solidFill>
                <a:schemeClr val="tx1"/>
              </a:solidFill>
              <a:miter lim="800000"/>
              <a:headEnd/>
              <a:tailEnd/>
            </a:ln>
          </p:spPr>
          <p:txBody>
            <a:bodyPr/>
            <a:lstStyle/>
            <a:p>
              <a:endParaRPr lang="nl-NL"/>
            </a:p>
          </p:txBody>
        </p:sp>
        <p:sp>
          <p:nvSpPr>
            <p:cNvPr id="11" name="Rectangle 21">
              <a:extLst>
                <a:ext uri="{FF2B5EF4-FFF2-40B4-BE49-F238E27FC236}">
                  <a16:creationId xmlns:a16="http://schemas.microsoft.com/office/drawing/2014/main" id="{ED22D8F4-5DB6-4C98-B34D-7F574F6EAE57}"/>
                </a:ext>
              </a:extLst>
            </p:cNvPr>
            <p:cNvSpPr>
              <a:spLocks noChangeArrowheads="1"/>
            </p:cNvSpPr>
            <p:nvPr/>
          </p:nvSpPr>
          <p:spPr bwMode="auto">
            <a:xfrm>
              <a:off x="2353" y="1093"/>
              <a:ext cx="637" cy="125"/>
            </a:xfrm>
            <a:prstGeom prst="rect">
              <a:avLst/>
            </a:prstGeom>
            <a:noFill/>
            <a:ln w="9525">
              <a:noFill/>
              <a:miter lim="800000"/>
              <a:headEnd/>
              <a:tailEnd/>
            </a:ln>
          </p:spPr>
          <p:txBody>
            <a:bodyPr wrap="none" lIns="0" tIns="0" rIns="0" bIns="0">
              <a:spAutoFit/>
            </a:bodyPr>
            <a:lstStyle/>
            <a:p>
              <a:r>
                <a:rPr lang="nl-NL" sz="1300" i="1">
                  <a:solidFill>
                    <a:srgbClr val="000000"/>
                  </a:solidFill>
                </a:rPr>
                <a:t>Bankrekening</a:t>
              </a:r>
              <a:endParaRPr lang="nl-NL"/>
            </a:p>
          </p:txBody>
        </p:sp>
        <p:sp>
          <p:nvSpPr>
            <p:cNvPr id="12" name="Rectangle 22">
              <a:extLst>
                <a:ext uri="{FF2B5EF4-FFF2-40B4-BE49-F238E27FC236}">
                  <a16:creationId xmlns:a16="http://schemas.microsoft.com/office/drawing/2014/main" id="{19E7003B-C797-4745-BEFC-E64E1690CC35}"/>
                </a:ext>
              </a:extLst>
            </p:cNvPr>
            <p:cNvSpPr>
              <a:spLocks noChangeArrowheads="1"/>
            </p:cNvSpPr>
            <p:nvPr/>
          </p:nvSpPr>
          <p:spPr bwMode="auto">
            <a:xfrm>
              <a:off x="2265" y="1236"/>
              <a:ext cx="833" cy="428"/>
            </a:xfrm>
            <a:prstGeom prst="rect">
              <a:avLst/>
            </a:prstGeom>
            <a:solidFill>
              <a:schemeClr val="bg1"/>
            </a:solidFill>
            <a:ln w="0">
              <a:solidFill>
                <a:schemeClr val="tx1"/>
              </a:solidFill>
              <a:miter lim="800000"/>
              <a:headEnd/>
              <a:tailEnd/>
            </a:ln>
          </p:spPr>
          <p:txBody>
            <a:bodyPr/>
            <a:lstStyle/>
            <a:p>
              <a:endParaRPr lang="nl-NL"/>
            </a:p>
          </p:txBody>
        </p:sp>
        <p:sp>
          <p:nvSpPr>
            <p:cNvPr id="13" name="Rectangle 23">
              <a:extLst>
                <a:ext uri="{FF2B5EF4-FFF2-40B4-BE49-F238E27FC236}">
                  <a16:creationId xmlns:a16="http://schemas.microsoft.com/office/drawing/2014/main" id="{D6121256-9684-4C00-AA04-156303606259}"/>
                </a:ext>
              </a:extLst>
            </p:cNvPr>
            <p:cNvSpPr>
              <a:spLocks noChangeArrowheads="1"/>
            </p:cNvSpPr>
            <p:nvPr/>
          </p:nvSpPr>
          <p:spPr bwMode="auto">
            <a:xfrm>
              <a:off x="2265" y="1553"/>
              <a:ext cx="833" cy="111"/>
            </a:xfrm>
            <a:prstGeom prst="rect">
              <a:avLst/>
            </a:prstGeom>
            <a:noFill/>
            <a:ln w="0">
              <a:solidFill>
                <a:schemeClr val="tx1"/>
              </a:solidFill>
              <a:miter lim="800000"/>
              <a:headEnd/>
              <a:tailEnd/>
            </a:ln>
          </p:spPr>
          <p:txBody>
            <a:bodyPr/>
            <a:lstStyle/>
            <a:p>
              <a:endParaRPr lang="nl-NL"/>
            </a:p>
          </p:txBody>
        </p:sp>
        <p:sp>
          <p:nvSpPr>
            <p:cNvPr id="14" name="Rectangle 24">
              <a:extLst>
                <a:ext uri="{FF2B5EF4-FFF2-40B4-BE49-F238E27FC236}">
                  <a16:creationId xmlns:a16="http://schemas.microsoft.com/office/drawing/2014/main" id="{F7F24C21-ACA8-443D-9B16-6522E62BC620}"/>
                </a:ext>
              </a:extLst>
            </p:cNvPr>
            <p:cNvSpPr>
              <a:spLocks noChangeArrowheads="1"/>
            </p:cNvSpPr>
            <p:nvPr/>
          </p:nvSpPr>
          <p:spPr bwMode="auto">
            <a:xfrm>
              <a:off x="2289" y="1252"/>
              <a:ext cx="783" cy="125"/>
            </a:xfrm>
            <a:prstGeom prst="rect">
              <a:avLst/>
            </a:prstGeom>
            <a:solidFill>
              <a:schemeClr val="bg1"/>
            </a:solidFill>
            <a:ln w="9525">
              <a:noFill/>
              <a:miter lim="800000"/>
              <a:headEnd/>
              <a:tailEnd/>
            </a:ln>
          </p:spPr>
          <p:txBody>
            <a:bodyPr wrap="none" lIns="0" tIns="0" rIns="0" bIns="0">
              <a:spAutoFit/>
            </a:bodyPr>
            <a:lstStyle/>
            <a:p>
              <a:r>
                <a:rPr lang="nl-NL" sz="1300">
                  <a:solidFill>
                    <a:srgbClr val="000000"/>
                  </a:solidFill>
                </a:rPr>
                <a:t>rekeningnummer</a:t>
              </a:r>
              <a:endParaRPr lang="nl-NL"/>
            </a:p>
          </p:txBody>
        </p:sp>
        <p:sp>
          <p:nvSpPr>
            <p:cNvPr id="15" name="Rectangle 25">
              <a:extLst>
                <a:ext uri="{FF2B5EF4-FFF2-40B4-BE49-F238E27FC236}">
                  <a16:creationId xmlns:a16="http://schemas.microsoft.com/office/drawing/2014/main" id="{3715D010-D844-4BF6-A962-62C1920959D8}"/>
                </a:ext>
              </a:extLst>
            </p:cNvPr>
            <p:cNvSpPr>
              <a:spLocks noChangeArrowheads="1"/>
            </p:cNvSpPr>
            <p:nvPr/>
          </p:nvSpPr>
          <p:spPr bwMode="auto">
            <a:xfrm>
              <a:off x="2289" y="1379"/>
              <a:ext cx="249" cy="125"/>
            </a:xfrm>
            <a:prstGeom prst="rect">
              <a:avLst/>
            </a:prstGeom>
            <a:noFill/>
            <a:ln w="9525">
              <a:noFill/>
              <a:miter lim="800000"/>
              <a:headEnd/>
              <a:tailEnd/>
            </a:ln>
          </p:spPr>
          <p:txBody>
            <a:bodyPr wrap="none" lIns="0" tIns="0" rIns="0" bIns="0">
              <a:spAutoFit/>
            </a:bodyPr>
            <a:lstStyle/>
            <a:p>
              <a:r>
                <a:rPr lang="nl-NL" sz="1300">
                  <a:solidFill>
                    <a:srgbClr val="000000"/>
                  </a:solidFill>
                </a:rPr>
                <a:t>saldo</a:t>
              </a:r>
              <a:endParaRPr lang="nl-NL"/>
            </a:p>
          </p:txBody>
        </p:sp>
        <p:sp>
          <p:nvSpPr>
            <p:cNvPr id="16" name="Rectangle 26">
              <a:extLst>
                <a:ext uri="{FF2B5EF4-FFF2-40B4-BE49-F238E27FC236}">
                  <a16:creationId xmlns:a16="http://schemas.microsoft.com/office/drawing/2014/main" id="{F15EE8CD-6BD1-4AF7-B422-2C112DBA967E}"/>
                </a:ext>
              </a:extLst>
            </p:cNvPr>
            <p:cNvSpPr>
              <a:spLocks noChangeArrowheads="1"/>
            </p:cNvSpPr>
            <p:nvPr/>
          </p:nvSpPr>
          <p:spPr bwMode="auto">
            <a:xfrm>
              <a:off x="617" y="1204"/>
              <a:ext cx="528" cy="318"/>
            </a:xfrm>
            <a:prstGeom prst="rect">
              <a:avLst/>
            </a:prstGeom>
            <a:solidFill>
              <a:schemeClr val="bg1"/>
            </a:solidFill>
            <a:ln w="0">
              <a:solidFill>
                <a:schemeClr val="tx1"/>
              </a:solidFill>
              <a:miter lim="800000"/>
              <a:headEnd/>
              <a:tailEnd/>
            </a:ln>
          </p:spPr>
          <p:txBody>
            <a:bodyPr/>
            <a:lstStyle/>
            <a:p>
              <a:endParaRPr lang="nl-NL"/>
            </a:p>
          </p:txBody>
        </p:sp>
        <p:sp>
          <p:nvSpPr>
            <p:cNvPr id="17" name="Rectangle 27">
              <a:extLst>
                <a:ext uri="{FF2B5EF4-FFF2-40B4-BE49-F238E27FC236}">
                  <a16:creationId xmlns:a16="http://schemas.microsoft.com/office/drawing/2014/main" id="{B128F9B1-2B73-4F62-A61F-80E5D9E7F893}"/>
                </a:ext>
              </a:extLst>
            </p:cNvPr>
            <p:cNvSpPr>
              <a:spLocks noChangeArrowheads="1"/>
            </p:cNvSpPr>
            <p:nvPr/>
          </p:nvSpPr>
          <p:spPr bwMode="auto">
            <a:xfrm>
              <a:off x="689" y="1236"/>
              <a:ext cx="388" cy="125"/>
            </a:xfrm>
            <a:prstGeom prst="rect">
              <a:avLst/>
            </a:prstGeom>
            <a:noFill/>
            <a:ln w="9525">
              <a:noFill/>
              <a:miter lim="800000"/>
              <a:headEnd/>
              <a:tailEnd/>
            </a:ln>
          </p:spPr>
          <p:txBody>
            <a:bodyPr wrap="none" lIns="0" tIns="0" rIns="0" bIns="0">
              <a:spAutoFit/>
            </a:bodyPr>
            <a:lstStyle/>
            <a:p>
              <a:r>
                <a:rPr lang="nl-NL" sz="1300">
                  <a:solidFill>
                    <a:srgbClr val="000000"/>
                  </a:solidFill>
                </a:rPr>
                <a:t>Persoon</a:t>
              </a:r>
              <a:endParaRPr lang="nl-NL"/>
            </a:p>
          </p:txBody>
        </p:sp>
        <p:sp>
          <p:nvSpPr>
            <p:cNvPr id="18" name="Rectangle 28">
              <a:extLst>
                <a:ext uri="{FF2B5EF4-FFF2-40B4-BE49-F238E27FC236}">
                  <a16:creationId xmlns:a16="http://schemas.microsoft.com/office/drawing/2014/main" id="{AD541F7D-BE3F-43B6-B9DD-E5DCE6314108}"/>
                </a:ext>
              </a:extLst>
            </p:cNvPr>
            <p:cNvSpPr>
              <a:spLocks noChangeArrowheads="1"/>
            </p:cNvSpPr>
            <p:nvPr/>
          </p:nvSpPr>
          <p:spPr bwMode="auto">
            <a:xfrm>
              <a:off x="617" y="1371"/>
              <a:ext cx="528" cy="151"/>
            </a:xfrm>
            <a:prstGeom prst="rect">
              <a:avLst/>
            </a:prstGeom>
            <a:noFill/>
            <a:ln w="0">
              <a:solidFill>
                <a:schemeClr val="tx1"/>
              </a:solidFill>
              <a:miter lim="800000"/>
              <a:headEnd/>
              <a:tailEnd/>
            </a:ln>
          </p:spPr>
          <p:txBody>
            <a:bodyPr/>
            <a:lstStyle/>
            <a:p>
              <a:endParaRPr lang="nl-NL"/>
            </a:p>
          </p:txBody>
        </p:sp>
        <p:sp>
          <p:nvSpPr>
            <p:cNvPr id="19" name="Rectangle 29">
              <a:extLst>
                <a:ext uri="{FF2B5EF4-FFF2-40B4-BE49-F238E27FC236}">
                  <a16:creationId xmlns:a16="http://schemas.microsoft.com/office/drawing/2014/main" id="{027E1143-D67B-4867-97C6-4200B2FEBD88}"/>
                </a:ext>
              </a:extLst>
            </p:cNvPr>
            <p:cNvSpPr>
              <a:spLocks noChangeArrowheads="1"/>
            </p:cNvSpPr>
            <p:nvPr/>
          </p:nvSpPr>
          <p:spPr bwMode="auto">
            <a:xfrm>
              <a:off x="617" y="1434"/>
              <a:ext cx="528" cy="88"/>
            </a:xfrm>
            <a:prstGeom prst="rect">
              <a:avLst/>
            </a:prstGeom>
            <a:solidFill>
              <a:srgbClr val="FFFFFF"/>
            </a:solidFill>
            <a:ln w="0">
              <a:solidFill>
                <a:schemeClr val="tx1"/>
              </a:solidFill>
              <a:miter lim="800000"/>
              <a:headEnd/>
              <a:tailEnd/>
            </a:ln>
          </p:spPr>
          <p:txBody>
            <a:bodyPr/>
            <a:lstStyle/>
            <a:p>
              <a:endParaRPr lang="nl-NL"/>
            </a:p>
          </p:txBody>
        </p:sp>
        <p:sp>
          <p:nvSpPr>
            <p:cNvPr id="20" name="Line 30">
              <a:extLst>
                <a:ext uri="{FF2B5EF4-FFF2-40B4-BE49-F238E27FC236}">
                  <a16:creationId xmlns:a16="http://schemas.microsoft.com/office/drawing/2014/main" id="{5EF991AD-7BD5-418F-831C-A457657FECCC}"/>
                </a:ext>
              </a:extLst>
            </p:cNvPr>
            <p:cNvSpPr>
              <a:spLocks noChangeShapeType="1"/>
            </p:cNvSpPr>
            <p:nvPr/>
          </p:nvSpPr>
          <p:spPr bwMode="auto">
            <a:xfrm>
              <a:off x="1705" y="1363"/>
              <a:ext cx="560" cy="1"/>
            </a:xfrm>
            <a:prstGeom prst="line">
              <a:avLst/>
            </a:prstGeom>
            <a:noFill/>
            <a:ln w="0">
              <a:solidFill>
                <a:schemeClr val="tx1"/>
              </a:solidFill>
              <a:round/>
              <a:headEnd/>
              <a:tailEnd/>
            </a:ln>
          </p:spPr>
          <p:txBody>
            <a:bodyPr/>
            <a:lstStyle/>
            <a:p>
              <a:endParaRPr lang="en-US"/>
            </a:p>
          </p:txBody>
        </p:sp>
        <p:sp>
          <p:nvSpPr>
            <p:cNvPr id="21" name="Rectangle 31">
              <a:extLst>
                <a:ext uri="{FF2B5EF4-FFF2-40B4-BE49-F238E27FC236}">
                  <a16:creationId xmlns:a16="http://schemas.microsoft.com/office/drawing/2014/main" id="{E756F787-FCF1-4040-91A9-B31353ADA1F5}"/>
                </a:ext>
              </a:extLst>
            </p:cNvPr>
            <p:cNvSpPr>
              <a:spLocks noChangeArrowheads="1"/>
            </p:cNvSpPr>
            <p:nvPr/>
          </p:nvSpPr>
          <p:spPr bwMode="auto">
            <a:xfrm>
              <a:off x="2033" y="1395"/>
              <a:ext cx="156" cy="125"/>
            </a:xfrm>
            <a:prstGeom prst="rect">
              <a:avLst/>
            </a:prstGeom>
            <a:noFill/>
            <a:ln w="9525">
              <a:noFill/>
              <a:miter lim="800000"/>
              <a:headEnd/>
              <a:tailEnd/>
            </a:ln>
          </p:spPr>
          <p:txBody>
            <a:bodyPr wrap="none" lIns="0" tIns="0" rIns="0" bIns="0">
              <a:spAutoFit/>
            </a:bodyPr>
            <a:lstStyle/>
            <a:p>
              <a:r>
                <a:rPr lang="nl-NL" sz="1300">
                  <a:solidFill>
                    <a:srgbClr val="000000"/>
                  </a:solidFill>
                </a:rPr>
                <a:t>0..*</a:t>
              </a:r>
              <a:endParaRPr lang="nl-NL"/>
            </a:p>
          </p:txBody>
        </p:sp>
        <p:sp>
          <p:nvSpPr>
            <p:cNvPr id="22" name="Line 32">
              <a:extLst>
                <a:ext uri="{FF2B5EF4-FFF2-40B4-BE49-F238E27FC236}">
                  <a16:creationId xmlns:a16="http://schemas.microsoft.com/office/drawing/2014/main" id="{6DAC2B44-7F00-4A14-9B25-116FB41E4D0B}"/>
                </a:ext>
              </a:extLst>
            </p:cNvPr>
            <p:cNvSpPr>
              <a:spLocks noChangeShapeType="1"/>
            </p:cNvSpPr>
            <p:nvPr/>
          </p:nvSpPr>
          <p:spPr bwMode="auto">
            <a:xfrm flipH="1">
              <a:off x="1145" y="1363"/>
              <a:ext cx="560" cy="1"/>
            </a:xfrm>
            <a:prstGeom prst="line">
              <a:avLst/>
            </a:prstGeom>
            <a:noFill/>
            <a:ln w="0">
              <a:solidFill>
                <a:schemeClr val="tx1"/>
              </a:solidFill>
              <a:round/>
              <a:headEnd/>
              <a:tailEnd/>
            </a:ln>
          </p:spPr>
          <p:txBody>
            <a:bodyPr/>
            <a:lstStyle/>
            <a:p>
              <a:endParaRPr lang="en-US"/>
            </a:p>
          </p:txBody>
        </p:sp>
        <p:sp>
          <p:nvSpPr>
            <p:cNvPr id="23" name="Rectangle 33">
              <a:extLst>
                <a:ext uri="{FF2B5EF4-FFF2-40B4-BE49-F238E27FC236}">
                  <a16:creationId xmlns:a16="http://schemas.microsoft.com/office/drawing/2014/main" id="{72BEED3E-2888-4034-9D2E-24264219DADB}"/>
                </a:ext>
              </a:extLst>
            </p:cNvPr>
            <p:cNvSpPr>
              <a:spLocks noChangeArrowheads="1"/>
            </p:cNvSpPr>
            <p:nvPr/>
          </p:nvSpPr>
          <p:spPr bwMode="auto">
            <a:xfrm>
              <a:off x="1209" y="1395"/>
              <a:ext cx="58" cy="125"/>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24" name="Rectangle 35">
              <a:extLst>
                <a:ext uri="{FF2B5EF4-FFF2-40B4-BE49-F238E27FC236}">
                  <a16:creationId xmlns:a16="http://schemas.microsoft.com/office/drawing/2014/main" id="{D0136788-EA8C-41A4-924B-B5D67A3AC6E5}"/>
                </a:ext>
              </a:extLst>
            </p:cNvPr>
            <p:cNvSpPr>
              <a:spLocks noChangeArrowheads="1"/>
            </p:cNvSpPr>
            <p:nvPr/>
          </p:nvSpPr>
          <p:spPr bwMode="auto">
            <a:xfrm>
              <a:off x="1209" y="1395"/>
              <a:ext cx="58" cy="125"/>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25" name="Line 36">
              <a:extLst>
                <a:ext uri="{FF2B5EF4-FFF2-40B4-BE49-F238E27FC236}">
                  <a16:creationId xmlns:a16="http://schemas.microsoft.com/office/drawing/2014/main" id="{1613B37D-88CF-4CF2-9D01-2C12ED3CDD12}"/>
                </a:ext>
              </a:extLst>
            </p:cNvPr>
            <p:cNvSpPr>
              <a:spLocks noChangeShapeType="1"/>
            </p:cNvSpPr>
            <p:nvPr/>
          </p:nvSpPr>
          <p:spPr bwMode="auto">
            <a:xfrm flipV="1">
              <a:off x="2193" y="1664"/>
              <a:ext cx="320" cy="556"/>
            </a:xfrm>
            <a:prstGeom prst="line">
              <a:avLst/>
            </a:prstGeom>
            <a:noFill/>
            <a:ln w="0">
              <a:solidFill>
                <a:schemeClr val="tx1"/>
              </a:solidFill>
              <a:round/>
              <a:headEnd/>
              <a:tailEnd/>
            </a:ln>
          </p:spPr>
          <p:txBody>
            <a:bodyPr/>
            <a:lstStyle/>
            <a:p>
              <a:endParaRPr lang="en-US"/>
            </a:p>
          </p:txBody>
        </p:sp>
        <p:sp>
          <p:nvSpPr>
            <p:cNvPr id="26" name="Freeform 37">
              <a:extLst>
                <a:ext uri="{FF2B5EF4-FFF2-40B4-BE49-F238E27FC236}">
                  <a16:creationId xmlns:a16="http://schemas.microsoft.com/office/drawing/2014/main" id="{365B23BD-2142-4FB5-87DE-D5A46583766E}"/>
                </a:ext>
              </a:extLst>
            </p:cNvPr>
            <p:cNvSpPr>
              <a:spLocks/>
            </p:cNvSpPr>
            <p:nvPr/>
          </p:nvSpPr>
          <p:spPr bwMode="auto">
            <a:xfrm>
              <a:off x="2385" y="1664"/>
              <a:ext cx="128" cy="159"/>
            </a:xfrm>
            <a:custGeom>
              <a:avLst/>
              <a:gdLst>
                <a:gd name="T0" fmla="*/ 128 w 128"/>
                <a:gd name="T1" fmla="*/ 0 h 159"/>
                <a:gd name="T2" fmla="*/ 96 w 128"/>
                <a:gd name="T3" fmla="*/ 159 h 159"/>
                <a:gd name="T4" fmla="*/ 0 w 128"/>
                <a:gd name="T5" fmla="*/ 104 h 159"/>
                <a:gd name="T6" fmla="*/ 128 w 128"/>
                <a:gd name="T7" fmla="*/ 0 h 159"/>
                <a:gd name="T8" fmla="*/ 0 60000 65536"/>
                <a:gd name="T9" fmla="*/ 0 60000 65536"/>
                <a:gd name="T10" fmla="*/ 0 60000 65536"/>
                <a:gd name="T11" fmla="*/ 0 60000 65536"/>
                <a:gd name="T12" fmla="*/ 0 w 128"/>
                <a:gd name="T13" fmla="*/ 0 h 159"/>
                <a:gd name="T14" fmla="*/ 128 w 128"/>
                <a:gd name="T15" fmla="*/ 159 h 159"/>
              </a:gdLst>
              <a:ahLst/>
              <a:cxnLst>
                <a:cxn ang="T8">
                  <a:pos x="T0" y="T1"/>
                </a:cxn>
                <a:cxn ang="T9">
                  <a:pos x="T2" y="T3"/>
                </a:cxn>
                <a:cxn ang="T10">
                  <a:pos x="T4" y="T5"/>
                </a:cxn>
                <a:cxn ang="T11">
                  <a:pos x="T6" y="T7"/>
                </a:cxn>
              </a:cxnLst>
              <a:rect l="T12" t="T13" r="T14" b="T15"/>
              <a:pathLst>
                <a:path w="128" h="159">
                  <a:moveTo>
                    <a:pt x="128" y="0"/>
                  </a:moveTo>
                  <a:lnTo>
                    <a:pt x="96" y="159"/>
                  </a:lnTo>
                  <a:lnTo>
                    <a:pt x="0" y="104"/>
                  </a:lnTo>
                  <a:lnTo>
                    <a:pt x="128" y="0"/>
                  </a:lnTo>
                  <a:close/>
                </a:path>
              </a:pathLst>
            </a:custGeom>
            <a:solidFill>
              <a:srgbClr val="FFFFFF"/>
            </a:solidFill>
            <a:ln w="0">
              <a:solidFill>
                <a:schemeClr val="tx1"/>
              </a:solidFill>
              <a:prstDash val="solid"/>
              <a:round/>
              <a:headEnd/>
              <a:tailEnd/>
            </a:ln>
          </p:spPr>
          <p:txBody>
            <a:bodyPr/>
            <a:lstStyle/>
            <a:p>
              <a:endParaRPr lang="en-US"/>
            </a:p>
          </p:txBody>
        </p:sp>
        <p:sp>
          <p:nvSpPr>
            <p:cNvPr id="27" name="Rectangle 38">
              <a:extLst>
                <a:ext uri="{FF2B5EF4-FFF2-40B4-BE49-F238E27FC236}">
                  <a16:creationId xmlns:a16="http://schemas.microsoft.com/office/drawing/2014/main" id="{709661DB-CC26-4A3A-B1B8-D7DB5DB56F53}"/>
                </a:ext>
              </a:extLst>
            </p:cNvPr>
            <p:cNvSpPr>
              <a:spLocks noChangeArrowheads="1"/>
            </p:cNvSpPr>
            <p:nvPr/>
          </p:nvSpPr>
          <p:spPr bwMode="auto">
            <a:xfrm>
              <a:off x="2986" y="2291"/>
              <a:ext cx="784" cy="325"/>
            </a:xfrm>
            <a:prstGeom prst="rect">
              <a:avLst/>
            </a:prstGeom>
            <a:solidFill>
              <a:schemeClr val="bg1"/>
            </a:solidFill>
            <a:ln w="0">
              <a:solidFill>
                <a:schemeClr val="tx1"/>
              </a:solidFill>
              <a:miter lim="800000"/>
              <a:headEnd/>
              <a:tailEnd/>
            </a:ln>
          </p:spPr>
          <p:txBody>
            <a:bodyPr/>
            <a:lstStyle/>
            <a:p>
              <a:endParaRPr lang="nl-NL"/>
            </a:p>
          </p:txBody>
        </p:sp>
        <p:sp>
          <p:nvSpPr>
            <p:cNvPr id="28" name="Rectangle 39">
              <a:extLst>
                <a:ext uri="{FF2B5EF4-FFF2-40B4-BE49-F238E27FC236}">
                  <a16:creationId xmlns:a16="http://schemas.microsoft.com/office/drawing/2014/main" id="{FB4EA1FF-950F-431C-BC1E-22DE60A324CB}"/>
                </a:ext>
              </a:extLst>
            </p:cNvPr>
            <p:cNvSpPr>
              <a:spLocks noChangeArrowheads="1"/>
            </p:cNvSpPr>
            <p:nvPr/>
          </p:nvSpPr>
          <p:spPr bwMode="auto">
            <a:xfrm>
              <a:off x="3042" y="2323"/>
              <a:ext cx="678" cy="125"/>
            </a:xfrm>
            <a:prstGeom prst="rect">
              <a:avLst/>
            </a:prstGeom>
            <a:noFill/>
            <a:ln w="9525">
              <a:noFill/>
              <a:miter lim="800000"/>
              <a:headEnd/>
              <a:tailEnd/>
            </a:ln>
          </p:spPr>
          <p:txBody>
            <a:bodyPr wrap="none" lIns="0" tIns="0" rIns="0" bIns="0">
              <a:spAutoFit/>
            </a:bodyPr>
            <a:lstStyle/>
            <a:p>
              <a:r>
                <a:rPr lang="nl-NL" sz="1300">
                  <a:solidFill>
                    <a:srgbClr val="000000"/>
                  </a:solidFill>
                </a:rPr>
                <a:t>Spaarrekening</a:t>
              </a:r>
              <a:endParaRPr lang="nl-NL"/>
            </a:p>
          </p:txBody>
        </p:sp>
        <p:sp>
          <p:nvSpPr>
            <p:cNvPr id="29" name="Rectangle 40">
              <a:extLst>
                <a:ext uri="{FF2B5EF4-FFF2-40B4-BE49-F238E27FC236}">
                  <a16:creationId xmlns:a16="http://schemas.microsoft.com/office/drawing/2014/main" id="{46DF2352-115B-4A65-AAB7-E91A844A580A}"/>
                </a:ext>
              </a:extLst>
            </p:cNvPr>
            <p:cNvSpPr>
              <a:spLocks noChangeArrowheads="1"/>
            </p:cNvSpPr>
            <p:nvPr/>
          </p:nvSpPr>
          <p:spPr bwMode="auto">
            <a:xfrm>
              <a:off x="2986" y="2466"/>
              <a:ext cx="784" cy="150"/>
            </a:xfrm>
            <a:prstGeom prst="rect">
              <a:avLst/>
            </a:prstGeom>
            <a:noFill/>
            <a:ln w="0">
              <a:solidFill>
                <a:schemeClr val="tx1"/>
              </a:solidFill>
              <a:miter lim="800000"/>
              <a:headEnd/>
              <a:tailEnd/>
            </a:ln>
          </p:spPr>
          <p:txBody>
            <a:bodyPr/>
            <a:lstStyle/>
            <a:p>
              <a:endParaRPr lang="nl-NL"/>
            </a:p>
          </p:txBody>
        </p:sp>
        <p:sp>
          <p:nvSpPr>
            <p:cNvPr id="30" name="Rectangle 41">
              <a:extLst>
                <a:ext uri="{FF2B5EF4-FFF2-40B4-BE49-F238E27FC236}">
                  <a16:creationId xmlns:a16="http://schemas.microsoft.com/office/drawing/2014/main" id="{5D8076E6-C85E-400C-B453-FA36911705F6}"/>
                </a:ext>
              </a:extLst>
            </p:cNvPr>
            <p:cNvSpPr>
              <a:spLocks noChangeArrowheads="1"/>
            </p:cNvSpPr>
            <p:nvPr/>
          </p:nvSpPr>
          <p:spPr bwMode="auto">
            <a:xfrm>
              <a:off x="2986" y="2529"/>
              <a:ext cx="784" cy="87"/>
            </a:xfrm>
            <a:prstGeom prst="rect">
              <a:avLst/>
            </a:prstGeom>
            <a:noFill/>
            <a:ln w="0">
              <a:solidFill>
                <a:schemeClr val="tx1"/>
              </a:solidFill>
              <a:miter lim="800000"/>
              <a:headEnd/>
              <a:tailEnd/>
            </a:ln>
          </p:spPr>
          <p:txBody>
            <a:bodyPr/>
            <a:lstStyle/>
            <a:p>
              <a:endParaRPr lang="nl-NL"/>
            </a:p>
          </p:txBody>
        </p:sp>
        <p:sp>
          <p:nvSpPr>
            <p:cNvPr id="31" name="Line 42">
              <a:extLst>
                <a:ext uri="{FF2B5EF4-FFF2-40B4-BE49-F238E27FC236}">
                  <a16:creationId xmlns:a16="http://schemas.microsoft.com/office/drawing/2014/main" id="{2888A9E9-A4EE-4A1D-8D52-D26650069829}"/>
                </a:ext>
              </a:extLst>
            </p:cNvPr>
            <p:cNvSpPr>
              <a:spLocks noChangeShapeType="1"/>
            </p:cNvSpPr>
            <p:nvPr/>
          </p:nvSpPr>
          <p:spPr bwMode="auto">
            <a:xfrm flipH="1" flipV="1">
              <a:off x="2873" y="1664"/>
              <a:ext cx="401" cy="627"/>
            </a:xfrm>
            <a:prstGeom prst="line">
              <a:avLst/>
            </a:prstGeom>
            <a:noFill/>
            <a:ln w="0">
              <a:solidFill>
                <a:schemeClr val="tx1"/>
              </a:solidFill>
              <a:round/>
              <a:headEnd/>
              <a:tailEnd/>
            </a:ln>
          </p:spPr>
          <p:txBody>
            <a:bodyPr/>
            <a:lstStyle/>
            <a:p>
              <a:endParaRPr lang="en-US"/>
            </a:p>
          </p:txBody>
        </p:sp>
        <p:sp>
          <p:nvSpPr>
            <p:cNvPr id="32" name="Freeform 43">
              <a:extLst>
                <a:ext uri="{FF2B5EF4-FFF2-40B4-BE49-F238E27FC236}">
                  <a16:creationId xmlns:a16="http://schemas.microsoft.com/office/drawing/2014/main" id="{58551399-3CA0-45BB-966C-ABB33B7B7563}"/>
                </a:ext>
              </a:extLst>
            </p:cNvPr>
            <p:cNvSpPr>
              <a:spLocks/>
            </p:cNvSpPr>
            <p:nvPr/>
          </p:nvSpPr>
          <p:spPr bwMode="auto">
            <a:xfrm>
              <a:off x="2873" y="1664"/>
              <a:ext cx="129" cy="159"/>
            </a:xfrm>
            <a:custGeom>
              <a:avLst/>
              <a:gdLst>
                <a:gd name="T0" fmla="*/ 0 w 129"/>
                <a:gd name="T1" fmla="*/ 0 h 159"/>
                <a:gd name="T2" fmla="*/ 129 w 129"/>
                <a:gd name="T3" fmla="*/ 96 h 159"/>
                <a:gd name="T4" fmla="*/ 32 w 129"/>
                <a:gd name="T5" fmla="*/ 159 h 159"/>
                <a:gd name="T6" fmla="*/ 0 w 129"/>
                <a:gd name="T7" fmla="*/ 0 h 159"/>
                <a:gd name="T8" fmla="*/ 0 60000 65536"/>
                <a:gd name="T9" fmla="*/ 0 60000 65536"/>
                <a:gd name="T10" fmla="*/ 0 60000 65536"/>
                <a:gd name="T11" fmla="*/ 0 60000 65536"/>
                <a:gd name="T12" fmla="*/ 0 w 129"/>
                <a:gd name="T13" fmla="*/ 0 h 159"/>
                <a:gd name="T14" fmla="*/ 129 w 129"/>
                <a:gd name="T15" fmla="*/ 159 h 159"/>
              </a:gdLst>
              <a:ahLst/>
              <a:cxnLst>
                <a:cxn ang="T8">
                  <a:pos x="T0" y="T1"/>
                </a:cxn>
                <a:cxn ang="T9">
                  <a:pos x="T2" y="T3"/>
                </a:cxn>
                <a:cxn ang="T10">
                  <a:pos x="T4" y="T5"/>
                </a:cxn>
                <a:cxn ang="T11">
                  <a:pos x="T6" y="T7"/>
                </a:cxn>
              </a:cxnLst>
              <a:rect l="T12" t="T13" r="T14" b="T15"/>
              <a:pathLst>
                <a:path w="129" h="159">
                  <a:moveTo>
                    <a:pt x="0" y="0"/>
                  </a:moveTo>
                  <a:lnTo>
                    <a:pt x="129" y="96"/>
                  </a:lnTo>
                  <a:lnTo>
                    <a:pt x="32" y="159"/>
                  </a:lnTo>
                  <a:lnTo>
                    <a:pt x="0" y="0"/>
                  </a:lnTo>
                  <a:close/>
                </a:path>
              </a:pathLst>
            </a:custGeom>
            <a:solidFill>
              <a:srgbClr val="FFFFFF"/>
            </a:solidFill>
            <a:ln w="0">
              <a:solidFill>
                <a:schemeClr val="tx1"/>
              </a:solidFill>
              <a:prstDash val="solid"/>
              <a:round/>
              <a:headEnd/>
              <a:tailEnd/>
            </a:ln>
          </p:spPr>
          <p:txBody>
            <a:bodyPr/>
            <a:lstStyle/>
            <a:p>
              <a:endParaRPr lang="en-US"/>
            </a:p>
          </p:txBody>
        </p:sp>
        <p:sp>
          <p:nvSpPr>
            <p:cNvPr id="33" name="Rectangle 44">
              <a:extLst>
                <a:ext uri="{FF2B5EF4-FFF2-40B4-BE49-F238E27FC236}">
                  <a16:creationId xmlns:a16="http://schemas.microsoft.com/office/drawing/2014/main" id="{AE056AB4-83FE-4261-9FE7-D7BE6565764D}"/>
                </a:ext>
              </a:extLst>
            </p:cNvPr>
            <p:cNvSpPr>
              <a:spLocks noChangeArrowheads="1"/>
            </p:cNvSpPr>
            <p:nvPr/>
          </p:nvSpPr>
          <p:spPr bwMode="auto">
            <a:xfrm>
              <a:off x="4466" y="2291"/>
              <a:ext cx="768" cy="325"/>
            </a:xfrm>
            <a:prstGeom prst="rect">
              <a:avLst/>
            </a:prstGeom>
            <a:solidFill>
              <a:schemeClr val="bg1"/>
            </a:solidFill>
            <a:ln w="0">
              <a:solidFill>
                <a:schemeClr val="tx1"/>
              </a:solidFill>
              <a:miter lim="800000"/>
              <a:headEnd/>
              <a:tailEnd/>
            </a:ln>
          </p:spPr>
          <p:txBody>
            <a:bodyPr/>
            <a:lstStyle/>
            <a:p>
              <a:endParaRPr lang="nl-NL"/>
            </a:p>
          </p:txBody>
        </p:sp>
        <p:sp>
          <p:nvSpPr>
            <p:cNvPr id="34" name="Rectangle 45">
              <a:extLst>
                <a:ext uri="{FF2B5EF4-FFF2-40B4-BE49-F238E27FC236}">
                  <a16:creationId xmlns:a16="http://schemas.microsoft.com/office/drawing/2014/main" id="{A69C538A-2115-4B4D-A817-05EBF48E7AB6}"/>
                </a:ext>
              </a:extLst>
            </p:cNvPr>
            <p:cNvSpPr>
              <a:spLocks noChangeArrowheads="1"/>
            </p:cNvSpPr>
            <p:nvPr/>
          </p:nvSpPr>
          <p:spPr bwMode="auto">
            <a:xfrm>
              <a:off x="4538" y="2323"/>
              <a:ext cx="649" cy="125"/>
            </a:xfrm>
            <a:prstGeom prst="rect">
              <a:avLst/>
            </a:prstGeom>
            <a:noFill/>
            <a:ln w="9525">
              <a:noFill/>
              <a:miter lim="800000"/>
              <a:headEnd/>
              <a:tailEnd/>
            </a:ln>
          </p:spPr>
          <p:txBody>
            <a:bodyPr wrap="none" lIns="0" tIns="0" rIns="0" bIns="0">
              <a:spAutoFit/>
            </a:bodyPr>
            <a:lstStyle/>
            <a:p>
              <a:r>
                <a:rPr lang="nl-NL" sz="1300">
                  <a:solidFill>
                    <a:srgbClr val="000000"/>
                  </a:solidFill>
                </a:rPr>
                <a:t>Spaarregeling</a:t>
              </a:r>
              <a:endParaRPr lang="nl-NL"/>
            </a:p>
          </p:txBody>
        </p:sp>
        <p:sp>
          <p:nvSpPr>
            <p:cNvPr id="35" name="Rectangle 46">
              <a:extLst>
                <a:ext uri="{FF2B5EF4-FFF2-40B4-BE49-F238E27FC236}">
                  <a16:creationId xmlns:a16="http://schemas.microsoft.com/office/drawing/2014/main" id="{CE14493D-D89A-480C-ACAB-6692B320DD23}"/>
                </a:ext>
              </a:extLst>
            </p:cNvPr>
            <p:cNvSpPr>
              <a:spLocks noChangeArrowheads="1"/>
            </p:cNvSpPr>
            <p:nvPr/>
          </p:nvSpPr>
          <p:spPr bwMode="auto">
            <a:xfrm>
              <a:off x="4466" y="2466"/>
              <a:ext cx="768" cy="150"/>
            </a:xfrm>
            <a:prstGeom prst="rect">
              <a:avLst/>
            </a:prstGeom>
            <a:noFill/>
            <a:ln w="0">
              <a:solidFill>
                <a:schemeClr val="tx1"/>
              </a:solidFill>
              <a:miter lim="800000"/>
              <a:headEnd/>
              <a:tailEnd/>
            </a:ln>
          </p:spPr>
          <p:txBody>
            <a:bodyPr/>
            <a:lstStyle/>
            <a:p>
              <a:endParaRPr lang="nl-NL"/>
            </a:p>
          </p:txBody>
        </p:sp>
        <p:sp>
          <p:nvSpPr>
            <p:cNvPr id="36" name="Rectangle 47">
              <a:extLst>
                <a:ext uri="{FF2B5EF4-FFF2-40B4-BE49-F238E27FC236}">
                  <a16:creationId xmlns:a16="http://schemas.microsoft.com/office/drawing/2014/main" id="{9F729150-7BBC-4B4A-81B4-FF1A3182E53B}"/>
                </a:ext>
              </a:extLst>
            </p:cNvPr>
            <p:cNvSpPr>
              <a:spLocks noChangeArrowheads="1"/>
            </p:cNvSpPr>
            <p:nvPr/>
          </p:nvSpPr>
          <p:spPr bwMode="auto">
            <a:xfrm>
              <a:off x="4466" y="2529"/>
              <a:ext cx="768" cy="87"/>
            </a:xfrm>
            <a:prstGeom prst="rect">
              <a:avLst/>
            </a:prstGeom>
            <a:noFill/>
            <a:ln w="0">
              <a:solidFill>
                <a:schemeClr val="tx1"/>
              </a:solidFill>
              <a:miter lim="800000"/>
              <a:headEnd/>
              <a:tailEnd/>
            </a:ln>
          </p:spPr>
          <p:txBody>
            <a:bodyPr/>
            <a:lstStyle/>
            <a:p>
              <a:endParaRPr lang="nl-NL"/>
            </a:p>
          </p:txBody>
        </p:sp>
        <p:sp>
          <p:nvSpPr>
            <p:cNvPr id="37" name="Line 48">
              <a:extLst>
                <a:ext uri="{FF2B5EF4-FFF2-40B4-BE49-F238E27FC236}">
                  <a16:creationId xmlns:a16="http://schemas.microsoft.com/office/drawing/2014/main" id="{DB769A0C-8AF0-4ECC-B236-113F6C63FF99}"/>
                </a:ext>
              </a:extLst>
            </p:cNvPr>
            <p:cNvSpPr>
              <a:spLocks noChangeShapeType="1"/>
            </p:cNvSpPr>
            <p:nvPr/>
          </p:nvSpPr>
          <p:spPr bwMode="auto">
            <a:xfrm flipH="1">
              <a:off x="3770" y="2458"/>
              <a:ext cx="344" cy="1"/>
            </a:xfrm>
            <a:prstGeom prst="line">
              <a:avLst/>
            </a:prstGeom>
            <a:noFill/>
            <a:ln w="0">
              <a:solidFill>
                <a:schemeClr val="tx1"/>
              </a:solidFill>
              <a:round/>
              <a:headEnd/>
              <a:tailEnd/>
            </a:ln>
          </p:spPr>
          <p:txBody>
            <a:bodyPr/>
            <a:lstStyle/>
            <a:p>
              <a:endParaRPr lang="en-US"/>
            </a:p>
          </p:txBody>
        </p:sp>
        <p:sp>
          <p:nvSpPr>
            <p:cNvPr id="38" name="Rectangle 49">
              <a:extLst>
                <a:ext uri="{FF2B5EF4-FFF2-40B4-BE49-F238E27FC236}">
                  <a16:creationId xmlns:a16="http://schemas.microsoft.com/office/drawing/2014/main" id="{960C4B6E-9D15-4171-B8C4-E59A3BA28D47}"/>
                </a:ext>
              </a:extLst>
            </p:cNvPr>
            <p:cNvSpPr>
              <a:spLocks noChangeArrowheads="1"/>
            </p:cNvSpPr>
            <p:nvPr/>
          </p:nvSpPr>
          <p:spPr bwMode="auto">
            <a:xfrm>
              <a:off x="3914" y="2513"/>
              <a:ext cx="156" cy="125"/>
            </a:xfrm>
            <a:prstGeom prst="rect">
              <a:avLst/>
            </a:prstGeom>
            <a:noFill/>
            <a:ln w="9525">
              <a:noFill/>
              <a:miter lim="800000"/>
              <a:headEnd/>
              <a:tailEnd/>
            </a:ln>
          </p:spPr>
          <p:txBody>
            <a:bodyPr wrap="none" lIns="0" tIns="0" rIns="0" bIns="0">
              <a:spAutoFit/>
            </a:bodyPr>
            <a:lstStyle/>
            <a:p>
              <a:r>
                <a:rPr lang="nl-NL" sz="1300">
                  <a:solidFill>
                    <a:srgbClr val="000000"/>
                  </a:solidFill>
                </a:rPr>
                <a:t>0..*</a:t>
              </a:r>
              <a:endParaRPr lang="nl-NL"/>
            </a:p>
          </p:txBody>
        </p:sp>
        <p:sp>
          <p:nvSpPr>
            <p:cNvPr id="39" name="Line 50">
              <a:extLst>
                <a:ext uri="{FF2B5EF4-FFF2-40B4-BE49-F238E27FC236}">
                  <a16:creationId xmlns:a16="http://schemas.microsoft.com/office/drawing/2014/main" id="{A8C48CBE-2449-44D5-A3DF-31AD4023B36D}"/>
                </a:ext>
              </a:extLst>
            </p:cNvPr>
            <p:cNvSpPr>
              <a:spLocks noChangeShapeType="1"/>
            </p:cNvSpPr>
            <p:nvPr/>
          </p:nvSpPr>
          <p:spPr bwMode="auto">
            <a:xfrm>
              <a:off x="4114" y="2458"/>
              <a:ext cx="352" cy="1"/>
            </a:xfrm>
            <a:prstGeom prst="line">
              <a:avLst/>
            </a:prstGeom>
            <a:noFill/>
            <a:ln w="0">
              <a:solidFill>
                <a:schemeClr val="tx1"/>
              </a:solidFill>
              <a:round/>
              <a:headEnd/>
              <a:tailEnd/>
            </a:ln>
          </p:spPr>
          <p:txBody>
            <a:bodyPr/>
            <a:lstStyle/>
            <a:p>
              <a:endParaRPr lang="en-US"/>
            </a:p>
          </p:txBody>
        </p:sp>
        <p:sp>
          <p:nvSpPr>
            <p:cNvPr id="40" name="Rectangle 51">
              <a:extLst>
                <a:ext uri="{FF2B5EF4-FFF2-40B4-BE49-F238E27FC236}">
                  <a16:creationId xmlns:a16="http://schemas.microsoft.com/office/drawing/2014/main" id="{42E99377-1D0C-422F-B55D-36EBF932F65C}"/>
                </a:ext>
              </a:extLst>
            </p:cNvPr>
            <p:cNvSpPr>
              <a:spLocks noChangeArrowheads="1"/>
            </p:cNvSpPr>
            <p:nvPr/>
          </p:nvSpPr>
          <p:spPr bwMode="auto">
            <a:xfrm>
              <a:off x="4338" y="2505"/>
              <a:ext cx="58" cy="125"/>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41" name="Rectangle 53">
              <a:extLst>
                <a:ext uri="{FF2B5EF4-FFF2-40B4-BE49-F238E27FC236}">
                  <a16:creationId xmlns:a16="http://schemas.microsoft.com/office/drawing/2014/main" id="{5FECFCED-22A1-4B61-84AF-1BB7022C8535}"/>
                </a:ext>
              </a:extLst>
            </p:cNvPr>
            <p:cNvSpPr>
              <a:spLocks noChangeArrowheads="1"/>
            </p:cNvSpPr>
            <p:nvPr/>
          </p:nvSpPr>
          <p:spPr bwMode="auto">
            <a:xfrm>
              <a:off x="4338" y="2505"/>
              <a:ext cx="58" cy="125"/>
            </a:xfrm>
            <a:prstGeom prst="rect">
              <a:avLst/>
            </a:prstGeom>
            <a:noFill/>
            <a:ln w="9525">
              <a:noFill/>
              <a:miter lim="800000"/>
              <a:headEnd/>
              <a:tailEnd/>
            </a:ln>
          </p:spPr>
          <p:txBody>
            <a:bodyPr wrap="none" lIns="0" tIns="0" rIns="0" bIns="0">
              <a:spAutoFit/>
            </a:bodyPr>
            <a:lstStyle/>
            <a:p>
              <a:r>
                <a:rPr lang="nl-NL" sz="1300">
                  <a:solidFill>
                    <a:srgbClr val="000000"/>
                  </a:solidFill>
                </a:rPr>
                <a:t>1</a:t>
              </a:r>
              <a:endParaRPr lang="nl-NL"/>
            </a:p>
          </p:txBody>
        </p:sp>
        <p:sp>
          <p:nvSpPr>
            <p:cNvPr id="42" name="Freeform 54">
              <a:extLst>
                <a:ext uri="{FF2B5EF4-FFF2-40B4-BE49-F238E27FC236}">
                  <a16:creationId xmlns:a16="http://schemas.microsoft.com/office/drawing/2014/main" id="{36711EA2-22F9-4798-AD35-0CAB48210357}"/>
                </a:ext>
              </a:extLst>
            </p:cNvPr>
            <p:cNvSpPr>
              <a:spLocks/>
            </p:cNvSpPr>
            <p:nvPr/>
          </p:nvSpPr>
          <p:spPr bwMode="auto">
            <a:xfrm>
              <a:off x="3634" y="855"/>
              <a:ext cx="864" cy="595"/>
            </a:xfrm>
            <a:custGeom>
              <a:avLst/>
              <a:gdLst>
                <a:gd name="T0" fmla="*/ 0 w 864"/>
                <a:gd name="T1" fmla="*/ 0 h 595"/>
                <a:gd name="T2" fmla="*/ 768 w 864"/>
                <a:gd name="T3" fmla="*/ 0 h 595"/>
                <a:gd name="T4" fmla="*/ 864 w 864"/>
                <a:gd name="T5" fmla="*/ 95 h 595"/>
                <a:gd name="T6" fmla="*/ 864 w 864"/>
                <a:gd name="T7" fmla="*/ 595 h 595"/>
                <a:gd name="T8" fmla="*/ 0 w 864"/>
                <a:gd name="T9" fmla="*/ 595 h 595"/>
                <a:gd name="T10" fmla="*/ 0 w 864"/>
                <a:gd name="T11" fmla="*/ 0 h 595"/>
                <a:gd name="T12" fmla="*/ 0 60000 65536"/>
                <a:gd name="T13" fmla="*/ 0 60000 65536"/>
                <a:gd name="T14" fmla="*/ 0 60000 65536"/>
                <a:gd name="T15" fmla="*/ 0 60000 65536"/>
                <a:gd name="T16" fmla="*/ 0 60000 65536"/>
                <a:gd name="T17" fmla="*/ 0 60000 65536"/>
                <a:gd name="T18" fmla="*/ 0 w 864"/>
                <a:gd name="T19" fmla="*/ 0 h 595"/>
                <a:gd name="T20" fmla="*/ 864 w 864"/>
                <a:gd name="T21" fmla="*/ 595 h 595"/>
              </a:gdLst>
              <a:ahLst/>
              <a:cxnLst>
                <a:cxn ang="T12">
                  <a:pos x="T0" y="T1"/>
                </a:cxn>
                <a:cxn ang="T13">
                  <a:pos x="T2" y="T3"/>
                </a:cxn>
                <a:cxn ang="T14">
                  <a:pos x="T4" y="T5"/>
                </a:cxn>
                <a:cxn ang="T15">
                  <a:pos x="T6" y="T7"/>
                </a:cxn>
                <a:cxn ang="T16">
                  <a:pos x="T8" y="T9"/>
                </a:cxn>
                <a:cxn ang="T17">
                  <a:pos x="T10" y="T11"/>
                </a:cxn>
              </a:cxnLst>
              <a:rect l="T18" t="T19" r="T20" b="T21"/>
              <a:pathLst>
                <a:path w="864" h="595">
                  <a:moveTo>
                    <a:pt x="0" y="0"/>
                  </a:moveTo>
                  <a:lnTo>
                    <a:pt x="768" y="0"/>
                  </a:lnTo>
                  <a:lnTo>
                    <a:pt x="864" y="95"/>
                  </a:lnTo>
                  <a:lnTo>
                    <a:pt x="864" y="595"/>
                  </a:lnTo>
                  <a:lnTo>
                    <a:pt x="0" y="595"/>
                  </a:lnTo>
                  <a:lnTo>
                    <a:pt x="0" y="0"/>
                  </a:lnTo>
                  <a:close/>
                </a:path>
              </a:pathLst>
            </a:custGeom>
            <a:solidFill>
              <a:schemeClr val="bg1"/>
            </a:solidFill>
            <a:ln w="0">
              <a:solidFill>
                <a:schemeClr val="tx1"/>
              </a:solidFill>
              <a:prstDash val="solid"/>
              <a:round/>
              <a:headEnd/>
              <a:tailEnd/>
            </a:ln>
          </p:spPr>
          <p:txBody>
            <a:bodyPr/>
            <a:lstStyle/>
            <a:p>
              <a:endParaRPr lang="en-US"/>
            </a:p>
          </p:txBody>
        </p:sp>
        <p:sp>
          <p:nvSpPr>
            <p:cNvPr id="43" name="Freeform 55">
              <a:extLst>
                <a:ext uri="{FF2B5EF4-FFF2-40B4-BE49-F238E27FC236}">
                  <a16:creationId xmlns:a16="http://schemas.microsoft.com/office/drawing/2014/main" id="{56A6C5B6-1514-4C29-A3FD-B22F587C8DC2}"/>
                </a:ext>
              </a:extLst>
            </p:cNvPr>
            <p:cNvSpPr>
              <a:spLocks/>
            </p:cNvSpPr>
            <p:nvPr/>
          </p:nvSpPr>
          <p:spPr bwMode="auto">
            <a:xfrm>
              <a:off x="3634" y="855"/>
              <a:ext cx="864" cy="595"/>
            </a:xfrm>
            <a:custGeom>
              <a:avLst/>
              <a:gdLst>
                <a:gd name="T0" fmla="*/ 0 w 108"/>
                <a:gd name="T1" fmla="*/ 0 h 75"/>
                <a:gd name="T2" fmla="*/ 768 w 108"/>
                <a:gd name="T3" fmla="*/ 0 h 75"/>
                <a:gd name="T4" fmla="*/ 864 w 108"/>
                <a:gd name="T5" fmla="*/ 95 h 75"/>
                <a:gd name="T6" fmla="*/ 864 w 108"/>
                <a:gd name="T7" fmla="*/ 595 h 75"/>
                <a:gd name="T8" fmla="*/ 0 w 108"/>
                <a:gd name="T9" fmla="*/ 595 h 75"/>
                <a:gd name="T10" fmla="*/ 0 w 108"/>
                <a:gd name="T11" fmla="*/ 0 h 75"/>
                <a:gd name="T12" fmla="*/ 0 60000 65536"/>
                <a:gd name="T13" fmla="*/ 0 60000 65536"/>
                <a:gd name="T14" fmla="*/ 0 60000 65536"/>
                <a:gd name="T15" fmla="*/ 0 60000 65536"/>
                <a:gd name="T16" fmla="*/ 0 60000 65536"/>
                <a:gd name="T17" fmla="*/ 0 60000 65536"/>
                <a:gd name="T18" fmla="*/ 0 w 108"/>
                <a:gd name="T19" fmla="*/ 0 h 75"/>
                <a:gd name="T20" fmla="*/ 108 w 108"/>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08" h="75">
                  <a:moveTo>
                    <a:pt x="0" y="0"/>
                  </a:moveTo>
                  <a:lnTo>
                    <a:pt x="96" y="0"/>
                  </a:lnTo>
                  <a:lnTo>
                    <a:pt x="108" y="12"/>
                  </a:lnTo>
                  <a:lnTo>
                    <a:pt x="108" y="75"/>
                  </a:lnTo>
                  <a:lnTo>
                    <a:pt x="0" y="75"/>
                  </a:lnTo>
                  <a:lnTo>
                    <a:pt x="0" y="0"/>
                  </a:lnTo>
                </a:path>
              </a:pathLst>
            </a:custGeom>
            <a:noFill/>
            <a:ln w="0">
              <a:solidFill>
                <a:schemeClr val="tx1"/>
              </a:solidFill>
              <a:prstDash val="solid"/>
              <a:round/>
              <a:headEnd/>
              <a:tailEnd/>
            </a:ln>
          </p:spPr>
          <p:txBody>
            <a:bodyPr/>
            <a:lstStyle/>
            <a:p>
              <a:endParaRPr lang="en-US"/>
            </a:p>
          </p:txBody>
        </p:sp>
        <p:sp>
          <p:nvSpPr>
            <p:cNvPr id="44" name="Freeform 56">
              <a:extLst>
                <a:ext uri="{FF2B5EF4-FFF2-40B4-BE49-F238E27FC236}">
                  <a16:creationId xmlns:a16="http://schemas.microsoft.com/office/drawing/2014/main" id="{662FE1C2-03D1-4B26-BD6C-46C532651723}"/>
                </a:ext>
              </a:extLst>
            </p:cNvPr>
            <p:cNvSpPr>
              <a:spLocks/>
            </p:cNvSpPr>
            <p:nvPr/>
          </p:nvSpPr>
          <p:spPr bwMode="auto">
            <a:xfrm>
              <a:off x="4402" y="855"/>
              <a:ext cx="96" cy="95"/>
            </a:xfrm>
            <a:custGeom>
              <a:avLst/>
              <a:gdLst>
                <a:gd name="T0" fmla="*/ 0 w 12"/>
                <a:gd name="T1" fmla="*/ 0 h 12"/>
                <a:gd name="T2" fmla="*/ 0 w 12"/>
                <a:gd name="T3" fmla="*/ 95 h 12"/>
                <a:gd name="T4" fmla="*/ 96 w 12"/>
                <a:gd name="T5" fmla="*/ 95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noFill/>
            <a:ln w="0">
              <a:solidFill>
                <a:schemeClr val="tx1"/>
              </a:solidFill>
              <a:prstDash val="solid"/>
              <a:round/>
              <a:headEnd/>
              <a:tailEnd/>
            </a:ln>
          </p:spPr>
          <p:txBody>
            <a:bodyPr/>
            <a:lstStyle/>
            <a:p>
              <a:endParaRPr lang="en-US"/>
            </a:p>
          </p:txBody>
        </p:sp>
        <p:sp>
          <p:nvSpPr>
            <p:cNvPr id="45" name="Rectangle 57">
              <a:extLst>
                <a:ext uri="{FF2B5EF4-FFF2-40B4-BE49-F238E27FC236}">
                  <a16:creationId xmlns:a16="http://schemas.microsoft.com/office/drawing/2014/main" id="{A1AEBC5B-9C68-41B9-916C-10FFD27200D3}"/>
                </a:ext>
              </a:extLst>
            </p:cNvPr>
            <p:cNvSpPr>
              <a:spLocks noChangeArrowheads="1"/>
            </p:cNvSpPr>
            <p:nvPr/>
          </p:nvSpPr>
          <p:spPr bwMode="auto">
            <a:xfrm>
              <a:off x="3666" y="871"/>
              <a:ext cx="713" cy="125"/>
            </a:xfrm>
            <a:prstGeom prst="rect">
              <a:avLst/>
            </a:prstGeom>
            <a:noFill/>
            <a:ln w="9525">
              <a:noFill/>
              <a:miter lim="800000"/>
              <a:headEnd/>
              <a:tailEnd/>
            </a:ln>
          </p:spPr>
          <p:txBody>
            <a:bodyPr wrap="none" lIns="0" tIns="0" rIns="0" bIns="0">
              <a:spAutoFit/>
            </a:bodyPr>
            <a:lstStyle/>
            <a:p>
              <a:r>
                <a:rPr lang="nl-NL" sz="1300" b="1">
                  <a:solidFill>
                    <a:srgbClr val="000000"/>
                  </a:solidFill>
                </a:rPr>
                <a:t>Abstract class</a:t>
              </a:r>
              <a:endParaRPr lang="nl-NL"/>
            </a:p>
          </p:txBody>
        </p:sp>
        <p:sp>
          <p:nvSpPr>
            <p:cNvPr id="46" name="Rectangle 58">
              <a:extLst>
                <a:ext uri="{FF2B5EF4-FFF2-40B4-BE49-F238E27FC236}">
                  <a16:creationId xmlns:a16="http://schemas.microsoft.com/office/drawing/2014/main" id="{A7C81275-C649-44CF-8A0A-18082300D11E}"/>
                </a:ext>
              </a:extLst>
            </p:cNvPr>
            <p:cNvSpPr>
              <a:spLocks noChangeArrowheads="1"/>
            </p:cNvSpPr>
            <p:nvPr/>
          </p:nvSpPr>
          <p:spPr bwMode="auto">
            <a:xfrm>
              <a:off x="3666" y="998"/>
              <a:ext cx="713" cy="125"/>
            </a:xfrm>
            <a:prstGeom prst="rect">
              <a:avLst/>
            </a:prstGeom>
            <a:noFill/>
            <a:ln w="9525">
              <a:noFill/>
              <a:miter lim="800000"/>
              <a:headEnd/>
              <a:tailEnd/>
            </a:ln>
          </p:spPr>
          <p:txBody>
            <a:bodyPr wrap="none" lIns="0" tIns="0" rIns="0" bIns="0">
              <a:spAutoFit/>
            </a:bodyPr>
            <a:lstStyle/>
            <a:p>
              <a:r>
                <a:rPr lang="nl-NL" sz="1300" b="1">
                  <a:solidFill>
                    <a:srgbClr val="000000"/>
                  </a:solidFill>
                </a:rPr>
                <a:t>UML: naam in </a:t>
              </a:r>
              <a:endParaRPr lang="nl-NL"/>
            </a:p>
          </p:txBody>
        </p:sp>
        <p:sp>
          <p:nvSpPr>
            <p:cNvPr id="47" name="Rectangle 59">
              <a:extLst>
                <a:ext uri="{FF2B5EF4-FFF2-40B4-BE49-F238E27FC236}">
                  <a16:creationId xmlns:a16="http://schemas.microsoft.com/office/drawing/2014/main" id="{9D9CCA0F-ED16-4A14-8026-69E5235D088E}"/>
                </a:ext>
              </a:extLst>
            </p:cNvPr>
            <p:cNvSpPr>
              <a:spLocks noChangeArrowheads="1"/>
            </p:cNvSpPr>
            <p:nvPr/>
          </p:nvSpPr>
          <p:spPr bwMode="auto">
            <a:xfrm>
              <a:off x="3666" y="1125"/>
              <a:ext cx="296" cy="125"/>
            </a:xfrm>
            <a:prstGeom prst="rect">
              <a:avLst/>
            </a:prstGeom>
            <a:noFill/>
            <a:ln w="9525">
              <a:noFill/>
              <a:miter lim="800000"/>
              <a:headEnd/>
              <a:tailEnd/>
            </a:ln>
          </p:spPr>
          <p:txBody>
            <a:bodyPr wrap="none" lIns="0" tIns="0" rIns="0" bIns="0">
              <a:spAutoFit/>
            </a:bodyPr>
            <a:lstStyle/>
            <a:p>
              <a:r>
                <a:rPr lang="nl-NL" sz="1300" b="1">
                  <a:solidFill>
                    <a:srgbClr val="000000"/>
                  </a:solidFill>
                </a:rPr>
                <a:t>italics</a:t>
              </a:r>
              <a:endParaRPr lang="nl-NL"/>
            </a:p>
          </p:txBody>
        </p:sp>
        <p:sp>
          <p:nvSpPr>
            <p:cNvPr id="48" name="Line 60">
              <a:extLst>
                <a:ext uri="{FF2B5EF4-FFF2-40B4-BE49-F238E27FC236}">
                  <a16:creationId xmlns:a16="http://schemas.microsoft.com/office/drawing/2014/main" id="{757DD63F-9B96-43EA-B3EA-8453F660334C}"/>
                </a:ext>
              </a:extLst>
            </p:cNvPr>
            <p:cNvSpPr>
              <a:spLocks noChangeShapeType="1"/>
            </p:cNvSpPr>
            <p:nvPr/>
          </p:nvSpPr>
          <p:spPr bwMode="auto">
            <a:xfrm flipV="1">
              <a:off x="3098" y="1220"/>
              <a:ext cx="536" cy="80"/>
            </a:xfrm>
            <a:prstGeom prst="line">
              <a:avLst/>
            </a:prstGeom>
            <a:noFill/>
            <a:ln w="0">
              <a:solidFill>
                <a:schemeClr val="tx1"/>
              </a:solidFill>
              <a:prstDash val="sysDash"/>
              <a:round/>
              <a:headEnd/>
              <a:tailEnd/>
            </a:ln>
          </p:spPr>
          <p:txBody>
            <a:bodyPr/>
            <a:lstStyle/>
            <a:p>
              <a:endParaRPr lang="en-US"/>
            </a:p>
          </p:txBody>
        </p:sp>
        <p:sp>
          <p:nvSpPr>
            <p:cNvPr id="49" name="Freeform 12">
              <a:extLst>
                <a:ext uri="{FF2B5EF4-FFF2-40B4-BE49-F238E27FC236}">
                  <a16:creationId xmlns:a16="http://schemas.microsoft.com/office/drawing/2014/main" id="{EB253590-E263-44B9-8FC7-7979622D4DAE}"/>
                </a:ext>
              </a:extLst>
            </p:cNvPr>
            <p:cNvSpPr>
              <a:spLocks noEditPoints="1"/>
            </p:cNvSpPr>
            <p:nvPr/>
          </p:nvSpPr>
          <p:spPr bwMode="auto">
            <a:xfrm>
              <a:off x="840" y="2055"/>
              <a:ext cx="1449" cy="289"/>
            </a:xfrm>
            <a:custGeom>
              <a:avLst/>
              <a:gdLst>
                <a:gd name="T0" fmla="*/ 0 w 910"/>
                <a:gd name="T1" fmla="*/ 288 h 617"/>
                <a:gd name="T2" fmla="*/ 25 w 910"/>
                <a:gd name="T3" fmla="*/ 283 h 617"/>
                <a:gd name="T4" fmla="*/ 72 w 910"/>
                <a:gd name="T5" fmla="*/ 274 h 617"/>
                <a:gd name="T6" fmla="*/ 96 w 910"/>
                <a:gd name="T7" fmla="*/ 269 h 617"/>
                <a:gd name="T8" fmla="*/ 121 w 910"/>
                <a:gd name="T9" fmla="*/ 264 h 617"/>
                <a:gd name="T10" fmla="*/ 145 w 910"/>
                <a:gd name="T11" fmla="*/ 259 h 617"/>
                <a:gd name="T12" fmla="*/ 169 w 910"/>
                <a:gd name="T13" fmla="*/ 254 h 617"/>
                <a:gd name="T14" fmla="*/ 191 w 910"/>
                <a:gd name="T15" fmla="*/ 250 h 617"/>
                <a:gd name="T16" fmla="*/ 217 w 910"/>
                <a:gd name="T17" fmla="*/ 245 h 617"/>
                <a:gd name="T18" fmla="*/ 242 w 910"/>
                <a:gd name="T19" fmla="*/ 241 h 617"/>
                <a:gd name="T20" fmla="*/ 266 w 910"/>
                <a:gd name="T21" fmla="*/ 237 h 617"/>
                <a:gd name="T22" fmla="*/ 290 w 910"/>
                <a:gd name="T23" fmla="*/ 232 h 617"/>
                <a:gd name="T24" fmla="*/ 311 w 910"/>
                <a:gd name="T25" fmla="*/ 228 h 617"/>
                <a:gd name="T26" fmla="*/ 336 w 910"/>
                <a:gd name="T27" fmla="*/ 223 h 617"/>
                <a:gd name="T28" fmla="*/ 360 w 910"/>
                <a:gd name="T29" fmla="*/ 218 h 617"/>
                <a:gd name="T30" fmla="*/ 382 w 910"/>
                <a:gd name="T31" fmla="*/ 214 h 617"/>
                <a:gd name="T32" fmla="*/ 408 w 910"/>
                <a:gd name="T33" fmla="*/ 208 h 617"/>
                <a:gd name="T34" fmla="*/ 428 w 910"/>
                <a:gd name="T35" fmla="*/ 202 h 617"/>
                <a:gd name="T36" fmla="*/ 451 w 910"/>
                <a:gd name="T37" fmla="*/ 198 h 617"/>
                <a:gd name="T38" fmla="*/ 473 w 910"/>
                <a:gd name="T39" fmla="*/ 193 h 617"/>
                <a:gd name="T40" fmla="*/ 500 w 910"/>
                <a:gd name="T41" fmla="*/ 188 h 617"/>
                <a:gd name="T42" fmla="*/ 525 w 910"/>
                <a:gd name="T43" fmla="*/ 184 h 617"/>
                <a:gd name="T44" fmla="*/ 548 w 910"/>
                <a:gd name="T45" fmla="*/ 180 h 617"/>
                <a:gd name="T46" fmla="*/ 572 w 910"/>
                <a:gd name="T47" fmla="*/ 176 h 617"/>
                <a:gd name="T48" fmla="*/ 596 w 910"/>
                <a:gd name="T49" fmla="*/ 171 h 617"/>
                <a:gd name="T50" fmla="*/ 619 w 910"/>
                <a:gd name="T51" fmla="*/ 166 h 617"/>
                <a:gd name="T52" fmla="*/ 643 w 910"/>
                <a:gd name="T53" fmla="*/ 162 h 617"/>
                <a:gd name="T54" fmla="*/ 664 w 910"/>
                <a:gd name="T55" fmla="*/ 157 h 617"/>
                <a:gd name="T56" fmla="*/ 688 w 910"/>
                <a:gd name="T57" fmla="*/ 152 h 617"/>
                <a:gd name="T58" fmla="*/ 709 w 910"/>
                <a:gd name="T59" fmla="*/ 148 h 617"/>
                <a:gd name="T60" fmla="*/ 732 w 910"/>
                <a:gd name="T61" fmla="*/ 141 h 617"/>
                <a:gd name="T62" fmla="*/ 758 w 910"/>
                <a:gd name="T63" fmla="*/ 136 h 617"/>
                <a:gd name="T64" fmla="*/ 780 w 910"/>
                <a:gd name="T65" fmla="*/ 133 h 617"/>
                <a:gd name="T66" fmla="*/ 804 w 910"/>
                <a:gd name="T67" fmla="*/ 128 h 617"/>
                <a:gd name="T68" fmla="*/ 833 w 910"/>
                <a:gd name="T69" fmla="*/ 124 h 617"/>
                <a:gd name="T70" fmla="*/ 855 w 910"/>
                <a:gd name="T71" fmla="*/ 119 h 617"/>
                <a:gd name="T72" fmla="*/ 879 w 910"/>
                <a:gd name="T73" fmla="*/ 114 h 617"/>
                <a:gd name="T74" fmla="*/ 901 w 910"/>
                <a:gd name="T75" fmla="*/ 110 h 617"/>
                <a:gd name="T76" fmla="*/ 927 w 910"/>
                <a:gd name="T77" fmla="*/ 105 h 617"/>
                <a:gd name="T78" fmla="*/ 947 w 910"/>
                <a:gd name="T79" fmla="*/ 100 h 617"/>
                <a:gd name="T80" fmla="*/ 970 w 910"/>
                <a:gd name="T81" fmla="*/ 95 h 617"/>
                <a:gd name="T82" fmla="*/ 995 w 910"/>
                <a:gd name="T83" fmla="*/ 89 h 617"/>
                <a:gd name="T84" fmla="*/ 1041 w 910"/>
                <a:gd name="T85" fmla="*/ 80 h 617"/>
                <a:gd name="T86" fmla="*/ 1065 w 910"/>
                <a:gd name="T87" fmla="*/ 75 h 617"/>
                <a:gd name="T88" fmla="*/ 1089 w 910"/>
                <a:gd name="T89" fmla="*/ 71 h 617"/>
                <a:gd name="T90" fmla="*/ 1113 w 910"/>
                <a:gd name="T91" fmla="*/ 66 h 617"/>
                <a:gd name="T92" fmla="*/ 1135 w 910"/>
                <a:gd name="T93" fmla="*/ 61 h 617"/>
                <a:gd name="T94" fmla="*/ 1161 w 910"/>
                <a:gd name="T95" fmla="*/ 56 h 617"/>
                <a:gd name="T96" fmla="*/ 1185 w 910"/>
                <a:gd name="T97" fmla="*/ 52 h 617"/>
                <a:gd name="T98" fmla="*/ 1183 w 910"/>
                <a:gd name="T99" fmla="*/ 52 h 617"/>
                <a:gd name="T100" fmla="*/ 1205 w 910"/>
                <a:gd name="T101" fmla="*/ 48 h 617"/>
                <a:gd name="T102" fmla="*/ 1229 w 910"/>
                <a:gd name="T103" fmla="*/ 43 h 617"/>
                <a:gd name="T104" fmla="*/ 1253 w 910"/>
                <a:gd name="T105" fmla="*/ 38 h 617"/>
                <a:gd name="T106" fmla="*/ 1277 w 910"/>
                <a:gd name="T107" fmla="*/ 33 h 617"/>
                <a:gd name="T108" fmla="*/ 1303 w 910"/>
                <a:gd name="T109" fmla="*/ 28 h 617"/>
                <a:gd name="T110" fmla="*/ 1349 w 910"/>
                <a:gd name="T111" fmla="*/ 19 h 617"/>
                <a:gd name="T112" fmla="*/ 1376 w 910"/>
                <a:gd name="T113" fmla="*/ 14 h 617"/>
                <a:gd name="T114" fmla="*/ 1400 w 910"/>
                <a:gd name="T115" fmla="*/ 9 h 617"/>
                <a:gd name="T116" fmla="*/ 1424 w 910"/>
                <a:gd name="T117" fmla="*/ 5 h 617"/>
                <a:gd name="T118" fmla="*/ 1449 w 910"/>
                <a:gd name="T119" fmla="*/ 0 h 6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10"/>
                <a:gd name="T181" fmla="*/ 0 h 617"/>
                <a:gd name="T182" fmla="*/ 910 w 910"/>
                <a:gd name="T183" fmla="*/ 617 h 6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10" h="617">
                  <a:moveTo>
                    <a:pt x="0" y="614"/>
                  </a:moveTo>
                  <a:lnTo>
                    <a:pt x="0" y="614"/>
                  </a:lnTo>
                  <a:lnTo>
                    <a:pt x="1" y="614"/>
                  </a:lnTo>
                  <a:lnTo>
                    <a:pt x="3" y="614"/>
                  </a:lnTo>
                  <a:lnTo>
                    <a:pt x="3" y="615"/>
                  </a:lnTo>
                  <a:lnTo>
                    <a:pt x="2" y="617"/>
                  </a:lnTo>
                  <a:lnTo>
                    <a:pt x="1" y="617"/>
                  </a:lnTo>
                  <a:lnTo>
                    <a:pt x="0" y="616"/>
                  </a:lnTo>
                  <a:lnTo>
                    <a:pt x="0" y="615"/>
                  </a:lnTo>
                  <a:lnTo>
                    <a:pt x="0" y="614"/>
                  </a:lnTo>
                  <a:close/>
                  <a:moveTo>
                    <a:pt x="16" y="604"/>
                  </a:moveTo>
                  <a:lnTo>
                    <a:pt x="16" y="604"/>
                  </a:lnTo>
                  <a:lnTo>
                    <a:pt x="17" y="604"/>
                  </a:lnTo>
                  <a:lnTo>
                    <a:pt x="18" y="604"/>
                  </a:lnTo>
                  <a:lnTo>
                    <a:pt x="18" y="605"/>
                  </a:lnTo>
                  <a:lnTo>
                    <a:pt x="18" y="606"/>
                  </a:lnTo>
                  <a:lnTo>
                    <a:pt x="18" y="607"/>
                  </a:lnTo>
                  <a:lnTo>
                    <a:pt x="17" y="607"/>
                  </a:lnTo>
                  <a:lnTo>
                    <a:pt x="16" y="607"/>
                  </a:lnTo>
                  <a:lnTo>
                    <a:pt x="15" y="606"/>
                  </a:lnTo>
                  <a:lnTo>
                    <a:pt x="15" y="605"/>
                  </a:lnTo>
                  <a:lnTo>
                    <a:pt x="16" y="604"/>
                  </a:lnTo>
                  <a:close/>
                  <a:moveTo>
                    <a:pt x="30" y="594"/>
                  </a:moveTo>
                  <a:lnTo>
                    <a:pt x="30" y="594"/>
                  </a:lnTo>
                  <a:lnTo>
                    <a:pt x="32" y="594"/>
                  </a:lnTo>
                  <a:lnTo>
                    <a:pt x="33" y="594"/>
                  </a:lnTo>
                  <a:lnTo>
                    <a:pt x="33" y="596"/>
                  </a:lnTo>
                  <a:lnTo>
                    <a:pt x="33" y="597"/>
                  </a:lnTo>
                  <a:lnTo>
                    <a:pt x="32" y="597"/>
                  </a:lnTo>
                  <a:lnTo>
                    <a:pt x="30" y="596"/>
                  </a:lnTo>
                  <a:lnTo>
                    <a:pt x="29" y="596"/>
                  </a:lnTo>
                  <a:lnTo>
                    <a:pt x="29" y="595"/>
                  </a:lnTo>
                  <a:lnTo>
                    <a:pt x="30" y="594"/>
                  </a:lnTo>
                  <a:close/>
                  <a:moveTo>
                    <a:pt x="45" y="584"/>
                  </a:moveTo>
                  <a:lnTo>
                    <a:pt x="45" y="584"/>
                  </a:lnTo>
                  <a:lnTo>
                    <a:pt x="46" y="584"/>
                  </a:lnTo>
                  <a:lnTo>
                    <a:pt x="47" y="584"/>
                  </a:lnTo>
                  <a:lnTo>
                    <a:pt x="48" y="586"/>
                  </a:lnTo>
                  <a:lnTo>
                    <a:pt x="47" y="587"/>
                  </a:lnTo>
                  <a:lnTo>
                    <a:pt x="46" y="587"/>
                  </a:lnTo>
                  <a:lnTo>
                    <a:pt x="45" y="586"/>
                  </a:lnTo>
                  <a:lnTo>
                    <a:pt x="44" y="586"/>
                  </a:lnTo>
                  <a:lnTo>
                    <a:pt x="44" y="585"/>
                  </a:lnTo>
                  <a:lnTo>
                    <a:pt x="45" y="584"/>
                  </a:lnTo>
                  <a:close/>
                  <a:moveTo>
                    <a:pt x="60" y="574"/>
                  </a:moveTo>
                  <a:lnTo>
                    <a:pt x="60" y="574"/>
                  </a:lnTo>
                  <a:lnTo>
                    <a:pt x="62" y="574"/>
                  </a:lnTo>
                  <a:lnTo>
                    <a:pt x="63" y="574"/>
                  </a:lnTo>
                  <a:lnTo>
                    <a:pt x="63" y="576"/>
                  </a:lnTo>
                  <a:lnTo>
                    <a:pt x="62" y="577"/>
                  </a:lnTo>
                  <a:lnTo>
                    <a:pt x="61" y="577"/>
                  </a:lnTo>
                  <a:lnTo>
                    <a:pt x="60" y="576"/>
                  </a:lnTo>
                  <a:lnTo>
                    <a:pt x="60" y="575"/>
                  </a:lnTo>
                  <a:lnTo>
                    <a:pt x="60" y="574"/>
                  </a:lnTo>
                  <a:close/>
                  <a:moveTo>
                    <a:pt x="75" y="564"/>
                  </a:moveTo>
                  <a:lnTo>
                    <a:pt x="75" y="564"/>
                  </a:lnTo>
                  <a:lnTo>
                    <a:pt x="76" y="564"/>
                  </a:lnTo>
                  <a:lnTo>
                    <a:pt x="77" y="564"/>
                  </a:lnTo>
                  <a:lnTo>
                    <a:pt x="77" y="566"/>
                  </a:lnTo>
                  <a:lnTo>
                    <a:pt x="76" y="567"/>
                  </a:lnTo>
                  <a:lnTo>
                    <a:pt x="75" y="567"/>
                  </a:lnTo>
                  <a:lnTo>
                    <a:pt x="74" y="566"/>
                  </a:lnTo>
                  <a:lnTo>
                    <a:pt x="74" y="565"/>
                  </a:lnTo>
                  <a:lnTo>
                    <a:pt x="75" y="564"/>
                  </a:lnTo>
                  <a:close/>
                  <a:moveTo>
                    <a:pt x="90" y="554"/>
                  </a:moveTo>
                  <a:lnTo>
                    <a:pt x="90" y="554"/>
                  </a:lnTo>
                  <a:lnTo>
                    <a:pt x="91" y="554"/>
                  </a:lnTo>
                  <a:lnTo>
                    <a:pt x="92" y="554"/>
                  </a:lnTo>
                  <a:lnTo>
                    <a:pt x="92" y="556"/>
                  </a:lnTo>
                  <a:lnTo>
                    <a:pt x="92" y="557"/>
                  </a:lnTo>
                  <a:lnTo>
                    <a:pt x="90" y="557"/>
                  </a:lnTo>
                  <a:lnTo>
                    <a:pt x="89" y="556"/>
                  </a:lnTo>
                  <a:lnTo>
                    <a:pt x="89" y="555"/>
                  </a:lnTo>
                  <a:lnTo>
                    <a:pt x="90" y="554"/>
                  </a:lnTo>
                  <a:close/>
                  <a:moveTo>
                    <a:pt x="104" y="543"/>
                  </a:moveTo>
                  <a:lnTo>
                    <a:pt x="104" y="543"/>
                  </a:lnTo>
                  <a:lnTo>
                    <a:pt x="106" y="543"/>
                  </a:lnTo>
                  <a:lnTo>
                    <a:pt x="107" y="545"/>
                  </a:lnTo>
                  <a:lnTo>
                    <a:pt x="108" y="546"/>
                  </a:lnTo>
                  <a:lnTo>
                    <a:pt x="107" y="547"/>
                  </a:lnTo>
                  <a:lnTo>
                    <a:pt x="106" y="547"/>
                  </a:lnTo>
                  <a:lnTo>
                    <a:pt x="104" y="546"/>
                  </a:lnTo>
                  <a:lnTo>
                    <a:pt x="103" y="546"/>
                  </a:lnTo>
                  <a:lnTo>
                    <a:pt x="103" y="545"/>
                  </a:lnTo>
                  <a:lnTo>
                    <a:pt x="104" y="543"/>
                  </a:lnTo>
                  <a:close/>
                  <a:moveTo>
                    <a:pt x="119" y="533"/>
                  </a:moveTo>
                  <a:lnTo>
                    <a:pt x="119" y="533"/>
                  </a:lnTo>
                  <a:lnTo>
                    <a:pt x="120" y="533"/>
                  </a:lnTo>
                  <a:lnTo>
                    <a:pt x="122" y="535"/>
                  </a:lnTo>
                  <a:lnTo>
                    <a:pt x="122" y="536"/>
                  </a:lnTo>
                  <a:lnTo>
                    <a:pt x="121" y="537"/>
                  </a:lnTo>
                  <a:lnTo>
                    <a:pt x="120" y="537"/>
                  </a:lnTo>
                  <a:lnTo>
                    <a:pt x="119" y="537"/>
                  </a:lnTo>
                  <a:lnTo>
                    <a:pt x="119" y="536"/>
                  </a:lnTo>
                  <a:lnTo>
                    <a:pt x="119" y="535"/>
                  </a:lnTo>
                  <a:lnTo>
                    <a:pt x="119" y="533"/>
                  </a:lnTo>
                  <a:close/>
                  <a:moveTo>
                    <a:pt x="135" y="523"/>
                  </a:moveTo>
                  <a:lnTo>
                    <a:pt x="135" y="523"/>
                  </a:lnTo>
                  <a:lnTo>
                    <a:pt x="136" y="523"/>
                  </a:lnTo>
                  <a:lnTo>
                    <a:pt x="137" y="524"/>
                  </a:lnTo>
                  <a:lnTo>
                    <a:pt x="137" y="526"/>
                  </a:lnTo>
                  <a:lnTo>
                    <a:pt x="136" y="527"/>
                  </a:lnTo>
                  <a:lnTo>
                    <a:pt x="135" y="527"/>
                  </a:lnTo>
                  <a:lnTo>
                    <a:pt x="134" y="526"/>
                  </a:lnTo>
                  <a:lnTo>
                    <a:pt x="134" y="524"/>
                  </a:lnTo>
                  <a:lnTo>
                    <a:pt x="135" y="523"/>
                  </a:lnTo>
                  <a:close/>
                  <a:moveTo>
                    <a:pt x="149" y="513"/>
                  </a:moveTo>
                  <a:lnTo>
                    <a:pt x="149" y="513"/>
                  </a:lnTo>
                  <a:lnTo>
                    <a:pt x="150" y="513"/>
                  </a:lnTo>
                  <a:lnTo>
                    <a:pt x="152" y="514"/>
                  </a:lnTo>
                  <a:lnTo>
                    <a:pt x="152" y="515"/>
                  </a:lnTo>
                  <a:lnTo>
                    <a:pt x="152" y="517"/>
                  </a:lnTo>
                  <a:lnTo>
                    <a:pt x="150" y="517"/>
                  </a:lnTo>
                  <a:lnTo>
                    <a:pt x="149" y="517"/>
                  </a:lnTo>
                  <a:lnTo>
                    <a:pt x="148" y="515"/>
                  </a:lnTo>
                  <a:lnTo>
                    <a:pt x="148" y="514"/>
                  </a:lnTo>
                  <a:lnTo>
                    <a:pt x="149" y="513"/>
                  </a:lnTo>
                  <a:close/>
                  <a:moveTo>
                    <a:pt x="164" y="503"/>
                  </a:moveTo>
                  <a:lnTo>
                    <a:pt x="164" y="503"/>
                  </a:lnTo>
                  <a:lnTo>
                    <a:pt x="165" y="503"/>
                  </a:lnTo>
                  <a:lnTo>
                    <a:pt x="166" y="504"/>
                  </a:lnTo>
                  <a:lnTo>
                    <a:pt x="167" y="505"/>
                  </a:lnTo>
                  <a:lnTo>
                    <a:pt x="166" y="506"/>
                  </a:lnTo>
                  <a:lnTo>
                    <a:pt x="165" y="506"/>
                  </a:lnTo>
                  <a:lnTo>
                    <a:pt x="164" y="505"/>
                  </a:lnTo>
                  <a:lnTo>
                    <a:pt x="163" y="504"/>
                  </a:lnTo>
                  <a:lnTo>
                    <a:pt x="164" y="503"/>
                  </a:lnTo>
                  <a:close/>
                  <a:moveTo>
                    <a:pt x="178" y="493"/>
                  </a:moveTo>
                  <a:lnTo>
                    <a:pt x="178" y="493"/>
                  </a:lnTo>
                  <a:lnTo>
                    <a:pt x="180" y="493"/>
                  </a:lnTo>
                  <a:lnTo>
                    <a:pt x="182" y="494"/>
                  </a:lnTo>
                  <a:lnTo>
                    <a:pt x="182" y="495"/>
                  </a:lnTo>
                  <a:lnTo>
                    <a:pt x="181" y="496"/>
                  </a:lnTo>
                  <a:lnTo>
                    <a:pt x="180" y="496"/>
                  </a:lnTo>
                  <a:lnTo>
                    <a:pt x="178" y="495"/>
                  </a:lnTo>
                  <a:lnTo>
                    <a:pt x="178" y="494"/>
                  </a:lnTo>
                  <a:lnTo>
                    <a:pt x="178" y="493"/>
                  </a:lnTo>
                  <a:close/>
                  <a:moveTo>
                    <a:pt x="194" y="483"/>
                  </a:moveTo>
                  <a:lnTo>
                    <a:pt x="194" y="483"/>
                  </a:lnTo>
                  <a:lnTo>
                    <a:pt x="195" y="483"/>
                  </a:lnTo>
                  <a:lnTo>
                    <a:pt x="196" y="484"/>
                  </a:lnTo>
                  <a:lnTo>
                    <a:pt x="196" y="485"/>
                  </a:lnTo>
                  <a:lnTo>
                    <a:pt x="195" y="486"/>
                  </a:lnTo>
                  <a:lnTo>
                    <a:pt x="194" y="486"/>
                  </a:lnTo>
                  <a:lnTo>
                    <a:pt x="193" y="485"/>
                  </a:lnTo>
                  <a:lnTo>
                    <a:pt x="193" y="484"/>
                  </a:lnTo>
                  <a:lnTo>
                    <a:pt x="194" y="483"/>
                  </a:lnTo>
                  <a:close/>
                  <a:moveTo>
                    <a:pt x="209" y="473"/>
                  </a:moveTo>
                  <a:lnTo>
                    <a:pt x="209" y="473"/>
                  </a:lnTo>
                  <a:lnTo>
                    <a:pt x="210" y="473"/>
                  </a:lnTo>
                  <a:lnTo>
                    <a:pt x="211" y="474"/>
                  </a:lnTo>
                  <a:lnTo>
                    <a:pt x="211" y="475"/>
                  </a:lnTo>
                  <a:lnTo>
                    <a:pt x="211" y="476"/>
                  </a:lnTo>
                  <a:lnTo>
                    <a:pt x="209" y="476"/>
                  </a:lnTo>
                  <a:lnTo>
                    <a:pt x="208" y="475"/>
                  </a:lnTo>
                  <a:lnTo>
                    <a:pt x="208" y="474"/>
                  </a:lnTo>
                  <a:lnTo>
                    <a:pt x="209" y="473"/>
                  </a:lnTo>
                  <a:close/>
                  <a:moveTo>
                    <a:pt x="223" y="463"/>
                  </a:moveTo>
                  <a:lnTo>
                    <a:pt x="223" y="463"/>
                  </a:lnTo>
                  <a:lnTo>
                    <a:pt x="224" y="463"/>
                  </a:lnTo>
                  <a:lnTo>
                    <a:pt x="226" y="464"/>
                  </a:lnTo>
                  <a:lnTo>
                    <a:pt x="227" y="464"/>
                  </a:lnTo>
                  <a:lnTo>
                    <a:pt x="227" y="465"/>
                  </a:lnTo>
                  <a:lnTo>
                    <a:pt x="226" y="466"/>
                  </a:lnTo>
                  <a:lnTo>
                    <a:pt x="224" y="466"/>
                  </a:lnTo>
                  <a:lnTo>
                    <a:pt x="223" y="465"/>
                  </a:lnTo>
                  <a:lnTo>
                    <a:pt x="222" y="464"/>
                  </a:lnTo>
                  <a:lnTo>
                    <a:pt x="223" y="463"/>
                  </a:lnTo>
                  <a:close/>
                  <a:moveTo>
                    <a:pt x="238" y="453"/>
                  </a:moveTo>
                  <a:lnTo>
                    <a:pt x="238" y="453"/>
                  </a:lnTo>
                  <a:lnTo>
                    <a:pt x="239" y="453"/>
                  </a:lnTo>
                  <a:lnTo>
                    <a:pt x="241" y="454"/>
                  </a:lnTo>
                  <a:lnTo>
                    <a:pt x="241" y="455"/>
                  </a:lnTo>
                  <a:lnTo>
                    <a:pt x="240" y="456"/>
                  </a:lnTo>
                  <a:lnTo>
                    <a:pt x="239" y="456"/>
                  </a:lnTo>
                  <a:lnTo>
                    <a:pt x="238" y="455"/>
                  </a:lnTo>
                  <a:lnTo>
                    <a:pt x="238" y="454"/>
                  </a:lnTo>
                  <a:lnTo>
                    <a:pt x="238" y="453"/>
                  </a:lnTo>
                  <a:close/>
                  <a:moveTo>
                    <a:pt x="254" y="443"/>
                  </a:moveTo>
                  <a:lnTo>
                    <a:pt x="254" y="443"/>
                  </a:lnTo>
                  <a:lnTo>
                    <a:pt x="255" y="443"/>
                  </a:lnTo>
                  <a:lnTo>
                    <a:pt x="256" y="444"/>
                  </a:lnTo>
                  <a:lnTo>
                    <a:pt x="256" y="445"/>
                  </a:lnTo>
                  <a:lnTo>
                    <a:pt x="255" y="446"/>
                  </a:lnTo>
                  <a:lnTo>
                    <a:pt x="254" y="446"/>
                  </a:lnTo>
                  <a:lnTo>
                    <a:pt x="252" y="445"/>
                  </a:lnTo>
                  <a:lnTo>
                    <a:pt x="252" y="444"/>
                  </a:lnTo>
                  <a:lnTo>
                    <a:pt x="254" y="443"/>
                  </a:lnTo>
                  <a:close/>
                  <a:moveTo>
                    <a:pt x="268" y="432"/>
                  </a:moveTo>
                  <a:lnTo>
                    <a:pt x="268" y="432"/>
                  </a:lnTo>
                  <a:lnTo>
                    <a:pt x="269" y="432"/>
                  </a:lnTo>
                  <a:lnTo>
                    <a:pt x="270" y="434"/>
                  </a:lnTo>
                  <a:lnTo>
                    <a:pt x="270" y="435"/>
                  </a:lnTo>
                  <a:lnTo>
                    <a:pt x="270" y="436"/>
                  </a:lnTo>
                  <a:lnTo>
                    <a:pt x="269" y="436"/>
                  </a:lnTo>
                  <a:lnTo>
                    <a:pt x="268" y="436"/>
                  </a:lnTo>
                  <a:lnTo>
                    <a:pt x="267" y="436"/>
                  </a:lnTo>
                  <a:lnTo>
                    <a:pt x="267" y="435"/>
                  </a:lnTo>
                  <a:lnTo>
                    <a:pt x="267" y="434"/>
                  </a:lnTo>
                  <a:lnTo>
                    <a:pt x="268" y="432"/>
                  </a:lnTo>
                  <a:close/>
                  <a:moveTo>
                    <a:pt x="283" y="422"/>
                  </a:moveTo>
                  <a:lnTo>
                    <a:pt x="283" y="422"/>
                  </a:lnTo>
                  <a:lnTo>
                    <a:pt x="284" y="422"/>
                  </a:lnTo>
                  <a:lnTo>
                    <a:pt x="285" y="424"/>
                  </a:lnTo>
                  <a:lnTo>
                    <a:pt x="285" y="425"/>
                  </a:lnTo>
                  <a:lnTo>
                    <a:pt x="285" y="426"/>
                  </a:lnTo>
                  <a:lnTo>
                    <a:pt x="284" y="426"/>
                  </a:lnTo>
                  <a:lnTo>
                    <a:pt x="283" y="426"/>
                  </a:lnTo>
                  <a:lnTo>
                    <a:pt x="282" y="425"/>
                  </a:lnTo>
                  <a:lnTo>
                    <a:pt x="282" y="424"/>
                  </a:lnTo>
                  <a:lnTo>
                    <a:pt x="283" y="422"/>
                  </a:lnTo>
                  <a:close/>
                  <a:moveTo>
                    <a:pt x="297" y="412"/>
                  </a:moveTo>
                  <a:lnTo>
                    <a:pt x="297" y="412"/>
                  </a:lnTo>
                  <a:lnTo>
                    <a:pt x="298" y="412"/>
                  </a:lnTo>
                  <a:lnTo>
                    <a:pt x="300" y="413"/>
                  </a:lnTo>
                  <a:lnTo>
                    <a:pt x="301" y="415"/>
                  </a:lnTo>
                  <a:lnTo>
                    <a:pt x="300" y="416"/>
                  </a:lnTo>
                  <a:lnTo>
                    <a:pt x="298" y="416"/>
                  </a:lnTo>
                  <a:lnTo>
                    <a:pt x="297" y="416"/>
                  </a:lnTo>
                  <a:lnTo>
                    <a:pt x="297" y="415"/>
                  </a:lnTo>
                  <a:lnTo>
                    <a:pt x="297" y="413"/>
                  </a:lnTo>
                  <a:lnTo>
                    <a:pt x="297" y="412"/>
                  </a:lnTo>
                  <a:close/>
                  <a:moveTo>
                    <a:pt x="312" y="402"/>
                  </a:moveTo>
                  <a:lnTo>
                    <a:pt x="312" y="402"/>
                  </a:lnTo>
                  <a:lnTo>
                    <a:pt x="314" y="402"/>
                  </a:lnTo>
                  <a:lnTo>
                    <a:pt x="315" y="403"/>
                  </a:lnTo>
                  <a:lnTo>
                    <a:pt x="315" y="404"/>
                  </a:lnTo>
                  <a:lnTo>
                    <a:pt x="314" y="406"/>
                  </a:lnTo>
                  <a:lnTo>
                    <a:pt x="313" y="406"/>
                  </a:lnTo>
                  <a:lnTo>
                    <a:pt x="312" y="406"/>
                  </a:lnTo>
                  <a:lnTo>
                    <a:pt x="312" y="404"/>
                  </a:lnTo>
                  <a:lnTo>
                    <a:pt x="312" y="403"/>
                  </a:lnTo>
                  <a:lnTo>
                    <a:pt x="312" y="402"/>
                  </a:lnTo>
                  <a:close/>
                  <a:moveTo>
                    <a:pt x="328" y="392"/>
                  </a:moveTo>
                  <a:lnTo>
                    <a:pt x="328" y="392"/>
                  </a:lnTo>
                  <a:lnTo>
                    <a:pt x="329" y="392"/>
                  </a:lnTo>
                  <a:lnTo>
                    <a:pt x="330" y="393"/>
                  </a:lnTo>
                  <a:lnTo>
                    <a:pt x="330" y="394"/>
                  </a:lnTo>
                  <a:lnTo>
                    <a:pt x="330" y="395"/>
                  </a:lnTo>
                  <a:lnTo>
                    <a:pt x="328" y="395"/>
                  </a:lnTo>
                  <a:lnTo>
                    <a:pt x="326" y="395"/>
                  </a:lnTo>
                  <a:lnTo>
                    <a:pt x="326" y="394"/>
                  </a:lnTo>
                  <a:lnTo>
                    <a:pt x="326" y="393"/>
                  </a:lnTo>
                  <a:lnTo>
                    <a:pt x="328" y="392"/>
                  </a:lnTo>
                  <a:close/>
                  <a:moveTo>
                    <a:pt x="342" y="382"/>
                  </a:moveTo>
                  <a:lnTo>
                    <a:pt x="342" y="382"/>
                  </a:lnTo>
                  <a:lnTo>
                    <a:pt x="343" y="382"/>
                  </a:lnTo>
                  <a:lnTo>
                    <a:pt x="344" y="383"/>
                  </a:lnTo>
                  <a:lnTo>
                    <a:pt x="344" y="384"/>
                  </a:lnTo>
                  <a:lnTo>
                    <a:pt x="344" y="385"/>
                  </a:lnTo>
                  <a:lnTo>
                    <a:pt x="343" y="385"/>
                  </a:lnTo>
                  <a:lnTo>
                    <a:pt x="342" y="385"/>
                  </a:lnTo>
                  <a:lnTo>
                    <a:pt x="341" y="383"/>
                  </a:lnTo>
                  <a:lnTo>
                    <a:pt x="342" y="382"/>
                  </a:lnTo>
                  <a:close/>
                  <a:moveTo>
                    <a:pt x="357" y="372"/>
                  </a:moveTo>
                  <a:lnTo>
                    <a:pt x="357" y="372"/>
                  </a:lnTo>
                  <a:lnTo>
                    <a:pt x="358" y="372"/>
                  </a:lnTo>
                  <a:lnTo>
                    <a:pt x="359" y="373"/>
                  </a:lnTo>
                  <a:lnTo>
                    <a:pt x="360" y="374"/>
                  </a:lnTo>
                  <a:lnTo>
                    <a:pt x="359" y="375"/>
                  </a:lnTo>
                  <a:lnTo>
                    <a:pt x="358" y="375"/>
                  </a:lnTo>
                  <a:lnTo>
                    <a:pt x="357" y="375"/>
                  </a:lnTo>
                  <a:lnTo>
                    <a:pt x="356" y="373"/>
                  </a:lnTo>
                  <a:lnTo>
                    <a:pt x="357" y="372"/>
                  </a:lnTo>
                  <a:close/>
                  <a:moveTo>
                    <a:pt x="371" y="362"/>
                  </a:moveTo>
                  <a:lnTo>
                    <a:pt x="371" y="362"/>
                  </a:lnTo>
                  <a:lnTo>
                    <a:pt x="372" y="362"/>
                  </a:lnTo>
                  <a:lnTo>
                    <a:pt x="374" y="362"/>
                  </a:lnTo>
                  <a:lnTo>
                    <a:pt x="375" y="363"/>
                  </a:lnTo>
                  <a:lnTo>
                    <a:pt x="375" y="364"/>
                  </a:lnTo>
                  <a:lnTo>
                    <a:pt x="374" y="365"/>
                  </a:lnTo>
                  <a:lnTo>
                    <a:pt x="372" y="365"/>
                  </a:lnTo>
                  <a:lnTo>
                    <a:pt x="371" y="365"/>
                  </a:lnTo>
                  <a:lnTo>
                    <a:pt x="371" y="363"/>
                  </a:lnTo>
                  <a:lnTo>
                    <a:pt x="371" y="362"/>
                  </a:lnTo>
                  <a:close/>
                  <a:moveTo>
                    <a:pt x="387" y="352"/>
                  </a:moveTo>
                  <a:lnTo>
                    <a:pt x="387" y="352"/>
                  </a:lnTo>
                  <a:lnTo>
                    <a:pt x="388" y="352"/>
                  </a:lnTo>
                  <a:lnTo>
                    <a:pt x="389" y="353"/>
                  </a:lnTo>
                  <a:lnTo>
                    <a:pt x="389" y="354"/>
                  </a:lnTo>
                  <a:lnTo>
                    <a:pt x="389" y="355"/>
                  </a:lnTo>
                  <a:lnTo>
                    <a:pt x="388" y="355"/>
                  </a:lnTo>
                  <a:lnTo>
                    <a:pt x="387" y="355"/>
                  </a:lnTo>
                  <a:lnTo>
                    <a:pt x="386" y="355"/>
                  </a:lnTo>
                  <a:lnTo>
                    <a:pt x="386" y="353"/>
                  </a:lnTo>
                  <a:lnTo>
                    <a:pt x="387" y="352"/>
                  </a:lnTo>
                  <a:close/>
                  <a:moveTo>
                    <a:pt x="402" y="342"/>
                  </a:moveTo>
                  <a:lnTo>
                    <a:pt x="402" y="342"/>
                  </a:lnTo>
                  <a:lnTo>
                    <a:pt x="403" y="342"/>
                  </a:lnTo>
                  <a:lnTo>
                    <a:pt x="404" y="343"/>
                  </a:lnTo>
                  <a:lnTo>
                    <a:pt x="404" y="344"/>
                  </a:lnTo>
                  <a:lnTo>
                    <a:pt x="404" y="345"/>
                  </a:lnTo>
                  <a:lnTo>
                    <a:pt x="403" y="345"/>
                  </a:lnTo>
                  <a:lnTo>
                    <a:pt x="402" y="345"/>
                  </a:lnTo>
                  <a:lnTo>
                    <a:pt x="400" y="343"/>
                  </a:lnTo>
                  <a:lnTo>
                    <a:pt x="402" y="342"/>
                  </a:lnTo>
                  <a:close/>
                  <a:moveTo>
                    <a:pt x="416" y="332"/>
                  </a:moveTo>
                  <a:lnTo>
                    <a:pt x="416" y="332"/>
                  </a:lnTo>
                  <a:lnTo>
                    <a:pt x="417" y="332"/>
                  </a:lnTo>
                  <a:lnTo>
                    <a:pt x="418" y="333"/>
                  </a:lnTo>
                  <a:lnTo>
                    <a:pt x="420" y="334"/>
                  </a:lnTo>
                  <a:lnTo>
                    <a:pt x="418" y="335"/>
                  </a:lnTo>
                  <a:lnTo>
                    <a:pt x="417" y="335"/>
                  </a:lnTo>
                  <a:lnTo>
                    <a:pt x="416" y="335"/>
                  </a:lnTo>
                  <a:lnTo>
                    <a:pt x="415" y="333"/>
                  </a:lnTo>
                  <a:lnTo>
                    <a:pt x="416" y="332"/>
                  </a:lnTo>
                  <a:close/>
                  <a:moveTo>
                    <a:pt x="431" y="321"/>
                  </a:moveTo>
                  <a:lnTo>
                    <a:pt x="431" y="321"/>
                  </a:lnTo>
                  <a:lnTo>
                    <a:pt x="433" y="321"/>
                  </a:lnTo>
                  <a:lnTo>
                    <a:pt x="434" y="323"/>
                  </a:lnTo>
                  <a:lnTo>
                    <a:pt x="434" y="324"/>
                  </a:lnTo>
                  <a:lnTo>
                    <a:pt x="433" y="325"/>
                  </a:lnTo>
                  <a:lnTo>
                    <a:pt x="432" y="325"/>
                  </a:lnTo>
                  <a:lnTo>
                    <a:pt x="431" y="325"/>
                  </a:lnTo>
                  <a:lnTo>
                    <a:pt x="431" y="323"/>
                  </a:lnTo>
                  <a:lnTo>
                    <a:pt x="431" y="321"/>
                  </a:lnTo>
                  <a:close/>
                  <a:moveTo>
                    <a:pt x="446" y="311"/>
                  </a:moveTo>
                  <a:lnTo>
                    <a:pt x="446" y="311"/>
                  </a:lnTo>
                  <a:lnTo>
                    <a:pt x="448" y="311"/>
                  </a:lnTo>
                  <a:lnTo>
                    <a:pt x="449" y="313"/>
                  </a:lnTo>
                  <a:lnTo>
                    <a:pt x="449" y="314"/>
                  </a:lnTo>
                  <a:lnTo>
                    <a:pt x="449" y="315"/>
                  </a:lnTo>
                  <a:lnTo>
                    <a:pt x="446" y="315"/>
                  </a:lnTo>
                  <a:lnTo>
                    <a:pt x="445" y="315"/>
                  </a:lnTo>
                  <a:lnTo>
                    <a:pt x="445" y="313"/>
                  </a:lnTo>
                  <a:lnTo>
                    <a:pt x="446" y="311"/>
                  </a:lnTo>
                  <a:close/>
                  <a:moveTo>
                    <a:pt x="461" y="301"/>
                  </a:moveTo>
                  <a:lnTo>
                    <a:pt x="461" y="301"/>
                  </a:lnTo>
                  <a:lnTo>
                    <a:pt x="462" y="301"/>
                  </a:lnTo>
                  <a:lnTo>
                    <a:pt x="463" y="302"/>
                  </a:lnTo>
                  <a:lnTo>
                    <a:pt x="463" y="304"/>
                  </a:lnTo>
                  <a:lnTo>
                    <a:pt x="463" y="305"/>
                  </a:lnTo>
                  <a:lnTo>
                    <a:pt x="462" y="305"/>
                  </a:lnTo>
                  <a:lnTo>
                    <a:pt x="461" y="305"/>
                  </a:lnTo>
                  <a:lnTo>
                    <a:pt x="460" y="302"/>
                  </a:lnTo>
                  <a:lnTo>
                    <a:pt x="461" y="301"/>
                  </a:lnTo>
                  <a:close/>
                  <a:moveTo>
                    <a:pt x="476" y="291"/>
                  </a:moveTo>
                  <a:lnTo>
                    <a:pt x="476" y="291"/>
                  </a:lnTo>
                  <a:lnTo>
                    <a:pt x="477" y="291"/>
                  </a:lnTo>
                  <a:lnTo>
                    <a:pt x="478" y="292"/>
                  </a:lnTo>
                  <a:lnTo>
                    <a:pt x="479" y="292"/>
                  </a:lnTo>
                  <a:lnTo>
                    <a:pt x="479" y="293"/>
                  </a:lnTo>
                  <a:lnTo>
                    <a:pt x="478" y="295"/>
                  </a:lnTo>
                  <a:lnTo>
                    <a:pt x="477" y="295"/>
                  </a:lnTo>
                  <a:lnTo>
                    <a:pt x="476" y="295"/>
                  </a:lnTo>
                  <a:lnTo>
                    <a:pt x="475" y="292"/>
                  </a:lnTo>
                  <a:lnTo>
                    <a:pt x="476" y="291"/>
                  </a:lnTo>
                  <a:close/>
                  <a:moveTo>
                    <a:pt x="490" y="281"/>
                  </a:moveTo>
                  <a:lnTo>
                    <a:pt x="490" y="281"/>
                  </a:lnTo>
                  <a:lnTo>
                    <a:pt x="491" y="281"/>
                  </a:lnTo>
                  <a:lnTo>
                    <a:pt x="492" y="281"/>
                  </a:lnTo>
                  <a:lnTo>
                    <a:pt x="494" y="282"/>
                  </a:lnTo>
                  <a:lnTo>
                    <a:pt x="494" y="283"/>
                  </a:lnTo>
                  <a:lnTo>
                    <a:pt x="494" y="284"/>
                  </a:lnTo>
                  <a:lnTo>
                    <a:pt x="492" y="284"/>
                  </a:lnTo>
                  <a:lnTo>
                    <a:pt x="491" y="284"/>
                  </a:lnTo>
                  <a:lnTo>
                    <a:pt x="490" y="284"/>
                  </a:lnTo>
                  <a:lnTo>
                    <a:pt x="490" y="283"/>
                  </a:lnTo>
                  <a:lnTo>
                    <a:pt x="490" y="282"/>
                  </a:lnTo>
                  <a:lnTo>
                    <a:pt x="490" y="281"/>
                  </a:lnTo>
                  <a:close/>
                  <a:moveTo>
                    <a:pt x="506" y="271"/>
                  </a:moveTo>
                  <a:lnTo>
                    <a:pt x="506" y="271"/>
                  </a:lnTo>
                  <a:lnTo>
                    <a:pt x="507" y="271"/>
                  </a:lnTo>
                  <a:lnTo>
                    <a:pt x="508" y="272"/>
                  </a:lnTo>
                  <a:lnTo>
                    <a:pt x="508" y="273"/>
                  </a:lnTo>
                  <a:lnTo>
                    <a:pt x="507" y="274"/>
                  </a:lnTo>
                  <a:lnTo>
                    <a:pt x="506" y="274"/>
                  </a:lnTo>
                  <a:lnTo>
                    <a:pt x="505" y="274"/>
                  </a:lnTo>
                  <a:lnTo>
                    <a:pt x="505" y="273"/>
                  </a:lnTo>
                  <a:lnTo>
                    <a:pt x="505" y="272"/>
                  </a:lnTo>
                  <a:lnTo>
                    <a:pt x="506" y="271"/>
                  </a:lnTo>
                  <a:close/>
                  <a:moveTo>
                    <a:pt x="520" y="262"/>
                  </a:moveTo>
                  <a:lnTo>
                    <a:pt x="520" y="262"/>
                  </a:lnTo>
                  <a:lnTo>
                    <a:pt x="520" y="261"/>
                  </a:lnTo>
                  <a:lnTo>
                    <a:pt x="522" y="261"/>
                  </a:lnTo>
                  <a:lnTo>
                    <a:pt x="523" y="261"/>
                  </a:lnTo>
                  <a:lnTo>
                    <a:pt x="523" y="262"/>
                  </a:lnTo>
                  <a:lnTo>
                    <a:pt x="523" y="263"/>
                  </a:lnTo>
                  <a:lnTo>
                    <a:pt x="523" y="264"/>
                  </a:lnTo>
                  <a:lnTo>
                    <a:pt x="522" y="264"/>
                  </a:lnTo>
                  <a:lnTo>
                    <a:pt x="520" y="264"/>
                  </a:lnTo>
                  <a:lnTo>
                    <a:pt x="519" y="264"/>
                  </a:lnTo>
                  <a:lnTo>
                    <a:pt x="519" y="263"/>
                  </a:lnTo>
                  <a:lnTo>
                    <a:pt x="520" y="262"/>
                  </a:lnTo>
                  <a:close/>
                  <a:moveTo>
                    <a:pt x="535" y="252"/>
                  </a:moveTo>
                  <a:lnTo>
                    <a:pt x="535" y="252"/>
                  </a:lnTo>
                  <a:lnTo>
                    <a:pt x="536" y="251"/>
                  </a:lnTo>
                  <a:lnTo>
                    <a:pt x="537" y="252"/>
                  </a:lnTo>
                  <a:lnTo>
                    <a:pt x="538" y="253"/>
                  </a:lnTo>
                  <a:lnTo>
                    <a:pt x="537" y="254"/>
                  </a:lnTo>
                  <a:lnTo>
                    <a:pt x="536" y="254"/>
                  </a:lnTo>
                  <a:lnTo>
                    <a:pt x="535" y="254"/>
                  </a:lnTo>
                  <a:lnTo>
                    <a:pt x="534" y="253"/>
                  </a:lnTo>
                  <a:lnTo>
                    <a:pt x="535" y="252"/>
                  </a:lnTo>
                  <a:close/>
                  <a:moveTo>
                    <a:pt x="550" y="242"/>
                  </a:moveTo>
                  <a:lnTo>
                    <a:pt x="550" y="242"/>
                  </a:lnTo>
                  <a:lnTo>
                    <a:pt x="551" y="241"/>
                  </a:lnTo>
                  <a:lnTo>
                    <a:pt x="553" y="242"/>
                  </a:lnTo>
                  <a:lnTo>
                    <a:pt x="553" y="243"/>
                  </a:lnTo>
                  <a:lnTo>
                    <a:pt x="552" y="244"/>
                  </a:lnTo>
                  <a:lnTo>
                    <a:pt x="551" y="244"/>
                  </a:lnTo>
                  <a:lnTo>
                    <a:pt x="550" y="244"/>
                  </a:lnTo>
                  <a:lnTo>
                    <a:pt x="550" y="243"/>
                  </a:lnTo>
                  <a:lnTo>
                    <a:pt x="550" y="242"/>
                  </a:lnTo>
                  <a:close/>
                  <a:moveTo>
                    <a:pt x="565" y="232"/>
                  </a:moveTo>
                  <a:lnTo>
                    <a:pt x="565" y="232"/>
                  </a:lnTo>
                  <a:lnTo>
                    <a:pt x="566" y="231"/>
                  </a:lnTo>
                  <a:lnTo>
                    <a:pt x="568" y="232"/>
                  </a:lnTo>
                  <a:lnTo>
                    <a:pt x="568" y="233"/>
                  </a:lnTo>
                  <a:lnTo>
                    <a:pt x="566" y="234"/>
                  </a:lnTo>
                  <a:lnTo>
                    <a:pt x="565" y="234"/>
                  </a:lnTo>
                  <a:lnTo>
                    <a:pt x="564" y="234"/>
                  </a:lnTo>
                  <a:lnTo>
                    <a:pt x="564" y="233"/>
                  </a:lnTo>
                  <a:lnTo>
                    <a:pt x="565" y="232"/>
                  </a:lnTo>
                  <a:close/>
                  <a:moveTo>
                    <a:pt x="580" y="222"/>
                  </a:moveTo>
                  <a:lnTo>
                    <a:pt x="580" y="222"/>
                  </a:lnTo>
                  <a:lnTo>
                    <a:pt x="581" y="221"/>
                  </a:lnTo>
                  <a:lnTo>
                    <a:pt x="582" y="222"/>
                  </a:lnTo>
                  <a:lnTo>
                    <a:pt x="582" y="223"/>
                  </a:lnTo>
                  <a:lnTo>
                    <a:pt x="582" y="224"/>
                  </a:lnTo>
                  <a:lnTo>
                    <a:pt x="580" y="224"/>
                  </a:lnTo>
                  <a:lnTo>
                    <a:pt x="579" y="224"/>
                  </a:lnTo>
                  <a:lnTo>
                    <a:pt x="579" y="223"/>
                  </a:lnTo>
                  <a:lnTo>
                    <a:pt x="580" y="222"/>
                  </a:lnTo>
                  <a:close/>
                  <a:moveTo>
                    <a:pt x="595" y="212"/>
                  </a:moveTo>
                  <a:lnTo>
                    <a:pt x="595" y="212"/>
                  </a:lnTo>
                  <a:lnTo>
                    <a:pt x="596" y="210"/>
                  </a:lnTo>
                  <a:lnTo>
                    <a:pt x="597" y="212"/>
                  </a:lnTo>
                  <a:lnTo>
                    <a:pt x="598" y="213"/>
                  </a:lnTo>
                  <a:lnTo>
                    <a:pt x="597" y="214"/>
                  </a:lnTo>
                  <a:lnTo>
                    <a:pt x="596" y="214"/>
                  </a:lnTo>
                  <a:lnTo>
                    <a:pt x="595" y="214"/>
                  </a:lnTo>
                  <a:lnTo>
                    <a:pt x="593" y="213"/>
                  </a:lnTo>
                  <a:lnTo>
                    <a:pt x="595" y="212"/>
                  </a:lnTo>
                  <a:close/>
                  <a:moveTo>
                    <a:pt x="609" y="202"/>
                  </a:moveTo>
                  <a:lnTo>
                    <a:pt x="609" y="202"/>
                  </a:lnTo>
                  <a:lnTo>
                    <a:pt x="610" y="200"/>
                  </a:lnTo>
                  <a:lnTo>
                    <a:pt x="612" y="202"/>
                  </a:lnTo>
                  <a:lnTo>
                    <a:pt x="612" y="203"/>
                  </a:lnTo>
                  <a:lnTo>
                    <a:pt x="611" y="204"/>
                  </a:lnTo>
                  <a:lnTo>
                    <a:pt x="610" y="204"/>
                  </a:lnTo>
                  <a:lnTo>
                    <a:pt x="609" y="204"/>
                  </a:lnTo>
                  <a:lnTo>
                    <a:pt x="609" y="203"/>
                  </a:lnTo>
                  <a:lnTo>
                    <a:pt x="609" y="202"/>
                  </a:lnTo>
                  <a:close/>
                  <a:moveTo>
                    <a:pt x="625" y="191"/>
                  </a:moveTo>
                  <a:lnTo>
                    <a:pt x="625" y="191"/>
                  </a:lnTo>
                  <a:lnTo>
                    <a:pt x="625" y="190"/>
                  </a:lnTo>
                  <a:lnTo>
                    <a:pt x="626" y="190"/>
                  </a:lnTo>
                  <a:lnTo>
                    <a:pt x="627" y="191"/>
                  </a:lnTo>
                  <a:lnTo>
                    <a:pt x="627" y="193"/>
                  </a:lnTo>
                  <a:lnTo>
                    <a:pt x="626" y="194"/>
                  </a:lnTo>
                  <a:lnTo>
                    <a:pt x="625" y="194"/>
                  </a:lnTo>
                  <a:lnTo>
                    <a:pt x="624" y="194"/>
                  </a:lnTo>
                  <a:lnTo>
                    <a:pt x="624" y="193"/>
                  </a:lnTo>
                  <a:lnTo>
                    <a:pt x="625" y="191"/>
                  </a:lnTo>
                  <a:close/>
                  <a:moveTo>
                    <a:pt x="639" y="181"/>
                  </a:moveTo>
                  <a:lnTo>
                    <a:pt x="639" y="181"/>
                  </a:lnTo>
                  <a:lnTo>
                    <a:pt x="639" y="180"/>
                  </a:lnTo>
                  <a:lnTo>
                    <a:pt x="640" y="180"/>
                  </a:lnTo>
                  <a:lnTo>
                    <a:pt x="642" y="181"/>
                  </a:lnTo>
                  <a:lnTo>
                    <a:pt x="642" y="182"/>
                  </a:lnTo>
                  <a:lnTo>
                    <a:pt x="642" y="184"/>
                  </a:lnTo>
                  <a:lnTo>
                    <a:pt x="639" y="184"/>
                  </a:lnTo>
                  <a:lnTo>
                    <a:pt x="638" y="184"/>
                  </a:lnTo>
                  <a:lnTo>
                    <a:pt x="638" y="182"/>
                  </a:lnTo>
                  <a:lnTo>
                    <a:pt x="639" y="181"/>
                  </a:lnTo>
                  <a:close/>
                  <a:moveTo>
                    <a:pt x="654" y="171"/>
                  </a:moveTo>
                  <a:lnTo>
                    <a:pt x="654" y="171"/>
                  </a:lnTo>
                  <a:lnTo>
                    <a:pt x="655" y="170"/>
                  </a:lnTo>
                  <a:lnTo>
                    <a:pt x="656" y="171"/>
                  </a:lnTo>
                  <a:lnTo>
                    <a:pt x="657" y="172"/>
                  </a:lnTo>
                  <a:lnTo>
                    <a:pt x="656" y="173"/>
                  </a:lnTo>
                  <a:lnTo>
                    <a:pt x="655" y="173"/>
                  </a:lnTo>
                  <a:lnTo>
                    <a:pt x="654" y="173"/>
                  </a:lnTo>
                  <a:lnTo>
                    <a:pt x="653" y="172"/>
                  </a:lnTo>
                  <a:lnTo>
                    <a:pt x="654" y="171"/>
                  </a:lnTo>
                  <a:close/>
                  <a:moveTo>
                    <a:pt x="669" y="161"/>
                  </a:moveTo>
                  <a:lnTo>
                    <a:pt x="669" y="161"/>
                  </a:lnTo>
                  <a:lnTo>
                    <a:pt x="670" y="160"/>
                  </a:lnTo>
                  <a:lnTo>
                    <a:pt x="672" y="161"/>
                  </a:lnTo>
                  <a:lnTo>
                    <a:pt x="672" y="162"/>
                  </a:lnTo>
                  <a:lnTo>
                    <a:pt x="671" y="163"/>
                  </a:lnTo>
                  <a:lnTo>
                    <a:pt x="671" y="165"/>
                  </a:lnTo>
                  <a:lnTo>
                    <a:pt x="670" y="165"/>
                  </a:lnTo>
                  <a:lnTo>
                    <a:pt x="669" y="163"/>
                  </a:lnTo>
                  <a:lnTo>
                    <a:pt x="669" y="162"/>
                  </a:lnTo>
                  <a:lnTo>
                    <a:pt x="669" y="161"/>
                  </a:lnTo>
                  <a:close/>
                  <a:moveTo>
                    <a:pt x="684" y="151"/>
                  </a:moveTo>
                  <a:lnTo>
                    <a:pt x="684" y="151"/>
                  </a:lnTo>
                  <a:lnTo>
                    <a:pt x="685" y="150"/>
                  </a:lnTo>
                  <a:lnTo>
                    <a:pt x="686" y="151"/>
                  </a:lnTo>
                  <a:lnTo>
                    <a:pt x="686" y="152"/>
                  </a:lnTo>
                  <a:lnTo>
                    <a:pt x="685" y="153"/>
                  </a:lnTo>
                  <a:lnTo>
                    <a:pt x="685" y="154"/>
                  </a:lnTo>
                  <a:lnTo>
                    <a:pt x="684" y="154"/>
                  </a:lnTo>
                  <a:lnTo>
                    <a:pt x="683" y="153"/>
                  </a:lnTo>
                  <a:lnTo>
                    <a:pt x="683" y="152"/>
                  </a:lnTo>
                  <a:lnTo>
                    <a:pt x="684" y="151"/>
                  </a:lnTo>
                  <a:close/>
                  <a:moveTo>
                    <a:pt x="699" y="141"/>
                  </a:moveTo>
                  <a:lnTo>
                    <a:pt x="699" y="141"/>
                  </a:lnTo>
                  <a:lnTo>
                    <a:pt x="700" y="140"/>
                  </a:lnTo>
                  <a:lnTo>
                    <a:pt x="701" y="141"/>
                  </a:lnTo>
                  <a:lnTo>
                    <a:pt x="701" y="142"/>
                  </a:lnTo>
                  <a:lnTo>
                    <a:pt x="701" y="143"/>
                  </a:lnTo>
                  <a:lnTo>
                    <a:pt x="699" y="144"/>
                  </a:lnTo>
                  <a:lnTo>
                    <a:pt x="698" y="143"/>
                  </a:lnTo>
                  <a:lnTo>
                    <a:pt x="698" y="142"/>
                  </a:lnTo>
                  <a:lnTo>
                    <a:pt x="699" y="141"/>
                  </a:lnTo>
                  <a:close/>
                  <a:moveTo>
                    <a:pt x="713" y="131"/>
                  </a:moveTo>
                  <a:lnTo>
                    <a:pt x="713" y="131"/>
                  </a:lnTo>
                  <a:lnTo>
                    <a:pt x="714" y="130"/>
                  </a:lnTo>
                  <a:lnTo>
                    <a:pt x="716" y="131"/>
                  </a:lnTo>
                  <a:lnTo>
                    <a:pt x="717" y="132"/>
                  </a:lnTo>
                  <a:lnTo>
                    <a:pt x="716" y="133"/>
                  </a:lnTo>
                  <a:lnTo>
                    <a:pt x="714" y="134"/>
                  </a:lnTo>
                  <a:lnTo>
                    <a:pt x="713" y="133"/>
                  </a:lnTo>
                  <a:lnTo>
                    <a:pt x="712" y="132"/>
                  </a:lnTo>
                  <a:lnTo>
                    <a:pt x="713" y="131"/>
                  </a:lnTo>
                  <a:close/>
                  <a:moveTo>
                    <a:pt x="728" y="121"/>
                  </a:moveTo>
                  <a:lnTo>
                    <a:pt x="728" y="121"/>
                  </a:lnTo>
                  <a:lnTo>
                    <a:pt x="729" y="120"/>
                  </a:lnTo>
                  <a:lnTo>
                    <a:pt x="730" y="121"/>
                  </a:lnTo>
                  <a:lnTo>
                    <a:pt x="731" y="122"/>
                  </a:lnTo>
                  <a:lnTo>
                    <a:pt x="730" y="123"/>
                  </a:lnTo>
                  <a:lnTo>
                    <a:pt x="729" y="124"/>
                  </a:lnTo>
                  <a:lnTo>
                    <a:pt x="728" y="123"/>
                  </a:lnTo>
                  <a:lnTo>
                    <a:pt x="728" y="122"/>
                  </a:lnTo>
                  <a:lnTo>
                    <a:pt x="728" y="121"/>
                  </a:lnTo>
                  <a:close/>
                  <a:moveTo>
                    <a:pt x="744" y="111"/>
                  </a:moveTo>
                  <a:lnTo>
                    <a:pt x="744" y="111"/>
                  </a:lnTo>
                  <a:lnTo>
                    <a:pt x="744" y="110"/>
                  </a:lnTo>
                  <a:lnTo>
                    <a:pt x="745" y="110"/>
                  </a:lnTo>
                  <a:lnTo>
                    <a:pt x="746" y="111"/>
                  </a:lnTo>
                  <a:lnTo>
                    <a:pt x="746" y="112"/>
                  </a:lnTo>
                  <a:lnTo>
                    <a:pt x="746" y="113"/>
                  </a:lnTo>
                  <a:lnTo>
                    <a:pt x="745" y="113"/>
                  </a:lnTo>
                  <a:lnTo>
                    <a:pt x="744" y="114"/>
                  </a:lnTo>
                  <a:lnTo>
                    <a:pt x="743" y="113"/>
                  </a:lnTo>
                  <a:lnTo>
                    <a:pt x="743" y="112"/>
                  </a:lnTo>
                  <a:lnTo>
                    <a:pt x="743" y="111"/>
                  </a:lnTo>
                  <a:lnTo>
                    <a:pt x="744" y="111"/>
                  </a:lnTo>
                  <a:close/>
                  <a:moveTo>
                    <a:pt x="758" y="101"/>
                  </a:moveTo>
                  <a:lnTo>
                    <a:pt x="758" y="101"/>
                  </a:lnTo>
                  <a:lnTo>
                    <a:pt x="758" y="99"/>
                  </a:lnTo>
                  <a:lnTo>
                    <a:pt x="759" y="99"/>
                  </a:lnTo>
                  <a:lnTo>
                    <a:pt x="760" y="101"/>
                  </a:lnTo>
                  <a:lnTo>
                    <a:pt x="760" y="102"/>
                  </a:lnTo>
                  <a:lnTo>
                    <a:pt x="760" y="103"/>
                  </a:lnTo>
                  <a:lnTo>
                    <a:pt x="758" y="104"/>
                  </a:lnTo>
                  <a:lnTo>
                    <a:pt x="757" y="103"/>
                  </a:lnTo>
                  <a:lnTo>
                    <a:pt x="757" y="102"/>
                  </a:lnTo>
                  <a:lnTo>
                    <a:pt x="758" y="101"/>
                  </a:lnTo>
                  <a:close/>
                  <a:moveTo>
                    <a:pt x="773" y="91"/>
                  </a:moveTo>
                  <a:lnTo>
                    <a:pt x="773" y="91"/>
                  </a:lnTo>
                  <a:lnTo>
                    <a:pt x="773" y="89"/>
                  </a:lnTo>
                  <a:lnTo>
                    <a:pt x="774" y="89"/>
                  </a:lnTo>
                  <a:lnTo>
                    <a:pt x="775" y="91"/>
                  </a:lnTo>
                  <a:lnTo>
                    <a:pt x="775" y="92"/>
                  </a:lnTo>
                  <a:lnTo>
                    <a:pt x="775" y="93"/>
                  </a:lnTo>
                  <a:lnTo>
                    <a:pt x="774" y="94"/>
                  </a:lnTo>
                  <a:lnTo>
                    <a:pt x="773" y="93"/>
                  </a:lnTo>
                  <a:lnTo>
                    <a:pt x="772" y="92"/>
                  </a:lnTo>
                  <a:lnTo>
                    <a:pt x="773" y="91"/>
                  </a:lnTo>
                  <a:close/>
                  <a:moveTo>
                    <a:pt x="787" y="80"/>
                  </a:moveTo>
                  <a:lnTo>
                    <a:pt x="787" y="80"/>
                  </a:lnTo>
                  <a:lnTo>
                    <a:pt x="789" y="79"/>
                  </a:lnTo>
                  <a:lnTo>
                    <a:pt x="790" y="80"/>
                  </a:lnTo>
                  <a:lnTo>
                    <a:pt x="791" y="82"/>
                  </a:lnTo>
                  <a:lnTo>
                    <a:pt x="790" y="83"/>
                  </a:lnTo>
                  <a:lnTo>
                    <a:pt x="789" y="84"/>
                  </a:lnTo>
                  <a:lnTo>
                    <a:pt x="787" y="83"/>
                  </a:lnTo>
                  <a:lnTo>
                    <a:pt x="787" y="82"/>
                  </a:lnTo>
                  <a:lnTo>
                    <a:pt x="787" y="80"/>
                  </a:lnTo>
                  <a:close/>
                  <a:moveTo>
                    <a:pt x="802" y="70"/>
                  </a:moveTo>
                  <a:lnTo>
                    <a:pt x="802" y="70"/>
                  </a:lnTo>
                  <a:lnTo>
                    <a:pt x="804" y="69"/>
                  </a:lnTo>
                  <a:lnTo>
                    <a:pt x="805" y="70"/>
                  </a:lnTo>
                  <a:lnTo>
                    <a:pt x="805" y="71"/>
                  </a:lnTo>
                  <a:lnTo>
                    <a:pt x="804" y="73"/>
                  </a:lnTo>
                  <a:lnTo>
                    <a:pt x="804" y="74"/>
                  </a:lnTo>
                  <a:lnTo>
                    <a:pt x="803" y="74"/>
                  </a:lnTo>
                  <a:lnTo>
                    <a:pt x="802" y="73"/>
                  </a:lnTo>
                  <a:lnTo>
                    <a:pt x="802" y="71"/>
                  </a:lnTo>
                  <a:lnTo>
                    <a:pt x="802" y="70"/>
                  </a:lnTo>
                  <a:close/>
                  <a:moveTo>
                    <a:pt x="818" y="60"/>
                  </a:moveTo>
                  <a:lnTo>
                    <a:pt x="818" y="60"/>
                  </a:lnTo>
                  <a:lnTo>
                    <a:pt x="819" y="59"/>
                  </a:lnTo>
                  <a:lnTo>
                    <a:pt x="820" y="60"/>
                  </a:lnTo>
                  <a:lnTo>
                    <a:pt x="820" y="61"/>
                  </a:lnTo>
                  <a:lnTo>
                    <a:pt x="820" y="62"/>
                  </a:lnTo>
                  <a:lnTo>
                    <a:pt x="819" y="64"/>
                  </a:lnTo>
                  <a:lnTo>
                    <a:pt x="818" y="64"/>
                  </a:lnTo>
                  <a:lnTo>
                    <a:pt x="817" y="62"/>
                  </a:lnTo>
                  <a:lnTo>
                    <a:pt x="817" y="61"/>
                  </a:lnTo>
                  <a:lnTo>
                    <a:pt x="818" y="60"/>
                  </a:lnTo>
                  <a:close/>
                  <a:moveTo>
                    <a:pt x="832" y="50"/>
                  </a:moveTo>
                  <a:lnTo>
                    <a:pt x="832" y="50"/>
                  </a:lnTo>
                  <a:lnTo>
                    <a:pt x="833" y="49"/>
                  </a:lnTo>
                  <a:lnTo>
                    <a:pt x="834" y="50"/>
                  </a:lnTo>
                  <a:lnTo>
                    <a:pt x="834" y="51"/>
                  </a:lnTo>
                  <a:lnTo>
                    <a:pt x="834" y="52"/>
                  </a:lnTo>
                  <a:lnTo>
                    <a:pt x="833" y="54"/>
                  </a:lnTo>
                  <a:lnTo>
                    <a:pt x="832" y="52"/>
                  </a:lnTo>
                  <a:lnTo>
                    <a:pt x="831" y="51"/>
                  </a:lnTo>
                  <a:lnTo>
                    <a:pt x="832" y="50"/>
                  </a:lnTo>
                  <a:close/>
                  <a:moveTo>
                    <a:pt x="847" y="40"/>
                  </a:moveTo>
                  <a:lnTo>
                    <a:pt x="847" y="40"/>
                  </a:lnTo>
                  <a:lnTo>
                    <a:pt x="848" y="39"/>
                  </a:lnTo>
                  <a:lnTo>
                    <a:pt x="849" y="40"/>
                  </a:lnTo>
                  <a:lnTo>
                    <a:pt x="850" y="41"/>
                  </a:lnTo>
                  <a:lnTo>
                    <a:pt x="849" y="42"/>
                  </a:lnTo>
                  <a:lnTo>
                    <a:pt x="848" y="43"/>
                  </a:lnTo>
                  <a:lnTo>
                    <a:pt x="847" y="42"/>
                  </a:lnTo>
                  <a:lnTo>
                    <a:pt x="846" y="41"/>
                  </a:lnTo>
                  <a:lnTo>
                    <a:pt x="847" y="40"/>
                  </a:lnTo>
                  <a:close/>
                  <a:moveTo>
                    <a:pt x="861" y="30"/>
                  </a:moveTo>
                  <a:lnTo>
                    <a:pt x="861" y="30"/>
                  </a:lnTo>
                  <a:lnTo>
                    <a:pt x="864" y="29"/>
                  </a:lnTo>
                  <a:lnTo>
                    <a:pt x="865" y="30"/>
                  </a:lnTo>
                  <a:lnTo>
                    <a:pt x="865" y="31"/>
                  </a:lnTo>
                  <a:lnTo>
                    <a:pt x="864" y="32"/>
                  </a:lnTo>
                  <a:lnTo>
                    <a:pt x="863" y="33"/>
                  </a:lnTo>
                  <a:lnTo>
                    <a:pt x="861" y="32"/>
                  </a:lnTo>
                  <a:lnTo>
                    <a:pt x="861" y="31"/>
                  </a:lnTo>
                  <a:lnTo>
                    <a:pt x="861" y="30"/>
                  </a:lnTo>
                  <a:close/>
                  <a:moveTo>
                    <a:pt x="877" y="20"/>
                  </a:moveTo>
                  <a:lnTo>
                    <a:pt x="877" y="20"/>
                  </a:lnTo>
                  <a:lnTo>
                    <a:pt x="878" y="20"/>
                  </a:lnTo>
                  <a:lnTo>
                    <a:pt x="879" y="20"/>
                  </a:lnTo>
                  <a:lnTo>
                    <a:pt x="879" y="21"/>
                  </a:lnTo>
                  <a:lnTo>
                    <a:pt x="879" y="22"/>
                  </a:lnTo>
                  <a:lnTo>
                    <a:pt x="877" y="23"/>
                  </a:lnTo>
                  <a:lnTo>
                    <a:pt x="876" y="22"/>
                  </a:lnTo>
                  <a:lnTo>
                    <a:pt x="876" y="21"/>
                  </a:lnTo>
                  <a:lnTo>
                    <a:pt x="877" y="20"/>
                  </a:lnTo>
                  <a:close/>
                  <a:moveTo>
                    <a:pt x="892" y="10"/>
                  </a:moveTo>
                  <a:lnTo>
                    <a:pt x="892" y="10"/>
                  </a:lnTo>
                  <a:lnTo>
                    <a:pt x="893" y="10"/>
                  </a:lnTo>
                  <a:lnTo>
                    <a:pt x="894" y="10"/>
                  </a:lnTo>
                  <a:lnTo>
                    <a:pt x="894" y="11"/>
                  </a:lnTo>
                  <a:lnTo>
                    <a:pt x="894" y="12"/>
                  </a:lnTo>
                  <a:lnTo>
                    <a:pt x="893" y="13"/>
                  </a:lnTo>
                  <a:lnTo>
                    <a:pt x="892" y="12"/>
                  </a:lnTo>
                  <a:lnTo>
                    <a:pt x="891" y="11"/>
                  </a:lnTo>
                  <a:lnTo>
                    <a:pt x="892" y="10"/>
                  </a:lnTo>
                  <a:close/>
                  <a:moveTo>
                    <a:pt x="906" y="0"/>
                  </a:moveTo>
                  <a:lnTo>
                    <a:pt x="906" y="0"/>
                  </a:lnTo>
                  <a:lnTo>
                    <a:pt x="907" y="0"/>
                  </a:lnTo>
                  <a:lnTo>
                    <a:pt x="909" y="0"/>
                  </a:lnTo>
                  <a:lnTo>
                    <a:pt x="910" y="1"/>
                  </a:lnTo>
                  <a:lnTo>
                    <a:pt x="909" y="2"/>
                  </a:lnTo>
                  <a:lnTo>
                    <a:pt x="907" y="3"/>
                  </a:lnTo>
                  <a:lnTo>
                    <a:pt x="906" y="2"/>
                  </a:lnTo>
                  <a:lnTo>
                    <a:pt x="905" y="1"/>
                  </a:lnTo>
                  <a:lnTo>
                    <a:pt x="906" y="0"/>
                  </a:lnTo>
                  <a:close/>
                </a:path>
              </a:pathLst>
            </a:custGeom>
            <a:solidFill>
              <a:srgbClr val="000000"/>
            </a:solidFill>
            <a:ln w="1588">
              <a:solidFill>
                <a:srgbClr val="000000"/>
              </a:solidFill>
              <a:prstDash val="solid"/>
              <a:round/>
              <a:headEnd/>
              <a:tailEnd/>
            </a:ln>
          </p:spPr>
          <p:txBody>
            <a:bodyPr/>
            <a:lstStyle/>
            <a:p>
              <a:endParaRPr lang="en-US"/>
            </a:p>
          </p:txBody>
        </p:sp>
        <p:sp>
          <p:nvSpPr>
            <p:cNvPr id="50" name="Freeform 61">
              <a:extLst>
                <a:ext uri="{FF2B5EF4-FFF2-40B4-BE49-F238E27FC236}">
                  <a16:creationId xmlns:a16="http://schemas.microsoft.com/office/drawing/2014/main" id="{720D3788-1FAF-49CF-AABF-27F4AAAF2637}"/>
                </a:ext>
              </a:extLst>
            </p:cNvPr>
            <p:cNvSpPr>
              <a:spLocks/>
            </p:cNvSpPr>
            <p:nvPr/>
          </p:nvSpPr>
          <p:spPr bwMode="auto">
            <a:xfrm>
              <a:off x="274" y="2349"/>
              <a:ext cx="864" cy="443"/>
            </a:xfrm>
            <a:custGeom>
              <a:avLst/>
              <a:gdLst>
                <a:gd name="T0" fmla="*/ 0 w 864"/>
                <a:gd name="T1" fmla="*/ 0 h 595"/>
                <a:gd name="T2" fmla="*/ 768 w 864"/>
                <a:gd name="T3" fmla="*/ 0 h 595"/>
                <a:gd name="T4" fmla="*/ 864 w 864"/>
                <a:gd name="T5" fmla="*/ 95 h 595"/>
                <a:gd name="T6" fmla="*/ 864 w 864"/>
                <a:gd name="T7" fmla="*/ 595 h 595"/>
                <a:gd name="T8" fmla="*/ 0 w 864"/>
                <a:gd name="T9" fmla="*/ 595 h 595"/>
                <a:gd name="T10" fmla="*/ 0 w 864"/>
                <a:gd name="T11" fmla="*/ 0 h 595"/>
                <a:gd name="T12" fmla="*/ 0 60000 65536"/>
                <a:gd name="T13" fmla="*/ 0 60000 65536"/>
                <a:gd name="T14" fmla="*/ 0 60000 65536"/>
                <a:gd name="T15" fmla="*/ 0 60000 65536"/>
                <a:gd name="T16" fmla="*/ 0 60000 65536"/>
                <a:gd name="T17" fmla="*/ 0 60000 65536"/>
                <a:gd name="T18" fmla="*/ 0 w 864"/>
                <a:gd name="T19" fmla="*/ 0 h 595"/>
                <a:gd name="T20" fmla="*/ 864 w 864"/>
                <a:gd name="T21" fmla="*/ 595 h 595"/>
              </a:gdLst>
              <a:ahLst/>
              <a:cxnLst>
                <a:cxn ang="T12">
                  <a:pos x="T0" y="T1"/>
                </a:cxn>
                <a:cxn ang="T13">
                  <a:pos x="T2" y="T3"/>
                </a:cxn>
                <a:cxn ang="T14">
                  <a:pos x="T4" y="T5"/>
                </a:cxn>
                <a:cxn ang="T15">
                  <a:pos x="T6" y="T7"/>
                </a:cxn>
                <a:cxn ang="T16">
                  <a:pos x="T8" y="T9"/>
                </a:cxn>
                <a:cxn ang="T17">
                  <a:pos x="T10" y="T11"/>
                </a:cxn>
              </a:cxnLst>
              <a:rect l="T18" t="T19" r="T20" b="T21"/>
              <a:pathLst>
                <a:path w="864" h="595">
                  <a:moveTo>
                    <a:pt x="0" y="0"/>
                  </a:moveTo>
                  <a:lnTo>
                    <a:pt x="768" y="0"/>
                  </a:lnTo>
                  <a:lnTo>
                    <a:pt x="864" y="95"/>
                  </a:lnTo>
                  <a:lnTo>
                    <a:pt x="864" y="595"/>
                  </a:lnTo>
                  <a:lnTo>
                    <a:pt x="0" y="595"/>
                  </a:lnTo>
                  <a:lnTo>
                    <a:pt x="0" y="0"/>
                  </a:lnTo>
                  <a:close/>
                </a:path>
              </a:pathLst>
            </a:custGeom>
            <a:solidFill>
              <a:schemeClr val="bg1"/>
            </a:solidFill>
            <a:ln w="0">
              <a:solidFill>
                <a:schemeClr val="tx1"/>
              </a:solidFill>
              <a:prstDash val="solid"/>
              <a:round/>
              <a:headEnd/>
              <a:tailEnd/>
            </a:ln>
          </p:spPr>
          <p:txBody>
            <a:bodyPr/>
            <a:lstStyle/>
            <a:p>
              <a:endParaRPr lang="en-US"/>
            </a:p>
          </p:txBody>
        </p:sp>
        <p:sp>
          <p:nvSpPr>
            <p:cNvPr id="51" name="Freeform 62">
              <a:extLst>
                <a:ext uri="{FF2B5EF4-FFF2-40B4-BE49-F238E27FC236}">
                  <a16:creationId xmlns:a16="http://schemas.microsoft.com/office/drawing/2014/main" id="{27DE6984-5CC4-48A5-8674-39FE7DF3B08C}"/>
                </a:ext>
              </a:extLst>
            </p:cNvPr>
            <p:cNvSpPr>
              <a:spLocks/>
            </p:cNvSpPr>
            <p:nvPr/>
          </p:nvSpPr>
          <p:spPr bwMode="auto">
            <a:xfrm>
              <a:off x="1049" y="2371"/>
              <a:ext cx="96" cy="95"/>
            </a:xfrm>
            <a:custGeom>
              <a:avLst/>
              <a:gdLst>
                <a:gd name="T0" fmla="*/ 0 w 12"/>
                <a:gd name="T1" fmla="*/ 0 h 12"/>
                <a:gd name="T2" fmla="*/ 0 w 12"/>
                <a:gd name="T3" fmla="*/ 95 h 12"/>
                <a:gd name="T4" fmla="*/ 96 w 12"/>
                <a:gd name="T5" fmla="*/ 95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noFill/>
            <a:ln w="0">
              <a:solidFill>
                <a:schemeClr val="tx1"/>
              </a:solidFill>
              <a:prstDash val="solid"/>
              <a:round/>
              <a:headEnd/>
              <a:tailEnd/>
            </a:ln>
          </p:spPr>
          <p:txBody>
            <a:bodyPr/>
            <a:lstStyle/>
            <a:p>
              <a:endParaRPr lang="en-US"/>
            </a:p>
          </p:txBody>
        </p:sp>
        <p:sp>
          <p:nvSpPr>
            <p:cNvPr id="52" name="Rectangle 7">
              <a:extLst>
                <a:ext uri="{FF2B5EF4-FFF2-40B4-BE49-F238E27FC236}">
                  <a16:creationId xmlns:a16="http://schemas.microsoft.com/office/drawing/2014/main" id="{A3702430-C4AB-4AC7-AB81-5DB612B0F23F}"/>
                </a:ext>
              </a:extLst>
            </p:cNvPr>
            <p:cNvSpPr>
              <a:spLocks noChangeArrowheads="1"/>
            </p:cNvSpPr>
            <p:nvPr/>
          </p:nvSpPr>
          <p:spPr bwMode="auto">
            <a:xfrm>
              <a:off x="320" y="2466"/>
              <a:ext cx="660" cy="269"/>
            </a:xfrm>
            <a:prstGeom prst="rect">
              <a:avLst/>
            </a:prstGeom>
            <a:noFill/>
            <a:ln w="9525">
              <a:noFill/>
              <a:miter lim="800000"/>
              <a:headEnd/>
              <a:tailEnd/>
            </a:ln>
          </p:spPr>
          <p:txBody>
            <a:bodyPr wrap="none" lIns="0" tIns="0" rIns="0" bIns="0">
              <a:spAutoFit/>
            </a:bodyPr>
            <a:lstStyle/>
            <a:p>
              <a:r>
                <a:rPr lang="nl-NL" sz="1300" b="1" dirty="0">
                  <a:solidFill>
                    <a:srgbClr val="000000"/>
                  </a:solidFill>
                </a:rPr>
                <a:t>Overerving</a:t>
              </a:r>
            </a:p>
            <a:p>
              <a:r>
                <a:rPr lang="nl-NL" sz="1300" b="1" dirty="0">
                  <a:solidFill>
                    <a:srgbClr val="000000"/>
                  </a:solidFill>
                </a:rPr>
                <a:t>(</a:t>
              </a:r>
              <a:r>
                <a:rPr lang="nl-NL" sz="1300" b="1" dirty="0" err="1">
                  <a:solidFill>
                    <a:srgbClr val="000000"/>
                  </a:solidFill>
                </a:rPr>
                <a:t>inheritance</a:t>
              </a:r>
              <a:r>
                <a:rPr lang="nl-NL" sz="1300" b="1" dirty="0">
                  <a:solidFill>
                    <a:srgbClr val="000000"/>
                  </a:solidFill>
                </a:rPr>
                <a:t>)</a:t>
              </a:r>
              <a:r>
                <a:rPr lang="nl-NL" sz="1500" dirty="0">
                  <a:solidFill>
                    <a:srgbClr val="000000"/>
                  </a:solidFill>
                </a:rPr>
                <a:t> </a:t>
              </a:r>
              <a:endParaRPr lang="nl-NL" dirty="0"/>
            </a:p>
          </p:txBody>
        </p:sp>
      </p:grpSp>
    </p:spTree>
    <p:extLst>
      <p:ext uri="{BB962C8B-B14F-4D97-AF65-F5344CB8AC3E}">
        <p14:creationId xmlns:p14="http://schemas.microsoft.com/office/powerpoint/2010/main" val="168397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1B313-F07B-4E0F-BA9C-043F2936C678}"/>
              </a:ext>
            </a:extLst>
          </p:cNvPr>
          <p:cNvSpPr>
            <a:spLocks noGrp="1"/>
          </p:cNvSpPr>
          <p:nvPr>
            <p:ph type="title"/>
          </p:nvPr>
        </p:nvSpPr>
        <p:spPr/>
        <p:txBody>
          <a:bodyPr/>
          <a:lstStyle/>
          <a:p>
            <a:r>
              <a:rPr lang="nl-NL" dirty="0"/>
              <a:t>Domain model</a:t>
            </a:r>
          </a:p>
        </p:txBody>
      </p:sp>
      <p:sp>
        <p:nvSpPr>
          <p:cNvPr id="3" name="Tijdelijke aanduiding voor inhoud 2">
            <a:extLst>
              <a:ext uri="{FF2B5EF4-FFF2-40B4-BE49-F238E27FC236}">
                <a16:creationId xmlns:a16="http://schemas.microsoft.com/office/drawing/2014/main" id="{ECCB7DE8-05C5-4098-AD92-25D1983A522B}"/>
              </a:ext>
            </a:extLst>
          </p:cNvPr>
          <p:cNvSpPr>
            <a:spLocks noGrp="1"/>
          </p:cNvSpPr>
          <p:nvPr>
            <p:ph idx="1"/>
          </p:nvPr>
        </p:nvSpPr>
        <p:spPr/>
        <p:txBody>
          <a:bodyPr>
            <a:normAutofit lnSpcReduction="10000"/>
          </a:bodyPr>
          <a:lstStyle/>
          <a:p>
            <a:pPr>
              <a:lnSpc>
                <a:spcPct val="120000"/>
              </a:lnSpc>
            </a:pPr>
            <a:r>
              <a:rPr lang="en-US" sz="1900" dirty="0" err="1"/>
              <a:t>Een</a:t>
            </a:r>
            <a:r>
              <a:rPr lang="en-US" sz="1900" dirty="0"/>
              <a:t> domain model </a:t>
            </a:r>
            <a:r>
              <a:rPr lang="en-US" sz="1900" dirty="0" err="1"/>
              <a:t>wordt</a:t>
            </a:r>
            <a:r>
              <a:rPr lang="en-US" sz="1900" dirty="0"/>
              <a:t> </a:t>
            </a:r>
            <a:r>
              <a:rPr lang="en-US" sz="1900" dirty="0" err="1"/>
              <a:t>geïllustreerd</a:t>
            </a:r>
            <a:r>
              <a:rPr lang="en-US" sz="1900" dirty="0"/>
              <a:t> door </a:t>
            </a:r>
            <a:r>
              <a:rPr lang="en-US" sz="1900" dirty="0" err="1"/>
              <a:t>een</a:t>
            </a:r>
            <a:r>
              <a:rPr lang="en-US" sz="1900" dirty="0"/>
              <a:t> UML class diagram </a:t>
            </a:r>
            <a:r>
              <a:rPr lang="en-US" sz="1900" dirty="0" err="1"/>
              <a:t>z</a:t>
            </a:r>
            <a:r>
              <a:rPr lang="en-US" sz="1900" dirty="0" err="1">
                <a:cs typeface="Times New Roman" pitchFamily="18" charset="0"/>
              </a:rPr>
              <a:t>o</a:t>
            </a:r>
            <a:r>
              <a:rPr lang="en-US" sz="1900" dirty="0" err="1"/>
              <a:t>nder</a:t>
            </a:r>
            <a:r>
              <a:rPr lang="en-US" sz="1900" dirty="0"/>
              <a:t> </a:t>
            </a:r>
            <a:r>
              <a:rPr lang="en-US" sz="1900" dirty="0" err="1"/>
              <a:t>operaties</a:t>
            </a:r>
            <a:r>
              <a:rPr lang="en-US" sz="1900" dirty="0"/>
              <a:t>, </a:t>
            </a:r>
            <a:r>
              <a:rPr lang="en-US" sz="1900" dirty="0" err="1"/>
              <a:t>zonder</a:t>
            </a:r>
            <a:r>
              <a:rPr lang="en-US" sz="1900" dirty="0"/>
              <a:t> </a:t>
            </a:r>
            <a:r>
              <a:rPr lang="en-US" sz="1900" dirty="0" err="1"/>
              <a:t>datatypen</a:t>
            </a:r>
            <a:r>
              <a:rPr lang="en-US" sz="1900" dirty="0"/>
              <a:t> </a:t>
            </a:r>
            <a:r>
              <a:rPr lang="en-US" sz="1900" dirty="0" err="1"/>
              <a:t>en</a:t>
            </a:r>
            <a:r>
              <a:rPr lang="en-US" sz="1900" dirty="0"/>
              <a:t> visibility </a:t>
            </a:r>
            <a:r>
              <a:rPr lang="en-US" sz="1900" dirty="0" err="1"/>
              <a:t>bij</a:t>
            </a:r>
            <a:r>
              <a:rPr lang="en-US" sz="1900" dirty="0"/>
              <a:t> </a:t>
            </a:r>
            <a:r>
              <a:rPr lang="en-US" sz="1900" dirty="0" err="1"/>
              <a:t>attributen</a:t>
            </a:r>
            <a:r>
              <a:rPr lang="en-US" sz="1900" dirty="0"/>
              <a:t>, </a:t>
            </a:r>
            <a:r>
              <a:rPr lang="en-US" sz="1900" dirty="0" err="1"/>
              <a:t>zonder</a:t>
            </a:r>
            <a:r>
              <a:rPr lang="en-US" sz="1900" dirty="0"/>
              <a:t> </a:t>
            </a:r>
            <a:r>
              <a:rPr lang="en-US" sz="1900" dirty="0" err="1"/>
              <a:t>navigatie</a:t>
            </a:r>
            <a:endParaRPr lang="en-US" sz="1900" dirty="0"/>
          </a:p>
          <a:p>
            <a:endParaRPr lang="en-US" sz="1900" dirty="0"/>
          </a:p>
          <a:p>
            <a:pPr lvl="1">
              <a:spcAft>
                <a:spcPts val="384"/>
              </a:spcAft>
            </a:pPr>
            <a:r>
              <a:rPr lang="en-US" sz="1900" b="1" dirty="0"/>
              <a:t>Concepts (domain objects)</a:t>
            </a:r>
            <a:r>
              <a:rPr lang="en-US" sz="1900" dirty="0"/>
              <a:t> </a:t>
            </a:r>
          </a:p>
          <a:p>
            <a:pPr lvl="2">
              <a:lnSpc>
                <a:spcPct val="120000"/>
              </a:lnSpc>
              <a:spcBef>
                <a:spcPts val="0"/>
              </a:spcBef>
            </a:pPr>
            <a:r>
              <a:rPr lang="en-US" sz="1900" dirty="0"/>
              <a:t>‘Concept’ </a:t>
            </a:r>
            <a:r>
              <a:rPr lang="en-US" sz="1900" dirty="0" err="1"/>
              <a:t>voor</a:t>
            </a:r>
            <a:r>
              <a:rPr lang="en-US" sz="1900" dirty="0"/>
              <a:t> </a:t>
            </a:r>
            <a:r>
              <a:rPr lang="en-US" sz="1900" dirty="0" err="1"/>
              <a:t>dingen</a:t>
            </a:r>
            <a:r>
              <a:rPr lang="en-US" sz="1900" dirty="0"/>
              <a:t> </a:t>
            </a:r>
            <a:r>
              <a:rPr lang="en-US" sz="1900" dirty="0" err="1"/>
              <a:t>uit</a:t>
            </a:r>
            <a:r>
              <a:rPr lang="en-US" sz="1900" dirty="0"/>
              <a:t> de real world</a:t>
            </a:r>
          </a:p>
          <a:p>
            <a:pPr lvl="2">
              <a:lnSpc>
                <a:spcPct val="120000"/>
              </a:lnSpc>
              <a:spcBef>
                <a:spcPts val="0"/>
              </a:spcBef>
            </a:pPr>
            <a:r>
              <a:rPr lang="en-US" sz="1900" dirty="0"/>
              <a:t>‘Class’ </a:t>
            </a:r>
            <a:r>
              <a:rPr lang="en-US" sz="1900" dirty="0" err="1"/>
              <a:t>voor</a:t>
            </a:r>
            <a:r>
              <a:rPr lang="en-US" sz="1900" dirty="0"/>
              <a:t> software </a:t>
            </a:r>
            <a:r>
              <a:rPr lang="en-US" sz="1900" dirty="0" err="1"/>
              <a:t>specificaties</a:t>
            </a:r>
            <a:r>
              <a:rPr lang="en-US" sz="1900" dirty="0"/>
              <a:t> </a:t>
            </a:r>
            <a:r>
              <a:rPr lang="en-US" sz="1900" dirty="0" err="1"/>
              <a:t>en</a:t>
            </a:r>
            <a:r>
              <a:rPr lang="en-US" sz="1900" dirty="0"/>
              <a:t> </a:t>
            </a:r>
            <a:r>
              <a:rPr lang="en-US" sz="1900" dirty="0" err="1"/>
              <a:t>implementaties</a:t>
            </a:r>
            <a:br>
              <a:rPr lang="en-US" sz="1900" dirty="0"/>
            </a:br>
            <a:endParaRPr lang="en-US" sz="1900" dirty="0"/>
          </a:p>
          <a:p>
            <a:pPr lvl="1"/>
            <a:r>
              <a:rPr lang="en-US" sz="1900" b="1" dirty="0"/>
              <a:t>Associations</a:t>
            </a:r>
            <a:r>
              <a:rPr lang="en-US" sz="1900" dirty="0"/>
              <a:t> </a:t>
            </a:r>
          </a:p>
          <a:p>
            <a:pPr lvl="2">
              <a:lnSpc>
                <a:spcPct val="110000"/>
              </a:lnSpc>
            </a:pPr>
            <a:r>
              <a:rPr lang="en-US" sz="1900" dirty="0" err="1"/>
              <a:t>Een</a:t>
            </a:r>
            <a:r>
              <a:rPr lang="en-US" sz="1900" dirty="0"/>
              <a:t> </a:t>
            </a:r>
            <a:r>
              <a:rPr lang="en-US" sz="1900" dirty="0" err="1"/>
              <a:t>relatie</a:t>
            </a:r>
            <a:r>
              <a:rPr lang="en-US" sz="1900" dirty="0"/>
              <a:t> </a:t>
            </a:r>
            <a:r>
              <a:rPr lang="en-US" sz="1900" dirty="0" err="1"/>
              <a:t>tussen</a:t>
            </a:r>
            <a:r>
              <a:rPr lang="en-US" sz="1900" dirty="0"/>
              <a:t> (</a:t>
            </a:r>
            <a:r>
              <a:rPr lang="en-US" sz="1900" dirty="0" err="1"/>
              <a:t>conceptuele</a:t>
            </a:r>
            <a:r>
              <a:rPr lang="en-US" sz="1900" dirty="0"/>
              <a:t>) classes die </a:t>
            </a:r>
            <a:r>
              <a:rPr lang="en-US" sz="1900" dirty="0" err="1"/>
              <a:t>vaak</a:t>
            </a:r>
            <a:r>
              <a:rPr lang="en-US" sz="1900" dirty="0"/>
              <a:t> </a:t>
            </a:r>
            <a:r>
              <a:rPr lang="en-US" sz="1900" dirty="0" err="1"/>
              <a:t>voor</a:t>
            </a:r>
            <a:r>
              <a:rPr lang="en-US" sz="1900" dirty="0"/>
              <a:t> </a:t>
            </a:r>
            <a:r>
              <a:rPr lang="en-US" sz="1900" dirty="0" err="1"/>
              <a:t>een</a:t>
            </a:r>
            <a:r>
              <a:rPr lang="en-US" sz="1900" dirty="0"/>
              <a:t> </a:t>
            </a:r>
            <a:r>
              <a:rPr lang="en-US" sz="1900" dirty="0" err="1"/>
              <a:t>bepaalde</a:t>
            </a:r>
            <a:r>
              <a:rPr lang="en-US" sz="1900" dirty="0"/>
              <a:t> </a:t>
            </a:r>
            <a:r>
              <a:rPr lang="en-US" sz="1900" dirty="0" err="1"/>
              <a:t>periode</a:t>
            </a:r>
            <a:r>
              <a:rPr lang="en-US" sz="1900" dirty="0"/>
              <a:t> </a:t>
            </a:r>
            <a:r>
              <a:rPr lang="en-US" sz="1900" dirty="0" err="1"/>
              <a:t>bestaat</a:t>
            </a:r>
            <a:br>
              <a:rPr lang="en-US" sz="1900" dirty="0"/>
            </a:br>
            <a:endParaRPr lang="en-US" sz="1900" dirty="0"/>
          </a:p>
          <a:p>
            <a:pPr lvl="1"/>
            <a:r>
              <a:rPr lang="en-US" sz="1900" b="1" dirty="0"/>
              <a:t>Attributes</a:t>
            </a:r>
          </a:p>
          <a:p>
            <a:pPr lvl="2">
              <a:lnSpc>
                <a:spcPct val="110000"/>
              </a:lnSpc>
            </a:pPr>
            <a:r>
              <a:rPr lang="en-US" sz="1900" dirty="0" err="1"/>
              <a:t>Voor</a:t>
            </a:r>
            <a:r>
              <a:rPr lang="en-US" sz="1900" dirty="0"/>
              <a:t> het </a:t>
            </a:r>
            <a:r>
              <a:rPr lang="en-US" sz="1900" dirty="0" err="1"/>
              <a:t>weergeven</a:t>
            </a:r>
            <a:r>
              <a:rPr lang="en-US" sz="1900" dirty="0"/>
              <a:t> van </a:t>
            </a:r>
            <a:r>
              <a:rPr lang="en-US" sz="1900" dirty="0" err="1"/>
              <a:t>eigenschappen</a:t>
            </a:r>
            <a:r>
              <a:rPr lang="en-US" sz="1900" dirty="0"/>
              <a:t> van domain objects</a:t>
            </a:r>
          </a:p>
          <a:p>
            <a:endParaRPr lang="nl-NL" dirty="0"/>
          </a:p>
        </p:txBody>
      </p:sp>
    </p:spTree>
    <p:extLst>
      <p:ext uri="{BB962C8B-B14F-4D97-AF65-F5344CB8AC3E}">
        <p14:creationId xmlns:p14="http://schemas.microsoft.com/office/powerpoint/2010/main" val="359247877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C0E3B2D0-E2DE-1841-ACB9-CFCE4D65FDBE}" vid="{52E69CEA-1608-604E-8DFB-08CB16E95E85}"/>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Kantoorthema</Template>
  <TotalTime>1527</TotalTime>
  <Words>1233</Words>
  <Application>Microsoft Office PowerPoint</Application>
  <PresentationFormat>Diavoorstelling (4:3)</PresentationFormat>
  <Paragraphs>384</Paragraphs>
  <Slides>24</Slides>
  <Notes>0</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24</vt:i4>
      </vt:variant>
    </vt:vector>
  </HeadingPairs>
  <TitlesOfParts>
    <vt:vector size="30" baseType="lpstr">
      <vt:lpstr>Arial</vt:lpstr>
      <vt:lpstr>Avenir Next Condensed</vt:lpstr>
      <vt:lpstr>Calibri</vt:lpstr>
      <vt:lpstr>Times New Roman</vt:lpstr>
      <vt:lpstr>Kantoorthema</vt:lpstr>
      <vt:lpstr>Bitmapafbeelding</vt:lpstr>
      <vt:lpstr>PowerPoint-presentatie</vt:lpstr>
      <vt:lpstr>Class Diagram</vt:lpstr>
      <vt:lpstr>Voorbeeld 1: Lottotrekking</vt:lpstr>
      <vt:lpstr>Class diagram Lottotrekking</vt:lpstr>
      <vt:lpstr>Opdracht</vt:lpstr>
      <vt:lpstr>Voorbeeld 2: Digitale klok</vt:lpstr>
      <vt:lpstr>Class diagram Clock Display</vt:lpstr>
      <vt:lpstr>Voorbeeld 3: Bankrekening</vt:lpstr>
      <vt:lpstr>Domain model</vt:lpstr>
      <vt:lpstr>Domain Model POS</vt:lpstr>
      <vt:lpstr>Hoe vind je concepten?</vt:lpstr>
      <vt:lpstr>NPI-stappenplan</vt:lpstr>
      <vt:lpstr>NPI: Identificeer kandidaat concepten</vt:lpstr>
      <vt:lpstr>Opdracht Mastermind</vt:lpstr>
      <vt:lpstr>Opdracht Informatica-opleiding</vt:lpstr>
      <vt:lpstr>Opdracht Zonnestelsel</vt:lpstr>
      <vt:lpstr>PowerPoint-presentatie</vt:lpstr>
      <vt:lpstr>Generalisatie/Specialisatie</vt:lpstr>
      <vt:lpstr>Association Classes (1)</vt:lpstr>
      <vt:lpstr>Association Classes (2)</vt:lpstr>
      <vt:lpstr>Association Classes (3)</vt:lpstr>
      <vt:lpstr>Aggregatie</vt:lpstr>
      <vt:lpstr>Compositie</vt:lpstr>
      <vt:lpstr>Derived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Koolwaaij Michel</dc:creator>
  <cp:lastModifiedBy>Marco Engelbart</cp:lastModifiedBy>
  <cp:revision>27</cp:revision>
  <dcterms:created xsi:type="dcterms:W3CDTF">2019-08-26T14:10:43Z</dcterms:created>
  <dcterms:modified xsi:type="dcterms:W3CDTF">2020-01-14T15:50:39Z</dcterms:modified>
</cp:coreProperties>
</file>