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65" r:id="rId6"/>
    <p:sldId id="266" r:id="rId7"/>
    <p:sldId id="268" r:id="rId8"/>
    <p:sldId id="271" r:id="rId9"/>
    <p:sldId id="272" r:id="rId10"/>
    <p:sldId id="273" r:id="rId11"/>
    <p:sldId id="274" r:id="rId12"/>
    <p:sldId id="275" r:id="rId13"/>
    <p:sldId id="276" r:id="rId14"/>
    <p:sldId id="270" r:id="rId15"/>
    <p:sldId id="269" r:id="rId16"/>
    <p:sldId id="267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6"/>
    <p:restoredTop sz="81786"/>
  </p:normalViewPr>
  <p:slideViewPr>
    <p:cSldViewPr snapToGrid="0" snapToObjects="1">
      <p:cViewPr varScale="1">
        <p:scale>
          <a:sx n="79" d="100"/>
          <a:sy n="79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82E59-AB75-B64E-9546-73FCD43C8A33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83A80-9D06-1548-AFAA-C3F2F5CA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5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refactoring/catalog" TargetMode="External"/><Relationship Id="rId4" Type="http://schemas.openxmlformats.org/officeDocument/2006/relationships/hyperlink" Target="https://refactoring.guru/refactoring/technique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</a:t>
            </a:r>
            <a:r>
              <a:rPr lang="en-US" baseline="0" dirty="0"/>
              <a:t> </a:t>
            </a:r>
            <a:r>
              <a:rPr lang="en-US" baseline="0" dirty="0" err="1"/>
              <a:t>voorbeelden</a:t>
            </a:r>
            <a:r>
              <a:rPr lang="en-US" baseline="0" dirty="0"/>
              <a:t> </a:t>
            </a:r>
            <a:r>
              <a:rPr lang="en-US" baseline="0" dirty="0" err="1"/>
              <a:t>uit</a:t>
            </a:r>
            <a:r>
              <a:rPr lang="en-US" baseline="0" dirty="0"/>
              <a:t> </a:t>
            </a:r>
            <a:r>
              <a:rPr lang="en-US" baseline="0" dirty="0" err="1"/>
              <a:t>deze</a:t>
            </a:r>
            <a:r>
              <a:rPr lang="en-US" baseline="0" dirty="0"/>
              <a:t> slides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deels</a:t>
            </a:r>
            <a:r>
              <a:rPr lang="en-US" baseline="0" dirty="0"/>
              <a:t> </a:t>
            </a:r>
            <a:r>
              <a:rPr lang="en-US" baseline="0" dirty="0" err="1"/>
              <a:t>gebaseerd</a:t>
            </a:r>
            <a:r>
              <a:rPr lang="en-US" baseline="0" dirty="0"/>
              <a:t> op: </a:t>
            </a:r>
            <a:r>
              <a:rPr lang="en-US" dirty="0">
                <a:hlinkClick r:id="rId3"/>
              </a:rPr>
              <a:t>https://refactoring.guru/refactoring/catalog</a:t>
            </a:r>
            <a:endParaRPr lang="en-US" dirty="0"/>
          </a:p>
          <a:p>
            <a:endParaRPr lang="en-US" dirty="0"/>
          </a:p>
          <a:p>
            <a:r>
              <a:rPr lang="en-US" dirty="0"/>
              <a:t>De </a:t>
            </a:r>
            <a:r>
              <a:rPr lang="en-US" dirty="0" err="1"/>
              <a:t>bedoeling</a:t>
            </a:r>
            <a:r>
              <a:rPr lang="en-US" dirty="0"/>
              <a:t> van </a:t>
            </a:r>
            <a:r>
              <a:rPr lang="en-US" dirty="0" err="1"/>
              <a:t>deze</a:t>
            </a:r>
            <a:r>
              <a:rPr lang="en-US" dirty="0"/>
              <a:t> slides is het</a:t>
            </a:r>
            <a:r>
              <a:rPr lang="en-US" baseline="0" dirty="0"/>
              <a:t> </a:t>
            </a:r>
            <a:r>
              <a:rPr lang="en-US" baseline="0" dirty="0" err="1"/>
              <a:t>herkennen</a:t>
            </a:r>
            <a:r>
              <a:rPr lang="en-US" baseline="0" dirty="0"/>
              <a:t> van Bad Smells. De </a:t>
            </a:r>
            <a:r>
              <a:rPr lang="en-US" baseline="0" dirty="0" err="1"/>
              <a:t>benodigde</a:t>
            </a:r>
            <a:r>
              <a:rPr lang="en-US" baseline="0" dirty="0"/>
              <a:t> </a:t>
            </a:r>
            <a:r>
              <a:rPr lang="en-US" baseline="0" dirty="0" err="1"/>
              <a:t>refactorings</a:t>
            </a:r>
            <a:r>
              <a:rPr lang="en-US" baseline="0" dirty="0"/>
              <a:t> om de Bad Smells </a:t>
            </a:r>
            <a:r>
              <a:rPr lang="en-US" baseline="0" dirty="0" err="1"/>
              <a:t>te</a:t>
            </a:r>
            <a:r>
              <a:rPr lang="en-US" baseline="0" dirty="0"/>
              <a:t> </a:t>
            </a:r>
            <a:r>
              <a:rPr lang="en-US" baseline="0" dirty="0" err="1"/>
              <a:t>verwijderen</a:t>
            </a:r>
            <a:r>
              <a:rPr lang="en-US" baseline="0" dirty="0"/>
              <a:t> </a:t>
            </a:r>
            <a:r>
              <a:rPr lang="en-US" baseline="0" dirty="0" err="1"/>
              <a:t>worden</a:t>
            </a:r>
            <a:r>
              <a:rPr lang="en-US" baseline="0" dirty="0"/>
              <a:t> </a:t>
            </a:r>
            <a:r>
              <a:rPr lang="en-US" baseline="0" dirty="0" err="1"/>
              <a:t>genoemd</a:t>
            </a:r>
            <a:r>
              <a:rPr lang="en-US" baseline="0" dirty="0"/>
              <a:t>, maar het is </a:t>
            </a:r>
            <a:r>
              <a:rPr lang="en-US" baseline="0" dirty="0" err="1"/>
              <a:t>niet</a:t>
            </a:r>
            <a:r>
              <a:rPr lang="en-US" baseline="0" dirty="0"/>
              <a:t> </a:t>
            </a:r>
            <a:r>
              <a:rPr lang="en-US" baseline="0" dirty="0" err="1"/>
              <a:t>noodzakelijk</a:t>
            </a:r>
            <a:r>
              <a:rPr lang="en-US" baseline="0" dirty="0"/>
              <a:t> </a:t>
            </a:r>
            <a:r>
              <a:rPr lang="en-US" baseline="0" dirty="0" err="1"/>
              <a:t>hier</a:t>
            </a:r>
            <a:r>
              <a:rPr lang="en-US" baseline="0" dirty="0"/>
              <a:t> </a:t>
            </a:r>
            <a:r>
              <a:rPr lang="en-US" baseline="0" dirty="0" err="1"/>
              <a:t>uitvoerig</a:t>
            </a:r>
            <a:r>
              <a:rPr lang="en-US" baseline="0" dirty="0"/>
              <a:t> op in </a:t>
            </a:r>
            <a:r>
              <a:rPr lang="en-US" baseline="0" dirty="0" err="1"/>
              <a:t>te</a:t>
            </a:r>
            <a:r>
              <a:rPr lang="en-US" baseline="0" dirty="0"/>
              <a:t> </a:t>
            </a:r>
            <a:r>
              <a:rPr lang="en-US" baseline="0" dirty="0" err="1"/>
              <a:t>gaan</a:t>
            </a:r>
            <a:r>
              <a:rPr lang="en-US" baseline="0" dirty="0"/>
              <a:t>. </a:t>
            </a:r>
            <a:r>
              <a:rPr lang="en-US" baseline="0" dirty="0" err="1"/>
              <a:t>Deze</a:t>
            </a:r>
            <a:r>
              <a:rPr lang="en-US" baseline="0" dirty="0"/>
              <a:t> </a:t>
            </a:r>
            <a:r>
              <a:rPr lang="en-US" baseline="0" dirty="0" err="1"/>
              <a:t>worden</a:t>
            </a:r>
            <a:r>
              <a:rPr lang="en-US" baseline="0" dirty="0"/>
              <a:t> op: </a:t>
            </a:r>
            <a:r>
              <a:rPr lang="en-US" dirty="0">
                <a:hlinkClick r:id="rId4"/>
              </a:rPr>
              <a:t>https://refactoring.guru/refactoring/techniques</a:t>
            </a:r>
            <a:r>
              <a:rPr lang="en-US" dirty="0"/>
              <a:t> </a:t>
            </a:r>
            <a:r>
              <a:rPr lang="en-US" dirty="0" err="1"/>
              <a:t>uitvoerig</a:t>
            </a:r>
            <a:r>
              <a:rPr lang="en-US" dirty="0"/>
              <a:t> </a:t>
            </a:r>
            <a:r>
              <a:rPr lang="en-US" dirty="0" err="1"/>
              <a:t>besproken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6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2">
            <a:extLst>
              <a:ext uri="{FF2B5EF4-FFF2-40B4-BE49-F238E27FC236}">
                <a16:creationId xmlns:a16="http://schemas.microsoft.com/office/drawing/2014/main" xmlns="" id="{53E0A2FF-C6A9-4782-95AC-C5656966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228" y="1053888"/>
            <a:ext cx="5635557" cy="3581124"/>
          </a:xfrm>
          <a:prstGeom prst="rect">
            <a:avLst/>
          </a:prstGeom>
        </p:spPr>
      </p:pic>
      <p:sp>
        <p:nvSpPr>
          <p:cNvPr id="27" name="Tijdelijke aanduiding voor tekst 26">
            <a:extLst>
              <a:ext uri="{FF2B5EF4-FFF2-40B4-BE49-F238E27FC236}">
                <a16:creationId xmlns:a16="http://schemas.microsoft.com/office/drawing/2014/main" xmlns="" id="{7AD8D30E-2AA9-47F3-90D8-82AAE93B8929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9000" y="4764088"/>
            <a:ext cx="10414000" cy="804863"/>
          </a:xfrm>
        </p:spPr>
        <p:txBody>
          <a:bodyPr anchor="ctr">
            <a:normAutofit/>
          </a:bodyPr>
          <a:lstStyle>
            <a:lvl1pPr marL="0" indent="0">
              <a:buNone/>
              <a:defRPr sz="3450">
                <a:latin typeface="Avenir Next Condensed"/>
              </a:defRPr>
            </a:lvl1pPr>
          </a:lstStyle>
          <a:p>
            <a:pPr lvl="0"/>
            <a:r>
              <a:rPr lang="nl-NL" sz="3450" dirty="0">
                <a:latin typeface="Avenir Next Condensed"/>
              </a:rPr>
              <a:t>VOORBEELD VAN EEN ONDERTITEL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06780FE8-8C68-47EE-B9EE-55E3A0D91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0021" y="1212043"/>
            <a:ext cx="10402888" cy="515679"/>
          </a:xfrm>
        </p:spPr>
        <p:txBody>
          <a:bodyPr anchor="b"/>
          <a:lstStyle>
            <a:lvl1pPr marL="0" indent="0" algn="l" defTabSz="457200" rtl="0" eaLnBrk="1" latinLnBrk="0" hangingPunct="1">
              <a:buNone/>
              <a:defRPr lang="nl-NL" sz="2600" b="0" kern="1200" dirty="0" smtClean="0">
                <a:solidFill>
                  <a:srgbClr val="E50856"/>
                </a:solidFill>
                <a:latin typeface="Avenir Next Condensed"/>
                <a:ea typeface="Avenir Next Condensed"/>
                <a:cs typeface="Arial" panose="020B0604020202020204" pitchFamily="34" charset="0"/>
                <a:sym typeface="Avenir Next Condensed Demi Bold"/>
              </a:defRPr>
            </a:lvl1pPr>
          </a:lstStyle>
          <a:p>
            <a:pPr lvl="0"/>
            <a:r>
              <a:rPr lang="nl-NL" dirty="0"/>
              <a:t>NAAM OPLEIDING/FACULTEIT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9147C81-E32F-47C0-A314-1179C95A08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0112" y="1947069"/>
            <a:ext cx="10414000" cy="2599531"/>
          </a:xfrm>
        </p:spPr>
        <p:txBody>
          <a:bodyPr>
            <a:normAutofit/>
          </a:bodyPr>
          <a:lstStyle>
            <a:lvl1pPr marL="65700" indent="0">
              <a:buNone/>
              <a:defRPr sz="6950" b="1">
                <a:latin typeface="Avenir Next Condensed"/>
              </a:defRPr>
            </a:lvl1pPr>
          </a:lstStyle>
          <a:p>
            <a:pPr lvl="0"/>
            <a:r>
              <a:rPr lang="nl-NL" sz="6950" b="1" dirty="0">
                <a:latin typeface="Avenir Next Condensed"/>
              </a:rPr>
              <a:t>VOORBEELD VAN</a:t>
            </a:r>
            <a:br>
              <a:rPr lang="nl-NL" sz="6950" b="1" dirty="0">
                <a:latin typeface="Avenir Next Condensed"/>
              </a:rPr>
            </a:br>
            <a:r>
              <a:rPr lang="nl-NL" sz="6950" b="1" dirty="0">
                <a:latin typeface="Avenir Next Condensed"/>
              </a:rPr>
              <a:t>EEN TITEL_</a:t>
            </a:r>
          </a:p>
        </p:txBody>
      </p:sp>
    </p:spTree>
    <p:extLst>
      <p:ext uri="{BB962C8B-B14F-4D97-AF65-F5344CB8AC3E}">
        <p14:creationId xmlns:p14="http://schemas.microsoft.com/office/powerpoint/2010/main" val="181812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xmlns="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 baseline="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xmlns="" id="{1BB83FB7-4001-4182-B381-73600F02BC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10515600" cy="4648200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1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976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halv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xmlns="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4" name="Tijdelijke aanduiding voor tekst 23">
            <a:extLst>
              <a:ext uri="{FF2B5EF4-FFF2-40B4-BE49-F238E27FC236}">
                <a16:creationId xmlns:a16="http://schemas.microsoft.com/office/drawing/2014/main" xmlns="" id="{7F9DE86C-009D-467B-BE5F-C910B7853B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5251704" cy="4648200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1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023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xmlns="" id="{4D6A13EF-0E0A-48A4-A5A6-2E8A94B7B2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84950" y="1532249"/>
            <a:ext cx="4762500" cy="4611624"/>
          </a:xfrm>
        </p:spPr>
        <p:txBody>
          <a:bodyPr>
            <a:normAutofit/>
          </a:bodyPr>
          <a:lstStyle>
            <a:lvl1pPr>
              <a:defRPr sz="1600">
                <a:latin typeface="Avenir Next Condensed"/>
              </a:defRPr>
            </a:lvl1pPr>
          </a:lstStyle>
          <a:p>
            <a:r>
              <a:rPr lang="en-GB" sz="1900"/>
              <a:t>Click icon to add picture</a:t>
            </a:r>
            <a:endParaRPr lang="en-GB" dirty="0"/>
          </a:p>
        </p:txBody>
      </p:sp>
      <p:sp>
        <p:nvSpPr>
          <p:cNvPr id="20" name="Titel 19">
            <a:extLst>
              <a:ext uri="{FF2B5EF4-FFF2-40B4-BE49-F238E27FC236}">
                <a16:creationId xmlns:a16="http://schemas.microsoft.com/office/drawing/2014/main" xmlns="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5" name="Tijdelijke aanduiding voor tekst 23">
            <a:extLst>
              <a:ext uri="{FF2B5EF4-FFF2-40B4-BE49-F238E27FC236}">
                <a16:creationId xmlns:a16="http://schemas.microsoft.com/office/drawing/2014/main" xmlns="" id="{DDE06981-2174-4DEE-86D8-CF89DBCF46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4762500" cy="4648200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1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70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bbe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xmlns="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A988C64C-A8F8-41EF-A3B5-A2E44C985F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577339"/>
            <a:ext cx="4768850" cy="644653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b="1" dirty="0"/>
              <a:t>Klik om een tekst toe te voegen</a:t>
            </a:r>
            <a:endParaRPr lang="en-GB" dirty="0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xmlns="" id="{02EDF56B-6E7F-4216-83EF-17E2E83503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8600" y="1575054"/>
            <a:ext cx="4768850" cy="644653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b="1" dirty="0"/>
              <a:t>Klik om een tekst toe te voegen</a:t>
            </a:r>
            <a:endParaRPr lang="en-GB" dirty="0"/>
          </a:p>
        </p:txBody>
      </p:sp>
      <p:sp>
        <p:nvSpPr>
          <p:cNvPr id="7" name="Tijdelijke aanduiding voor tekst 23">
            <a:extLst>
              <a:ext uri="{FF2B5EF4-FFF2-40B4-BE49-F238E27FC236}">
                <a16:creationId xmlns:a16="http://schemas.microsoft.com/office/drawing/2014/main" xmlns="" id="{274B2596-0B01-450B-9031-A0AAE106DE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2400299"/>
            <a:ext cx="4768850" cy="3782690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  <p:sp>
        <p:nvSpPr>
          <p:cNvPr id="10" name="Tijdelijke aanduiding voor tekst 23">
            <a:extLst>
              <a:ext uri="{FF2B5EF4-FFF2-40B4-BE49-F238E27FC236}">
                <a16:creationId xmlns:a16="http://schemas.microsoft.com/office/drawing/2014/main" xmlns="" id="{C5DDD57A-0F26-40D8-BFAE-22505B8183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4950" y="2400299"/>
            <a:ext cx="4768850" cy="3782690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06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(Zwarte Achtergro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">
            <a:extLst>
              <a:ext uri="{FF2B5EF4-FFF2-40B4-BE49-F238E27FC236}">
                <a16:creationId xmlns:a16="http://schemas.microsoft.com/office/drawing/2014/main" xmlns="" id="{7879249E-A50C-45DE-96B7-F06C153223BF}"/>
              </a:ext>
            </a:extLst>
          </p:cNvPr>
          <p:cNvSpPr/>
          <p:nvPr/>
        </p:nvSpPr>
        <p:spPr>
          <a:xfrm>
            <a:off x="3378200" y="544415"/>
            <a:ext cx="5435600" cy="574208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pic>
        <p:nvPicPr>
          <p:cNvPr id="9" name="Afbeelding 2">
            <a:extLst>
              <a:ext uri="{FF2B5EF4-FFF2-40B4-BE49-F238E27FC236}">
                <a16:creationId xmlns:a16="http://schemas.microsoft.com/office/drawing/2014/main" xmlns="" id="{C90DC811-97A5-4EDB-A364-F004C34F4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24" y="380274"/>
            <a:ext cx="316524" cy="264378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xmlns="" id="{1FDDF9DF-A68B-4D5B-A047-4D2F41CAF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425" y="1354361"/>
            <a:ext cx="4775151" cy="4149279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nl-NL" sz="3450" b="1" dirty="0"/>
              <a:t>‘Quote’</a:t>
            </a:r>
            <a:endParaRPr lang="en-GB" dirty="0"/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xmlns="" id="{57D2A8AE-2D31-490B-9B2F-0BCA2DD1CD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8424" y="5628183"/>
            <a:ext cx="4775151" cy="571450"/>
          </a:xfrm>
        </p:spPr>
        <p:txBody>
          <a:bodyPr anchor="ctr">
            <a:normAutofit/>
          </a:bodyPr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465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DF52-A572-F648-A5C9-D030EB14B4F9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764B-134E-B64F-8BA6-81EBA999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DF52-A572-F648-A5C9-D030EB14B4F9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764B-134E-B64F-8BA6-81EBA999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0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xmlns="" id="{38268BCB-36EE-4F6D-A352-B00B9ED1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AAN TE PASSEN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6243F09E-6E46-4B73-8800-8C4A93D4E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xmlns="" id="{893AAD6B-53D4-4BD5-8261-9B43AABD5C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126" y="6199632"/>
            <a:ext cx="1563643" cy="67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5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nl-NL" sz="3450" kern="1200" dirty="0">
          <a:solidFill>
            <a:srgbClr val="E50856"/>
          </a:solidFill>
          <a:latin typeface="Avenir Next Condensed"/>
          <a:ea typeface="+mj-ea"/>
          <a:cs typeface="Arial" panose="020B0604020202020204" pitchFamily="34" charset="0"/>
        </a:defRPr>
      </a:lvl1pPr>
    </p:titleStyle>
    <p:bodyStyle>
      <a:lvl1pPr marL="180000" indent="-114300" algn="l" defTabSz="457200" rtl="0" eaLnBrk="1" latinLnBrk="0" hangingPunct="1">
        <a:lnSpc>
          <a:spcPct val="8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60000" indent="-114300" algn="l" defTabSz="457200" rtl="0" eaLnBrk="1" latinLnBrk="0" hangingPunct="1">
        <a:lnSpc>
          <a:spcPct val="8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40000" indent="-114300" algn="l" defTabSz="457200" rtl="0" eaLnBrk="1" latinLnBrk="0" hangingPunct="1">
        <a:lnSpc>
          <a:spcPct val="8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10000" indent="-114300" algn="l" defTabSz="457200" rtl="0" eaLnBrk="1" latinLnBrk="0" hangingPunct="1">
        <a:lnSpc>
          <a:spcPct val="80000"/>
        </a:lnSpc>
        <a:spcBef>
          <a:spcPts val="2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35000" indent="-114300" algn="l" defTabSz="457200" rtl="0" eaLnBrk="1" latinLnBrk="0" hangingPunct="1">
        <a:lnSpc>
          <a:spcPct val="80000"/>
        </a:lnSpc>
        <a:spcBef>
          <a:spcPts val="2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Bad Smells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Refacorings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29868D8-1072-F046-ACC7-AEDF33D1EB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F3BCEE6-E061-FF4D-A95B-7241C05D86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Refacoring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6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Clumps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9800" y="1841500"/>
            <a:ext cx="1059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Symptoom</a:t>
            </a:r>
            <a:endParaRPr lang="en-US" b="1" dirty="0"/>
          </a:p>
          <a:p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plekken</a:t>
            </a:r>
            <a:r>
              <a:rPr lang="en-US" dirty="0"/>
              <a:t> in de code </a:t>
            </a:r>
            <a:r>
              <a:rPr lang="en-US" dirty="0" err="1"/>
              <a:t>bevatten</a:t>
            </a:r>
            <a:r>
              <a:rPr lang="en-US" dirty="0"/>
              <a:t>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verzameling</a:t>
            </a:r>
            <a:r>
              <a:rPr lang="en-US" dirty="0"/>
              <a:t> van </a:t>
            </a:r>
            <a:r>
              <a:rPr lang="en-US" dirty="0" err="1"/>
              <a:t>variabelen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 err="1"/>
              <a:t>Behandeling</a:t>
            </a:r>
            <a:endParaRPr lang="en-US" b="1" dirty="0"/>
          </a:p>
          <a:p>
            <a:r>
              <a:rPr lang="en-US" dirty="0" err="1"/>
              <a:t>Blijkbaar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de </a:t>
            </a:r>
            <a:r>
              <a:rPr lang="en-US" dirty="0" err="1"/>
              <a:t>variabelen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samenhang</a:t>
            </a:r>
            <a:r>
              <a:rPr lang="en-US" dirty="0"/>
              <a:t>, </a:t>
            </a:r>
            <a:r>
              <a:rPr lang="en-US" dirty="0" err="1"/>
              <a:t>waardoor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eigen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thuishoren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Relevante</a:t>
            </a:r>
            <a:r>
              <a:rPr lang="en-US" b="1" dirty="0"/>
              <a:t> </a:t>
            </a:r>
            <a:r>
              <a:rPr lang="en-US" b="1" dirty="0" err="1"/>
              <a:t>refactorings</a:t>
            </a:r>
            <a:r>
              <a:rPr lang="en-US" b="1" dirty="0"/>
              <a:t> (</a:t>
            </a:r>
            <a:r>
              <a:rPr lang="en-US" b="1" dirty="0" err="1"/>
              <a:t>o.a</a:t>
            </a:r>
            <a:r>
              <a:rPr lang="en-US" b="1" dirty="0"/>
              <a:t>.)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Extract Class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Introduce parameter Object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Preserve Whole Object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Speculative Generality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9800" y="1841500"/>
            <a:ext cx="10591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Symptoom</a:t>
            </a:r>
          </a:p>
          <a:p>
            <a:r>
              <a:rPr lang="nl-NL" dirty="0"/>
              <a:t>Er zijn Klassen, methoden of variabelen die niet worden gebruikt. Mogelijk zijn deze gemaakt met toekomstige features in gedachte.</a:t>
            </a:r>
          </a:p>
          <a:p>
            <a:endParaRPr lang="nl-NL" dirty="0"/>
          </a:p>
          <a:p>
            <a:r>
              <a:rPr lang="nl-NL" b="1" dirty="0"/>
              <a:t>Behandeling</a:t>
            </a:r>
          </a:p>
          <a:p>
            <a:r>
              <a:rPr lang="nl-NL" dirty="0"/>
              <a:t>Verwijder ongebruikte Klassen, methodes en variabelen.</a:t>
            </a:r>
          </a:p>
          <a:p>
            <a:endParaRPr lang="nl-NL" dirty="0"/>
          </a:p>
          <a:p>
            <a:r>
              <a:rPr lang="nl-NL" b="1" dirty="0"/>
              <a:t>Relevante </a:t>
            </a:r>
            <a:r>
              <a:rPr lang="nl-NL" b="1" dirty="0" err="1"/>
              <a:t>refactorings</a:t>
            </a:r>
            <a:r>
              <a:rPr lang="nl-NL" b="1" dirty="0"/>
              <a:t> (o.a.)</a:t>
            </a:r>
          </a:p>
          <a:p>
            <a:pPr marL="285750" indent="-285750">
              <a:buFont typeface="Arial" charset="0"/>
              <a:buChar char="•"/>
            </a:pPr>
            <a:r>
              <a:rPr lang="nl-NL" dirty="0" err="1"/>
              <a:t>Collapse</a:t>
            </a:r>
            <a:r>
              <a:rPr lang="nl-NL" dirty="0"/>
              <a:t> </a:t>
            </a:r>
            <a:r>
              <a:rPr lang="nl-NL" dirty="0" err="1"/>
              <a:t>Hierarchy</a:t>
            </a:r>
            <a:endParaRPr lang="nl-NL" dirty="0"/>
          </a:p>
          <a:p>
            <a:pPr marL="285750" indent="-285750">
              <a:buFont typeface="Arial" charset="0"/>
              <a:buChar char="•"/>
            </a:pPr>
            <a:r>
              <a:rPr lang="nl-NL" dirty="0" err="1"/>
              <a:t>Inline</a:t>
            </a:r>
            <a:r>
              <a:rPr lang="nl-NL" dirty="0"/>
              <a:t> Class</a:t>
            </a:r>
          </a:p>
          <a:p>
            <a:pPr marL="285750" indent="-285750">
              <a:buFont typeface="Arial" charset="0"/>
              <a:buChar char="•"/>
            </a:pPr>
            <a:r>
              <a:rPr lang="nl-NL" dirty="0" err="1"/>
              <a:t>Inline</a:t>
            </a:r>
            <a:r>
              <a:rPr lang="nl-NL" dirty="0"/>
              <a:t> Method</a:t>
            </a:r>
          </a:p>
          <a:p>
            <a:pPr marL="285750" indent="-285750">
              <a:buFont typeface="Arial" charset="0"/>
              <a:buChar char="•"/>
            </a:pPr>
            <a:r>
              <a:rPr lang="nl-NL" dirty="0" err="1"/>
              <a:t>Remove</a:t>
            </a:r>
            <a:r>
              <a:rPr lang="nl-NL" dirty="0"/>
              <a:t> Parameter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4050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Field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9800" y="1841500"/>
            <a:ext cx="10591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Symptoom</a:t>
            </a:r>
            <a:endParaRPr lang="en-US" b="1" dirty="0"/>
          </a:p>
          <a:p>
            <a:r>
              <a:rPr lang="en-US" dirty="0" err="1"/>
              <a:t>Variabelen</a:t>
            </a:r>
            <a:r>
              <a:rPr lang="en-US" dirty="0"/>
              <a:t> die </a:t>
            </a:r>
            <a:r>
              <a:rPr lang="en-US" dirty="0" err="1"/>
              <a:t>enkel</a:t>
            </a:r>
            <a:r>
              <a:rPr lang="en-US" dirty="0"/>
              <a:t> in </a:t>
            </a:r>
            <a:r>
              <a:rPr lang="en-US" dirty="0" err="1"/>
              <a:t>sommige</a:t>
            </a:r>
            <a:r>
              <a:rPr lang="en-US" dirty="0"/>
              <a:t> </a:t>
            </a:r>
            <a:r>
              <a:rPr lang="en-US" dirty="0" err="1"/>
              <a:t>gevallen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krijgen</a:t>
            </a:r>
            <a:r>
              <a:rPr lang="en-US" dirty="0"/>
              <a:t>. In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gevallen</a:t>
            </a:r>
            <a:r>
              <a:rPr lang="en-US" dirty="0"/>
              <a:t> </a:t>
            </a:r>
            <a:r>
              <a:rPr lang="en-US" dirty="0" err="1"/>
              <a:t>blijven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leeg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Behandeling</a:t>
            </a:r>
            <a:endParaRPr lang="en-US" b="1" dirty="0"/>
          </a:p>
          <a:p>
            <a:r>
              <a:rPr lang="en-US" dirty="0"/>
              <a:t>In </a:t>
            </a:r>
            <a:r>
              <a:rPr lang="en-US" dirty="0" err="1"/>
              <a:t>bijna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gevallen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de Bad Smell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opgelost</a:t>
            </a:r>
            <a:r>
              <a:rPr lang="en-US" dirty="0"/>
              <a:t> door het </a:t>
            </a:r>
            <a:r>
              <a:rPr lang="en-US" dirty="0" err="1"/>
              <a:t>introduceren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aparte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 err="1"/>
              <a:t>Relevante</a:t>
            </a:r>
            <a:r>
              <a:rPr lang="en-US" b="1" dirty="0"/>
              <a:t> </a:t>
            </a:r>
            <a:r>
              <a:rPr lang="en-US" b="1" dirty="0" err="1"/>
              <a:t>refactorings</a:t>
            </a:r>
            <a:r>
              <a:rPr lang="en-US" b="1" dirty="0"/>
              <a:t> (</a:t>
            </a:r>
            <a:r>
              <a:rPr lang="en-US" b="1" dirty="0" err="1"/>
              <a:t>o.a</a:t>
            </a:r>
            <a:r>
              <a:rPr lang="en-US" b="1" dirty="0"/>
              <a:t>.)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Extract Class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Introduce Null-Object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7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Chains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9800" y="1841500"/>
            <a:ext cx="10591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Symptoom</a:t>
            </a:r>
          </a:p>
          <a:p>
            <a:r>
              <a:rPr lang="nl-NL" dirty="0"/>
              <a:t>De code roept een ketting van Methodes aan, waarbij iedere Methode een Object retourneert, waarop een nieuwe Methode wordt aangeroepen.</a:t>
            </a:r>
          </a:p>
          <a:p>
            <a:r>
              <a:rPr lang="nl-NL" dirty="0"/>
              <a:t>			</a:t>
            </a:r>
          </a:p>
          <a:p>
            <a:r>
              <a:rPr lang="nl-NL" b="1" dirty="0"/>
              <a:t>Behandeling</a:t>
            </a:r>
          </a:p>
          <a:p>
            <a:r>
              <a:rPr lang="nl-NL" dirty="0"/>
              <a:t>Zorg ervoor dat iedere methode de gewenste data retourneert , waarbij wordt afgeschermd welke Objecten hier verder voor nodig zijn.</a:t>
            </a:r>
          </a:p>
          <a:p>
            <a:endParaRPr lang="nl-NL" dirty="0"/>
          </a:p>
          <a:p>
            <a:r>
              <a:rPr lang="nl-NL" b="1" dirty="0"/>
              <a:t>Relevante </a:t>
            </a:r>
            <a:r>
              <a:rPr lang="nl-NL" b="1" dirty="0" err="1"/>
              <a:t>refactorings</a:t>
            </a:r>
            <a:r>
              <a:rPr lang="nl-NL" b="1" dirty="0"/>
              <a:t> (o.a.)</a:t>
            </a:r>
          </a:p>
          <a:p>
            <a:pPr marL="285750" indent="-285750">
              <a:buFont typeface="Arial" charset="0"/>
              <a:buChar char="•"/>
            </a:pPr>
            <a:r>
              <a:rPr lang="nl-NL" dirty="0" err="1"/>
              <a:t>Hide</a:t>
            </a:r>
            <a:r>
              <a:rPr lang="nl-NL" dirty="0"/>
              <a:t> </a:t>
            </a:r>
            <a:r>
              <a:rPr lang="nl-NL" dirty="0" err="1"/>
              <a:t>Delegate</a:t>
            </a:r>
            <a:endParaRPr lang="nl-NL" dirty="0"/>
          </a:p>
          <a:p>
            <a:pPr marL="285750" indent="-285750">
              <a:buFont typeface="Arial" charset="0"/>
              <a:buChar char="•"/>
            </a:pPr>
            <a:r>
              <a:rPr lang="nl-NL" dirty="0"/>
              <a:t>Extract Method</a:t>
            </a:r>
          </a:p>
          <a:p>
            <a:pPr marL="285750" indent="-285750">
              <a:buFont typeface="Arial" charset="0"/>
              <a:buChar char="•"/>
            </a:pPr>
            <a:r>
              <a:rPr lang="nl-NL" dirty="0"/>
              <a:t>Move Method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027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Inappropriate Intimacy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9800" y="1841500"/>
            <a:ext cx="1059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Symptoom</a:t>
            </a:r>
          </a:p>
          <a:p>
            <a:r>
              <a:rPr lang="nl-NL" dirty="0"/>
              <a:t>Een Methode gebruikt de interne Variabelen en Methoden van een andere Klasse.</a:t>
            </a:r>
          </a:p>
          <a:p>
            <a:endParaRPr lang="nl-NL" dirty="0"/>
          </a:p>
          <a:p>
            <a:r>
              <a:rPr lang="nl-NL" b="1" dirty="0"/>
              <a:t>Behandeling</a:t>
            </a:r>
          </a:p>
          <a:p>
            <a:r>
              <a:rPr lang="nl-NL" dirty="0"/>
              <a:t>Herstructureer de code zodat de methodes zitten in de Klasse waar hij thuishoort. </a:t>
            </a:r>
          </a:p>
          <a:p>
            <a:endParaRPr lang="nl-NL" dirty="0"/>
          </a:p>
          <a:p>
            <a:r>
              <a:rPr lang="nl-NL" b="1" dirty="0"/>
              <a:t>Relevante </a:t>
            </a:r>
            <a:r>
              <a:rPr lang="nl-NL" b="1" dirty="0" err="1"/>
              <a:t>refactorings</a:t>
            </a:r>
            <a:r>
              <a:rPr lang="nl-NL" b="1" dirty="0"/>
              <a:t> (o.a.)</a:t>
            </a:r>
          </a:p>
          <a:p>
            <a:pPr marL="285750" indent="-285750">
              <a:buFont typeface="Arial" charset="0"/>
              <a:buChar char="•"/>
            </a:pPr>
            <a:r>
              <a:rPr lang="nl-NL" dirty="0"/>
              <a:t>Move Method</a:t>
            </a:r>
          </a:p>
          <a:p>
            <a:pPr marL="285750" indent="-285750">
              <a:buFont typeface="Arial" charset="0"/>
              <a:buChar char="•"/>
            </a:pPr>
            <a:r>
              <a:rPr lang="nl-NL" dirty="0"/>
              <a:t>Move Field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0994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9800" y="1841500"/>
            <a:ext cx="10591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Symptoom</a:t>
            </a:r>
            <a:endParaRPr lang="en-US" b="1" dirty="0"/>
          </a:p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bevat</a:t>
            </a:r>
            <a:r>
              <a:rPr lang="en-US" dirty="0"/>
              <a:t> </a:t>
            </a:r>
            <a:r>
              <a:rPr lang="en-US" dirty="0" err="1"/>
              <a:t>commentaar</a:t>
            </a:r>
            <a:r>
              <a:rPr lang="en-US" dirty="0"/>
              <a:t> om het </a:t>
            </a:r>
            <a:r>
              <a:rPr lang="en-US" dirty="0" err="1"/>
              <a:t>gedrag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verduidelijken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Behandeling</a:t>
            </a:r>
            <a:endParaRPr lang="en-US" b="1" dirty="0"/>
          </a:p>
          <a:p>
            <a:r>
              <a:rPr lang="en-US" dirty="0" err="1"/>
              <a:t>Iedere</a:t>
            </a:r>
            <a:r>
              <a:rPr lang="en-US" dirty="0"/>
              <a:t> regel/</a:t>
            </a:r>
            <a:r>
              <a:rPr lang="en-US" dirty="0" err="1"/>
              <a:t>onderdeel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die </a:t>
            </a:r>
            <a:r>
              <a:rPr lang="en-US" dirty="0" err="1"/>
              <a:t>uitleg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, </a:t>
            </a:r>
            <a:r>
              <a:rPr lang="en-US" dirty="0" err="1"/>
              <a:t>moet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aparte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Relevante</a:t>
            </a:r>
            <a:r>
              <a:rPr lang="en-US" b="1" dirty="0"/>
              <a:t> </a:t>
            </a:r>
            <a:r>
              <a:rPr lang="en-US" b="1" dirty="0" err="1"/>
              <a:t>refactorings</a:t>
            </a:r>
            <a:r>
              <a:rPr lang="en-US" b="1" dirty="0"/>
              <a:t> (</a:t>
            </a:r>
            <a:r>
              <a:rPr lang="en-US" b="1" dirty="0" err="1"/>
              <a:t>o.a</a:t>
            </a:r>
            <a:r>
              <a:rPr lang="en-US" b="1" dirty="0"/>
              <a:t>.)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Extract Method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Extract </a:t>
            </a:r>
            <a:r>
              <a:rPr lang="en-US" dirty="0" err="1"/>
              <a:t>Variabele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Rename Method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Introduce Assertion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4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Numbers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9800" y="1841500"/>
            <a:ext cx="1059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Symptoom</a:t>
            </a:r>
            <a:endParaRPr lang="en-US" b="1" dirty="0"/>
          </a:p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op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plekken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vermoedelijk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belangrijke</a:t>
            </a:r>
            <a:r>
              <a:rPr lang="en-US" dirty="0"/>
              <a:t> </a:t>
            </a:r>
            <a:r>
              <a:rPr lang="en-US" dirty="0" err="1"/>
              <a:t>betekenis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Behandeling</a:t>
            </a:r>
            <a:endParaRPr lang="en-US" b="1" dirty="0"/>
          </a:p>
          <a:p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constante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naam</a:t>
            </a:r>
            <a:r>
              <a:rPr lang="en-US" dirty="0"/>
              <a:t> die </a:t>
            </a:r>
            <a:r>
              <a:rPr lang="en-US" dirty="0" err="1"/>
              <a:t>aangeeft</a:t>
            </a:r>
            <a:r>
              <a:rPr lang="en-US" dirty="0"/>
              <a:t> wat de </a:t>
            </a:r>
            <a:r>
              <a:rPr lang="en-US" dirty="0" err="1"/>
              <a:t>betekenis</a:t>
            </a:r>
            <a:r>
              <a:rPr lang="en-US" dirty="0"/>
              <a:t> van het </a:t>
            </a:r>
            <a:r>
              <a:rPr lang="en-US" dirty="0" err="1"/>
              <a:t>getal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Relevante</a:t>
            </a:r>
            <a:r>
              <a:rPr lang="en-US" b="1" dirty="0"/>
              <a:t> </a:t>
            </a:r>
            <a:r>
              <a:rPr lang="en-US" b="1" dirty="0" err="1"/>
              <a:t>refactorings</a:t>
            </a:r>
            <a:r>
              <a:rPr lang="en-US" b="1" dirty="0"/>
              <a:t> (</a:t>
            </a:r>
            <a:r>
              <a:rPr lang="en-US" b="1" dirty="0" err="1"/>
              <a:t>o.a</a:t>
            </a:r>
            <a:r>
              <a:rPr lang="en-US" b="1" dirty="0"/>
              <a:t>.)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Extract Constant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7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b="1" dirty="0">
                <a:cs typeface="Times New Roman" pitchFamily="18" charset="0"/>
              </a:rPr>
              <a:t>Een gedisciplineerde techniek voor het herstructureren van </a:t>
            </a:r>
            <a:r>
              <a:rPr lang="nl-NL" sz="2200" b="1" dirty="0" smtClean="0">
                <a:cs typeface="Times New Roman" pitchFamily="18" charset="0"/>
              </a:rPr>
              <a:t>bestaande </a:t>
            </a:r>
            <a:r>
              <a:rPr lang="nl-NL" sz="2200" b="1" dirty="0">
                <a:cs typeface="Times New Roman" pitchFamily="18" charset="0"/>
              </a:rPr>
              <a:t>code, waarbij de interne structuur wordt aangepast, maar het externe gedrag niet.</a:t>
            </a:r>
          </a:p>
          <a:p>
            <a:pPr marL="0" indent="0">
              <a:buNone/>
            </a:pPr>
            <a:endParaRPr lang="nl-NL" sz="2200" dirty="0">
              <a:cs typeface="Times New Roman" pitchFamily="18" charset="0"/>
            </a:endParaRPr>
          </a:p>
          <a:p>
            <a:r>
              <a:rPr lang="nl-NL" sz="2200" dirty="0">
                <a:cs typeface="Times New Roman" pitchFamily="18" charset="0"/>
              </a:rPr>
              <a:t>Een serie van kleine gedrags-behoudende transformaties</a:t>
            </a:r>
          </a:p>
          <a:p>
            <a:r>
              <a:rPr lang="nl-NL" sz="2200" dirty="0">
                <a:cs typeface="Times New Roman" pitchFamily="18" charset="0"/>
              </a:rPr>
              <a:t>Iedere </a:t>
            </a:r>
            <a:r>
              <a:rPr lang="nl-NL" sz="2200" dirty="0" err="1">
                <a:cs typeface="Times New Roman" pitchFamily="18" charset="0"/>
              </a:rPr>
              <a:t>refactor</a:t>
            </a:r>
            <a:r>
              <a:rPr lang="nl-NL" sz="2200" dirty="0">
                <a:cs typeface="Times New Roman" pitchFamily="18" charset="0"/>
              </a:rPr>
              <a:t>-slag doet zelf weinig, maar een serie van </a:t>
            </a:r>
            <a:r>
              <a:rPr lang="nl-NL" sz="2200" dirty="0" err="1">
                <a:cs typeface="Times New Roman" pitchFamily="18" charset="0"/>
              </a:rPr>
              <a:t>refactorings</a:t>
            </a:r>
            <a:r>
              <a:rPr lang="nl-NL" sz="2200" dirty="0">
                <a:cs typeface="Times New Roman" pitchFamily="18" charset="0"/>
              </a:rPr>
              <a:t> kan een significante structuurverandering teweeg brengen</a:t>
            </a:r>
          </a:p>
          <a:p>
            <a:r>
              <a:rPr lang="nl-NL" sz="2200" dirty="0">
                <a:cs typeface="Times New Roman" pitchFamily="18" charset="0"/>
              </a:rPr>
              <a:t>Iedere </a:t>
            </a:r>
            <a:r>
              <a:rPr lang="nl-NL" sz="2200" dirty="0" err="1">
                <a:cs typeface="Times New Roman" pitchFamily="18" charset="0"/>
              </a:rPr>
              <a:t>refactor</a:t>
            </a:r>
            <a:r>
              <a:rPr lang="nl-NL" sz="2200" dirty="0">
                <a:cs typeface="Times New Roman" pitchFamily="18" charset="0"/>
              </a:rPr>
              <a:t>-slag is klein, waarmee ook de kans klein is dat er iets mis gaat</a:t>
            </a:r>
          </a:p>
          <a:p>
            <a:r>
              <a:rPr lang="nl-NL" sz="2200" dirty="0">
                <a:cs typeface="Times New Roman" pitchFamily="18" charset="0"/>
              </a:rPr>
              <a:t>Het systeem (de Unittests) blijven werken na iedere </a:t>
            </a:r>
            <a:r>
              <a:rPr lang="nl-NL" sz="2200" dirty="0" err="1">
                <a:cs typeface="Times New Roman" pitchFamily="18" charset="0"/>
              </a:rPr>
              <a:t>refactor</a:t>
            </a:r>
            <a:r>
              <a:rPr lang="nl-NL" sz="2200" dirty="0">
                <a:cs typeface="Times New Roman" pitchFamily="18" charset="0"/>
              </a:rPr>
              <a:t>-slag</a:t>
            </a:r>
            <a:endParaRPr lang="nl-NL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89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1" dirty="0"/>
              <a:t>Always code as if the guy </a:t>
            </a:r>
            <a:br>
              <a:rPr lang="en-US" i="1" dirty="0"/>
            </a:br>
            <a:r>
              <a:rPr lang="en-US" i="1" dirty="0"/>
              <a:t>who ends up maintaining your </a:t>
            </a:r>
            <a:br>
              <a:rPr lang="en-US" i="1" dirty="0"/>
            </a:br>
            <a:r>
              <a:rPr lang="en-US" i="1" dirty="0"/>
              <a:t>code will be a violent psychopath </a:t>
            </a:r>
            <a:br>
              <a:rPr lang="en-US" i="1" dirty="0"/>
            </a:br>
            <a:r>
              <a:rPr lang="en-US" i="1" dirty="0"/>
              <a:t>who knows where you </a:t>
            </a:r>
            <a:r>
              <a:rPr lang="en-US" i="1"/>
              <a:t>live.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E6ED4C-3A34-7642-AB15-EEE7CCBB1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~Martin Golding/John Woods</a:t>
            </a:r>
          </a:p>
        </p:txBody>
      </p:sp>
    </p:spTree>
    <p:extLst>
      <p:ext uri="{BB962C8B-B14F-4D97-AF65-F5344CB8AC3E}">
        <p14:creationId xmlns:p14="http://schemas.microsoft.com/office/powerpoint/2010/main" val="161233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Smells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9800" y="1841500"/>
            <a:ext cx="10591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Duplicate Code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Long Method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Large Class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Long Parameter List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Feature Envy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Data Clumps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Speculative Generality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Temporary Field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Message Chains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Inappropriate Intimacy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Comments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Magic Numbers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1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 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9800" y="1841500"/>
            <a:ext cx="10591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Symptoom</a:t>
            </a:r>
            <a:endParaRPr lang="en-US" b="1" dirty="0"/>
          </a:p>
          <a:p>
            <a:r>
              <a:rPr lang="en-US" dirty="0"/>
              <a:t>Twee </a:t>
            </a:r>
            <a:r>
              <a:rPr lang="en-US" dirty="0" err="1"/>
              <a:t>stukken</a:t>
            </a:r>
            <a:r>
              <a:rPr lang="en-US" dirty="0"/>
              <a:t> code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haast</a:t>
            </a:r>
            <a:r>
              <a:rPr lang="en-US" dirty="0"/>
              <a:t> </a:t>
            </a:r>
            <a:r>
              <a:rPr lang="en-US" dirty="0" err="1"/>
              <a:t>identiek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Behandeling</a:t>
            </a:r>
            <a:endParaRPr lang="en-US" b="1" dirty="0"/>
          </a:p>
          <a:p>
            <a:r>
              <a:rPr lang="en-US" dirty="0" err="1"/>
              <a:t>Afhankelijk</a:t>
            </a:r>
            <a:r>
              <a:rPr lang="en-US" dirty="0"/>
              <a:t> van </a:t>
            </a:r>
            <a:r>
              <a:rPr lang="en-US" dirty="0" err="1"/>
              <a:t>waar</a:t>
            </a:r>
            <a:r>
              <a:rPr lang="en-US" dirty="0"/>
              <a:t> de twee </a:t>
            </a:r>
            <a:r>
              <a:rPr lang="en-US" dirty="0" err="1"/>
              <a:t>stukken</a:t>
            </a:r>
            <a:r>
              <a:rPr lang="en-US" dirty="0"/>
              <a:t> code </a:t>
            </a:r>
            <a:r>
              <a:rPr lang="en-US" dirty="0" err="1"/>
              <a:t>zitten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refactorings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 err="1"/>
              <a:t>Relevante</a:t>
            </a:r>
            <a:r>
              <a:rPr lang="en-US" b="1" dirty="0"/>
              <a:t> </a:t>
            </a:r>
            <a:r>
              <a:rPr lang="en-US" b="1" dirty="0" err="1"/>
              <a:t>refactorings</a:t>
            </a:r>
            <a:r>
              <a:rPr lang="en-US" b="1" dirty="0"/>
              <a:t> (</a:t>
            </a:r>
            <a:r>
              <a:rPr lang="en-US" b="1" dirty="0" err="1"/>
              <a:t>o.a</a:t>
            </a:r>
            <a:r>
              <a:rPr lang="en-US" b="1" dirty="0"/>
              <a:t>.)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Extract Method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Pull up Field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Pull Up Constructor Body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Extract Class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Extract Superclass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9800" y="1841500"/>
            <a:ext cx="1059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Symptoom</a:t>
            </a:r>
            <a:endParaRPr lang="en-US" b="1" dirty="0"/>
          </a:p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is </a:t>
            </a:r>
            <a:r>
              <a:rPr lang="en-US" dirty="0" err="1"/>
              <a:t>te</a:t>
            </a:r>
            <a:r>
              <a:rPr lang="en-US" dirty="0"/>
              <a:t> lang. In het </a:t>
            </a:r>
            <a:r>
              <a:rPr lang="en-US" dirty="0" err="1"/>
              <a:t>algemeen</a:t>
            </a:r>
            <a:r>
              <a:rPr lang="en-US" dirty="0"/>
              <a:t>: </a:t>
            </a:r>
            <a:r>
              <a:rPr lang="en-US" dirty="0" err="1"/>
              <a:t>indien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tien</a:t>
            </a:r>
            <a:r>
              <a:rPr lang="en-US" dirty="0"/>
              <a:t> regels </a:t>
            </a:r>
            <a:r>
              <a:rPr lang="en-US" dirty="0" err="1"/>
              <a:t>lang</a:t>
            </a:r>
            <a:r>
              <a:rPr lang="en-US" dirty="0"/>
              <a:t> is, </a:t>
            </a:r>
            <a:r>
              <a:rPr lang="en-US" dirty="0" err="1"/>
              <a:t>vraag</a:t>
            </a:r>
            <a:r>
              <a:rPr lang="en-US" dirty="0"/>
              <a:t> je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of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de </a:t>
            </a:r>
            <a:r>
              <a:rPr lang="en-US" dirty="0" err="1"/>
              <a:t>bedoeling</a:t>
            </a:r>
            <a:r>
              <a:rPr lang="en-US" dirty="0"/>
              <a:t> is.</a:t>
            </a:r>
          </a:p>
          <a:p>
            <a:endParaRPr lang="en-US" dirty="0"/>
          </a:p>
          <a:p>
            <a:r>
              <a:rPr lang="en-US" b="1" dirty="0" err="1"/>
              <a:t>Behandeling</a:t>
            </a:r>
            <a:endParaRPr lang="en-US" b="1" dirty="0"/>
          </a:p>
          <a:p>
            <a:r>
              <a:rPr lang="en-US" dirty="0" err="1"/>
              <a:t>Iedere</a:t>
            </a:r>
            <a:r>
              <a:rPr lang="en-US" dirty="0"/>
              <a:t> regel/</a:t>
            </a:r>
            <a:r>
              <a:rPr lang="en-US" dirty="0" err="1"/>
              <a:t>onderdeel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die </a:t>
            </a:r>
            <a:r>
              <a:rPr lang="en-US" dirty="0" err="1"/>
              <a:t>uitleg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, </a:t>
            </a:r>
            <a:r>
              <a:rPr lang="en-US" dirty="0" err="1"/>
              <a:t>moet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aparte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Relevante</a:t>
            </a:r>
            <a:r>
              <a:rPr lang="en-US" b="1" dirty="0"/>
              <a:t> </a:t>
            </a:r>
            <a:r>
              <a:rPr lang="en-US" b="1" dirty="0" err="1"/>
              <a:t>refactorings</a:t>
            </a:r>
            <a:r>
              <a:rPr lang="en-US" b="1" dirty="0"/>
              <a:t> (</a:t>
            </a:r>
            <a:r>
              <a:rPr lang="en-US" b="1" dirty="0" err="1"/>
              <a:t>o.a</a:t>
            </a:r>
            <a:r>
              <a:rPr lang="en-US" b="1" dirty="0"/>
              <a:t>.)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Extract Method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Replace temp with query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Introduce parameter Object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Replace method with Method Object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Decompose Conditional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4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9800" y="1841500"/>
            <a:ext cx="10591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Symptoom</a:t>
            </a:r>
            <a:endParaRPr lang="en-US" b="1" dirty="0"/>
          </a:p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bevat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variabelen</a:t>
            </a:r>
            <a:r>
              <a:rPr lang="en-US" dirty="0"/>
              <a:t>, </a:t>
            </a:r>
            <a:r>
              <a:rPr lang="en-US" dirty="0" err="1"/>
              <a:t>methoden</a:t>
            </a:r>
            <a:r>
              <a:rPr lang="en-US" dirty="0"/>
              <a:t>, regels code.</a:t>
            </a:r>
          </a:p>
          <a:p>
            <a:endParaRPr lang="en-US" dirty="0"/>
          </a:p>
          <a:p>
            <a:r>
              <a:rPr lang="en-US" b="1" dirty="0" err="1"/>
              <a:t>Behandeling</a:t>
            </a:r>
            <a:endParaRPr lang="en-US" b="1" dirty="0"/>
          </a:p>
          <a:p>
            <a:r>
              <a:rPr lang="en-US" dirty="0" err="1"/>
              <a:t>Indien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de </a:t>
            </a:r>
            <a:r>
              <a:rPr lang="en-US" dirty="0" err="1"/>
              <a:t>groot</a:t>
            </a:r>
            <a:r>
              <a:rPr lang="en-US" dirty="0"/>
              <a:t> is,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hij</a:t>
            </a:r>
            <a:r>
              <a:rPr lang="en-US" dirty="0"/>
              <a:t> vast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verantwoordelijkheden</a:t>
            </a:r>
            <a:r>
              <a:rPr lang="en-US" dirty="0"/>
              <a:t>. </a:t>
            </a:r>
            <a:r>
              <a:rPr lang="en-US" dirty="0" err="1"/>
              <a:t>Verdeel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over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klassen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Relevante</a:t>
            </a:r>
            <a:r>
              <a:rPr lang="en-US" b="1" dirty="0"/>
              <a:t> </a:t>
            </a:r>
            <a:r>
              <a:rPr lang="en-US" b="1" dirty="0" err="1"/>
              <a:t>refactorings</a:t>
            </a:r>
            <a:r>
              <a:rPr lang="en-US" b="1" dirty="0"/>
              <a:t> (</a:t>
            </a:r>
            <a:r>
              <a:rPr lang="en-US" b="1" dirty="0" err="1"/>
              <a:t>o.a</a:t>
            </a:r>
            <a:r>
              <a:rPr lang="en-US" b="1" dirty="0"/>
              <a:t>.)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Extract Class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Extract Subclass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Extract Interface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1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Parameter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9800" y="1841500"/>
            <a:ext cx="1059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Symptoom</a:t>
            </a:r>
            <a:endParaRPr lang="en-US" b="1" dirty="0"/>
          </a:p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parameters. Meer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drie</a:t>
            </a:r>
            <a:r>
              <a:rPr lang="en-US" dirty="0"/>
              <a:t>/</a:t>
            </a:r>
            <a:r>
              <a:rPr lang="en-US" dirty="0" err="1"/>
              <a:t>vier</a:t>
            </a:r>
            <a:r>
              <a:rPr lang="en-US" dirty="0"/>
              <a:t> parameters is </a:t>
            </a:r>
            <a:r>
              <a:rPr lang="en-US" dirty="0" err="1"/>
              <a:t>vaak</a:t>
            </a:r>
            <a:r>
              <a:rPr lang="en-US" dirty="0"/>
              <a:t> </a:t>
            </a:r>
            <a:r>
              <a:rPr lang="en-US" dirty="0" err="1"/>
              <a:t>onwenselijk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Behandeling</a:t>
            </a:r>
            <a:endParaRPr lang="en-US" b="1" dirty="0"/>
          </a:p>
          <a:p>
            <a:r>
              <a:rPr lang="en-US" dirty="0"/>
              <a:t>Het </a:t>
            </a:r>
            <a:r>
              <a:rPr lang="en-US" dirty="0" err="1"/>
              <a:t>doorgeven</a:t>
            </a:r>
            <a:r>
              <a:rPr lang="en-US" dirty="0"/>
              <a:t> van de parameters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meestal</a:t>
            </a:r>
            <a:r>
              <a:rPr lang="en-US" dirty="0"/>
              <a:t> </a:t>
            </a:r>
            <a:r>
              <a:rPr lang="en-US" dirty="0" err="1"/>
              <a:t>vervangen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door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strategie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Relevante</a:t>
            </a:r>
            <a:r>
              <a:rPr lang="en-US" b="1" dirty="0"/>
              <a:t> </a:t>
            </a:r>
            <a:r>
              <a:rPr lang="en-US" b="1" dirty="0" err="1"/>
              <a:t>refactorings</a:t>
            </a:r>
            <a:r>
              <a:rPr lang="en-US" b="1" dirty="0"/>
              <a:t> (</a:t>
            </a:r>
            <a:r>
              <a:rPr lang="en-US" b="1" dirty="0" err="1"/>
              <a:t>o.a</a:t>
            </a:r>
            <a:r>
              <a:rPr lang="en-US" b="1" dirty="0"/>
              <a:t>.)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Replace parameter with method call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Preserve whole Object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Introduce parameter Object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7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Envy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9800" y="1841500"/>
            <a:ext cx="1059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Symptoom</a:t>
            </a:r>
            <a:endParaRPr lang="en-US" b="1" dirty="0"/>
          </a:p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is </a:t>
            </a:r>
            <a:r>
              <a:rPr lang="en-US" dirty="0" err="1"/>
              <a:t>meer</a:t>
            </a:r>
            <a:r>
              <a:rPr lang="en-US" dirty="0"/>
              <a:t> met de data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ander</a:t>
            </a:r>
            <a:r>
              <a:rPr lang="en-US" dirty="0"/>
              <a:t> Object </a:t>
            </a:r>
            <a:r>
              <a:rPr lang="en-US" dirty="0" err="1"/>
              <a:t>bezig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met de data van het </a:t>
            </a:r>
            <a:r>
              <a:rPr lang="en-US" dirty="0" err="1"/>
              <a:t>eigen</a:t>
            </a:r>
            <a:r>
              <a:rPr lang="en-US" dirty="0"/>
              <a:t> Object.</a:t>
            </a:r>
          </a:p>
          <a:p>
            <a:endParaRPr lang="en-US" dirty="0"/>
          </a:p>
          <a:p>
            <a:r>
              <a:rPr lang="en-US" b="1" dirty="0" err="1"/>
              <a:t>Behandeling</a:t>
            </a:r>
            <a:endParaRPr lang="en-US" b="1" dirty="0"/>
          </a:p>
          <a:p>
            <a:r>
              <a:rPr lang="en-US" dirty="0" err="1"/>
              <a:t>Mogelijk</a:t>
            </a:r>
            <a:r>
              <a:rPr lang="en-US" dirty="0"/>
              <a:t> zit de </a:t>
            </a:r>
            <a:r>
              <a:rPr lang="en-US" dirty="0" err="1"/>
              <a:t>methode</a:t>
            </a:r>
            <a:r>
              <a:rPr lang="en-US" dirty="0"/>
              <a:t> in de </a:t>
            </a:r>
            <a:r>
              <a:rPr lang="en-US" dirty="0" err="1"/>
              <a:t>verkeerde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. </a:t>
            </a:r>
            <a:r>
              <a:rPr lang="en-US" dirty="0" err="1"/>
              <a:t>Verplaats</a:t>
            </a:r>
            <a:r>
              <a:rPr lang="en-US" dirty="0"/>
              <a:t> hem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hij</a:t>
            </a:r>
            <a:r>
              <a:rPr lang="en-US" dirty="0"/>
              <a:t> </a:t>
            </a:r>
            <a:r>
              <a:rPr lang="en-US" dirty="0" err="1"/>
              <a:t>thuishoort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Relevante</a:t>
            </a:r>
            <a:r>
              <a:rPr lang="en-US" b="1" dirty="0"/>
              <a:t> </a:t>
            </a:r>
            <a:r>
              <a:rPr lang="en-US" b="1" dirty="0" err="1"/>
              <a:t>refactorings</a:t>
            </a:r>
            <a:r>
              <a:rPr lang="en-US" b="1" dirty="0"/>
              <a:t> (</a:t>
            </a:r>
            <a:r>
              <a:rPr lang="en-US" b="1" dirty="0" err="1"/>
              <a:t>o.a</a:t>
            </a:r>
            <a:r>
              <a:rPr lang="en-US" b="1" dirty="0"/>
              <a:t>.)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Move Method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Extract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7341"/>
      </p:ext>
    </p:extLst>
  </p:cSld>
  <p:clrMapOvr>
    <a:masterClrMapping/>
  </p:clrMapOvr>
</p:sld>
</file>

<file path=ppt/theme/theme1.xml><?xml version="1.0" encoding="utf-8"?>
<a:theme xmlns:a="http://schemas.openxmlformats.org/drawingml/2006/main" name="A breed w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eed_wit_v4" id="{9A12BDB5-8A6F-F848-AD51-80984DC1F264}" vid="{22027339-6D5E-B64B-A391-99728E79C9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breed_wit_v4</Template>
  <TotalTime>276</TotalTime>
  <Words>734</Words>
  <Application>Microsoft Macintosh PowerPoint</Application>
  <PresentationFormat>Widescreen</PresentationFormat>
  <Paragraphs>161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Avenir Next Condensed</vt:lpstr>
      <vt:lpstr>Avenir Next Condensed Demi Bold</vt:lpstr>
      <vt:lpstr>Calibri</vt:lpstr>
      <vt:lpstr>Helvetica Neue Medium</vt:lpstr>
      <vt:lpstr>Times New Roman</vt:lpstr>
      <vt:lpstr>A breed wit</vt:lpstr>
      <vt:lpstr>PowerPoint Presentation</vt:lpstr>
      <vt:lpstr>Refactoring</vt:lpstr>
      <vt:lpstr>Always code as if the guy  who ends up maintaining your  code will be a violent psychopath  who knows where you live.</vt:lpstr>
      <vt:lpstr>Bad Smells</vt:lpstr>
      <vt:lpstr>Duplicate Code</vt:lpstr>
      <vt:lpstr>Long Method</vt:lpstr>
      <vt:lpstr>Large Class</vt:lpstr>
      <vt:lpstr>Long Parameter List</vt:lpstr>
      <vt:lpstr>Feature Envy</vt:lpstr>
      <vt:lpstr>Data Clumps</vt:lpstr>
      <vt:lpstr>Speculative Generality</vt:lpstr>
      <vt:lpstr>Temporary Field</vt:lpstr>
      <vt:lpstr>Message Chains</vt:lpstr>
      <vt:lpstr>Inappropriate Intimacy</vt:lpstr>
      <vt:lpstr>Comments</vt:lpstr>
      <vt:lpstr>Magic Numbers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Lambda Expression</dc:title>
  <dc:creator>Meron Brouwer</dc:creator>
  <cp:lastModifiedBy>Meron Brouwer</cp:lastModifiedBy>
  <cp:revision>34</cp:revision>
  <dcterms:created xsi:type="dcterms:W3CDTF">2019-05-13T11:33:41Z</dcterms:created>
  <dcterms:modified xsi:type="dcterms:W3CDTF">2019-09-06T09:45:57Z</dcterms:modified>
</cp:coreProperties>
</file>