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1"/>
    <p:restoredTop sz="80150"/>
  </p:normalViewPr>
  <p:slideViewPr>
    <p:cSldViewPr snapToGrid="0" snapToObjects="1">
      <p:cViewPr varScale="1">
        <p:scale>
          <a:sx n="76" d="100"/>
          <a:sy n="76" d="100"/>
        </p:scale>
        <p:origin x="1152" y="19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82E59-AB75-B64E-9546-73FCD43C8A3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83A80-9D06-1548-AFAA-C3F2F5CA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5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65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61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10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72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24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3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vraag</a:t>
            </a:r>
            <a:r>
              <a:rPr lang="en-US" dirty="0"/>
              <a:t> in </a:t>
            </a:r>
            <a:r>
              <a:rPr lang="en-US" dirty="0" err="1"/>
              <a:t>bovenstaande</a:t>
            </a:r>
            <a:r>
              <a:rPr lang="en-US" dirty="0"/>
              <a:t> slide is “</a:t>
            </a:r>
            <a:r>
              <a:rPr lang="en-US" dirty="0" err="1"/>
              <a:t>Welke</a:t>
            </a:r>
            <a:r>
              <a:rPr lang="en-US" dirty="0"/>
              <a:t> van de twee </a:t>
            </a:r>
            <a:r>
              <a:rPr lang="en-US" dirty="0" err="1"/>
              <a:t>bovenstaande</a:t>
            </a:r>
            <a:r>
              <a:rPr lang="en-US" dirty="0"/>
              <a:t> </a:t>
            </a:r>
            <a:r>
              <a:rPr lang="en-US" dirty="0" err="1"/>
              <a:t>HelloGenerators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geïnjecteerd</a:t>
            </a:r>
            <a:r>
              <a:rPr lang="en-US" dirty="0"/>
              <a:t>?”.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voldoen</a:t>
            </a:r>
            <a:r>
              <a:rPr lang="en-US" dirty="0"/>
              <a:t> twee</a:t>
            </a:r>
            <a:r>
              <a:rPr lang="en-US" baseline="0" dirty="0"/>
              <a:t> </a:t>
            </a:r>
            <a:r>
              <a:rPr lang="en-US" baseline="0" dirty="0" err="1"/>
              <a:t>implementaties</a:t>
            </a:r>
            <a:r>
              <a:rPr lang="en-US" baseline="0" dirty="0"/>
              <a:t> </a:t>
            </a:r>
            <a:r>
              <a:rPr lang="en-US" baseline="0" dirty="0" err="1"/>
              <a:t>aan</a:t>
            </a:r>
            <a:r>
              <a:rPr lang="en-US" baseline="0" dirty="0"/>
              <a:t> de Interface. De JavaEE container </a:t>
            </a:r>
            <a:r>
              <a:rPr lang="en-US" baseline="0" dirty="0" err="1"/>
              <a:t>zal</a:t>
            </a:r>
            <a:r>
              <a:rPr lang="en-US" baseline="0" dirty="0"/>
              <a:t> </a:t>
            </a:r>
            <a:r>
              <a:rPr lang="en-US" baseline="0" dirty="0" err="1"/>
              <a:t>hierdoor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Exceptie</a:t>
            </a:r>
            <a:r>
              <a:rPr lang="en-US" baseline="0" dirty="0"/>
              <a:t> </a:t>
            </a:r>
            <a:r>
              <a:rPr lang="en-US" baseline="0" dirty="0" err="1"/>
              <a:t>gooien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67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6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 </a:t>
            </a:r>
            <a:r>
              <a:rPr lang="en-US" dirty="0" err="1"/>
              <a:t>zal</a:t>
            </a:r>
            <a:r>
              <a:rPr lang="en-US" dirty="0"/>
              <a:t> de @Default </a:t>
            </a:r>
            <a:r>
              <a:rPr lang="en-US" dirty="0" err="1"/>
              <a:t>geïnjecteerd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47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Gebruik</a:t>
            </a:r>
            <a:r>
              <a:rPr lang="en-US" dirty="0"/>
              <a:t> de </a:t>
            </a:r>
            <a:r>
              <a:rPr lang="en-US" dirty="0" err="1"/>
              <a:t>beans.xml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configureren</a:t>
            </a:r>
            <a:r>
              <a:rPr lang="en-US" baseline="0" dirty="0"/>
              <a:t> van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/>
              <a:t>@Alternative.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93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01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58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1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9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65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42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60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6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2">
            <a:extLst>
              <a:ext uri="{FF2B5EF4-FFF2-40B4-BE49-F238E27FC236}">
                <a16:creationId xmlns:a16="http://schemas.microsoft.com/office/drawing/2014/main" id="{53E0A2FF-C6A9-4782-95AC-C5656966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228" y="1053888"/>
            <a:ext cx="5635557" cy="3581124"/>
          </a:xfrm>
          <a:prstGeom prst="rect">
            <a:avLst/>
          </a:prstGeom>
        </p:spPr>
      </p:pic>
      <p:sp>
        <p:nvSpPr>
          <p:cNvPr id="27" name="Tijdelijke aanduiding voor tekst 26">
            <a:extLst>
              <a:ext uri="{FF2B5EF4-FFF2-40B4-BE49-F238E27FC236}">
                <a16:creationId xmlns:a16="http://schemas.microsoft.com/office/drawing/2014/main" id="{7AD8D30E-2AA9-47F3-90D8-82AAE93B892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9000" y="4764090"/>
            <a:ext cx="10414000" cy="804863"/>
          </a:xfrm>
        </p:spPr>
        <p:txBody>
          <a:bodyPr anchor="ctr">
            <a:normAutofit/>
          </a:bodyPr>
          <a:lstStyle>
            <a:lvl1pPr marL="0" indent="0">
              <a:buNone/>
              <a:defRPr sz="2588">
                <a:latin typeface="Avenir Next Condensed"/>
              </a:defRPr>
            </a:lvl1pPr>
          </a:lstStyle>
          <a:p>
            <a:pPr lvl="0"/>
            <a:r>
              <a:rPr lang="nl-NL" sz="2588" dirty="0">
                <a:latin typeface="Avenir Next Condensed"/>
              </a:rPr>
              <a:t>VOORBEELD VAN EEN ONDERTITEL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780FE8-8C68-47EE-B9EE-55E3A0D91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0021" y="1212045"/>
            <a:ext cx="10402888" cy="515679"/>
          </a:xfrm>
        </p:spPr>
        <p:txBody>
          <a:bodyPr anchor="b"/>
          <a:lstStyle>
            <a:lvl1pPr marL="0" indent="0" algn="l" defTabSz="342900" rtl="0" eaLnBrk="1" latinLnBrk="0" hangingPunct="1">
              <a:buNone/>
              <a:defRPr lang="nl-NL" sz="195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7C81-E32F-47C0-A314-1179C95A0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0112" y="1947071"/>
            <a:ext cx="10414000" cy="2599531"/>
          </a:xfrm>
        </p:spPr>
        <p:txBody>
          <a:bodyPr>
            <a:normAutofit/>
          </a:bodyPr>
          <a:lstStyle>
            <a:lvl1pPr marL="49275" indent="0">
              <a:buNone/>
              <a:defRPr sz="5213" b="1">
                <a:latin typeface="Avenir Next Condensed"/>
              </a:defRPr>
            </a:lvl1pPr>
          </a:lstStyle>
          <a:p>
            <a:pPr lvl="0"/>
            <a:r>
              <a:rPr lang="nl-NL" sz="5213" b="1" dirty="0">
                <a:latin typeface="Avenir Next Condensed"/>
              </a:rPr>
              <a:t>VOORBEELD VAN</a:t>
            </a:r>
            <a:br>
              <a:rPr lang="nl-NL" sz="5213" b="1" dirty="0">
                <a:latin typeface="Avenir Next Condensed"/>
              </a:rPr>
            </a:br>
            <a:r>
              <a:rPr lang="nl-NL" sz="5213" b="1" dirty="0">
                <a:latin typeface="Avenir Next Condensed"/>
              </a:rPr>
              <a:t>EEN TITEL_</a:t>
            </a:r>
          </a:p>
        </p:txBody>
      </p:sp>
    </p:spTree>
    <p:extLst>
      <p:ext uri="{BB962C8B-B14F-4D97-AF65-F5344CB8AC3E}">
        <p14:creationId xmlns:p14="http://schemas.microsoft.com/office/powerpoint/2010/main" val="5459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386" y="268101"/>
            <a:ext cx="8758719" cy="5947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384" y="1552221"/>
            <a:ext cx="10854267" cy="44338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580217" y="6381751"/>
            <a:ext cx="4656667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5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F52-A572-F648-A5C9-D030EB14B4F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764B-134E-B64F-8BA6-81EBA999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03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F52-A572-F648-A5C9-D030EB14B4F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764B-134E-B64F-8BA6-81EBA999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8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2588" baseline="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1BB83FB7-4001-4182-B381-73600F02BC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10515600" cy="4648200"/>
          </a:xfrm>
        </p:spPr>
        <p:txBody>
          <a:bodyPr>
            <a:normAutofit/>
          </a:bodyPr>
          <a:lstStyle>
            <a:lvl1pPr marL="0" indent="0">
              <a:spcBef>
                <a:spcPts val="563"/>
              </a:spcBef>
              <a:buFont typeface="Arial" panose="020B0604020202020204" pitchFamily="34" charset="0"/>
              <a:buNone/>
              <a:defRPr sz="1575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8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halv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2588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4" name="Tijdelijke aanduiding voor tekst 23">
            <a:extLst>
              <a:ext uri="{FF2B5EF4-FFF2-40B4-BE49-F238E27FC236}">
                <a16:creationId xmlns:a16="http://schemas.microsoft.com/office/drawing/2014/main" id="{7F9DE86C-009D-467B-BE5F-C910B7853B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5251704" cy="4648200"/>
          </a:xfrm>
        </p:spPr>
        <p:txBody>
          <a:bodyPr>
            <a:normAutofit/>
          </a:bodyPr>
          <a:lstStyle>
            <a:lvl1pPr marL="0" indent="0">
              <a:spcBef>
                <a:spcPts val="563"/>
              </a:spcBef>
              <a:buFont typeface="Arial" panose="020B0604020202020204" pitchFamily="34" charset="0"/>
              <a:buNone/>
              <a:defRPr sz="1575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44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4D6A13EF-0E0A-48A4-A5A6-2E8A94B7B2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4951" y="1532249"/>
            <a:ext cx="4762500" cy="4611624"/>
          </a:xfrm>
        </p:spPr>
        <p:txBody>
          <a:bodyPr>
            <a:normAutofit/>
          </a:bodyPr>
          <a:lstStyle>
            <a:lvl1pPr>
              <a:defRPr sz="1200">
                <a:latin typeface="Avenir Next Condensed"/>
              </a:defRPr>
            </a:lvl1pPr>
          </a:lstStyle>
          <a:p>
            <a:r>
              <a:rPr lang="en-GB" sz="1425"/>
              <a:t>Click icon to add picture</a:t>
            </a:r>
            <a:endParaRPr lang="en-GB" dirty="0"/>
          </a:p>
        </p:txBody>
      </p:sp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2588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5" name="Tijdelijke aanduiding voor tekst 23">
            <a:extLst>
              <a:ext uri="{FF2B5EF4-FFF2-40B4-BE49-F238E27FC236}">
                <a16:creationId xmlns:a16="http://schemas.microsoft.com/office/drawing/2014/main" id="{DDE06981-2174-4DEE-86D8-CF89DBCF46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7" y="1534788"/>
            <a:ext cx="4762500" cy="4648200"/>
          </a:xfrm>
        </p:spPr>
        <p:txBody>
          <a:bodyPr>
            <a:normAutofit/>
          </a:bodyPr>
          <a:lstStyle>
            <a:lvl1pPr marL="0" indent="0">
              <a:spcBef>
                <a:spcPts val="563"/>
              </a:spcBef>
              <a:buFont typeface="Arial" panose="020B0604020202020204" pitchFamily="34" charset="0"/>
              <a:buNone/>
              <a:defRPr sz="1575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17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2588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88C64C-A8F8-41EF-A3B5-A2E44C985F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577341"/>
            <a:ext cx="4768851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35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02EDF56B-6E7F-4216-83EF-17E2E83503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8600" y="1575055"/>
            <a:ext cx="4768851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35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  <p:sp>
        <p:nvSpPr>
          <p:cNvPr id="7" name="Tijdelijke aanduiding voor tekst 23">
            <a:extLst>
              <a:ext uri="{FF2B5EF4-FFF2-40B4-BE49-F238E27FC236}">
                <a16:creationId xmlns:a16="http://schemas.microsoft.com/office/drawing/2014/main" id="{274B2596-0B01-450B-9031-A0AAE106DE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2400299"/>
            <a:ext cx="4768851" cy="3782690"/>
          </a:xfrm>
        </p:spPr>
        <p:txBody>
          <a:bodyPr>
            <a:normAutofit/>
          </a:bodyPr>
          <a:lstStyle>
            <a:lvl1pPr marL="0" indent="0">
              <a:spcBef>
                <a:spcPts val="563"/>
              </a:spcBef>
              <a:buFont typeface="Arial" panose="020B0604020202020204" pitchFamily="34" charset="0"/>
              <a:buNone/>
              <a:defRPr sz="13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  <p:sp>
        <p:nvSpPr>
          <p:cNvPr id="10" name="Tijdelijke aanduiding voor tekst 23">
            <a:extLst>
              <a:ext uri="{FF2B5EF4-FFF2-40B4-BE49-F238E27FC236}">
                <a16:creationId xmlns:a16="http://schemas.microsoft.com/office/drawing/2014/main" id="{C5DDD57A-0F26-40D8-BFAE-22505B8183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4949" y="2400299"/>
            <a:ext cx="4768851" cy="3782690"/>
          </a:xfrm>
        </p:spPr>
        <p:txBody>
          <a:bodyPr>
            <a:normAutofit/>
          </a:bodyPr>
          <a:lstStyle>
            <a:lvl1pPr marL="0" indent="0">
              <a:spcBef>
                <a:spcPts val="563"/>
              </a:spcBef>
              <a:buFont typeface="Arial" panose="020B0604020202020204" pitchFamily="34" charset="0"/>
              <a:buNone/>
              <a:defRPr sz="13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81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(Zwarte Achtergro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">
            <a:extLst>
              <a:ext uri="{FF2B5EF4-FFF2-40B4-BE49-F238E27FC236}">
                <a16:creationId xmlns:a16="http://schemas.microsoft.com/office/drawing/2014/main" id="{7879249E-A50C-45DE-96B7-F06C153223BF}"/>
              </a:ext>
            </a:extLst>
          </p:cNvPr>
          <p:cNvSpPr/>
          <p:nvPr/>
        </p:nvSpPr>
        <p:spPr>
          <a:xfrm>
            <a:off x="3378200" y="544415"/>
            <a:ext cx="5435600" cy="574208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pic>
        <p:nvPicPr>
          <p:cNvPr id="9" name="Afbeelding 2">
            <a:extLst>
              <a:ext uri="{FF2B5EF4-FFF2-40B4-BE49-F238E27FC236}">
                <a16:creationId xmlns:a16="http://schemas.microsoft.com/office/drawing/2014/main" id="{C90DC811-97A5-4EDB-A364-F004C34F4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25" y="380274"/>
            <a:ext cx="316524" cy="264378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1FDDF9DF-A68B-4D5B-A047-4D2F41CAF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426" y="1354363"/>
            <a:ext cx="4775151" cy="4149279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588" b="1">
                <a:solidFill>
                  <a:schemeClr val="bg1"/>
                </a:solidFill>
              </a:defRPr>
            </a:lvl1pPr>
          </a:lstStyle>
          <a:p>
            <a:r>
              <a:rPr lang="nl-NL" sz="2588" b="1" dirty="0"/>
              <a:t>‘Quote’</a:t>
            </a:r>
            <a:endParaRPr lang="en-GB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57D2A8AE-2D31-490B-9B2F-0BCA2DD1CD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8426" y="5628183"/>
            <a:ext cx="4775151" cy="571450"/>
          </a:xfrm>
        </p:spPr>
        <p:txBody>
          <a:bodyPr anchor="ctr">
            <a:normAutofit/>
          </a:bodyPr>
          <a:lstStyle>
            <a:lvl1pPr marL="0" indent="0">
              <a:buNone/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417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12192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88939" y="3420988"/>
            <a:ext cx="813688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688940" y="3984455"/>
            <a:ext cx="813688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5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88937" y="1096888"/>
            <a:ext cx="813688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88937" y="2384426"/>
            <a:ext cx="8136880" cy="3952875"/>
          </a:xfrm>
        </p:spPr>
        <p:txBody>
          <a:bodyPr/>
          <a:lstStyle>
            <a:lvl1pPr marL="342900" indent="-342900">
              <a:buFont typeface="Arial"/>
              <a:buChar char="•"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688939" y="1660355"/>
            <a:ext cx="813688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88938" y="381570"/>
            <a:ext cx="813687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‹#›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93525" y="2384426"/>
            <a:ext cx="3277809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1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7000"/>
            <a:ext cx="10160000" cy="8255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/>
          <a:lstStyle/>
          <a:p>
            <a:fld id="{669FDF52-A572-F648-A5C9-D030EB14B4F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0217" y="6381751"/>
            <a:ext cx="4656667" cy="339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73251" y="6381751"/>
            <a:ext cx="742949" cy="339725"/>
          </a:xfrm>
          <a:prstGeom prst="rect">
            <a:avLst/>
          </a:prstGeom>
        </p:spPr>
        <p:txBody>
          <a:bodyPr/>
          <a:lstStyle/>
          <a:p>
            <a:fld id="{0A66764B-134E-B64F-8BA6-81EBA999FE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041400"/>
            <a:ext cx="10160000" cy="431800"/>
          </a:xfrm>
        </p:spPr>
        <p:txBody>
          <a:bodyPr/>
          <a:lstStyle>
            <a:lvl1pPr marL="114300" indent="0">
              <a:buNone/>
              <a:defRPr>
                <a:solidFill>
                  <a:schemeClr val="tx2"/>
                </a:solidFill>
              </a:defRPr>
            </a:lvl1pPr>
            <a:lvl2pPr marL="411480" indent="0" algn="l">
              <a:buNone/>
              <a:defRPr/>
            </a:lvl2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131885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8268BCB-36EE-4F6D-A352-B00B9ED1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AAN TE PASSEN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43F09E-6E46-4B73-8800-8C4A93D4E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93AAD6B-53D4-4BD5-8261-9B43AABD5C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127" y="6199634"/>
            <a:ext cx="1563643" cy="6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lang="nl-NL" sz="2588" kern="1200" dirty="0">
          <a:solidFill>
            <a:srgbClr val="E50856"/>
          </a:solidFill>
          <a:latin typeface="Avenir Next Condensed"/>
          <a:ea typeface="+mj-ea"/>
          <a:cs typeface="Arial" panose="020B0604020202020204" pitchFamily="34" charset="0"/>
        </a:defRPr>
      </a:lvl1pPr>
    </p:titleStyle>
    <p:bodyStyle>
      <a:lvl1pPr marL="135000" indent="-85725" algn="l" defTabSz="342900" rtl="0" eaLnBrk="1" latinLnBrk="0" hangingPunct="1">
        <a:lnSpc>
          <a:spcPct val="8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70000" indent="-85725" algn="l" defTabSz="3429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5000" indent="-85725" algn="l" defTabSz="3429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07500" indent="-85725" algn="l" defTabSz="342900" rtl="0" eaLnBrk="1" latinLnBrk="0" hangingPunct="1">
        <a:lnSpc>
          <a:spcPct val="80000"/>
        </a:lnSpc>
        <a:spcBef>
          <a:spcPts val="188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76250" indent="-85725" algn="l" defTabSz="342900" rtl="0" eaLnBrk="1" latinLnBrk="0" hangingPunct="1">
        <a:lnSpc>
          <a:spcPct val="80000"/>
        </a:lnSpc>
        <a:spcBef>
          <a:spcPts val="188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javax.inject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.*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0DBE9-BE35-8145-A199-93063F98D6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9E0F3-BD42-C047-9AA1-22375433A1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Dependency Injection met CDI</a:t>
            </a:r>
          </a:p>
        </p:txBody>
      </p:sp>
    </p:spTree>
    <p:extLst>
      <p:ext uri="{BB962C8B-B14F-4D97-AF65-F5344CB8AC3E}">
        <p14:creationId xmlns:p14="http://schemas.microsoft.com/office/powerpoint/2010/main" val="205746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 </a:t>
            </a:r>
            <a:r>
              <a:rPr lang="mr-IN" dirty="0"/>
              <a:t>–</a:t>
            </a:r>
            <a:r>
              <a:rPr lang="en-US" dirty="0"/>
              <a:t>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65948"/>
            <a:ext cx="9050867" cy="414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2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 </a:t>
            </a:r>
            <a:r>
              <a:rPr lang="mr-IN" dirty="0"/>
              <a:t>–</a:t>
            </a:r>
            <a:r>
              <a:rPr lang="en-US" dirty="0"/>
              <a:t> Hoe </a:t>
            </a:r>
            <a:r>
              <a:rPr lang="en-US" dirty="0" err="1"/>
              <a:t>werkt</a:t>
            </a:r>
            <a:r>
              <a:rPr lang="en-US" dirty="0"/>
              <a:t> het?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697706"/>
            <a:ext cx="4914900" cy="22498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100" y="2238783"/>
            <a:ext cx="96901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gedeployed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request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/hello</a:t>
            </a:r>
            <a:endParaRPr lang="en-US" dirty="0">
              <a:ea typeface="Menlo" charset="0"/>
              <a:cs typeface="Menl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ea typeface="Menlo" charset="0"/>
                <a:cs typeface="Menlo" charset="0"/>
              </a:rPr>
              <a:t>TomEE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maakt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een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instantie</a:t>
            </a:r>
            <a:r>
              <a:rPr lang="en-US" dirty="0">
                <a:ea typeface="Menlo" charset="0"/>
                <a:cs typeface="Menlo" charset="0"/>
              </a:rPr>
              <a:t> van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HelloWorldResource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ea typeface="Menlo" charset="0"/>
                <a:cs typeface="Menlo" charset="0"/>
              </a:rPr>
              <a:t>TomEE</a:t>
            </a:r>
            <a:r>
              <a:rPr lang="en-US" dirty="0">
                <a:ea typeface="Menlo" charset="0"/>
                <a:cs typeface="Menlo" charset="0"/>
              </a:rPr>
              <a:t> scanned de </a:t>
            </a:r>
            <a:r>
              <a:rPr lang="en-US" dirty="0" err="1">
                <a:ea typeface="Menlo" charset="0"/>
                <a:cs typeface="Menlo" charset="0"/>
              </a:rPr>
              <a:t>instantie</a:t>
            </a:r>
            <a:r>
              <a:rPr lang="en-US" dirty="0">
                <a:ea typeface="Menlo" charset="0"/>
                <a:cs typeface="Menlo" charset="0"/>
              </a:rPr>
              <a:t> op </a:t>
            </a:r>
            <a:r>
              <a:rPr lang="en-US" dirty="0" err="1">
                <a:ea typeface="Menlo" charset="0"/>
                <a:cs typeface="Menlo" charset="0"/>
              </a:rPr>
              <a:t>zoek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naar</a:t>
            </a:r>
            <a:r>
              <a:rPr lang="en-US" dirty="0">
                <a:ea typeface="Menlo" charset="0"/>
                <a:cs typeface="Menlo" charset="0"/>
              </a:rPr>
              <a:t> de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@Inject </a:t>
            </a:r>
            <a:r>
              <a:rPr lang="en-US" dirty="0" err="1">
                <a:ea typeface="Menlo" charset="0"/>
                <a:cs typeface="Menlo" charset="0"/>
              </a:rPr>
              <a:t>annotatie</a:t>
            </a:r>
            <a:endParaRPr lang="en-US" dirty="0">
              <a:ea typeface="Menlo" charset="0"/>
              <a:cs typeface="Menl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ea typeface="Menlo" charset="0"/>
                <a:cs typeface="Menlo" charset="0"/>
              </a:rPr>
              <a:t>TomEE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bepaald</a:t>
            </a:r>
            <a:r>
              <a:rPr lang="en-US" dirty="0">
                <a:ea typeface="Menlo" charset="0"/>
                <a:cs typeface="Menlo" charset="0"/>
              </a:rPr>
              <a:t> het type van wat </a:t>
            </a:r>
            <a:r>
              <a:rPr lang="en-US" dirty="0" err="1">
                <a:ea typeface="Menlo" charset="0"/>
                <a:cs typeface="Menlo" charset="0"/>
              </a:rPr>
              <a:t>er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geïnjecteerd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moet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worden</a:t>
            </a:r>
            <a:r>
              <a:rPr lang="en-US" dirty="0">
                <a:ea typeface="Menlo" charset="0"/>
                <a:cs typeface="Menlo" charset="0"/>
              </a:rPr>
              <a:t> (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HelloWorldGenerator</a:t>
            </a:r>
            <a:r>
              <a:rPr lang="en-US" dirty="0">
                <a:ea typeface="Menlo" charset="0"/>
                <a:cs typeface="Menlo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ea typeface="Menlo" charset="0"/>
                <a:cs typeface="Menlo" charset="0"/>
              </a:rPr>
              <a:t>TomEE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gaat</a:t>
            </a:r>
            <a:r>
              <a:rPr lang="en-US" dirty="0">
                <a:ea typeface="Menlo" charset="0"/>
                <a:cs typeface="Menlo" charset="0"/>
              </a:rPr>
              <a:t> op </a:t>
            </a:r>
            <a:r>
              <a:rPr lang="en-US" dirty="0" err="1">
                <a:ea typeface="Menlo" charset="0"/>
                <a:cs typeface="Menlo" charset="0"/>
              </a:rPr>
              <a:t>zoek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naar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Klasse</a:t>
            </a:r>
            <a:r>
              <a:rPr lang="en-US" dirty="0">
                <a:ea typeface="Menlo" charset="0"/>
                <a:cs typeface="Menlo" charset="0"/>
              </a:rPr>
              <a:t> van het </a:t>
            </a:r>
            <a:r>
              <a:rPr lang="en-US" dirty="0" err="1">
                <a:ea typeface="Menlo" charset="0"/>
                <a:cs typeface="Menlo" charset="0"/>
              </a:rPr>
              <a:t>juiste</a:t>
            </a:r>
            <a:r>
              <a:rPr lang="en-US" dirty="0">
                <a:ea typeface="Menlo" charset="0"/>
                <a:cs typeface="Menlo" charset="0"/>
              </a:rPr>
              <a:t>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ea typeface="Menlo" charset="0"/>
                <a:cs typeface="Menlo" charset="0"/>
              </a:rPr>
              <a:t>TomEE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maakt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een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instantie</a:t>
            </a:r>
            <a:r>
              <a:rPr lang="en-US" dirty="0">
                <a:ea typeface="Menlo" charset="0"/>
                <a:cs typeface="Menlo" charset="0"/>
              </a:rPr>
              <a:t> van de </a:t>
            </a:r>
            <a:r>
              <a:rPr lang="en-US" dirty="0" err="1">
                <a:ea typeface="Menlo" charset="0"/>
                <a:cs typeface="Menlo" charset="0"/>
              </a:rPr>
              <a:t>gevonden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Klasse</a:t>
            </a:r>
            <a:endParaRPr lang="en-US" dirty="0">
              <a:ea typeface="Menlo" charset="0"/>
              <a:cs typeface="Menl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ea typeface="Menlo" charset="0"/>
                <a:cs typeface="Menlo" charset="0"/>
              </a:rPr>
              <a:t>TomEE</a:t>
            </a:r>
            <a:r>
              <a:rPr lang="en-US" dirty="0">
                <a:ea typeface="Menlo" charset="0"/>
                <a:cs typeface="Menlo" charset="0"/>
              </a:rPr>
              <a:t> scanned de </a:t>
            </a:r>
            <a:r>
              <a:rPr lang="en-US" dirty="0" err="1">
                <a:ea typeface="Menlo" charset="0"/>
                <a:cs typeface="Menlo" charset="0"/>
              </a:rPr>
              <a:t>instantie</a:t>
            </a:r>
            <a:r>
              <a:rPr lang="en-US" dirty="0">
                <a:ea typeface="Menlo" charset="0"/>
                <a:cs typeface="Menlo" charset="0"/>
              </a:rPr>
              <a:t> op </a:t>
            </a:r>
            <a:r>
              <a:rPr lang="en-US" dirty="0" err="1">
                <a:ea typeface="Menlo" charset="0"/>
                <a:cs typeface="Menlo" charset="0"/>
              </a:rPr>
              <a:t>zoek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naar</a:t>
            </a:r>
            <a:r>
              <a:rPr lang="en-US" dirty="0">
                <a:ea typeface="Menlo" charset="0"/>
                <a:cs typeface="Menlo" charset="0"/>
              </a:rPr>
              <a:t> de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@Inject </a:t>
            </a:r>
            <a:r>
              <a:rPr lang="en-US" dirty="0" err="1">
                <a:ea typeface="Menlo" charset="0"/>
                <a:cs typeface="Menlo" charset="0"/>
              </a:rPr>
              <a:t>annotatie</a:t>
            </a:r>
            <a:endParaRPr lang="en-US" dirty="0">
              <a:ea typeface="Menlo" charset="0"/>
              <a:cs typeface="Menl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ea typeface="Menlo" charset="0"/>
                <a:cs typeface="Menlo" charset="0"/>
              </a:rPr>
              <a:t>TomEE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bepaald</a:t>
            </a:r>
            <a:r>
              <a:rPr lang="en-US" dirty="0">
                <a:ea typeface="Menlo" charset="0"/>
                <a:cs typeface="Menlo" charset="0"/>
              </a:rPr>
              <a:t> het type van wat </a:t>
            </a:r>
            <a:r>
              <a:rPr lang="en-US" dirty="0" err="1">
                <a:ea typeface="Menlo" charset="0"/>
                <a:cs typeface="Menlo" charset="0"/>
              </a:rPr>
              <a:t>er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geïnjecteerd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moet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worden</a:t>
            </a:r>
            <a:endParaRPr lang="en-US" dirty="0">
              <a:ea typeface="Menlo" charset="0"/>
              <a:cs typeface="Menl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ea typeface="Menlo" charset="0"/>
                <a:cs typeface="Menlo" charset="0"/>
              </a:rPr>
              <a:t>TomEE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gaat</a:t>
            </a:r>
            <a:r>
              <a:rPr lang="en-US" dirty="0">
                <a:ea typeface="Menlo" charset="0"/>
                <a:cs typeface="Menlo" charset="0"/>
              </a:rPr>
              <a:t> op </a:t>
            </a:r>
            <a:r>
              <a:rPr lang="en-US" dirty="0" err="1">
                <a:ea typeface="Menlo" charset="0"/>
                <a:cs typeface="Menlo" charset="0"/>
              </a:rPr>
              <a:t>zoek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naar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Klasse</a:t>
            </a:r>
            <a:r>
              <a:rPr lang="en-US" dirty="0">
                <a:ea typeface="Menlo" charset="0"/>
                <a:cs typeface="Menlo" charset="0"/>
              </a:rPr>
              <a:t> van het </a:t>
            </a:r>
            <a:r>
              <a:rPr lang="en-US" dirty="0" err="1">
                <a:ea typeface="Menlo" charset="0"/>
                <a:cs typeface="Menlo" charset="0"/>
              </a:rPr>
              <a:t>juiste</a:t>
            </a:r>
            <a:r>
              <a:rPr lang="en-US" dirty="0">
                <a:ea typeface="Menlo" charset="0"/>
                <a:cs typeface="Menlo" charset="0"/>
              </a:rPr>
              <a:t> type</a:t>
            </a:r>
          </a:p>
          <a:p>
            <a:pPr marL="342900" indent="-342900">
              <a:buFont typeface="+mj-lt"/>
              <a:buAutoNum type="arabicPeriod"/>
            </a:pPr>
            <a:r>
              <a:rPr lang="mr-IN" dirty="0">
                <a:ea typeface="Menlo" charset="0"/>
                <a:cs typeface="Menlo" charset="0"/>
              </a:rPr>
              <a:t>…</a:t>
            </a:r>
            <a:endParaRPr lang="en-US" dirty="0">
              <a:ea typeface="Menlo" charset="0"/>
              <a:cs typeface="Menl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mr-IN" dirty="0">
                <a:ea typeface="Menlo" charset="0"/>
                <a:cs typeface="Menlo" charset="0"/>
              </a:rPr>
              <a:t>…</a:t>
            </a:r>
            <a:endParaRPr lang="en-US" dirty="0">
              <a:ea typeface="Menlo" charset="0"/>
              <a:cs typeface="Menl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ea typeface="Menlo" charset="0"/>
                <a:cs typeface="Menlo" charset="0"/>
              </a:rPr>
              <a:t>Uiteindelijk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zijn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alle</a:t>
            </a:r>
            <a:r>
              <a:rPr lang="en-US" dirty="0">
                <a:ea typeface="Menlo" charset="0"/>
                <a:cs typeface="Menlo" charset="0"/>
              </a:rPr>
              <a:t> dependencies </a:t>
            </a:r>
            <a:r>
              <a:rPr lang="en-US" dirty="0" err="1">
                <a:ea typeface="Menlo" charset="0"/>
                <a:cs typeface="Menlo" charset="0"/>
              </a:rPr>
              <a:t>zijn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geïnstantieerd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en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geïnjecteerd</a:t>
            </a:r>
            <a:r>
              <a:rPr lang="en-US" dirty="0">
                <a:ea typeface="Menlo" charset="0"/>
                <a:cs typeface="Menlo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ea typeface="Menlo" charset="0"/>
                <a:cs typeface="Menlo" charset="0"/>
              </a:rPr>
              <a:t>TomEE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roept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sayHello</a:t>
            </a:r>
            <a:r>
              <a:rPr lang="en-US" dirty="0">
                <a:ea typeface="Menlo" charset="0"/>
                <a:cs typeface="Menlo" charset="0"/>
              </a:rPr>
              <a:t>() </a:t>
            </a:r>
            <a:r>
              <a:rPr lang="en-US" dirty="0" err="1">
                <a:ea typeface="Menlo" charset="0"/>
                <a:cs typeface="Menlo" charset="0"/>
              </a:rPr>
              <a:t>aan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en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retourneert</a:t>
            </a:r>
            <a:r>
              <a:rPr lang="en-US" dirty="0">
                <a:ea typeface="Menlo" charset="0"/>
                <a:cs typeface="Menlo" charset="0"/>
              </a:rPr>
              <a:t> de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dirty="0">
                <a:ea typeface="Menlo" charset="0"/>
                <a:cs typeface="Menlo" charset="0"/>
              </a:rPr>
              <a:t> </a:t>
            </a:r>
            <a:r>
              <a:rPr lang="en-US" dirty="0" err="1">
                <a:ea typeface="Menlo" charset="0"/>
                <a:cs typeface="Menlo" charset="0"/>
              </a:rPr>
              <a:t>als</a:t>
            </a:r>
            <a:r>
              <a:rPr lang="en-US" dirty="0">
                <a:ea typeface="Menlo" charset="0"/>
                <a:cs typeface="Menlo" charset="0"/>
              </a:rPr>
              <a:t> body van het Http-Response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ea typeface="Menlo" charset="0"/>
              <a:cs typeface="Menlo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ea typeface="Menlo" charset="0"/>
              <a:cs typeface="Menlo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ea typeface="Menlo" charset="0"/>
              <a:cs typeface="Menlo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33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 </a:t>
            </a:r>
            <a:r>
              <a:rPr lang="mr-IN" dirty="0"/>
              <a:t>–</a:t>
            </a:r>
            <a:r>
              <a:rPr lang="en-US" dirty="0"/>
              <a:t> Injection Points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5" y="1610787"/>
            <a:ext cx="6938428" cy="418599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316568" y="2697023"/>
            <a:ext cx="6455832" cy="3213675"/>
            <a:chOff x="2705101" y="3162300"/>
            <a:chExt cx="5715000" cy="3213675"/>
          </a:xfrm>
        </p:grpSpPr>
        <p:sp>
          <p:nvSpPr>
            <p:cNvPr id="4" name="TextBox 3"/>
            <p:cNvSpPr txBox="1"/>
            <p:nvPr/>
          </p:nvSpPr>
          <p:spPr>
            <a:xfrm>
              <a:off x="3848100" y="5791200"/>
              <a:ext cx="3251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Setter injection</a:t>
              </a:r>
            </a:p>
          </p:txBody>
        </p:sp>
        <p:sp>
          <p:nvSpPr>
            <p:cNvPr id="6" name="Frame 5"/>
            <p:cNvSpPr/>
            <p:nvPr/>
          </p:nvSpPr>
          <p:spPr>
            <a:xfrm>
              <a:off x="2705101" y="3162300"/>
              <a:ext cx="5715000" cy="1028699"/>
            </a:xfrm>
            <a:prstGeom prst="frame">
              <a:avLst>
                <a:gd name="adj1" fmla="val 1917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5334000" y="4190999"/>
              <a:ext cx="0" cy="1782049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901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0" y="2146300"/>
            <a:ext cx="4127500" cy="284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 </a:t>
            </a:r>
            <a:r>
              <a:rPr lang="mr-IN" dirty="0"/>
              <a:t>–</a:t>
            </a:r>
            <a:r>
              <a:rPr lang="en-US" dirty="0"/>
              <a:t> Injection Points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16301" y="2654301"/>
            <a:ext cx="4394199" cy="3213674"/>
            <a:chOff x="2705101" y="3162301"/>
            <a:chExt cx="4394199" cy="3213674"/>
          </a:xfrm>
        </p:grpSpPr>
        <p:sp>
          <p:nvSpPr>
            <p:cNvPr id="4" name="TextBox 3"/>
            <p:cNvSpPr txBox="1"/>
            <p:nvPr/>
          </p:nvSpPr>
          <p:spPr>
            <a:xfrm>
              <a:off x="3848100" y="5791200"/>
              <a:ext cx="3251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Field injection</a:t>
              </a:r>
            </a:p>
          </p:txBody>
        </p:sp>
        <p:sp>
          <p:nvSpPr>
            <p:cNvPr id="6" name="Frame 5"/>
            <p:cNvSpPr/>
            <p:nvPr/>
          </p:nvSpPr>
          <p:spPr>
            <a:xfrm>
              <a:off x="2705101" y="3162301"/>
              <a:ext cx="3657599" cy="825500"/>
            </a:xfrm>
            <a:prstGeom prst="frame">
              <a:avLst>
                <a:gd name="adj1" fmla="val 1917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5321300" y="3987801"/>
              <a:ext cx="12700" cy="198524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59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1" y="2022772"/>
            <a:ext cx="5816600" cy="3530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 </a:t>
            </a:r>
            <a:r>
              <a:rPr lang="mr-IN" dirty="0"/>
              <a:t>–</a:t>
            </a:r>
            <a:r>
              <a:rPr lang="en-US" dirty="0"/>
              <a:t> Injection Points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705101" y="3162300"/>
            <a:ext cx="5715000" cy="3213675"/>
            <a:chOff x="2705101" y="3162300"/>
            <a:chExt cx="5715000" cy="3213675"/>
          </a:xfrm>
        </p:grpSpPr>
        <p:sp>
          <p:nvSpPr>
            <p:cNvPr id="4" name="TextBox 3"/>
            <p:cNvSpPr txBox="1"/>
            <p:nvPr/>
          </p:nvSpPr>
          <p:spPr>
            <a:xfrm>
              <a:off x="3848100" y="5791200"/>
              <a:ext cx="40513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/>
                <a:t>Constructor injection</a:t>
              </a:r>
              <a:endParaRPr lang="en-US" sz="3200" dirty="0"/>
            </a:p>
          </p:txBody>
        </p:sp>
        <p:sp>
          <p:nvSpPr>
            <p:cNvPr id="6" name="Frame 5"/>
            <p:cNvSpPr/>
            <p:nvPr/>
          </p:nvSpPr>
          <p:spPr>
            <a:xfrm>
              <a:off x="2705101" y="3162300"/>
              <a:ext cx="5715000" cy="1028699"/>
            </a:xfrm>
            <a:prstGeom prst="frame">
              <a:avLst>
                <a:gd name="adj1" fmla="val 1917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5334000" y="4190999"/>
              <a:ext cx="0" cy="1782049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283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CDI – Ambigue </a:t>
            </a:r>
            <a:r>
              <a:rPr lang="nl-NL" dirty="0" err="1"/>
              <a:t>Dependencies</a:t>
            </a:r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0" y="1888333"/>
            <a:ext cx="4127500" cy="28448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57175" y="4953794"/>
            <a:ext cx="5797550" cy="1460499"/>
            <a:chOff x="5956300" y="3325019"/>
            <a:chExt cx="5797550" cy="14604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9650" y="3561557"/>
              <a:ext cx="5448300" cy="10033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5956300" y="3325019"/>
              <a:ext cx="5797550" cy="146049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88075" y="4953795"/>
            <a:ext cx="5797550" cy="1460499"/>
            <a:chOff x="5956300" y="5174456"/>
            <a:chExt cx="5797550" cy="14604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9650" y="5415755"/>
              <a:ext cx="5664200" cy="9779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5956300" y="5174456"/>
              <a:ext cx="5797550" cy="146049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046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CDI – Ambigue </a:t>
            </a:r>
            <a:r>
              <a:rPr lang="nl-NL" dirty="0" err="1"/>
              <a:t>Dependencies</a:t>
            </a:r>
            <a:endParaRPr lang="nl-NL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0975" y="1473994"/>
            <a:ext cx="5797550" cy="1460499"/>
            <a:chOff x="5956300" y="3325019"/>
            <a:chExt cx="5797550" cy="14604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9650" y="3561557"/>
              <a:ext cx="5448300" cy="10033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5956300" y="3325019"/>
              <a:ext cx="5797550" cy="146049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11875" y="1473993"/>
            <a:ext cx="5797550" cy="1460499"/>
            <a:chOff x="5956300" y="5174456"/>
            <a:chExt cx="5797550" cy="14604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9650" y="5415755"/>
              <a:ext cx="5664200" cy="9779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5956300" y="5174456"/>
              <a:ext cx="5797550" cy="146049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98450" y="3255960"/>
            <a:ext cx="115951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org.apache.openejb.cdi.OpenEJBLifecycle.startApplication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(OpenEJBLifecycle.java:196)	at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org.apache.openejb.cdi.ThreadSingletonServiceImpl.initialize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(ThreadSingletonServiceImpl.java:229)	at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org.apache.openejb.cdi.CdiBuilder.build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(CdiBuilder.java:41)	at org.apache.openejb.assembler.classic.Assembler.createApplication(Assembler.java:963)	at org.apache.openejb.assembler.classic.Assembler.createApplication(Assembler.java:756)	at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org.apache.tomee.catalina.TomcatWebAppBuilder.startInternal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(TomcatWebAppBuilder.java:1308)</a:t>
            </a:r>
          </a:p>
          <a:p>
            <a:r>
              <a:rPr lang="mr-IN" sz="1000" dirty="0">
                <a:latin typeface="Menlo" charset="0"/>
                <a:ea typeface="Menlo" charset="0"/>
                <a:cs typeface="Menlo" charset="0"/>
              </a:rPr>
              <a:t>…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mr-IN" sz="1000" dirty="0">
                <a:latin typeface="Menlo" charset="0"/>
                <a:ea typeface="Menlo" charset="0"/>
                <a:cs typeface="Menlo" charset="0"/>
              </a:rPr>
              <a:t>…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Caused by: </a:t>
            </a:r>
            <a:r>
              <a:rPr lang="en-US" sz="1000" b="1" dirty="0" err="1">
                <a:latin typeface="Menlo" charset="0"/>
                <a:ea typeface="Menlo" charset="0"/>
                <a:cs typeface="Menlo" charset="0"/>
              </a:rPr>
              <a:t>javax.enterprise.inject.AmbiguousResolutionException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: There is more than one Bean with type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nl.han.ica.oose.dea.cdi.HelloGenerator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Qualifiers: [@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javax.enterprise.inject.Default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()]for injection into Constructor Injection Point, constructor name : 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nl.han.ica.oose.dea.cdi.HelloWorldResource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, Bean Owner : [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HelloWorldResource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WebBeansType:MANAGED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Name:null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, API Types:[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java.lang.Object,nl.han.ica.oose.dea.cdi.HelloWorldResource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], Qualifiers:[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javax.enterprise.inject.Default,javax.enterprise.inject.Any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]]found beans: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EnglishHelloGenerator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WebBeansType:MANAGED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Name:null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, API Types:[nl.han.ica.oose.dea.cdi.EnglishHelloGenerator,nl.han.ica.oose.dea.cdi.HelloGenerator,java.lang.Object], Qualifiers:[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javax.enterprise.inject.Default,javax.enterprise.inject.Any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] from file:/Users/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meron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/Documents/work/courses/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oose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dea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/code/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adam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/target/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adam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/WEB-INF/classes/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nl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han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ica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oose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dea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/cdi/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EnglishHelloGenerator.classDutchHelloGenerator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WebBeansType:MANAGED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Name:null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, API Types:[nl.han.ica.oose.dea.cdi.DutchHelloGenerator,nl.han.ica.oose.dea.cdi.HelloGenerator,java.lang.Object], Qualifiers:[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javax.enterprise.inject.Default,javax.enterprise.inject.Any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] from file:/Users/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meron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/Documents/work/courses/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oose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dea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/code/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adam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/target/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adam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/WEB-INF/classes/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nl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han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ica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oose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dea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/cdi/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DutchHelloGenerator.class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89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CDI – Ambigue </a:t>
            </a:r>
            <a:r>
              <a:rPr lang="nl-NL" dirty="0" err="1"/>
              <a:t>Dependencies</a:t>
            </a:r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0" y="1888333"/>
            <a:ext cx="4127500" cy="2844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7175" y="4953794"/>
            <a:ext cx="5797550" cy="14604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88075" y="4953795"/>
            <a:ext cx="5797550" cy="14604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475" y="5093493"/>
            <a:ext cx="5778500" cy="118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5068093"/>
            <a:ext cx="55880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90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CDI – Ambigue </a:t>
            </a:r>
            <a:r>
              <a:rPr lang="nl-NL" dirty="0" err="1"/>
              <a:t>Dependencies</a:t>
            </a:r>
            <a:endParaRPr lang="nl-NL" dirty="0"/>
          </a:p>
        </p:txBody>
      </p:sp>
      <p:sp>
        <p:nvSpPr>
          <p:cNvPr id="14" name="Rectangle 13"/>
          <p:cNvSpPr/>
          <p:nvPr/>
        </p:nvSpPr>
        <p:spPr>
          <a:xfrm>
            <a:off x="2679700" y="1734824"/>
            <a:ext cx="5797550" cy="14604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28787" y="4097650"/>
            <a:ext cx="8812213" cy="19927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0" y="1931193"/>
            <a:ext cx="5588000" cy="1206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79" y="4224338"/>
            <a:ext cx="8578242" cy="173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5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Programma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Inversion of Control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Dependency Injection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CDI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889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Inversion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Laat</a:t>
            </a:r>
            <a:r>
              <a:rPr lang="en-US" sz="2000" dirty="0"/>
              <a:t> </a:t>
            </a:r>
            <a:r>
              <a:rPr lang="en-US" sz="2000" dirty="0" err="1"/>
              <a:t>Objecten</a:t>
            </a:r>
            <a:r>
              <a:rPr lang="en-US" sz="2000" dirty="0"/>
              <a:t> </a:t>
            </a:r>
            <a:r>
              <a:rPr lang="en-US" sz="2000" dirty="0" err="1"/>
              <a:t>niet</a:t>
            </a:r>
            <a:r>
              <a:rPr lang="en-US" sz="2000" dirty="0"/>
              <a:t> </a:t>
            </a:r>
            <a:r>
              <a:rPr lang="en-US" sz="2000" dirty="0" err="1"/>
              <a:t>andere</a:t>
            </a:r>
            <a:r>
              <a:rPr lang="en-US" sz="2000" dirty="0"/>
              <a:t> </a:t>
            </a:r>
            <a:r>
              <a:rPr lang="en-US" sz="2000" dirty="0" err="1"/>
              <a:t>Objecten</a:t>
            </a:r>
            <a:r>
              <a:rPr lang="en-US" sz="2000" dirty="0"/>
              <a:t> </a:t>
            </a:r>
            <a:r>
              <a:rPr lang="en-US" sz="2000" dirty="0" err="1"/>
              <a:t>instantiëren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Laat</a:t>
            </a:r>
            <a:r>
              <a:rPr lang="en-US" sz="2000" dirty="0"/>
              <a:t> </a:t>
            </a:r>
            <a:r>
              <a:rPr lang="en-US" sz="2000" dirty="0" err="1"/>
              <a:t>Objecten</a:t>
            </a:r>
            <a:r>
              <a:rPr lang="en-US" sz="2000" dirty="0"/>
              <a:t> </a:t>
            </a:r>
            <a:r>
              <a:rPr lang="en-US" sz="2000" dirty="0" err="1"/>
              <a:t>enkel</a:t>
            </a:r>
            <a:r>
              <a:rPr lang="en-US" sz="2000" dirty="0"/>
              <a:t> </a:t>
            </a:r>
            <a:r>
              <a:rPr lang="en-US" sz="2000" dirty="0" err="1"/>
              <a:t>aangeven</a:t>
            </a:r>
            <a:r>
              <a:rPr lang="en-US" sz="2000" dirty="0"/>
              <a:t> </a:t>
            </a:r>
            <a:r>
              <a:rPr lang="en-US" sz="2000" dirty="0" err="1"/>
              <a:t>welke</a:t>
            </a:r>
            <a:r>
              <a:rPr lang="en-US" sz="2000" dirty="0"/>
              <a:t> </a:t>
            </a:r>
            <a:r>
              <a:rPr lang="en-US" sz="2000" dirty="0" err="1"/>
              <a:t>Objecten</a:t>
            </a:r>
            <a:r>
              <a:rPr lang="en-US" sz="2000" dirty="0"/>
              <a:t> ze </a:t>
            </a:r>
            <a:r>
              <a:rPr lang="en-US" sz="2000" dirty="0" err="1"/>
              <a:t>nodig</a:t>
            </a:r>
            <a:r>
              <a:rPr lang="en-US" sz="2000" dirty="0"/>
              <a:t> </a:t>
            </a:r>
            <a:r>
              <a:rPr lang="en-US" sz="2000" dirty="0" err="1"/>
              <a:t>hebben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externe</a:t>
            </a:r>
            <a:r>
              <a:rPr lang="en-US" sz="2000" dirty="0"/>
              <a:t> Container is </a:t>
            </a:r>
            <a:r>
              <a:rPr lang="en-US" sz="2000" dirty="0" err="1"/>
              <a:t>verantwoordelijk</a:t>
            </a:r>
            <a:r>
              <a:rPr lang="en-US" sz="2000" dirty="0"/>
              <a:t> om ze </a:t>
            </a:r>
            <a:r>
              <a:rPr lang="en-US" sz="2000" dirty="0" err="1"/>
              <a:t>aan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leveren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Ook </a:t>
            </a:r>
            <a:r>
              <a:rPr lang="en-US" sz="2000" dirty="0" err="1"/>
              <a:t>bekend</a:t>
            </a:r>
            <a:r>
              <a:rPr lang="en-US" sz="2000" dirty="0"/>
              <a:t> </a:t>
            </a:r>
            <a:r>
              <a:rPr lang="en-US" sz="2000" dirty="0" err="1"/>
              <a:t>als</a:t>
            </a:r>
            <a:r>
              <a:rPr lang="en-US" sz="2000" dirty="0"/>
              <a:t> het Hollywood </a:t>
            </a:r>
            <a:r>
              <a:rPr lang="en-US" sz="2000" dirty="0" err="1"/>
              <a:t>principe</a:t>
            </a:r>
            <a:r>
              <a:rPr lang="en-US" sz="2000" dirty="0"/>
              <a:t>: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		</a:t>
            </a:r>
            <a:r>
              <a:rPr lang="en-US" sz="4400" dirty="0"/>
              <a:t>“don’t call us,  We’ll call you”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753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Traditioneel</a:t>
            </a:r>
            <a:r>
              <a:rPr lang="en-US"/>
              <a:t> vs Inversion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/>
              <a:t>Traditionele</a:t>
            </a:r>
            <a:r>
              <a:rPr lang="en-GB" sz="2000" dirty="0"/>
              <a:t> "Pull" </a:t>
            </a:r>
            <a:r>
              <a:rPr lang="en-GB" sz="2000" dirty="0" err="1"/>
              <a:t>aanpak</a:t>
            </a:r>
            <a:r>
              <a:rPr lang="en-GB" sz="2000" dirty="0"/>
              <a:t>: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GB" sz="1800" dirty="0"/>
              <a:t>Direct </a:t>
            </a:r>
            <a:r>
              <a:rPr lang="en-GB" sz="1800" dirty="0" err="1"/>
              <a:t>instantiëren</a:t>
            </a:r>
            <a:r>
              <a:rPr lang="en-GB" sz="1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GB" sz="1800" dirty="0" err="1"/>
              <a:t>Een</a:t>
            </a:r>
            <a:r>
              <a:rPr lang="en-GB" sz="1800" dirty="0"/>
              <a:t> Factory </a:t>
            </a:r>
            <a:r>
              <a:rPr lang="en-GB" sz="1800" dirty="0" err="1"/>
              <a:t>gebruik</a:t>
            </a:r>
            <a:r>
              <a:rPr lang="en-GB" sz="1800" dirty="0"/>
              <a:t> </a:t>
            </a:r>
            <a:r>
              <a:rPr lang="en-GB" sz="1800" dirty="0" err="1"/>
              <a:t>voor</a:t>
            </a:r>
            <a:r>
              <a:rPr lang="en-GB" sz="1800" dirty="0"/>
              <a:t> het </a:t>
            </a:r>
            <a:r>
              <a:rPr lang="en-GB" sz="1800" dirty="0" err="1"/>
              <a:t>verkrijgen</a:t>
            </a:r>
            <a:r>
              <a:rPr lang="en-GB" sz="1800" dirty="0"/>
              <a:t> van </a:t>
            </a:r>
            <a:r>
              <a:rPr lang="en-GB" sz="1800" dirty="0" err="1"/>
              <a:t>een</a:t>
            </a:r>
            <a:r>
              <a:rPr lang="en-GB" sz="1800" dirty="0"/>
              <a:t> </a:t>
            </a:r>
            <a:r>
              <a:rPr lang="en-GB" sz="1800" dirty="0" err="1"/>
              <a:t>instantie</a:t>
            </a:r>
            <a:r>
              <a:rPr lang="en-GB" sz="1800" dirty="0"/>
              <a:t>.</a:t>
            </a:r>
          </a:p>
          <a:p>
            <a:pPr lvl="1">
              <a:lnSpc>
                <a:spcPct val="150000"/>
              </a:lnSpc>
            </a:pPr>
            <a:endParaRPr lang="en-GB" sz="1800" dirty="0"/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err="1"/>
              <a:t>IoC</a:t>
            </a:r>
            <a:r>
              <a:rPr lang="en-US" sz="2000" dirty="0"/>
              <a:t> </a:t>
            </a:r>
            <a:r>
              <a:rPr lang="en-GB" sz="2000" dirty="0"/>
              <a:t>"Push" </a:t>
            </a:r>
            <a:r>
              <a:rPr lang="en-GB" sz="2000" dirty="0" err="1"/>
              <a:t>aanpak</a:t>
            </a:r>
            <a:r>
              <a:rPr lang="en-GB" sz="20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GB" sz="1800" dirty="0" err="1"/>
              <a:t>Iets</a:t>
            </a:r>
            <a:r>
              <a:rPr lang="en-GB" sz="1800" dirty="0"/>
              <a:t> </a:t>
            </a:r>
            <a:r>
              <a:rPr lang="en-GB" sz="1800" dirty="0" err="1"/>
              <a:t>buiten</a:t>
            </a:r>
            <a:r>
              <a:rPr lang="en-GB" sz="1800" dirty="0"/>
              <a:t> het Object “pushed” de dependencies </a:t>
            </a:r>
            <a:r>
              <a:rPr lang="en-GB" sz="1800" dirty="0" err="1"/>
              <a:t>erop</a:t>
            </a:r>
            <a:r>
              <a:rPr lang="en-GB" sz="1800" dirty="0"/>
              <a:t>. Het Object </a:t>
            </a:r>
            <a:r>
              <a:rPr lang="en-GB" sz="1800" dirty="0" err="1"/>
              <a:t>heeft</a:t>
            </a:r>
            <a:r>
              <a:rPr lang="en-GB" sz="1800" dirty="0"/>
              <a:t> </a:t>
            </a:r>
            <a:r>
              <a:rPr lang="en-GB" sz="1800" dirty="0" err="1"/>
              <a:t>geen</a:t>
            </a:r>
            <a:r>
              <a:rPr lang="en-GB" sz="1800" dirty="0"/>
              <a:t> </a:t>
            </a:r>
            <a:r>
              <a:rPr lang="en-GB" sz="1800" dirty="0" err="1"/>
              <a:t>kennis</a:t>
            </a:r>
            <a:r>
              <a:rPr lang="en-GB" sz="1800" dirty="0"/>
              <a:t> van hoe </a:t>
            </a:r>
            <a:r>
              <a:rPr lang="en-GB" sz="1800" dirty="0" err="1"/>
              <a:t>hij</a:t>
            </a:r>
            <a:r>
              <a:rPr lang="en-GB" sz="1800" dirty="0"/>
              <a:t> </a:t>
            </a:r>
            <a:r>
              <a:rPr lang="en-GB" sz="1800" dirty="0" err="1"/>
              <a:t>zijn</a:t>
            </a:r>
            <a:r>
              <a:rPr lang="en-GB" sz="1800" dirty="0"/>
              <a:t> Dependencies </a:t>
            </a:r>
            <a:r>
              <a:rPr lang="en-GB" sz="1800" dirty="0" err="1"/>
              <a:t>moet</a:t>
            </a:r>
            <a:r>
              <a:rPr lang="en-GB" sz="1800" dirty="0"/>
              <a:t> </a:t>
            </a:r>
            <a:r>
              <a:rPr lang="en-GB" sz="1800" dirty="0" err="1"/>
              <a:t>verkijgen</a:t>
            </a:r>
            <a:r>
              <a:rPr lang="en-GB" sz="1800" dirty="0"/>
              <a:t>. Het Object </a:t>
            </a:r>
            <a:r>
              <a:rPr lang="en-GB" sz="1800" dirty="0" err="1"/>
              <a:t>gaat</a:t>
            </a:r>
            <a:r>
              <a:rPr lang="en-GB" sz="1800" dirty="0"/>
              <a:t> </a:t>
            </a:r>
            <a:r>
              <a:rPr lang="en-GB" sz="1800" dirty="0" err="1"/>
              <a:t>er</a:t>
            </a:r>
            <a:r>
              <a:rPr lang="en-GB" sz="1800" dirty="0"/>
              <a:t> </a:t>
            </a:r>
            <a:r>
              <a:rPr lang="en-GB" sz="1800" dirty="0" err="1"/>
              <a:t>enkel</a:t>
            </a:r>
            <a:r>
              <a:rPr lang="en-GB" sz="1800" dirty="0"/>
              <a:t> van </a:t>
            </a:r>
            <a:r>
              <a:rPr lang="en-GB" sz="1800" dirty="0" err="1"/>
              <a:t>uit</a:t>
            </a:r>
            <a:r>
              <a:rPr lang="en-GB" sz="1800" dirty="0"/>
              <a:t> </a:t>
            </a:r>
            <a:r>
              <a:rPr lang="en-GB" sz="1800" dirty="0" err="1"/>
              <a:t>dat</a:t>
            </a:r>
            <a:r>
              <a:rPr lang="en-GB" sz="1800" dirty="0"/>
              <a:t> de Dependencies </a:t>
            </a:r>
            <a:r>
              <a:rPr lang="en-GB" sz="1800" dirty="0" err="1"/>
              <a:t>beschikbaar</a:t>
            </a:r>
            <a:r>
              <a:rPr lang="en-GB" sz="1800" dirty="0"/>
              <a:t> </a:t>
            </a:r>
            <a:r>
              <a:rPr lang="en-GB" sz="1800" dirty="0" err="1"/>
              <a:t>zijn</a:t>
            </a:r>
            <a:r>
              <a:rPr lang="en-GB" sz="1800" dirty="0"/>
              <a:t>. 	</a:t>
            </a:r>
          </a:p>
          <a:p>
            <a:pPr lvl="1">
              <a:lnSpc>
                <a:spcPct val="150000"/>
              </a:lnSpc>
            </a:pPr>
            <a:r>
              <a:rPr lang="en-GB" sz="1800" dirty="0" err="1"/>
              <a:t>Deze"Push</a:t>
            </a:r>
            <a:r>
              <a:rPr lang="en-GB" sz="1800" dirty="0"/>
              <a:t>" </a:t>
            </a:r>
            <a:r>
              <a:rPr lang="en-GB" sz="1800" dirty="0" err="1"/>
              <a:t>aanpak</a:t>
            </a:r>
            <a:r>
              <a:rPr lang="en-GB" sz="1800" dirty="0"/>
              <a:t> </a:t>
            </a:r>
            <a:r>
              <a:rPr lang="en-GB" sz="1800" dirty="0" err="1"/>
              <a:t>staat</a:t>
            </a:r>
            <a:r>
              <a:rPr lang="en-GB" sz="1800" dirty="0"/>
              <a:t> </a:t>
            </a:r>
            <a:r>
              <a:rPr lang="en-GB" sz="1800" dirty="0" err="1"/>
              <a:t>bekend</a:t>
            </a:r>
            <a:r>
              <a:rPr lang="en-GB" sz="1800" dirty="0"/>
              <a:t> </a:t>
            </a:r>
            <a:r>
              <a:rPr lang="en-GB" sz="1800" dirty="0" err="1"/>
              <a:t>als</a:t>
            </a:r>
            <a:r>
              <a:rPr lang="en-GB" sz="1800" dirty="0"/>
              <a:t> "Dependency Injection". 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805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i="1" dirty="0"/>
              <a:t>Dependency injection </a:t>
            </a:r>
            <a:r>
              <a:rPr lang="en-US" sz="2000" dirty="0"/>
              <a:t>is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stijl</a:t>
            </a:r>
            <a:r>
              <a:rPr lang="en-US" sz="2000" dirty="0"/>
              <a:t> van Object-</a:t>
            </a:r>
            <a:r>
              <a:rPr lang="en-US" sz="2000" dirty="0" err="1"/>
              <a:t>configuratie</a:t>
            </a:r>
            <a:r>
              <a:rPr lang="en-US" sz="2000" dirty="0"/>
              <a:t>, </a:t>
            </a:r>
            <a:r>
              <a:rPr lang="en-US" sz="2000" dirty="0" err="1"/>
              <a:t>waarbij</a:t>
            </a:r>
            <a:r>
              <a:rPr lang="en-US" sz="2000" dirty="0"/>
              <a:t> </a:t>
            </a:r>
            <a:r>
              <a:rPr lang="en-US" sz="2000" i="1" dirty="0"/>
              <a:t>Dependencies</a:t>
            </a:r>
            <a:r>
              <a:rPr lang="en-US" sz="2000" dirty="0"/>
              <a:t> </a:t>
            </a:r>
            <a:r>
              <a:rPr lang="en-US" sz="2000" dirty="0" err="1"/>
              <a:t>worden</a:t>
            </a:r>
            <a:r>
              <a:rPr lang="en-US" sz="2000" dirty="0"/>
              <a:t> </a:t>
            </a:r>
            <a:r>
              <a:rPr lang="en-US" sz="2000" dirty="0" err="1"/>
              <a:t>gezet</a:t>
            </a:r>
            <a:r>
              <a:rPr lang="en-US" sz="2000" dirty="0"/>
              <a:t> door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externe</a:t>
            </a:r>
            <a:r>
              <a:rPr lang="en-US" sz="2000" dirty="0"/>
              <a:t> </a:t>
            </a:r>
            <a:r>
              <a:rPr lang="en-US" sz="2000" dirty="0" err="1"/>
              <a:t>entiteit</a:t>
            </a:r>
            <a:r>
              <a:rPr lang="en-US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GB" sz="1800" i="1" dirty="0"/>
              <a:t>Dependencies</a:t>
            </a:r>
            <a:r>
              <a:rPr lang="en-GB" sz="1800" dirty="0"/>
              <a:t> </a:t>
            </a:r>
            <a:r>
              <a:rPr lang="en-GB" sz="1800" dirty="0" err="1"/>
              <a:t>worden</a:t>
            </a:r>
            <a:r>
              <a:rPr lang="en-GB" sz="1800" dirty="0"/>
              <a:t> ‘</a:t>
            </a:r>
            <a:r>
              <a:rPr lang="en-GB" sz="1800" dirty="0" err="1"/>
              <a:t>geïnjecteerd</a:t>
            </a:r>
            <a:r>
              <a:rPr lang="en-GB" sz="1800" dirty="0"/>
              <a:t>’ in </a:t>
            </a:r>
            <a:r>
              <a:rPr lang="en-GB" sz="1800" dirty="0" err="1"/>
              <a:t>een</a:t>
            </a:r>
            <a:r>
              <a:rPr lang="en-GB" sz="1800" dirty="0"/>
              <a:t> Object</a:t>
            </a:r>
          </a:p>
          <a:p>
            <a:pPr lvl="1">
              <a:lnSpc>
                <a:spcPct val="150000"/>
              </a:lnSpc>
            </a:pPr>
            <a:r>
              <a:rPr lang="en-GB" sz="1800" i="1" dirty="0"/>
              <a:t>Dependency Injection</a:t>
            </a:r>
            <a:r>
              <a:rPr lang="en-GB" sz="1800" dirty="0"/>
              <a:t> is de </a:t>
            </a:r>
            <a:r>
              <a:rPr lang="en-GB" sz="1800" dirty="0" err="1"/>
              <a:t>actie</a:t>
            </a:r>
            <a:r>
              <a:rPr lang="en-GB" sz="1800" dirty="0"/>
              <a:t> van het </a:t>
            </a:r>
            <a:r>
              <a:rPr lang="en-GB" sz="1800" dirty="0" err="1"/>
              <a:t>injecteren</a:t>
            </a:r>
            <a:endParaRPr lang="en-GB" sz="1800" dirty="0"/>
          </a:p>
          <a:p>
            <a:pPr lvl="1">
              <a:lnSpc>
                <a:spcPct val="150000"/>
              </a:lnSpc>
            </a:pPr>
            <a:r>
              <a:rPr lang="en-US" sz="1800" i="1" dirty="0"/>
              <a:t>Dependencies</a:t>
            </a:r>
            <a:r>
              <a:rPr lang="en-US" sz="1800" dirty="0"/>
              <a:t> </a:t>
            </a:r>
            <a:r>
              <a:rPr lang="en-US" sz="1800" dirty="0" err="1"/>
              <a:t>worden</a:t>
            </a:r>
            <a:r>
              <a:rPr lang="en-US" sz="1800" dirty="0"/>
              <a:t> runtime </a:t>
            </a:r>
            <a:r>
              <a:rPr lang="en-US" sz="1800" dirty="0" err="1"/>
              <a:t>geïnjecteerd</a:t>
            </a:r>
            <a:r>
              <a:rPr lang="en-US" sz="1800" dirty="0"/>
              <a:t> door de Container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Objecten</a:t>
            </a:r>
            <a:r>
              <a:rPr lang="en-US" sz="1800" dirty="0"/>
              <a:t> </a:t>
            </a:r>
            <a:r>
              <a:rPr lang="en-US" sz="1800" dirty="0" err="1"/>
              <a:t>definiëren</a:t>
            </a:r>
            <a:r>
              <a:rPr lang="en-US" sz="1800" dirty="0"/>
              <a:t> </a:t>
            </a:r>
            <a:r>
              <a:rPr lang="en-US" sz="1800" dirty="0" err="1"/>
              <a:t>hun</a:t>
            </a:r>
            <a:r>
              <a:rPr lang="en-US" sz="1800" dirty="0"/>
              <a:t> </a:t>
            </a:r>
            <a:r>
              <a:rPr lang="en-US" sz="1800" i="1" dirty="0"/>
              <a:t>Dependencies</a:t>
            </a:r>
            <a:r>
              <a:rPr lang="en-US" sz="1800" dirty="0"/>
              <a:t> via constructor </a:t>
            </a:r>
            <a:r>
              <a:rPr lang="en-US" sz="1800" dirty="0" err="1"/>
              <a:t>argumenten</a:t>
            </a:r>
            <a:r>
              <a:rPr lang="en-US" sz="1800" dirty="0"/>
              <a:t> of </a:t>
            </a:r>
            <a:r>
              <a:rPr lang="en-US" sz="1800" dirty="0" err="1"/>
              <a:t>instantie</a:t>
            </a:r>
            <a:r>
              <a:rPr lang="en-US" sz="1800" dirty="0"/>
              <a:t> </a:t>
            </a:r>
            <a:r>
              <a:rPr lang="en-US" sz="1800" dirty="0" err="1"/>
              <a:t>variabelen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485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32" y="1866900"/>
            <a:ext cx="8461668" cy="38735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091269" y="1460536"/>
            <a:ext cx="6321149" cy="1413896"/>
            <a:chOff x="2159001" y="1392804"/>
            <a:chExt cx="6321149" cy="1413896"/>
          </a:xfrm>
        </p:grpSpPr>
        <p:sp>
          <p:nvSpPr>
            <p:cNvPr id="7" name="Frame 6"/>
            <p:cNvSpPr/>
            <p:nvPr/>
          </p:nvSpPr>
          <p:spPr>
            <a:xfrm>
              <a:off x="2159001" y="2516440"/>
              <a:ext cx="4419600" cy="290260"/>
            </a:xfrm>
            <a:prstGeom prst="frame">
              <a:avLst>
                <a:gd name="adj1" fmla="val 5801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32250" y="1392804"/>
              <a:ext cx="224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 </a:t>
              </a:r>
              <a:r>
                <a:rPr lang="en-US" i="1" dirty="0"/>
                <a:t>dependency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6368500" y="1830477"/>
              <a:ext cx="705400" cy="57799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597416" y="4125973"/>
            <a:ext cx="7102719" cy="805859"/>
            <a:chOff x="3139281" y="4058241"/>
            <a:chExt cx="7102719" cy="805859"/>
          </a:xfrm>
        </p:grpSpPr>
        <p:sp>
          <p:nvSpPr>
            <p:cNvPr id="6" name="Frame 5"/>
            <p:cNvSpPr/>
            <p:nvPr/>
          </p:nvSpPr>
          <p:spPr>
            <a:xfrm>
              <a:off x="3139281" y="4573840"/>
              <a:ext cx="1826419" cy="290260"/>
            </a:xfrm>
            <a:prstGeom prst="frame">
              <a:avLst>
                <a:gd name="adj1" fmla="val 5801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5092700" y="4352761"/>
              <a:ext cx="1275800" cy="221079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368500" y="4058241"/>
              <a:ext cx="387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Er</a:t>
              </a:r>
              <a:r>
                <a:rPr lang="en-US" dirty="0"/>
                <a:t> </a:t>
              </a:r>
              <a:r>
                <a:rPr lang="en-US" dirty="0" err="1"/>
                <a:t>wordt</a:t>
              </a:r>
              <a:r>
                <a:rPr lang="en-US" dirty="0"/>
                <a:t> </a:t>
              </a:r>
              <a:r>
                <a:rPr lang="en-US" dirty="0" err="1"/>
                <a:t>verwacht</a:t>
              </a:r>
              <a:r>
                <a:rPr lang="en-US" dirty="0"/>
                <a:t> </a:t>
              </a:r>
              <a:r>
                <a:rPr lang="en-US" dirty="0" err="1"/>
                <a:t>dat</a:t>
              </a:r>
              <a:r>
                <a:rPr lang="en-US" dirty="0"/>
                <a:t> de </a:t>
              </a:r>
              <a:r>
                <a:rPr lang="en-US" i="1" dirty="0"/>
                <a:t>dependency </a:t>
              </a:r>
              <a:r>
                <a:rPr lang="en-US" dirty="0" err="1"/>
                <a:t>beschikbaar</a:t>
              </a:r>
              <a:r>
                <a:rPr lang="en-US" dirty="0"/>
                <a:t> is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27666" y="2150486"/>
            <a:ext cx="8759550" cy="1997154"/>
            <a:chOff x="2159000" y="1930355"/>
            <a:chExt cx="8759550" cy="1997154"/>
          </a:xfrm>
        </p:grpSpPr>
        <p:sp>
          <p:nvSpPr>
            <p:cNvPr id="13" name="Frame 12"/>
            <p:cNvSpPr/>
            <p:nvPr/>
          </p:nvSpPr>
          <p:spPr>
            <a:xfrm>
              <a:off x="2159000" y="2946489"/>
              <a:ext cx="7188199" cy="981020"/>
            </a:xfrm>
            <a:prstGeom prst="frame">
              <a:avLst>
                <a:gd name="adj1" fmla="val 1917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0650" y="1930355"/>
              <a:ext cx="224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Injectie</a:t>
              </a:r>
              <a:r>
                <a:rPr lang="en-US" dirty="0"/>
                <a:t> via de Setter</a:t>
              </a:r>
              <a:endParaRPr lang="en-US" i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8994499" y="2300158"/>
              <a:ext cx="705400" cy="57799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587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 err="1"/>
              <a:t>Losse</a:t>
            </a:r>
            <a:r>
              <a:rPr lang="en-US" sz="1800" b="1" dirty="0"/>
              <a:t> </a:t>
            </a:r>
            <a:r>
              <a:rPr lang="en-US" sz="1800" b="1" dirty="0" err="1"/>
              <a:t>Koppeling</a:t>
            </a:r>
            <a:endParaRPr lang="en-US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/>
              <a:t>Er</a:t>
            </a:r>
            <a:r>
              <a:rPr lang="en-US" sz="1800" dirty="0"/>
              <a:t> is </a:t>
            </a:r>
            <a:r>
              <a:rPr lang="en-US" sz="1800" dirty="0" err="1"/>
              <a:t>geen</a:t>
            </a:r>
            <a:r>
              <a:rPr lang="en-US" sz="1800" dirty="0"/>
              <a:t> hard-coded </a:t>
            </a:r>
            <a:r>
              <a:rPr lang="en-US" sz="1800" dirty="0" err="1"/>
              <a:t>koppeling</a:t>
            </a:r>
            <a:r>
              <a:rPr lang="en-US" sz="1800" dirty="0"/>
              <a:t> </a:t>
            </a:r>
            <a:r>
              <a:rPr lang="en-US" sz="1800" dirty="0" err="1"/>
              <a:t>tussen</a:t>
            </a:r>
            <a:r>
              <a:rPr lang="en-US" sz="1800" dirty="0"/>
              <a:t> </a:t>
            </a:r>
            <a:r>
              <a:rPr lang="en-US" sz="1800" dirty="0" err="1"/>
              <a:t>verschillende</a:t>
            </a:r>
            <a:r>
              <a:rPr lang="en-US" sz="1800" dirty="0"/>
              <a:t> </a:t>
            </a:r>
            <a:r>
              <a:rPr lang="en-US" sz="1800" dirty="0" err="1"/>
              <a:t>Objecten</a:t>
            </a:r>
            <a:r>
              <a:rPr lang="en-US" sz="1800" dirty="0"/>
              <a:t> (of </a:t>
            </a:r>
            <a:r>
              <a:rPr lang="en-US" sz="1800" dirty="0" err="1"/>
              <a:t>lagen</a:t>
            </a:r>
            <a:r>
              <a:rPr lang="en-US" sz="1800" dirty="0"/>
              <a:t>/modules). De </a:t>
            </a:r>
            <a:r>
              <a:rPr lang="en-US" sz="1800" dirty="0" err="1"/>
              <a:t>koppeling</a:t>
            </a:r>
            <a:r>
              <a:rPr lang="en-US" sz="1800" dirty="0"/>
              <a:t> </a:t>
            </a:r>
            <a:r>
              <a:rPr lang="en-US" sz="1800" dirty="0" err="1"/>
              <a:t>wordt</a:t>
            </a:r>
            <a:r>
              <a:rPr lang="en-US" sz="1800" dirty="0"/>
              <a:t> </a:t>
            </a:r>
            <a:r>
              <a:rPr lang="en-US" sz="1800" dirty="0" err="1"/>
              <a:t>geconfigureerd</a:t>
            </a:r>
            <a:r>
              <a:rPr lang="en-US" sz="1800" dirty="0"/>
              <a:t> </a:t>
            </a:r>
            <a:r>
              <a:rPr lang="en-US" sz="1800" dirty="0" err="1"/>
              <a:t>buiten</a:t>
            </a:r>
            <a:r>
              <a:rPr lang="en-US" sz="1800" dirty="0"/>
              <a:t> de code. Het is </a:t>
            </a:r>
            <a:r>
              <a:rPr lang="en-US" sz="1800" dirty="0" err="1"/>
              <a:t>daardoor</a:t>
            </a:r>
            <a:r>
              <a:rPr lang="en-US" sz="1800" dirty="0"/>
              <a:t> </a:t>
            </a:r>
            <a:r>
              <a:rPr lang="en-US" sz="1800" dirty="0" err="1"/>
              <a:t>makkelijk</a:t>
            </a:r>
            <a:r>
              <a:rPr lang="en-US" sz="1800" dirty="0"/>
              <a:t> van </a:t>
            </a:r>
            <a:r>
              <a:rPr lang="en-US" sz="1800" dirty="0" err="1"/>
              <a:t>implementatie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wisselen</a:t>
            </a:r>
            <a:r>
              <a:rPr lang="en-US" sz="1800" dirty="0"/>
              <a:t>.</a:t>
            </a:r>
          </a:p>
          <a:p>
            <a:pPr lvl="0">
              <a:lnSpc>
                <a:spcPct val="150000"/>
              </a:lnSpc>
            </a:pPr>
            <a:endParaRPr lang="en-GB" sz="18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GB" sz="1800" b="1" dirty="0" err="1"/>
              <a:t>Testbaarheid</a:t>
            </a:r>
            <a:endParaRPr lang="en-GB" sz="1800" b="1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GB" sz="1800" dirty="0"/>
              <a:t>De code is </a:t>
            </a:r>
            <a:r>
              <a:rPr lang="en-GB" sz="1800" dirty="0" err="1"/>
              <a:t>beter</a:t>
            </a:r>
            <a:r>
              <a:rPr lang="en-GB" sz="1800" dirty="0"/>
              <a:t> </a:t>
            </a:r>
            <a:r>
              <a:rPr lang="en-GB" sz="1800" dirty="0" err="1"/>
              <a:t>testbaar</a:t>
            </a:r>
            <a:r>
              <a:rPr lang="en-GB" sz="1800" dirty="0"/>
              <a:t>, </a:t>
            </a:r>
            <a:r>
              <a:rPr lang="en-GB" sz="1800" dirty="0" err="1"/>
              <a:t>aangezien</a:t>
            </a:r>
            <a:r>
              <a:rPr lang="en-GB" sz="1800" dirty="0"/>
              <a:t> </a:t>
            </a:r>
            <a:r>
              <a:rPr lang="en-GB" sz="1800" dirty="0" err="1"/>
              <a:t>Objecten</a:t>
            </a:r>
            <a:r>
              <a:rPr lang="en-GB" sz="1800" dirty="0"/>
              <a:t> </a:t>
            </a:r>
            <a:r>
              <a:rPr lang="en-GB" sz="1800" dirty="0" err="1"/>
              <a:t>geen</a:t>
            </a:r>
            <a:r>
              <a:rPr lang="en-GB" sz="1800" dirty="0"/>
              <a:t> </a:t>
            </a:r>
            <a:r>
              <a:rPr lang="en-GB" sz="1800" dirty="0" err="1"/>
              <a:t>kennis</a:t>
            </a:r>
            <a:r>
              <a:rPr lang="en-GB" sz="1800" dirty="0"/>
              <a:t> </a:t>
            </a:r>
            <a:r>
              <a:rPr lang="en-GB" sz="1800" dirty="0" err="1"/>
              <a:t>hebben</a:t>
            </a:r>
            <a:r>
              <a:rPr lang="en-GB" sz="1800" dirty="0"/>
              <a:t> van de </a:t>
            </a:r>
            <a:r>
              <a:rPr lang="en-GB" sz="1800" dirty="0" err="1"/>
              <a:t>Objecten</a:t>
            </a:r>
            <a:r>
              <a:rPr lang="en-GB" sz="1800" dirty="0"/>
              <a:t> </a:t>
            </a:r>
            <a:r>
              <a:rPr lang="en-GB" sz="1800" dirty="0" err="1"/>
              <a:t>waar</a:t>
            </a:r>
            <a:r>
              <a:rPr lang="en-GB" sz="1800" dirty="0"/>
              <a:t> </a:t>
            </a:r>
            <a:r>
              <a:rPr lang="en-GB" sz="1800" dirty="0" err="1"/>
              <a:t>ze</a:t>
            </a:r>
            <a:r>
              <a:rPr lang="en-GB" sz="1800" dirty="0"/>
              <a:t> </a:t>
            </a:r>
            <a:r>
              <a:rPr lang="en-GB" sz="1800" dirty="0" err="1"/>
              <a:t>afhankelijk</a:t>
            </a:r>
            <a:r>
              <a:rPr lang="en-GB" sz="1800" dirty="0"/>
              <a:t> </a:t>
            </a:r>
            <a:r>
              <a:rPr lang="en-GB" sz="1800" dirty="0" err="1"/>
              <a:t>en</a:t>
            </a:r>
            <a:r>
              <a:rPr lang="en-GB" sz="1800" dirty="0"/>
              <a:t> van de </a:t>
            </a:r>
            <a:r>
              <a:rPr lang="en-GB" sz="1800" dirty="0" err="1"/>
              <a:t>omgeving</a:t>
            </a:r>
            <a:r>
              <a:rPr lang="en-GB" sz="1800" dirty="0"/>
              <a:t> </a:t>
            </a:r>
            <a:r>
              <a:rPr lang="en-GB" sz="1800" dirty="0" err="1"/>
              <a:t>waarin</a:t>
            </a:r>
            <a:r>
              <a:rPr lang="en-GB" sz="1800" dirty="0"/>
              <a:t> </a:t>
            </a:r>
            <a:r>
              <a:rPr lang="en-GB" sz="1800" dirty="0" err="1"/>
              <a:t>ze</a:t>
            </a:r>
            <a:r>
              <a:rPr lang="en-GB" sz="1800" dirty="0"/>
              <a:t> </a:t>
            </a:r>
            <a:r>
              <a:rPr lang="en-GB" sz="1800" dirty="0" err="1"/>
              <a:t>worden</a:t>
            </a:r>
            <a:r>
              <a:rPr lang="en-GB" sz="1800" dirty="0"/>
              <a:t> </a:t>
            </a:r>
            <a:r>
              <a:rPr lang="en-GB" sz="1800" dirty="0" err="1"/>
              <a:t>gebruikt</a:t>
            </a:r>
            <a:r>
              <a:rPr lang="en-GB" sz="1800" dirty="0"/>
              <a:t>. Het </a:t>
            </a:r>
            <a:r>
              <a:rPr lang="en-GB" sz="1800" dirty="0" err="1"/>
              <a:t>enige</a:t>
            </a:r>
            <a:r>
              <a:rPr lang="en-GB" sz="1800" dirty="0"/>
              <a:t> </a:t>
            </a:r>
            <a:r>
              <a:rPr lang="en-GB" sz="1800" dirty="0" err="1"/>
              <a:t>dat</a:t>
            </a:r>
            <a:r>
              <a:rPr lang="en-GB" sz="1800" dirty="0"/>
              <a:t> van </a:t>
            </a:r>
            <a:r>
              <a:rPr lang="en-GB" sz="1800" dirty="0" err="1"/>
              <a:t>belang</a:t>
            </a:r>
            <a:r>
              <a:rPr lang="en-GB" sz="1800" dirty="0"/>
              <a:t> is, is </a:t>
            </a:r>
            <a:r>
              <a:rPr lang="en-GB" sz="1800" dirty="0" err="1"/>
              <a:t>dat</a:t>
            </a:r>
            <a:r>
              <a:rPr lang="en-GB" sz="1800" dirty="0"/>
              <a:t> </a:t>
            </a:r>
            <a:r>
              <a:rPr lang="en-GB" sz="1800" dirty="0" err="1"/>
              <a:t>iemand</a:t>
            </a:r>
            <a:r>
              <a:rPr lang="en-GB" sz="1800" dirty="0"/>
              <a:t> </a:t>
            </a:r>
            <a:r>
              <a:rPr lang="en-GB" sz="1800" dirty="0" err="1"/>
              <a:t>hun</a:t>
            </a:r>
            <a:r>
              <a:rPr lang="en-GB" sz="1800" dirty="0"/>
              <a:t> dependencies </a:t>
            </a:r>
            <a:r>
              <a:rPr lang="en-GB" sz="1800" dirty="0" err="1"/>
              <a:t>injecteert</a:t>
            </a:r>
            <a:r>
              <a:rPr lang="en-GB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569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 </a:t>
            </a:r>
            <a:r>
              <a:rPr lang="mr-IN" dirty="0"/>
              <a:t>–</a:t>
            </a:r>
            <a:r>
              <a:rPr lang="en-US" dirty="0"/>
              <a:t> Context &amp;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CDI is de JavaEE API </a:t>
            </a:r>
            <a:r>
              <a:rPr lang="en-US" sz="2000" dirty="0" err="1"/>
              <a:t>voor</a:t>
            </a:r>
            <a:r>
              <a:rPr lang="en-US" sz="2000" dirty="0"/>
              <a:t> Dependency Injection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De JavaEE Container (</a:t>
            </a:r>
            <a:r>
              <a:rPr lang="en-US" sz="2000" dirty="0" err="1"/>
              <a:t>TomEE</a:t>
            </a:r>
            <a:r>
              <a:rPr lang="en-US" sz="2000" dirty="0"/>
              <a:t>) </a:t>
            </a:r>
            <a:r>
              <a:rPr lang="en-US" sz="2000" dirty="0" err="1"/>
              <a:t>verzorgt</a:t>
            </a:r>
            <a:r>
              <a:rPr lang="en-US" sz="2000" dirty="0"/>
              <a:t> de </a:t>
            </a:r>
            <a:r>
              <a:rPr lang="en-US" sz="2000" dirty="0" err="1"/>
              <a:t>rol</a:t>
            </a:r>
            <a:r>
              <a:rPr lang="en-US" sz="2000" dirty="0"/>
              <a:t> van Dependency Injection Container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Maakt</a:t>
            </a:r>
            <a:r>
              <a:rPr lang="en-US" sz="2000" dirty="0"/>
              <a:t> </a:t>
            </a:r>
            <a:r>
              <a:rPr lang="en-US" sz="2000" dirty="0" err="1"/>
              <a:t>gebruik</a:t>
            </a:r>
            <a:r>
              <a:rPr lang="en-US" sz="2000" dirty="0"/>
              <a:t> van </a:t>
            </a:r>
            <a:r>
              <a:rPr lang="en-US" sz="2000" dirty="0" err="1"/>
              <a:t>annotaties</a:t>
            </a:r>
            <a:r>
              <a:rPr lang="en-US" sz="2000" dirty="0"/>
              <a:t> om </a:t>
            </a:r>
            <a:r>
              <a:rPr lang="en-US" sz="2000" dirty="0" err="1"/>
              <a:t>aan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geven</a:t>
            </a:r>
            <a:r>
              <a:rPr lang="en-US" sz="2000" dirty="0"/>
              <a:t> wat </a:t>
            </a:r>
            <a:r>
              <a:rPr lang="en-US" sz="2000" dirty="0" err="1"/>
              <a:t>geïnjecteerd</a:t>
            </a:r>
            <a:r>
              <a:rPr lang="en-US" sz="2000" dirty="0"/>
              <a:t> </a:t>
            </a:r>
            <a:r>
              <a:rPr lang="en-US" sz="2000" dirty="0" err="1"/>
              <a:t>moet</a:t>
            </a:r>
            <a:r>
              <a:rPr lang="en-US" sz="2000" dirty="0"/>
              <a:t> </a:t>
            </a:r>
            <a:r>
              <a:rPr lang="en-US" sz="2000" dirty="0" err="1"/>
              <a:t>worden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Heeft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beans.xml</a:t>
            </a:r>
            <a:r>
              <a:rPr lang="en-US" sz="2000" dirty="0"/>
              <a:t> </a:t>
            </a:r>
            <a:r>
              <a:rPr lang="en-US" sz="2000" dirty="0" err="1"/>
              <a:t>bestand</a:t>
            </a:r>
            <a:r>
              <a:rPr lang="en-US" sz="2000" dirty="0"/>
              <a:t> </a:t>
            </a:r>
            <a:r>
              <a:rPr lang="en-US" sz="2000" dirty="0" err="1"/>
              <a:t>nodig</a:t>
            </a:r>
            <a:r>
              <a:rPr lang="en-US" sz="2000" dirty="0"/>
              <a:t> om </a:t>
            </a:r>
            <a:r>
              <a:rPr lang="en-US" sz="2000" dirty="0" err="1"/>
              <a:t>gebruikt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kunnen</a:t>
            </a:r>
            <a:r>
              <a:rPr lang="en-US" sz="2000" dirty="0"/>
              <a:t> </a:t>
            </a:r>
            <a:r>
              <a:rPr lang="en-US" sz="2000" dirty="0" err="1"/>
              <a:t>worden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824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beans.xml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4443414"/>
            <a:ext cx="6819900" cy="2070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6737" y="1690688"/>
            <a:ext cx="96393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Om </a:t>
            </a:r>
            <a:r>
              <a:rPr lang="en-US" sz="2200" dirty="0" err="1"/>
              <a:t>gebruik</a:t>
            </a:r>
            <a:r>
              <a:rPr lang="en-US" sz="2200" dirty="0"/>
              <a:t> </a:t>
            </a:r>
            <a:r>
              <a:rPr lang="en-US" sz="2200" dirty="0" err="1"/>
              <a:t>te</a:t>
            </a:r>
            <a:r>
              <a:rPr lang="en-US" sz="2200" dirty="0"/>
              <a:t> </a:t>
            </a:r>
            <a:r>
              <a:rPr lang="en-US" sz="2200" dirty="0" err="1"/>
              <a:t>kunnen</a:t>
            </a:r>
            <a:r>
              <a:rPr lang="en-US" sz="2200" dirty="0"/>
              <a:t> </a:t>
            </a:r>
            <a:r>
              <a:rPr lang="en-US" sz="2200" dirty="0" err="1"/>
              <a:t>maken</a:t>
            </a:r>
            <a:r>
              <a:rPr lang="en-US" sz="2200" dirty="0"/>
              <a:t> van CDI </a:t>
            </a:r>
            <a:r>
              <a:rPr lang="en-US" sz="2200" dirty="0" err="1"/>
              <a:t>moet</a:t>
            </a:r>
            <a:r>
              <a:rPr lang="en-US" sz="2200" dirty="0"/>
              <a:t> </a:t>
            </a:r>
            <a:r>
              <a:rPr lang="en-US" sz="2200" dirty="0" err="1"/>
              <a:t>er</a:t>
            </a:r>
            <a:r>
              <a:rPr lang="en-US" sz="2200" dirty="0"/>
              <a:t> </a:t>
            </a:r>
            <a:r>
              <a:rPr lang="en-US" sz="2200" dirty="0" err="1"/>
              <a:t>een</a:t>
            </a:r>
            <a:r>
              <a:rPr lang="en-US" sz="2200" dirty="0"/>
              <a:t> </a:t>
            </a:r>
            <a:r>
              <a:rPr lang="en-US" sz="2200" i="1" dirty="0" err="1"/>
              <a:t>beans.xml</a:t>
            </a:r>
            <a:r>
              <a:rPr lang="en-US" sz="2200" dirty="0"/>
              <a:t> </a:t>
            </a:r>
            <a:r>
              <a:rPr lang="en-US" sz="2200" dirty="0" err="1"/>
              <a:t>bestand</a:t>
            </a:r>
            <a:r>
              <a:rPr lang="en-US" sz="2200" dirty="0"/>
              <a:t> </a:t>
            </a:r>
            <a:r>
              <a:rPr lang="en-US" sz="2200" dirty="0" err="1"/>
              <a:t>zijn</a:t>
            </a:r>
            <a:r>
              <a:rPr lang="en-US" sz="2200" dirty="0"/>
              <a:t>. </a:t>
            </a:r>
            <a:r>
              <a:rPr lang="en-US" sz="2200" dirty="0" err="1"/>
              <a:t>Deze</a:t>
            </a:r>
            <a:r>
              <a:rPr lang="en-US" sz="2200" dirty="0"/>
              <a:t> mag </a:t>
            </a:r>
            <a:r>
              <a:rPr lang="en-US" sz="2200" dirty="0" err="1"/>
              <a:t>leeg</a:t>
            </a:r>
            <a:r>
              <a:rPr lang="en-US" sz="2200" dirty="0"/>
              <a:t> </a:t>
            </a:r>
            <a:r>
              <a:rPr lang="en-US" sz="2200" dirty="0" err="1"/>
              <a:t>zijn</a:t>
            </a:r>
            <a:r>
              <a:rPr lang="en-US" sz="2200" dirty="0"/>
              <a:t> en </a:t>
            </a:r>
            <a:r>
              <a:rPr lang="en-US" sz="2200" dirty="0" err="1"/>
              <a:t>moet</a:t>
            </a:r>
            <a:r>
              <a:rPr lang="en-US" sz="2200" dirty="0"/>
              <a:t> </a:t>
            </a:r>
            <a:r>
              <a:rPr lang="en-US" sz="2200" dirty="0" err="1"/>
              <a:t>geplaatst</a:t>
            </a:r>
            <a:r>
              <a:rPr lang="en-US" sz="2200" dirty="0"/>
              <a:t> </a:t>
            </a:r>
            <a:r>
              <a:rPr lang="en-US" sz="2200" dirty="0" err="1"/>
              <a:t>worden</a:t>
            </a:r>
            <a:r>
              <a:rPr lang="en-US" sz="2200" dirty="0"/>
              <a:t> op </a:t>
            </a:r>
            <a:r>
              <a:rPr lang="en-US" sz="2200" dirty="0" err="1"/>
              <a:t>een</a:t>
            </a:r>
            <a:r>
              <a:rPr lang="en-US" sz="2200" dirty="0"/>
              <a:t> van de </a:t>
            </a:r>
            <a:r>
              <a:rPr lang="en-US" sz="2200" dirty="0" err="1"/>
              <a:t>volgende</a:t>
            </a:r>
            <a:r>
              <a:rPr lang="en-US" sz="2200" dirty="0"/>
              <a:t> twee </a:t>
            </a:r>
            <a:r>
              <a:rPr lang="en-US" sz="2200" dirty="0" err="1"/>
              <a:t>plaatsen</a:t>
            </a:r>
            <a:r>
              <a:rPr lang="en-US" sz="2200" dirty="0"/>
              <a:t>:</a:t>
            </a:r>
          </a:p>
          <a:p>
            <a:endParaRPr lang="en-US" sz="2200" dirty="0"/>
          </a:p>
          <a:p>
            <a:pPr marL="285750" indent="-285750">
              <a:buFont typeface="Arial" charset="0"/>
              <a:buChar char="•"/>
            </a:pPr>
            <a:r>
              <a:rPr lang="en-US" sz="2200" dirty="0" err="1"/>
              <a:t>src</a:t>
            </a:r>
            <a:r>
              <a:rPr lang="en-US" sz="2200" dirty="0"/>
              <a:t>/main/resources/META-INF/</a:t>
            </a:r>
            <a:r>
              <a:rPr lang="en-US" sz="2200" dirty="0" err="1"/>
              <a:t>beans.xml</a:t>
            </a:r>
            <a:endParaRPr lang="en-US" sz="2200" dirty="0"/>
          </a:p>
          <a:p>
            <a:pPr marL="285750" indent="-285750">
              <a:buFont typeface="Arial" charset="0"/>
              <a:buChar char="•"/>
            </a:pPr>
            <a:r>
              <a:rPr lang="en-US" sz="2200"/>
              <a:t>src</a:t>
            </a:r>
            <a:r>
              <a:rPr lang="en-US" sz="2200" dirty="0"/>
              <a:t>/main/</a:t>
            </a:r>
            <a:r>
              <a:rPr lang="en-US" sz="2200" dirty="0" err="1"/>
              <a:t>webapp</a:t>
            </a:r>
            <a:r>
              <a:rPr lang="en-US" sz="2200" dirty="0"/>
              <a:t>/WEB-INF/</a:t>
            </a:r>
            <a:r>
              <a:rPr lang="en-US" sz="2200" dirty="0" err="1"/>
              <a:t>beans.xml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 err="1"/>
              <a:t>Indien</a:t>
            </a:r>
            <a:r>
              <a:rPr lang="en-US" sz="2200" dirty="0"/>
              <a:t> </a:t>
            </a:r>
            <a:r>
              <a:rPr lang="en-US" sz="2200" dirty="0" err="1"/>
              <a:t>beans.xml</a:t>
            </a:r>
            <a:r>
              <a:rPr lang="en-US" sz="2200" dirty="0"/>
              <a:t> </a:t>
            </a:r>
            <a:r>
              <a:rPr lang="en-US" sz="2200" dirty="0" err="1"/>
              <a:t>niet</a:t>
            </a:r>
            <a:r>
              <a:rPr lang="en-US" sz="2200" dirty="0"/>
              <a:t> </a:t>
            </a:r>
            <a:r>
              <a:rPr lang="en-US" sz="2200" dirty="0" err="1"/>
              <a:t>leeg</a:t>
            </a:r>
            <a:r>
              <a:rPr lang="en-US" sz="2200" dirty="0"/>
              <a:t> is, is de root </a:t>
            </a:r>
            <a:r>
              <a:rPr lang="en-US" sz="2200" dirty="0" err="1"/>
              <a:t>een</a:t>
            </a:r>
            <a:r>
              <a:rPr lang="en-US" sz="2200" dirty="0"/>
              <a:t> </a:t>
            </a:r>
            <a:r>
              <a:rPr lang="en-US" sz="2200" i="1" dirty="0"/>
              <a:t>beans</a:t>
            </a:r>
            <a:r>
              <a:rPr lang="en-US" sz="2200" dirty="0"/>
              <a:t> en </a:t>
            </a:r>
            <a:r>
              <a:rPr lang="en-US" sz="2200" dirty="0" err="1"/>
              <a:t>ziet</a:t>
            </a:r>
            <a:r>
              <a:rPr lang="en-US" sz="2200" dirty="0"/>
              <a:t> </a:t>
            </a:r>
            <a:r>
              <a:rPr lang="en-US" sz="2200" dirty="0" err="1"/>
              <a:t>er</a:t>
            </a:r>
            <a:r>
              <a:rPr lang="en-US" sz="2200" dirty="0"/>
              <a:t> </a:t>
            </a:r>
            <a:r>
              <a:rPr lang="en-US" sz="2200" dirty="0" err="1"/>
              <a:t>als</a:t>
            </a:r>
            <a:r>
              <a:rPr lang="en-US" sz="2200" dirty="0"/>
              <a:t> </a:t>
            </a:r>
            <a:r>
              <a:rPr lang="en-US" sz="2200" dirty="0" err="1"/>
              <a:t>volgt</a:t>
            </a:r>
            <a:r>
              <a:rPr lang="en-US" sz="2200" dirty="0"/>
              <a:t> </a:t>
            </a:r>
            <a:r>
              <a:rPr lang="en-US" sz="2200" dirty="0" err="1"/>
              <a:t>uit</a:t>
            </a:r>
            <a:r>
              <a:rPr lang="en-US" sz="2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16242281"/>
      </p:ext>
    </p:extLst>
  </p:cSld>
  <p:clrMapOvr>
    <a:masterClrMapping/>
  </p:clrMapOvr>
</p:sld>
</file>

<file path=ppt/theme/theme1.xml><?xml version="1.0" encoding="utf-8"?>
<a:theme xmlns:a="http://schemas.openxmlformats.org/drawingml/2006/main" name="A breed w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eed_wit_v4" id="{9A12BDB5-8A6F-F848-AD51-80984DC1F264}" vid="{22027339-6D5E-B64B-A391-99728E79C9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layer-pattern</Template>
  <TotalTime>7302</TotalTime>
  <Words>1116</Words>
  <Application>Microsoft Macintosh PowerPoint</Application>
  <PresentationFormat>Widescreen</PresentationFormat>
  <Paragraphs>104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Next Condensed</vt:lpstr>
      <vt:lpstr>Calibri</vt:lpstr>
      <vt:lpstr>Helvetica Neue</vt:lpstr>
      <vt:lpstr>Menlo</vt:lpstr>
      <vt:lpstr>A breed wit</vt:lpstr>
      <vt:lpstr>PowerPoint Presentation</vt:lpstr>
      <vt:lpstr>Programma</vt:lpstr>
      <vt:lpstr>Inversion of Control</vt:lpstr>
      <vt:lpstr>Traditioneel vs Inversion of Control</vt:lpstr>
      <vt:lpstr>Dependency Injection</vt:lpstr>
      <vt:lpstr>Dependency Injection</vt:lpstr>
      <vt:lpstr>Dependency Injection – Waarom beter?</vt:lpstr>
      <vt:lpstr>CDI – Context &amp; Dependency Injection</vt:lpstr>
      <vt:lpstr>CDI – beans.xml</vt:lpstr>
      <vt:lpstr>CDI – Code</vt:lpstr>
      <vt:lpstr>CDI – Hoe werkt het?</vt:lpstr>
      <vt:lpstr>CDI – Injection Points</vt:lpstr>
      <vt:lpstr>CDI – Injection Points</vt:lpstr>
      <vt:lpstr>CDI – Injection Points</vt:lpstr>
      <vt:lpstr>CDI – Ambigue Dependencies</vt:lpstr>
      <vt:lpstr>CDI – Ambigue Dependencies</vt:lpstr>
      <vt:lpstr>CDI – Ambigue Dependencies</vt:lpstr>
      <vt:lpstr>CDI – Ambigue Dependencies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Lambda Expression</dc:title>
  <dc:creator>Meron Brouwer</dc:creator>
  <cp:lastModifiedBy>Middelkoop Rody</cp:lastModifiedBy>
  <cp:revision>60</cp:revision>
  <dcterms:created xsi:type="dcterms:W3CDTF">2019-05-13T11:33:41Z</dcterms:created>
  <dcterms:modified xsi:type="dcterms:W3CDTF">2019-09-26T15:04:20Z</dcterms:modified>
</cp:coreProperties>
</file>