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0"/>
    <p:restoredTop sz="74361"/>
  </p:normalViewPr>
  <p:slideViewPr>
    <p:cSldViewPr snapToGrid="0" snapToObjects="1">
      <p:cViewPr varScale="1">
        <p:scale>
          <a:sx n="84" d="100"/>
          <a:sy n="84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82E59-AB75-B64E-9546-73FCD43C8A33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83A80-9D06-1548-AFAA-C3F2F5CA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3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1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6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3A80-9D06-1548-AFAA-C3F2F5CA9F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90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2588">
                <a:latin typeface="Avenir Next Condensed"/>
              </a:defRPr>
            </a:lvl1pPr>
          </a:lstStyle>
          <a:p>
            <a:pPr lvl="0"/>
            <a:r>
              <a:rPr lang="nl-NL" sz="2588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5"/>
            <a:ext cx="10402888" cy="515679"/>
          </a:xfrm>
        </p:spPr>
        <p:txBody>
          <a:bodyPr anchor="b"/>
          <a:lstStyle>
            <a:lvl1pPr marL="0" indent="0" algn="l" defTabSz="342900" rtl="0" eaLnBrk="1" latinLnBrk="0" hangingPunct="1">
              <a:buNone/>
              <a:defRPr lang="nl-NL" sz="195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71"/>
            <a:ext cx="10414000" cy="2599531"/>
          </a:xfrm>
        </p:spPr>
        <p:txBody>
          <a:bodyPr>
            <a:normAutofit/>
          </a:bodyPr>
          <a:lstStyle>
            <a:lvl1pPr marL="49275" indent="0">
              <a:buNone/>
              <a:defRPr sz="5213" b="1">
                <a:latin typeface="Avenir Next Condensed"/>
              </a:defRPr>
            </a:lvl1pPr>
          </a:lstStyle>
          <a:p>
            <a:pPr lvl="0"/>
            <a:r>
              <a:rPr lang="nl-NL" sz="5213" b="1" dirty="0">
                <a:latin typeface="Avenir Next Condensed"/>
              </a:rPr>
              <a:t>VOORBEELD VAN</a:t>
            </a:r>
            <a:br>
              <a:rPr lang="nl-NL" sz="5213" b="1" dirty="0">
                <a:latin typeface="Avenir Next Condensed"/>
              </a:rPr>
            </a:br>
            <a:r>
              <a:rPr lang="nl-NL" sz="5213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288007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386" y="268101"/>
            <a:ext cx="8758719" cy="5947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384" y="1552221"/>
            <a:ext cx="10854267" cy="44338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80217" y="6381751"/>
            <a:ext cx="4656667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4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DF52-A572-F648-A5C9-D030EB14B4F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575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5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4" name="Tijdelijke aanduiding voor tekst 23">
            <a:extLst>
              <a:ext uri="{FF2B5EF4-FFF2-40B4-BE49-F238E27FC236}">
                <a16:creationId xmlns:a16="http://schemas.microsoft.com/office/drawing/2014/main" id="{7F9DE86C-009D-467B-BE5F-C910B7853B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5251704" cy="464820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575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58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1" y="1532249"/>
            <a:ext cx="4762500" cy="4611624"/>
          </a:xfrm>
        </p:spPr>
        <p:txBody>
          <a:bodyPr>
            <a:normAutofit/>
          </a:bodyPr>
          <a:lstStyle>
            <a:lvl1pPr>
              <a:defRPr sz="1200">
                <a:latin typeface="Avenir Next Condensed"/>
              </a:defRPr>
            </a:lvl1pPr>
          </a:lstStyle>
          <a:p>
            <a:r>
              <a:rPr lang="en-GB" sz="1425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DDE06981-2174-4DEE-86D8-CF89DBCF4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7" y="1534788"/>
            <a:ext cx="4762500" cy="464820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575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53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2588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41"/>
            <a:ext cx="4768851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35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5"/>
            <a:ext cx="4768851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35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23">
            <a:extLst>
              <a:ext uri="{FF2B5EF4-FFF2-40B4-BE49-F238E27FC236}">
                <a16:creationId xmlns:a16="http://schemas.microsoft.com/office/drawing/2014/main" id="{274B2596-0B01-450B-9031-A0AAE106DE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2400299"/>
            <a:ext cx="4768851" cy="378269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3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  <p:sp>
        <p:nvSpPr>
          <p:cNvPr id="10" name="Tijdelijke aanduiding voor tekst 23">
            <a:extLst>
              <a:ext uri="{FF2B5EF4-FFF2-40B4-BE49-F238E27FC236}">
                <a16:creationId xmlns:a16="http://schemas.microsoft.com/office/drawing/2014/main" id="{C5DDD57A-0F26-40D8-BFAE-22505B818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4949" y="2400299"/>
            <a:ext cx="4768851" cy="3782690"/>
          </a:xfrm>
        </p:spPr>
        <p:txBody>
          <a:bodyPr>
            <a:normAutofit/>
          </a:bodyPr>
          <a:lstStyle>
            <a:lvl1pPr marL="0" indent="0">
              <a:spcBef>
                <a:spcPts val="563"/>
              </a:spcBef>
              <a:buFont typeface="Arial" panose="020B0604020202020204" pitchFamily="34" charset="0"/>
              <a:buNone/>
              <a:defRPr sz="13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7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5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6" y="1354363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588" b="1">
                <a:solidFill>
                  <a:schemeClr val="bg1"/>
                </a:solidFill>
              </a:defRPr>
            </a:lvl1pPr>
          </a:lstStyle>
          <a:p>
            <a:r>
              <a:rPr lang="nl-NL" sz="2588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6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43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863600"/>
            <a:ext cx="12192000" cy="5994400"/>
          </a:xfrm>
        </p:spPr>
        <p:txBody>
          <a:bodyPr anchor="t" anchorCtr="1"/>
          <a:lstStyle/>
          <a:p>
            <a:r>
              <a:rPr lang="nl-NL" dirty="0"/>
              <a:t>afbeelding toevoegen (optioneel)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88939" y="3420988"/>
            <a:ext cx="813688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688940" y="3984455"/>
            <a:ext cx="813688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88937" y="1096888"/>
            <a:ext cx="813688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88937" y="2384426"/>
            <a:ext cx="8136880" cy="3952875"/>
          </a:xfrm>
        </p:spPr>
        <p:txBody>
          <a:bodyPr/>
          <a:lstStyle>
            <a:lvl1pPr marL="342900" indent="-342900">
              <a:buFont typeface="Arial"/>
              <a:buChar char="•"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688939" y="1660355"/>
            <a:ext cx="813688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88938" y="381570"/>
            <a:ext cx="813687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t>‹#›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93525" y="2384426"/>
            <a:ext cx="3277809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3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7000"/>
            <a:ext cx="10160000" cy="825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669FDF52-A572-F648-A5C9-D030EB14B4F9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0217" y="6381751"/>
            <a:ext cx="4656667" cy="339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73251" y="6381751"/>
            <a:ext cx="742949" cy="339725"/>
          </a:xfrm>
          <a:prstGeom prst="rect">
            <a:avLst/>
          </a:prstGeom>
        </p:spPr>
        <p:txBody>
          <a:bodyPr/>
          <a:lstStyle/>
          <a:p>
            <a:fld id="{0A66764B-134E-B64F-8BA6-81EBA999FE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041400"/>
            <a:ext cx="10160000" cy="431800"/>
          </a:xfrm>
        </p:spPr>
        <p:txBody>
          <a:bodyPr/>
          <a:lstStyle>
            <a:lvl1pPr marL="114300" indent="0">
              <a:buNone/>
              <a:defRPr>
                <a:solidFill>
                  <a:schemeClr val="tx2"/>
                </a:solidFill>
              </a:defRPr>
            </a:lvl1pPr>
            <a:lvl2pPr marL="411480" indent="0" algn="l">
              <a:buNone/>
              <a:defRPr/>
            </a:lvl2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81363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7" y="6199634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lang="nl-NL" sz="2588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35000" indent="-85725" algn="l" defTabSz="342900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70000" indent="-85725" algn="l" defTabSz="3429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5000" indent="-85725" algn="l" defTabSz="3429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07500" indent="-85725" algn="l" defTabSz="342900" rtl="0" eaLnBrk="1" latinLnBrk="0" hangingPunct="1">
        <a:lnSpc>
          <a:spcPct val="80000"/>
        </a:lnSpc>
        <a:spcBef>
          <a:spcPts val="188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76250" indent="-85725" algn="l" defTabSz="342900" rtl="0" eaLnBrk="1" latinLnBrk="0" hangingPunct="1">
        <a:lnSpc>
          <a:spcPct val="80000"/>
        </a:lnSpc>
        <a:spcBef>
          <a:spcPts val="188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Architectuur</a:t>
            </a:r>
            <a:r>
              <a:rPr lang="en-US" dirty="0"/>
              <a:t> pattern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7C31-0863-014B-B084-6958E4B98B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A6C142-FB57-E14F-94F5-EDA9311B0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Het Layer-pattern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030" y="3355268"/>
            <a:ext cx="1765299" cy="22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6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Probleem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495425"/>
            <a:ext cx="10033000" cy="45370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/>
              <a:t>Je ontwerpt een systeem waarin zowel low-level als high-level taken worden afgehandeld.</a:t>
            </a:r>
          </a:p>
          <a:p>
            <a:pPr lvl="1"/>
            <a:r>
              <a:rPr lang="nl-NL" sz="2000" dirty="0"/>
              <a:t>Low-level: Hardware interactie, sensoren invoer, file I/O, Database connecties</a:t>
            </a:r>
          </a:p>
          <a:p>
            <a:pPr lvl="1"/>
            <a:r>
              <a:rPr lang="nl-NL" sz="2000" dirty="0"/>
              <a:t>High-level: user interface, applicatie logica</a:t>
            </a:r>
          </a:p>
          <a:p>
            <a:r>
              <a:rPr lang="nl-NL" sz="2400" dirty="0"/>
              <a:t>High-level operaties zijn afhankelijk van low(er)-level operaties</a:t>
            </a:r>
          </a:p>
          <a:p>
            <a:r>
              <a:rPr lang="nl-NL" sz="2400" dirty="0"/>
              <a:t>Het systeem is groot en een methodische aanpak is noodzakelijk om het begrijpelijk te houden.</a:t>
            </a:r>
          </a:p>
        </p:txBody>
      </p:sp>
    </p:spTree>
    <p:extLst>
      <p:ext uri="{BB962C8B-B14F-4D97-AF65-F5344CB8AC3E}">
        <p14:creationId xmlns:p14="http://schemas.microsoft.com/office/powerpoint/2010/main" val="75889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endParaRPr lang="en-US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655"/>
          <a:stretch/>
        </p:blipFill>
        <p:spPr>
          <a:xfrm>
            <a:off x="7979391" y="673810"/>
            <a:ext cx="3248025" cy="429435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495425"/>
            <a:ext cx="7327900" cy="45370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/>
              <a:t>Structureer het systeem in een aantal lagen (</a:t>
            </a:r>
            <a:r>
              <a:rPr lang="nl-NL" sz="2400" i="1" dirty="0" err="1"/>
              <a:t>layers</a:t>
            </a:r>
            <a:r>
              <a:rPr lang="nl-NL" sz="2400" dirty="0"/>
              <a:t>)</a:t>
            </a:r>
          </a:p>
          <a:p>
            <a:r>
              <a:rPr lang="nl-NL" sz="2400" dirty="0"/>
              <a:t>Iedere laag representeert een niveau van abstractie</a:t>
            </a:r>
          </a:p>
          <a:p>
            <a:r>
              <a:rPr lang="nl-NL" sz="2400" dirty="0"/>
              <a:t>Klassen worden geplaats in de laag die aansluit bij hun niveau van abstractie</a:t>
            </a:r>
          </a:p>
          <a:p>
            <a:r>
              <a:rPr lang="nl-NL" sz="2400" dirty="0"/>
              <a:t>Laag 1 is de onderste laag en bevat de klassen die het dichtst op de hardware/OS zitten. (</a:t>
            </a:r>
            <a:r>
              <a:rPr lang="nl-NL" sz="2400" i="1" dirty="0"/>
              <a:t>De </a:t>
            </a:r>
            <a:r>
              <a:rPr lang="nl-NL" sz="2400" i="1" dirty="0" err="1"/>
              <a:t>lowest</a:t>
            </a:r>
            <a:r>
              <a:rPr lang="nl-NL" sz="2400" i="1" dirty="0"/>
              <a:t>-level</a:t>
            </a:r>
            <a:r>
              <a:rPr lang="nl-NL" sz="2400" dirty="0"/>
              <a:t>)</a:t>
            </a:r>
          </a:p>
          <a:p>
            <a:r>
              <a:rPr lang="nl-NL" sz="2400" dirty="0"/>
              <a:t>Laag N is de bovenste laag en bevat de klassen die het </a:t>
            </a:r>
            <a:r>
              <a:rPr lang="nl-NL" sz="2400" dirty="0" err="1"/>
              <a:t>dichsts</a:t>
            </a:r>
            <a:r>
              <a:rPr lang="nl-NL" sz="2400" dirty="0"/>
              <a:t> op de gebruikers zitten. (</a:t>
            </a:r>
            <a:r>
              <a:rPr lang="nl-NL" sz="2400" i="1" dirty="0"/>
              <a:t>De </a:t>
            </a:r>
            <a:r>
              <a:rPr lang="nl-NL" sz="2400" i="1" dirty="0" err="1"/>
              <a:t>highest</a:t>
            </a:r>
            <a:r>
              <a:rPr lang="nl-NL" sz="2400" i="1" dirty="0"/>
              <a:t>-level</a:t>
            </a:r>
            <a:r>
              <a:rPr lang="nl-NL" sz="2400" dirty="0"/>
              <a:t>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979391" y="2717800"/>
            <a:ext cx="1850409" cy="2903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86401" y="5682966"/>
            <a:ext cx="470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Ieder</a:t>
            </a:r>
            <a:r>
              <a:rPr lang="en-US" sz="2000" dirty="0"/>
              <a:t> </a:t>
            </a:r>
            <a:r>
              <a:rPr lang="en-US" sz="2000" dirty="0" err="1"/>
              <a:t>laag</a:t>
            </a:r>
            <a:r>
              <a:rPr lang="en-US" sz="2000" dirty="0"/>
              <a:t> N </a:t>
            </a:r>
            <a:r>
              <a:rPr lang="en-US" sz="2000" dirty="0" err="1"/>
              <a:t>gebruikt</a:t>
            </a:r>
            <a:r>
              <a:rPr lang="en-US" sz="2000" dirty="0"/>
              <a:t> de </a:t>
            </a:r>
            <a:r>
              <a:rPr lang="en-US" sz="2000" dirty="0" err="1"/>
              <a:t>diensten</a:t>
            </a:r>
            <a:r>
              <a:rPr lang="en-US" sz="2000" dirty="0"/>
              <a:t> van </a:t>
            </a:r>
            <a:r>
              <a:rPr lang="en-US" sz="2000" dirty="0" err="1"/>
              <a:t>laag</a:t>
            </a:r>
            <a:r>
              <a:rPr lang="en-US" sz="2000" dirty="0"/>
              <a:t> N-1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8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I-Project</a:t>
            </a:r>
          </a:p>
        </p:txBody>
      </p:sp>
      <p:sp>
        <p:nvSpPr>
          <p:cNvPr id="4" name="Frame 3"/>
          <p:cNvSpPr/>
          <p:nvPr/>
        </p:nvSpPr>
        <p:spPr>
          <a:xfrm>
            <a:off x="3423639" y="2270991"/>
            <a:ext cx="5019552" cy="526472"/>
          </a:xfrm>
          <a:prstGeom prst="frame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6480" y="234956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Styling :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3423639" y="2797463"/>
            <a:ext cx="5019552" cy="526472"/>
          </a:xfrm>
          <a:prstGeom prst="frame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6480" y="2876033"/>
            <a:ext cx="16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Structuur</a:t>
            </a:r>
            <a:r>
              <a:rPr lang="en-US" dirty="0"/>
              <a:t>: html</a:t>
            </a:r>
          </a:p>
        </p:txBody>
      </p:sp>
      <p:sp>
        <p:nvSpPr>
          <p:cNvPr id="9" name="Frame 8"/>
          <p:cNvSpPr/>
          <p:nvPr/>
        </p:nvSpPr>
        <p:spPr>
          <a:xfrm>
            <a:off x="3423639" y="3323935"/>
            <a:ext cx="5019552" cy="526472"/>
          </a:xfrm>
          <a:prstGeom prst="frame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6480" y="3402505"/>
            <a:ext cx="126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Logica</a:t>
            </a:r>
            <a:r>
              <a:rPr lang="en-US" dirty="0"/>
              <a:t>: PHP</a:t>
            </a:r>
          </a:p>
        </p:txBody>
      </p:sp>
      <p:sp>
        <p:nvSpPr>
          <p:cNvPr id="11" name="Frame 10"/>
          <p:cNvSpPr/>
          <p:nvPr/>
        </p:nvSpPr>
        <p:spPr>
          <a:xfrm>
            <a:off x="3423639" y="3850407"/>
            <a:ext cx="5019552" cy="526472"/>
          </a:xfrm>
          <a:prstGeom prst="frame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6480" y="392897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access: PDO</a:t>
            </a:r>
          </a:p>
        </p:txBody>
      </p:sp>
      <p:sp>
        <p:nvSpPr>
          <p:cNvPr id="13" name="Frame 12"/>
          <p:cNvSpPr/>
          <p:nvPr/>
        </p:nvSpPr>
        <p:spPr>
          <a:xfrm>
            <a:off x="3423638" y="4376879"/>
            <a:ext cx="5019552" cy="526472"/>
          </a:xfrm>
          <a:prstGeom prst="frame">
            <a:avLst>
              <a:gd name="adj1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6480" y="4455449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Storage: SQL</a:t>
            </a:r>
          </a:p>
        </p:txBody>
      </p:sp>
    </p:spTree>
    <p:extLst>
      <p:ext uri="{BB962C8B-B14F-4D97-AF65-F5344CB8AC3E}">
        <p14:creationId xmlns:p14="http://schemas.microsoft.com/office/powerpoint/2010/main" val="39728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Netwerk</a:t>
            </a:r>
            <a:r>
              <a:rPr lang="en-US" dirty="0"/>
              <a:t> Protocol Stack</a:t>
            </a:r>
          </a:p>
        </p:txBody>
      </p:sp>
      <p:graphicFrame>
        <p:nvGraphicFramePr>
          <p:cNvPr id="1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577263"/>
              </p:ext>
            </p:extLst>
          </p:nvPr>
        </p:nvGraphicFramePr>
        <p:xfrm>
          <a:off x="3663950" y="1690688"/>
          <a:ext cx="4411663" cy="406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2663952" imgH="2452421" progId="Visio.Drawing.6">
                  <p:embed/>
                </p:oleObj>
              </mc:Choice>
              <mc:Fallback>
                <p:oleObj name="Visio" r:id="rId4" imgW="2663952" imgH="245242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690688"/>
                        <a:ext cx="4411663" cy="406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8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Implementatie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7100" y="1692276"/>
            <a:ext cx="10337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nl-NL" sz="2800" dirty="0"/>
              <a:t>Bepaal het aantal lagen (dus abstractie niveaus)</a:t>
            </a:r>
          </a:p>
          <a:p>
            <a:pPr marL="342900" indent="-342900">
              <a:buFont typeface="Arial" charset="0"/>
              <a:buChar char="•"/>
            </a:pPr>
            <a:r>
              <a:rPr lang="nl-NL" sz="2800" dirty="0"/>
              <a:t>Benoem de lagen en bepaal hun verantwoordelijk</a:t>
            </a:r>
          </a:p>
          <a:p>
            <a:pPr marL="342900" indent="-342900">
              <a:buFont typeface="Arial" charset="0"/>
              <a:buChar char="•"/>
            </a:pPr>
            <a:r>
              <a:rPr lang="nl-NL" sz="2800" dirty="0" err="1"/>
              <a:t>Definiëer</a:t>
            </a:r>
            <a:r>
              <a:rPr lang="nl-NL" sz="2800" dirty="0"/>
              <a:t> interfaces voor iedere laag</a:t>
            </a:r>
          </a:p>
          <a:p>
            <a:pPr marL="342900" indent="-342900">
              <a:buFont typeface="Arial" charset="0"/>
              <a:buChar char="•"/>
            </a:pPr>
            <a:endParaRPr lang="nl-NL" sz="2800" dirty="0"/>
          </a:p>
          <a:p>
            <a:pPr marL="342900" indent="-342900">
              <a:buFont typeface="Arial" charset="0"/>
              <a:buChar char="•"/>
            </a:pPr>
            <a:r>
              <a:rPr lang="nl-NL" sz="2800" dirty="0"/>
              <a:t>Bepaal ook een foutafhandeling-strategie:</a:t>
            </a:r>
          </a:p>
          <a:p>
            <a:pPr marL="800100" lvl="1" indent="-342900">
              <a:buFont typeface="Arial" charset="0"/>
              <a:buChar char="•"/>
            </a:pPr>
            <a:r>
              <a:rPr lang="nl-NL" sz="2400" dirty="0"/>
              <a:t>Bij de interface behoort ook de </a:t>
            </a:r>
            <a:r>
              <a:rPr lang="nl-NL" sz="2400" dirty="0" err="1"/>
              <a:t>errors</a:t>
            </a:r>
            <a:r>
              <a:rPr lang="nl-NL" sz="2400" dirty="0"/>
              <a:t> die een laag kan retourneren</a:t>
            </a:r>
          </a:p>
          <a:p>
            <a:pPr marL="800100" lvl="1" indent="-342900">
              <a:buFont typeface="Arial" charset="0"/>
              <a:buChar char="•"/>
            </a:pPr>
            <a:r>
              <a:rPr lang="nl-NL" sz="2400" dirty="0"/>
              <a:t>De </a:t>
            </a:r>
            <a:r>
              <a:rPr lang="nl-NL" sz="2400" dirty="0" err="1"/>
              <a:t>errors</a:t>
            </a:r>
            <a:r>
              <a:rPr lang="nl-NL" sz="2400" dirty="0"/>
              <a:t> moeten passen bij het niveau van abstractie</a:t>
            </a:r>
          </a:p>
          <a:p>
            <a:pPr marL="800100" lvl="1" indent="-342900">
              <a:buFont typeface="Arial" charset="0"/>
              <a:buChar char="•"/>
            </a:pPr>
            <a:r>
              <a:rPr lang="nl-NL" sz="2400" dirty="0" err="1"/>
              <a:t>Errors</a:t>
            </a:r>
            <a:r>
              <a:rPr lang="nl-NL" sz="2400" dirty="0"/>
              <a:t> uit een low-level laag moeten worden </a:t>
            </a:r>
            <a:r>
              <a:rPr lang="nl-NL" sz="2400" dirty="0" err="1"/>
              <a:t>gemapped</a:t>
            </a:r>
            <a:r>
              <a:rPr lang="nl-NL" sz="2400" dirty="0"/>
              <a:t> op een error van de hogere-level</a:t>
            </a:r>
          </a:p>
          <a:p>
            <a:pPr marL="800100" lvl="1" indent="-342900">
              <a:buFont typeface="Arial" charset="0"/>
              <a:buChar char="•"/>
            </a:pPr>
            <a:r>
              <a:rPr lang="nl-NL" sz="2400" dirty="0" err="1"/>
              <a:t>Errors</a:t>
            </a:r>
            <a:r>
              <a:rPr lang="nl-NL" sz="2400" dirty="0"/>
              <a:t> uit een low-level laag mogen niet doorsijpelen naar hogere lagen</a:t>
            </a:r>
          </a:p>
        </p:txBody>
      </p:sp>
    </p:spTree>
    <p:extLst>
      <p:ext uri="{BB962C8B-B14F-4D97-AF65-F5344CB8AC3E}">
        <p14:creationId xmlns:p14="http://schemas.microsoft.com/office/powerpoint/2010/main" val="124302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Bronnen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16100"/>
            <a:ext cx="10071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Patterns of Enterprise Application Architecture, Fowler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Pattern-Oriented Software Architecture, Vol. 1, </a:t>
            </a:r>
            <a:r>
              <a:rPr lang="en-US" sz="2800" dirty="0" err="1"/>
              <a:t>Buschmann</a:t>
            </a:r>
            <a:r>
              <a:rPr lang="en-US" sz="2800" dirty="0"/>
              <a:t>, et al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Design Patterns, Architectural Patterns, Dr. Jean-Claude </a:t>
            </a:r>
            <a:r>
              <a:rPr lang="en-US" sz="2800" dirty="0" err="1"/>
              <a:t>Franchitti</a:t>
            </a:r>
            <a:r>
              <a:rPr lang="en-US" sz="2800" dirty="0"/>
              <a:t>, New York University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Applying UML and Patterns, Craig </a:t>
            </a:r>
            <a:r>
              <a:rPr lang="en-US" sz="2800" dirty="0" err="1"/>
              <a:t>Larman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501" y="4091248"/>
            <a:ext cx="1765299" cy="22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51807"/>
      </p:ext>
    </p:extLst>
  </p:cSld>
  <p:clrMapOvr>
    <a:masterClrMapping/>
  </p:clrMapOvr>
</p:sld>
</file>

<file path=ppt/theme/theme1.xml><?xml version="1.0" encoding="utf-8"?>
<a:theme xmlns:a="http://schemas.openxmlformats.org/drawingml/2006/main" name="A breed w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_wit_v4" id="{9A12BDB5-8A6F-F848-AD51-80984DC1F264}" vid="{22027339-6D5E-B64B-A391-99728E79C9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JAX-RS</Template>
  <TotalTime>244</TotalTime>
  <Words>298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Condensed</vt:lpstr>
      <vt:lpstr>Calibri</vt:lpstr>
      <vt:lpstr>Helvetica Neue</vt:lpstr>
      <vt:lpstr>A breed wit</vt:lpstr>
      <vt:lpstr>Visio</vt:lpstr>
      <vt:lpstr>PowerPoint Presentation</vt:lpstr>
      <vt:lpstr>Probleem</vt:lpstr>
      <vt:lpstr>Oplossing</vt:lpstr>
      <vt:lpstr>Voorbeeld: I-Project</vt:lpstr>
      <vt:lpstr>Voorbeeld: Netwerk Protocol Stack</vt:lpstr>
      <vt:lpstr>Implementatie</vt:lpstr>
      <vt:lpstr>Bronnen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Lambda Expression</dc:title>
  <dc:creator>Meron Brouwer</dc:creator>
  <cp:lastModifiedBy>Middelkoop Rody</cp:lastModifiedBy>
  <cp:revision>25</cp:revision>
  <dcterms:created xsi:type="dcterms:W3CDTF">2019-05-13T11:33:41Z</dcterms:created>
  <dcterms:modified xsi:type="dcterms:W3CDTF">2019-09-20T09:44:12Z</dcterms:modified>
</cp:coreProperties>
</file>