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60" r:id="rId4"/>
    <p:sldId id="271" r:id="rId5"/>
    <p:sldId id="269" r:id="rId6"/>
    <p:sldId id="270" r:id="rId7"/>
    <p:sldId id="266" r:id="rId8"/>
    <p:sldId id="267" r:id="rId9"/>
    <p:sldId id="263" r:id="rId10"/>
    <p:sldId id="268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07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5FA0A-20A7-4D34-9CD7-4CEEC8F69344}" type="datetimeFigureOut">
              <a:rPr lang="en-US" smtClean="0"/>
              <a:pPr/>
              <a:t>5/18/2017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30A16E-09ED-44C6-9616-BD2E0D482CAF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93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6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5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AA2B4-489F-4B7A-9F19-B6354C689D3E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107504" y="6381328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This project has received funding from the European Union’s Horizon 2020 research and innovation </a:t>
            </a:r>
            <a:r>
              <a:rPr lang="en-US" dirty="0" err="1" smtClean="0"/>
              <a:t>programme</a:t>
            </a:r>
            <a:r>
              <a:rPr lang="en-US" dirty="0" smtClean="0"/>
              <a:t> under grant agreement No 676580.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504" y="6356350"/>
            <a:ext cx="85689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This project has received funding from the European Union’s Horizon 2020 research and innovation programme under grant agreement No 676580.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6456" y="6356350"/>
            <a:ext cx="3703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AA2B4-489F-4B7A-9F19-B6354C689D3E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7" name="Picture 2" descr="http://nomad-lab.eu/uploads/images/NOMAD_Logo_srgb_web_wlow.jpg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1187624" cy="633400"/>
          </a:xfrm>
          <a:prstGeom prst="rect">
            <a:avLst/>
          </a:prstGeom>
          <a:noFill/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4062" y="0"/>
            <a:ext cx="769938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Reality toolset for Material Science: NOMAD VR tools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343000"/>
          </a:xfrm>
        </p:spPr>
        <p:txBody>
          <a:bodyPr>
            <a:normAutofit/>
          </a:bodyPr>
          <a:lstStyle/>
          <a:p>
            <a:r>
              <a:rPr lang="en-US" b="1" dirty="0"/>
              <a:t>Rubén </a:t>
            </a:r>
            <a:r>
              <a:rPr lang="en-US" b="1" dirty="0" err="1"/>
              <a:t>Jesús</a:t>
            </a:r>
            <a:r>
              <a:rPr lang="en-US" b="1" dirty="0"/>
              <a:t> </a:t>
            </a:r>
            <a:r>
              <a:rPr lang="en-US" b="1" dirty="0" smtClean="0"/>
              <a:t>García-Hernández</a:t>
            </a:r>
            <a:r>
              <a:rPr lang="en-US" dirty="0" smtClean="0"/>
              <a:t>, Dieter </a:t>
            </a:r>
            <a:r>
              <a:rPr lang="en-US" dirty="0" err="1" smtClean="0"/>
              <a:t>Kranzlmüller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5013176"/>
            <a:ext cx="6400800" cy="778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395536" y="5733256"/>
            <a:ext cx="8352928" cy="5509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/>
              <a:t>4</a:t>
            </a:r>
            <a:r>
              <a:rPr lang="en-US" sz="1600" b="1" baseline="30000" dirty="0"/>
              <a:t>th</a:t>
            </a:r>
            <a:r>
              <a:rPr lang="en-US" sz="1600" b="1" dirty="0"/>
              <a:t> International Conference </a:t>
            </a:r>
            <a:r>
              <a:rPr lang="en-US" sz="1600" b="1" dirty="0" smtClean="0"/>
              <a:t>on Augmented </a:t>
            </a:r>
            <a:r>
              <a:rPr lang="en-US" sz="1600" b="1" dirty="0"/>
              <a:t>Reality, Virtual Reality and Computer Graphics</a:t>
            </a:r>
            <a:endParaRPr lang="en-US" sz="1600" b="1" dirty="0"/>
          </a:p>
          <a:p>
            <a:r>
              <a:rPr lang="en-US" sz="1600" b="1" dirty="0"/>
              <a:t>SALENTO AVR </a:t>
            </a:r>
            <a:r>
              <a:rPr lang="en-US" sz="1600" b="1" dirty="0" smtClean="0"/>
              <a:t>2017. </a:t>
            </a:r>
            <a:r>
              <a:rPr lang="en-US" sz="1600" b="1" dirty="0" err="1" smtClean="0"/>
              <a:t>Ugento</a:t>
            </a:r>
            <a:r>
              <a:rPr lang="en-US" sz="1600" b="1" dirty="0" smtClean="0"/>
              <a:t> </a:t>
            </a:r>
            <a:r>
              <a:rPr lang="en-US" sz="1600" b="1" dirty="0"/>
              <a:t>(Lecce), </a:t>
            </a:r>
            <a:r>
              <a:rPr lang="en-US" sz="1600" b="1" dirty="0" smtClean="0"/>
              <a:t>Italy. June 13, </a:t>
            </a:r>
            <a:r>
              <a:rPr lang="en-US" sz="1600" b="1" dirty="0"/>
              <a:t>2017</a:t>
            </a:r>
            <a:endParaRPr lang="en-US" sz="1600" b="1" dirty="0">
              <a:effectLst/>
            </a:endParaRPr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440" y="4520208"/>
            <a:ext cx="1078992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038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Future </a:t>
            </a:r>
            <a:r>
              <a:rPr lang="de-DE" dirty="0" err="1" smtClean="0"/>
              <a:t>work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Generalization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demos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integration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NOMAD </a:t>
            </a:r>
            <a:r>
              <a:rPr lang="de-DE" dirty="0" err="1" smtClean="0"/>
              <a:t>infrastructure</a:t>
            </a:r>
            <a:endParaRPr lang="de-DE" dirty="0" smtClean="0"/>
          </a:p>
          <a:p>
            <a:r>
              <a:rPr lang="de-DE" dirty="0" smtClean="0"/>
              <a:t>Addition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new</a:t>
            </a:r>
            <a:r>
              <a:rPr lang="de-DE" dirty="0" smtClean="0"/>
              <a:t> </a:t>
            </a:r>
            <a:r>
              <a:rPr lang="de-DE" dirty="0" err="1" smtClean="0"/>
              <a:t>functionality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chemical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endParaRPr lang="de-DE" dirty="0" smtClean="0"/>
          </a:p>
          <a:p>
            <a:r>
              <a:rPr lang="de-DE" dirty="0" err="1" smtClean="0"/>
              <a:t>Increase</a:t>
            </a:r>
            <a:r>
              <a:rPr lang="de-DE" dirty="0" smtClean="0"/>
              <a:t> </a:t>
            </a:r>
            <a:r>
              <a:rPr lang="de-DE" dirty="0" err="1" smtClean="0"/>
              <a:t>ease</a:t>
            </a:r>
            <a:r>
              <a:rPr lang="de-DE" dirty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 More intuitive </a:t>
            </a:r>
            <a:r>
              <a:rPr lang="de-DE" dirty="0" err="1" smtClean="0"/>
              <a:t>interface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extensive </a:t>
            </a:r>
            <a:r>
              <a:rPr lang="de-DE" dirty="0" err="1" smtClean="0"/>
              <a:t>documentation</a:t>
            </a:r>
            <a:endParaRPr lang="de-DE" dirty="0" smtClean="0"/>
          </a:p>
          <a:p>
            <a:r>
              <a:rPr lang="de-DE" dirty="0" err="1" smtClean="0"/>
              <a:t>Outreach</a:t>
            </a:r>
            <a:r>
              <a:rPr lang="de-DE" dirty="0" smtClean="0"/>
              <a:t> </a:t>
            </a:r>
            <a:r>
              <a:rPr lang="de-DE" dirty="0" err="1" smtClean="0"/>
              <a:t>activities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283323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GearVR</a:t>
            </a:r>
            <a:r>
              <a:rPr lang="en-US" dirty="0" smtClean="0"/>
              <a:t> demo and questions</a:t>
            </a:r>
            <a:endParaRPr lang="en-US" baseline="-25000" dirty="0"/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00808"/>
            <a:ext cx="3627434" cy="2560542"/>
          </a:xfrm>
          <a:prstGeom prst="rect">
            <a:avLst/>
          </a:prstGeom>
        </p:spPr>
      </p:pic>
      <p:pic>
        <p:nvPicPr>
          <p:cNvPr id="6" name="Inhaltsplatzhalt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060848"/>
            <a:ext cx="2985202" cy="2037089"/>
          </a:xfrm>
          <a:prstGeom prst="rect">
            <a:avLst/>
          </a:prstGeom>
        </p:spPr>
      </p:pic>
      <p:pic>
        <p:nvPicPr>
          <p:cNvPr id="7" name="Grafik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912" y="4916644"/>
            <a:ext cx="1922175" cy="1268239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5011267"/>
            <a:ext cx="1078992" cy="107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1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Virtual Reality toolset for Material Science: NOMAD VR 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NOMAD</a:t>
            </a:r>
          </a:p>
          <a:p>
            <a:r>
              <a:rPr lang="en-US" dirty="0" smtClean="0"/>
              <a:t>Chemical systems</a:t>
            </a:r>
            <a:endParaRPr lang="en-US" dirty="0" smtClean="0"/>
          </a:p>
          <a:p>
            <a:r>
              <a:rPr lang="en-US" dirty="0" smtClean="0"/>
              <a:t>Developed VR tools</a:t>
            </a:r>
          </a:p>
          <a:p>
            <a:r>
              <a:rPr lang="en-US" dirty="0"/>
              <a:t>Supported </a:t>
            </a:r>
            <a:r>
              <a:rPr lang="en-US" dirty="0" smtClean="0"/>
              <a:t>Hardware</a:t>
            </a:r>
            <a:endParaRPr lang="en-US" dirty="0" smtClean="0"/>
          </a:p>
          <a:p>
            <a:r>
              <a:rPr lang="en-US" dirty="0" smtClean="0"/>
              <a:t>User Study</a:t>
            </a:r>
          </a:p>
          <a:p>
            <a:r>
              <a:rPr lang="en-US" dirty="0" smtClean="0"/>
              <a:t>Future work</a:t>
            </a:r>
          </a:p>
          <a:p>
            <a:r>
              <a:rPr lang="en-US" dirty="0" err="1" smtClean="0"/>
              <a:t>GearVR</a:t>
            </a:r>
            <a:r>
              <a:rPr lang="en-US" dirty="0" smtClean="0"/>
              <a:t> Demo and 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39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NOMAD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Center of Excellence in Material Science</a:t>
            </a:r>
          </a:p>
          <a:p>
            <a:r>
              <a:rPr lang="en-US" dirty="0" smtClean="0"/>
              <a:t>Includes </a:t>
            </a:r>
          </a:p>
          <a:p>
            <a:pPr lvl="1"/>
            <a:r>
              <a:rPr lang="en-US" dirty="0" smtClean="0"/>
              <a:t>Repository</a:t>
            </a:r>
          </a:p>
          <a:p>
            <a:pPr lvl="1"/>
            <a:r>
              <a:rPr lang="en-US" dirty="0" smtClean="0"/>
              <a:t>Archive</a:t>
            </a:r>
          </a:p>
          <a:p>
            <a:pPr lvl="1"/>
            <a:r>
              <a:rPr lang="en-US" dirty="0" smtClean="0"/>
              <a:t>Encyclopedia</a:t>
            </a:r>
          </a:p>
          <a:p>
            <a:pPr lvl="1"/>
            <a:r>
              <a:rPr lang="en-US" dirty="0" smtClean="0"/>
              <a:t>Big Data analytics</a:t>
            </a:r>
          </a:p>
          <a:p>
            <a:pPr lvl="1"/>
            <a:r>
              <a:rPr lang="en-US" dirty="0" smtClean="0"/>
              <a:t>Advanced Graphics</a:t>
            </a:r>
          </a:p>
          <a:p>
            <a:pPr lvl="1"/>
            <a:r>
              <a:rPr lang="en-US" dirty="0" smtClean="0"/>
              <a:t>Infrastructure</a:t>
            </a:r>
          </a:p>
          <a:p>
            <a:pPr lvl="1"/>
            <a:endParaRPr lang="en-US" dirty="0"/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833" y="2276872"/>
            <a:ext cx="449260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10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datasets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chemical</a:t>
            </a:r>
            <a:r>
              <a:rPr lang="de-DE" dirty="0" smtClean="0"/>
              <a:t> </a:t>
            </a:r>
            <a:r>
              <a:rPr lang="de-DE" dirty="0" err="1" smtClean="0"/>
              <a:t>systems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chosen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NOMAD </a:t>
            </a:r>
            <a:r>
              <a:rPr lang="de-DE" dirty="0" err="1" smtClean="0"/>
              <a:t>dataset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prototype </a:t>
            </a:r>
            <a:r>
              <a:rPr lang="de-DE" dirty="0" err="1" smtClean="0"/>
              <a:t>proof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concept</a:t>
            </a:r>
            <a:endParaRPr lang="de-DE" dirty="0" smtClean="0"/>
          </a:p>
          <a:p>
            <a:pPr lvl="1"/>
            <a:r>
              <a:rPr lang="de-DE" dirty="0" smtClean="0"/>
              <a:t>Adsorption </a:t>
            </a:r>
            <a:r>
              <a:rPr lang="de-DE" dirty="0" err="1" smtClean="0"/>
              <a:t>of</a:t>
            </a:r>
            <a:r>
              <a:rPr lang="de-DE" dirty="0" smtClean="0"/>
              <a:t> CO</a:t>
            </a:r>
            <a:r>
              <a:rPr lang="de-DE" baseline="-25000" dirty="0" smtClean="0"/>
              <a:t>2</a:t>
            </a:r>
            <a:r>
              <a:rPr lang="de-DE" dirty="0" smtClean="0"/>
              <a:t> on </a:t>
            </a:r>
            <a:r>
              <a:rPr lang="de-DE" dirty="0" err="1" smtClean="0"/>
              <a:t>CaO</a:t>
            </a:r>
            <a:r>
              <a:rPr lang="de-DE" dirty="0" smtClean="0"/>
              <a:t> </a:t>
            </a:r>
            <a:r>
              <a:rPr lang="de-DE" dirty="0" err="1" smtClean="0"/>
              <a:t>surface</a:t>
            </a:r>
            <a:endParaRPr lang="de-DE" dirty="0" smtClean="0"/>
          </a:p>
          <a:p>
            <a:pPr lvl="2"/>
            <a:r>
              <a:rPr lang="de-DE" dirty="0" smtClean="0"/>
              <a:t>4D </a:t>
            </a:r>
            <a:r>
              <a:rPr lang="de-DE" dirty="0" err="1" smtClean="0"/>
              <a:t>dataset</a:t>
            </a:r>
            <a:r>
              <a:rPr lang="de-DE" dirty="0" smtClean="0"/>
              <a:t>, time </a:t>
            </a:r>
            <a:r>
              <a:rPr lang="de-DE" dirty="0" err="1" smtClean="0"/>
              <a:t>evolution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electron</a:t>
            </a:r>
            <a:r>
              <a:rPr lang="de-DE" dirty="0" smtClean="0"/>
              <a:t> </a:t>
            </a:r>
            <a:r>
              <a:rPr lang="de-DE" dirty="0" err="1" smtClean="0"/>
              <a:t>density</a:t>
            </a:r>
            <a:endParaRPr lang="de-DE" dirty="0" smtClean="0"/>
          </a:p>
          <a:p>
            <a:pPr lvl="1"/>
            <a:r>
              <a:rPr lang="de-DE" dirty="0" err="1" smtClean="0"/>
              <a:t>Electron</a:t>
            </a:r>
            <a:r>
              <a:rPr lang="de-DE" dirty="0" smtClean="0"/>
              <a:t>-hole </a:t>
            </a:r>
            <a:r>
              <a:rPr lang="de-DE" dirty="0" err="1" smtClean="0"/>
              <a:t>interaction</a:t>
            </a:r>
            <a:r>
              <a:rPr lang="de-DE" dirty="0" smtClean="0"/>
              <a:t> in </a:t>
            </a:r>
            <a:r>
              <a:rPr lang="de-DE" dirty="0" err="1" smtClean="0"/>
              <a:t>LiF</a:t>
            </a:r>
            <a:endParaRPr lang="de-DE" dirty="0" smtClean="0"/>
          </a:p>
          <a:p>
            <a:pPr lvl="2"/>
            <a:r>
              <a:rPr lang="de-DE" dirty="0" smtClean="0"/>
              <a:t>6D </a:t>
            </a:r>
            <a:r>
              <a:rPr lang="de-DE" dirty="0" err="1" smtClean="0"/>
              <a:t>dataset</a:t>
            </a:r>
            <a:r>
              <a:rPr lang="de-DE" dirty="0" smtClean="0"/>
              <a:t>, due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quantum</a:t>
            </a:r>
            <a:r>
              <a:rPr lang="de-DE" dirty="0" smtClean="0"/>
              <a:t> </a:t>
            </a:r>
            <a:r>
              <a:rPr lang="de-DE" dirty="0" err="1" smtClean="0"/>
              <a:t>effects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2225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Adsorption of CO</a:t>
            </a:r>
            <a:r>
              <a:rPr lang="en-US" baseline="-25000" dirty="0" smtClean="0"/>
              <a:t>2</a:t>
            </a:r>
            <a:r>
              <a:rPr lang="en-US" dirty="0" smtClean="0"/>
              <a:t> on </a:t>
            </a:r>
            <a:r>
              <a:rPr lang="en-US" dirty="0" err="1" smtClean="0"/>
              <a:t>CaO</a:t>
            </a:r>
            <a:r>
              <a:rPr lang="en-US" dirty="0" smtClean="0"/>
              <a:t> surface</a:t>
            </a:r>
            <a:endParaRPr lang="en-US" baseline="-25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816" y="2575735"/>
            <a:ext cx="3636882" cy="3591295"/>
          </a:xfrm>
          <a:prstGeom prst="rect">
            <a:avLst/>
          </a:prstGeom>
        </p:spPr>
      </p:pic>
      <p:sp>
        <p:nvSpPr>
          <p:cNvPr id="7" name="Rechteck 6"/>
          <p:cNvSpPr/>
          <p:nvPr/>
        </p:nvSpPr>
        <p:spPr>
          <a:xfrm>
            <a:off x="755576" y="1484785"/>
            <a:ext cx="813690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Relevant for carbon dioxide capture, activation and further transformation into other materials useful for industry.</a:t>
            </a:r>
            <a:r>
              <a:rPr lang="en-US" sz="2800" dirty="0"/>
              <a:t/>
            </a:r>
            <a:br>
              <a:rPr lang="en-US" sz="2800" dirty="0"/>
            </a:b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17200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LiF</a:t>
            </a:r>
            <a:r>
              <a:rPr lang="en-US" dirty="0" smtClean="0"/>
              <a:t> </a:t>
            </a:r>
            <a:r>
              <a:rPr lang="en-US" dirty="0" err="1" smtClean="0"/>
              <a:t>excitons</a:t>
            </a:r>
            <a:endParaRPr lang="en-US" baseline="-25000" dirty="0"/>
          </a:p>
        </p:txBody>
      </p:sp>
      <p:pic>
        <p:nvPicPr>
          <p:cNvPr id="6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26" y="2376424"/>
            <a:ext cx="3028876" cy="3891215"/>
          </a:xfrm>
          <a:prstGeom prst="rect">
            <a:avLst/>
          </a:prstGeom>
        </p:spPr>
      </p:pic>
      <p:pic>
        <p:nvPicPr>
          <p:cNvPr id="7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16" y="3429000"/>
            <a:ext cx="5595454" cy="1267815"/>
          </a:xfrm>
          <a:prstGeom prst="rect">
            <a:avLst/>
          </a:prstGeom>
        </p:spPr>
      </p:pic>
      <p:pic>
        <p:nvPicPr>
          <p:cNvPr id="8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4797152"/>
            <a:ext cx="2705405" cy="1556705"/>
          </a:xfrm>
          <a:prstGeom prst="rect">
            <a:avLst/>
          </a:prstGeom>
        </p:spPr>
      </p:pic>
      <p:sp>
        <p:nvSpPr>
          <p:cNvPr id="9" name="Rectangle 7"/>
          <p:cNvSpPr/>
          <p:nvPr/>
        </p:nvSpPr>
        <p:spPr>
          <a:xfrm>
            <a:off x="1403648" y="1772816"/>
            <a:ext cx="751989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 smtClean="0"/>
              <a:t>Excitons</a:t>
            </a:r>
            <a:r>
              <a:rPr lang="en-US" sz="2800" dirty="0" smtClean="0"/>
              <a:t>: Relevant in </a:t>
            </a:r>
            <a:r>
              <a:rPr lang="en-US" sz="2800" dirty="0" err="1" smtClean="0"/>
              <a:t>opto</a:t>
            </a:r>
            <a:r>
              <a:rPr lang="en-US" sz="2800" dirty="0" smtClean="0"/>
              <a:t>-electronics, solar cells, lighting devices, </a:t>
            </a:r>
            <a:r>
              <a:rPr lang="en-US" sz="2800" dirty="0" err="1" smtClean="0"/>
              <a:t>photocathalysis</a:t>
            </a:r>
            <a:r>
              <a:rPr lang="en-US" sz="2800" dirty="0"/>
              <a:t>, water splitting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356275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Developed</a:t>
            </a:r>
            <a:r>
              <a:rPr lang="de-DE" dirty="0" smtClean="0"/>
              <a:t> VR </a:t>
            </a:r>
            <a:r>
              <a:rPr lang="de-DE" dirty="0" err="1" smtClean="0"/>
              <a:t>tools</a:t>
            </a:r>
            <a:endParaRPr lang="de-DE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456058"/>
            <a:ext cx="2813072" cy="1919628"/>
          </a:xfrm>
          <a:prstGeom prst="rect">
            <a:avLst/>
          </a:prstGeom>
        </p:spPr>
      </p:pic>
      <p:pic>
        <p:nvPicPr>
          <p:cNvPr id="5" name="Picture 4" descr="C:\Users\sol\Desktop\HamburgFeb2017\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2507" y="4447340"/>
            <a:ext cx="1581976" cy="192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337" y="4437112"/>
            <a:ext cx="1904542" cy="19196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4437112"/>
            <a:ext cx="1224136" cy="19196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600200"/>
            <a:ext cx="8229600" cy="26928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Viewers for specific chemical systems</a:t>
            </a:r>
          </a:p>
          <a:p>
            <a:pPr lvl="1"/>
            <a:r>
              <a:rPr lang="en-US" dirty="0" smtClean="0"/>
              <a:t>Molecular dynamics simulation (4D dataset)</a:t>
            </a:r>
          </a:p>
          <a:p>
            <a:pPr lvl="1"/>
            <a:r>
              <a:rPr lang="en-US" dirty="0" smtClean="0"/>
              <a:t>Exploration of electron-hole interactions (6D)</a:t>
            </a:r>
          </a:p>
          <a:p>
            <a:r>
              <a:rPr lang="en-US" dirty="0" smtClean="0"/>
              <a:t>Running on various VR devices; interaction and rendering tailored for each device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712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Supported Hardware</a:t>
            </a:r>
            <a:endParaRPr lang="en-US" baseline="-25000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340768"/>
            <a:ext cx="1738536" cy="2460193"/>
          </a:xfr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902482"/>
            <a:ext cx="2403298" cy="1696446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61048"/>
            <a:ext cx="2444824" cy="1723808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57200" y="4437112"/>
            <a:ext cx="8229600" cy="21467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LRZ CAVE-like system</a:t>
            </a:r>
          </a:p>
          <a:p>
            <a:r>
              <a:rPr lang="en-US" dirty="0" smtClean="0"/>
              <a:t>HTC Vive</a:t>
            </a:r>
          </a:p>
          <a:p>
            <a:r>
              <a:rPr lang="en-US" dirty="0" smtClean="0"/>
              <a:t>Samsung </a:t>
            </a:r>
            <a:r>
              <a:rPr lang="en-US" dirty="0" err="1" smtClean="0"/>
              <a:t>GearVR</a:t>
            </a:r>
            <a:endParaRPr lang="en-US" dirty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3" y="1340768"/>
            <a:ext cx="4373675" cy="2460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945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User Study</a:t>
            </a:r>
            <a:endParaRPr lang="en-US" baseline="-25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Informal talks with non-experts</a:t>
            </a:r>
            <a:endParaRPr lang="en-US" dirty="0" smtClean="0"/>
          </a:p>
          <a:p>
            <a:r>
              <a:rPr lang="en-US" dirty="0" smtClean="0"/>
              <a:t>14-item post-questionnaire for experts</a:t>
            </a:r>
          </a:p>
          <a:p>
            <a:r>
              <a:rPr lang="en-US" dirty="0" smtClean="0"/>
              <a:t>15 domain experts</a:t>
            </a:r>
          </a:p>
          <a:p>
            <a:endParaRPr lang="en-US" dirty="0"/>
          </a:p>
          <a:p>
            <a:r>
              <a:rPr lang="en-US" dirty="0" smtClean="0"/>
              <a:t>Questions regarding navigation, interaction, data understanding, ease-of-use, students use</a:t>
            </a:r>
          </a:p>
          <a:p>
            <a:r>
              <a:rPr lang="en-US" dirty="0" smtClean="0"/>
              <a:t>4,683</a:t>
            </a:r>
            <a:r>
              <a:rPr lang="de-DE" dirty="0" smtClean="0"/>
              <a:t>±</a:t>
            </a:r>
            <a:r>
              <a:rPr lang="en-US" dirty="0" smtClean="0"/>
              <a:t>1,997, t=2,65 (2</a:t>
            </a:r>
            <a:r>
              <a:rPr lang="el-GR" dirty="0" smtClean="0"/>
              <a:t>σ</a:t>
            </a:r>
            <a:r>
              <a:rPr lang="de-DE" dirty="0" smtClean="0"/>
              <a:t>), 7-point </a:t>
            </a:r>
            <a:r>
              <a:rPr lang="de-DE" dirty="0" err="1" smtClean="0"/>
              <a:t>Likert</a:t>
            </a:r>
            <a:r>
              <a:rPr lang="de-DE" dirty="0" smtClean="0"/>
              <a:t> </a:t>
            </a:r>
            <a:r>
              <a:rPr lang="de-DE" dirty="0" err="1" smtClean="0"/>
              <a:t>scale</a:t>
            </a:r>
            <a:r>
              <a:rPr lang="en-US" dirty="0" smtClean="0"/>
              <a:t>: slight, but significant, preference for the VR system.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6383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275</Words>
  <Application>Microsoft Office PowerPoint</Application>
  <PresentationFormat>Bildschirmpräsentation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Virtual Reality toolset for Material Science: NOMAD VR tools</vt:lpstr>
      <vt:lpstr>Virtual Reality toolset for Material Science: NOMAD VR tools</vt:lpstr>
      <vt:lpstr>NOMAD</vt:lpstr>
      <vt:lpstr>Example datasets</vt:lpstr>
      <vt:lpstr>Adsorption of CO2 on CaO surface</vt:lpstr>
      <vt:lpstr>LiF excitons</vt:lpstr>
      <vt:lpstr>Developed VR tools</vt:lpstr>
      <vt:lpstr>Supported Hardware</vt:lpstr>
      <vt:lpstr>User Study</vt:lpstr>
      <vt:lpstr>Future work</vt:lpstr>
      <vt:lpstr>GearVR demo and questions</vt:lpstr>
    </vt:vector>
  </TitlesOfParts>
  <Company>csc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NOMAD with eDuuni</dc:title>
  <dc:creator>asillanp</dc:creator>
  <cp:lastModifiedBy>García Hernández, Rubén</cp:lastModifiedBy>
  <cp:revision>136</cp:revision>
  <dcterms:created xsi:type="dcterms:W3CDTF">2016-05-10T09:43:43Z</dcterms:created>
  <dcterms:modified xsi:type="dcterms:W3CDTF">2017-05-18T16:53:50Z</dcterms:modified>
</cp:coreProperties>
</file>