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311" r:id="rId5"/>
    <p:sldId id="838" r:id="rId6"/>
    <p:sldId id="772" r:id="rId7"/>
    <p:sldId id="820" r:id="rId8"/>
    <p:sldId id="821" r:id="rId9"/>
    <p:sldId id="373" r:id="rId10"/>
    <p:sldId id="836" r:id="rId11"/>
    <p:sldId id="327" r:id="rId12"/>
    <p:sldId id="314" r:id="rId13"/>
  </p:sldIdLst>
  <p:sldSz cx="12192000" cy="6858000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orient="horz" pos="4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94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86536" autoAdjust="0"/>
  </p:normalViewPr>
  <p:slideViewPr>
    <p:cSldViewPr showGuides="1">
      <p:cViewPr>
        <p:scale>
          <a:sx n="75" d="100"/>
          <a:sy n="75" d="100"/>
        </p:scale>
        <p:origin x="787" y="-77"/>
      </p:cViewPr>
      <p:guideLst>
        <p:guide pos="3840"/>
        <p:guide orient="horz" pos="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68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309C3B9-1CE9-412A-85F1-4E00CB11F024}" type="datetimeFigureOut">
              <a:rPr lang="es-ES" smtClean="0"/>
              <a:pPr/>
              <a:t>23/02/2025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951E274-04AD-40D3-B84E-8108CDB9272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27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9359748-BEF2-42F6-9826-A3E6793C55C3}" type="datetimeFigureOut">
              <a:rPr lang="es-ES" smtClean="0"/>
              <a:pPr/>
              <a:t>23/02/2025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E3D304C5-2059-47EF-A2A7-AB476C4853B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39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304C5-2059-47EF-A2A7-AB476C4853B2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57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sz="16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¿Qué es la estrategia en una empresa?</a:t>
            </a:r>
          </a:p>
          <a:p>
            <a:pPr algn="l"/>
            <a:endParaRPr lang="es-ES" sz="16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s-ES" sz="16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s-ES" sz="16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s-ES" sz="16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Con los datos y la información como el activo más estratégico de una empresa, el reto es entender y usar los datos para influir de manera positiva en el cambio dentro de la empresa. </a:t>
            </a:r>
          </a:p>
          <a:p>
            <a:pPr algn="l"/>
            <a:r>
              <a:rPr lang="es-E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Una empresa minorista debe ser capaz de usar sus enormes cantidades de datos e información de una forma que afecte al negocio</a:t>
            </a:r>
          </a:p>
          <a:p>
            <a:pPr algn="l"/>
            <a:endParaRPr lang="es-ES" sz="24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s-E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Posibles aplicaciones: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Seguimiento del inventario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Identificación de hábitos de compra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Detección de tendencias y patrones de usuarios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Recomendación de compras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Definición de optimizaciones de precios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Identificación y detención del fraude</a:t>
            </a:r>
          </a:p>
          <a:p>
            <a:br>
              <a:rPr lang="es-ES" dirty="0"/>
            </a:b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304C5-2059-47EF-A2A7-AB476C4853B2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18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61345" y="1920015"/>
            <a:ext cx="6781467" cy="1470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61345" y="3485422"/>
            <a:ext cx="6778740" cy="1008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pic>
        <p:nvPicPr>
          <p:cNvPr id="2050" name="Picture 2" descr="http://www.ceste.es/wp-content/uploads/2016/06/CESTE-MedioDiaman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991" y="0"/>
            <a:ext cx="3425009" cy="685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undación Ibercaja">
            <a:extLst>
              <a:ext uri="{FF2B5EF4-FFF2-40B4-BE49-F238E27FC236}">
                <a16:creationId xmlns:a16="http://schemas.microsoft.com/office/drawing/2014/main" id="{D2CA70A2-AD75-0406-4308-294EB32AC5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-24340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34388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avier\Dropbox\MIS CARPETAS\5. WORDPRESSDELUXE\50. Proyectos\40. Ceste\Campaña\CESTE_WEB_Campan_a_Slider_1350x630px_5.jpg">
            <a:extLst>
              <a:ext uri="{FF2B5EF4-FFF2-40B4-BE49-F238E27FC236}">
                <a16:creationId xmlns:a16="http://schemas.microsoft.com/office/drawing/2014/main" id="{5E1A3634-D35C-41CE-B663-A33A1631767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r="37772"/>
          <a:stretch/>
        </p:blipFill>
        <p:spPr bwMode="auto">
          <a:xfrm>
            <a:off x="2" y="-912591"/>
            <a:ext cx="12191996" cy="916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3 Rectángulo">
            <a:extLst>
              <a:ext uri="{FF2B5EF4-FFF2-40B4-BE49-F238E27FC236}">
                <a16:creationId xmlns:a16="http://schemas.microsoft.com/office/drawing/2014/main" id="{F7BE8C65-2FE9-4658-8B16-FCA1417EC565}"/>
              </a:ext>
            </a:extLst>
          </p:cNvPr>
          <p:cNvSpPr/>
          <p:nvPr userDrawn="1"/>
        </p:nvSpPr>
        <p:spPr>
          <a:xfrm>
            <a:off x="623392" y="443423"/>
            <a:ext cx="6931365" cy="5073809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pic>
        <p:nvPicPr>
          <p:cNvPr id="6" name="Picture 2" descr="http://www.ceste.es/wp-content/uploads/2016/06/CESTE-MedioDiamante.png">
            <a:extLst>
              <a:ext uri="{FF2B5EF4-FFF2-40B4-BE49-F238E27FC236}">
                <a16:creationId xmlns:a16="http://schemas.microsoft.com/office/drawing/2014/main" id="{871C65D4-43D2-484C-A347-D7ABF7E015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654" y="857249"/>
            <a:ext cx="2961447" cy="444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Fundación Ibercaja">
            <a:extLst>
              <a:ext uri="{FF2B5EF4-FFF2-40B4-BE49-F238E27FC236}">
                <a16:creationId xmlns:a16="http://schemas.microsoft.com/office/drawing/2014/main" id="{DCF4370B-31ED-DE56-C1EF-9D33928EF0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53" y="-24340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750213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6 Rectángulo">
            <a:extLst>
              <a:ext uri="{FF2B5EF4-FFF2-40B4-BE49-F238E27FC236}">
                <a16:creationId xmlns:a16="http://schemas.microsoft.com/office/drawing/2014/main" id="{A9A7B170-D708-4F07-BC4F-7F9E63959D0D}"/>
              </a:ext>
            </a:extLst>
          </p:cNvPr>
          <p:cNvSpPr/>
          <p:nvPr userDrawn="1"/>
        </p:nvSpPr>
        <p:spPr>
          <a:xfrm>
            <a:off x="0" y="6179372"/>
            <a:ext cx="12192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pic>
        <p:nvPicPr>
          <p:cNvPr id="3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688C573A-AFA9-4EC0-BDCE-47B5C07C57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79510" y="5883964"/>
            <a:ext cx="803509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43F9DB9E-DFD2-48B1-A272-F91AE0D7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2400" b="1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 algn="l"/>
            <a:r>
              <a:rPr lang="es-ES"/>
              <a:t>Haga clic para modificar el estilo de título del patrón</a:t>
            </a:r>
          </a:p>
        </p:txBody>
      </p:sp>
      <p:sp>
        <p:nvSpPr>
          <p:cNvPr id="6" name="2 Marcador de contenido">
            <a:extLst>
              <a:ext uri="{FF2B5EF4-FFF2-40B4-BE49-F238E27FC236}">
                <a16:creationId xmlns:a16="http://schemas.microsoft.com/office/drawing/2014/main" id="{32702409-D32A-4EDC-BFA0-FBD8B702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4201"/>
            <a:ext cx="10972800" cy="4933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4pPr>
            <a:lvl5pPr marL="2057400" indent="-228600"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7" name="Picture 4" descr="Fundación Ibercaja">
            <a:extLst>
              <a:ext uri="{FF2B5EF4-FFF2-40B4-BE49-F238E27FC236}">
                <a16:creationId xmlns:a16="http://schemas.microsoft.com/office/drawing/2014/main" id="{B314B064-B584-0934-23DF-68C733B69E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215" y="5733256"/>
            <a:ext cx="1543256" cy="154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02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undación Ibercaja">
            <a:extLst>
              <a:ext uri="{FF2B5EF4-FFF2-40B4-BE49-F238E27FC236}">
                <a16:creationId xmlns:a16="http://schemas.microsoft.com/office/drawing/2014/main" id="{C43179D2-4D16-1A56-856B-CD9AC9BC6C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701" y="1323701"/>
            <a:ext cx="4210597" cy="421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730531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44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68" r:id="rId4"/>
  </p:sldLayoutIdLst>
  <p:txStyles>
    <p:titleStyle>
      <a:lvl1pPr algn="ctr" defTabSz="914400" rtl="0" eaLnBrk="1" latinLnBrk="0" hangingPunct="1">
        <a:spcBef>
          <a:spcPct val="0"/>
        </a:spcBef>
        <a:buNone/>
        <a:defRPr lang="es-ES" sz="2400" b="1" kern="1200" smtClean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>
            <a:extLst>
              <a:ext uri="{FF2B5EF4-FFF2-40B4-BE49-F238E27FC236}">
                <a16:creationId xmlns:a16="http://schemas.microsoft.com/office/drawing/2014/main" id="{8B55A925-B543-B2F3-8E15-AA6AAAAB5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408" y="2852936"/>
            <a:ext cx="7128792" cy="576064"/>
          </a:xfrm>
        </p:spPr>
        <p:txBody>
          <a:bodyPr/>
          <a:lstStyle/>
          <a:p>
            <a:r>
              <a:rPr lang="es-ES" dirty="0"/>
              <a:t>INTRODUCCIÓN A LA CARGA DE DATOS</a:t>
            </a:r>
          </a:p>
        </p:txBody>
      </p:sp>
      <p:sp>
        <p:nvSpPr>
          <p:cNvPr id="7" name="2 Subtítulo">
            <a:extLst>
              <a:ext uri="{FF2B5EF4-FFF2-40B4-BE49-F238E27FC236}">
                <a16:creationId xmlns:a16="http://schemas.microsoft.com/office/drawing/2014/main" id="{ED3CB2BD-1B74-CECA-5D8D-50F5D1205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408" y="3524382"/>
            <a:ext cx="6162491" cy="1008112"/>
          </a:xfrm>
        </p:spPr>
        <p:txBody>
          <a:bodyPr/>
          <a:lstStyle/>
          <a:p>
            <a:r>
              <a:rPr lang="es-ES" sz="1600" dirty="0"/>
              <a:t>Transformación digital con </a:t>
            </a:r>
            <a:r>
              <a:rPr lang="es-ES" sz="1600" dirty="0" err="1"/>
              <a:t>Power</a:t>
            </a:r>
            <a:r>
              <a:rPr lang="es-ES" sz="1600" dirty="0"/>
              <a:t> BI Básico y bases de datos relacionales</a:t>
            </a:r>
          </a:p>
          <a:p>
            <a:endParaRPr lang="es-ES" dirty="0"/>
          </a:p>
        </p:txBody>
      </p:sp>
      <p:sp>
        <p:nvSpPr>
          <p:cNvPr id="8" name="2 Subtítulo">
            <a:extLst>
              <a:ext uri="{FF2B5EF4-FFF2-40B4-BE49-F238E27FC236}">
                <a16:creationId xmlns:a16="http://schemas.microsoft.com/office/drawing/2014/main" id="{144E4365-4553-FC22-49E1-6067054E4EAB}"/>
              </a:ext>
            </a:extLst>
          </p:cNvPr>
          <p:cNvSpPr txBox="1">
            <a:spLocks/>
          </p:cNvSpPr>
          <p:nvPr/>
        </p:nvSpPr>
        <p:spPr>
          <a:xfrm>
            <a:off x="767408" y="5949279"/>
            <a:ext cx="4365369" cy="384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/>
              <a:t>Rubén Hermoso Díez</a:t>
            </a:r>
          </a:p>
        </p:txBody>
      </p:sp>
    </p:spTree>
    <p:extLst>
      <p:ext uri="{BB962C8B-B14F-4D97-AF65-F5344CB8AC3E}">
        <p14:creationId xmlns:p14="http://schemas.microsoft.com/office/powerpoint/2010/main" val="159665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06EB0-DCF0-4FCE-8FD2-15991981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 de análisis de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C3EF71C-043B-9EDB-2EDE-CB4C233A43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76350" y="1700808"/>
            <a:ext cx="9639300" cy="2847975"/>
          </a:xfrm>
          <a:prstGeom prst="roundRect">
            <a:avLst>
              <a:gd name="adj" fmla="val 1524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4411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06EB0-DCF0-4FCE-8FD2-15991981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los últimos años cualquier implementación tecnológica se compone de…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6E8F309-2B5F-1B28-49CA-B3947A95D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39BDBFA-FBE9-FF23-EECD-C5E5420EFA5C}"/>
              </a:ext>
            </a:extLst>
          </p:cNvPr>
          <p:cNvSpPr/>
          <p:nvPr/>
        </p:nvSpPr>
        <p:spPr>
          <a:xfrm>
            <a:off x="3323692" y="1212733"/>
            <a:ext cx="2860863" cy="28608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4C9466E-9009-915C-03D5-317B1B5F0789}"/>
              </a:ext>
            </a:extLst>
          </p:cNvPr>
          <p:cNvSpPr/>
          <p:nvPr/>
        </p:nvSpPr>
        <p:spPr>
          <a:xfrm>
            <a:off x="5699956" y="1212733"/>
            <a:ext cx="2860863" cy="28608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96D7A1A-358E-4354-20E0-CE538DC0115A}"/>
              </a:ext>
            </a:extLst>
          </p:cNvPr>
          <p:cNvSpPr/>
          <p:nvPr/>
        </p:nvSpPr>
        <p:spPr>
          <a:xfrm>
            <a:off x="4511824" y="3209500"/>
            <a:ext cx="2860863" cy="28608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8C3AC4B1-D87B-EC24-DE6C-2EA4C131B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2" y="1651328"/>
            <a:ext cx="1269841" cy="1269841"/>
          </a:xfrm>
          <a:prstGeom prst="rect">
            <a:avLst/>
          </a:prstGeom>
        </p:spPr>
      </p:pic>
      <p:pic>
        <p:nvPicPr>
          <p:cNvPr id="11" name="Imagen 10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30623684-9984-52AE-A6B6-7CEFE4018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466" y="1608452"/>
            <a:ext cx="1269841" cy="1269841"/>
          </a:xfrm>
          <a:prstGeom prst="rect">
            <a:avLst/>
          </a:prstGeom>
        </p:spPr>
      </p:pic>
      <p:pic>
        <p:nvPicPr>
          <p:cNvPr id="13" name="Imagen 12" descr="Imagen que contiene Icono&#10;&#10;Descripción generada automáticamente">
            <a:extLst>
              <a:ext uri="{FF2B5EF4-FFF2-40B4-BE49-F238E27FC236}">
                <a16:creationId xmlns:a16="http://schemas.microsoft.com/office/drawing/2014/main" id="{C825DA7B-635C-FE5A-54AC-2E39C0C203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36" y="4168185"/>
            <a:ext cx="887837" cy="88783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F42BB4E-270C-8540-35CF-392BA0E54374}"/>
              </a:ext>
            </a:extLst>
          </p:cNvPr>
          <p:cNvSpPr txBox="1"/>
          <p:nvPr/>
        </p:nvSpPr>
        <p:spPr>
          <a:xfrm>
            <a:off x="4254626" y="282796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Usuarios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8D3BD71-0743-9CCE-B61C-89C34502A043}"/>
              </a:ext>
            </a:extLst>
          </p:cNvPr>
          <p:cNvSpPr txBox="1"/>
          <p:nvPr/>
        </p:nvSpPr>
        <p:spPr>
          <a:xfrm>
            <a:off x="6651462" y="2827968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Análisis</a:t>
            </a:r>
          </a:p>
          <a:p>
            <a:pPr algn="ctr"/>
            <a:r>
              <a:rPr lang="es-ES" dirty="0"/>
              <a:t>Funcional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AD5C357-8412-14AA-6D83-80A125962677}"/>
              </a:ext>
            </a:extLst>
          </p:cNvPr>
          <p:cNvSpPr txBox="1"/>
          <p:nvPr/>
        </p:nvSpPr>
        <p:spPr>
          <a:xfrm>
            <a:off x="5341769" y="5147900"/>
            <a:ext cx="120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Tecnología</a:t>
            </a:r>
          </a:p>
        </p:txBody>
      </p:sp>
    </p:spTree>
    <p:extLst>
      <p:ext uri="{BB962C8B-B14F-4D97-AF65-F5344CB8AC3E}">
        <p14:creationId xmlns:p14="http://schemas.microsoft.com/office/powerpoint/2010/main" val="274647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06EB0-DCF0-4FCE-8FD2-15991981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necesito una solución BI en mi empresa?</a:t>
            </a:r>
          </a:p>
        </p:txBody>
      </p:sp>
      <p:sp>
        <p:nvSpPr>
          <p:cNvPr id="6" name="Google Shape;336;p31">
            <a:extLst>
              <a:ext uri="{FF2B5EF4-FFF2-40B4-BE49-F238E27FC236}">
                <a16:creationId xmlns:a16="http://schemas.microsoft.com/office/drawing/2014/main" id="{57ACBF52-06CA-266C-91D8-A3A0D2944BBD}"/>
              </a:ext>
            </a:extLst>
          </p:cNvPr>
          <p:cNvSpPr txBox="1">
            <a:spLocks/>
          </p:cNvSpPr>
          <p:nvPr/>
        </p:nvSpPr>
        <p:spPr>
          <a:xfrm>
            <a:off x="1199457" y="1484784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s-ES" b="1" dirty="0">
                <a:solidFill>
                  <a:schemeClr val="bg1"/>
                </a:solidFill>
                <a:highlight>
                  <a:schemeClr val="accent1"/>
                </a:highlight>
                <a:cs typeface="+mn-cs"/>
              </a:rPr>
              <a:t> Silos de información</a:t>
            </a:r>
          </a:p>
        </p:txBody>
      </p:sp>
      <p:sp>
        <p:nvSpPr>
          <p:cNvPr id="7" name="Google Shape;337;p31">
            <a:extLst>
              <a:ext uri="{FF2B5EF4-FFF2-40B4-BE49-F238E27FC236}">
                <a16:creationId xmlns:a16="http://schemas.microsoft.com/office/drawing/2014/main" id="{DA3659C2-957A-5266-20BA-4423A01F726D}"/>
              </a:ext>
            </a:extLst>
          </p:cNvPr>
          <p:cNvSpPr txBox="1">
            <a:spLocks/>
          </p:cNvSpPr>
          <p:nvPr/>
        </p:nvSpPr>
        <p:spPr>
          <a:xfrm>
            <a:off x="4661232" y="1484784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s-ES" sz="1800" b="1" dirty="0">
                <a:solidFill>
                  <a:schemeClr val="bg1"/>
                </a:solidFill>
                <a:highlight>
                  <a:schemeClr val="accent1"/>
                </a:highlight>
              </a:rPr>
              <a:t>Uso intensivo de Excel</a:t>
            </a:r>
          </a:p>
        </p:txBody>
      </p:sp>
      <p:sp>
        <p:nvSpPr>
          <p:cNvPr id="9" name="Google Shape;338;p31">
            <a:extLst>
              <a:ext uri="{FF2B5EF4-FFF2-40B4-BE49-F238E27FC236}">
                <a16:creationId xmlns:a16="http://schemas.microsoft.com/office/drawing/2014/main" id="{80D3B813-D1E4-1087-6DF2-72A130657DC8}"/>
              </a:ext>
            </a:extLst>
          </p:cNvPr>
          <p:cNvSpPr txBox="1">
            <a:spLocks/>
          </p:cNvSpPr>
          <p:nvPr/>
        </p:nvSpPr>
        <p:spPr>
          <a:xfrm>
            <a:off x="8123008" y="1484784"/>
            <a:ext cx="3157568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s-ES" sz="1800" b="1" dirty="0">
                <a:solidFill>
                  <a:schemeClr val="bg1"/>
                </a:solidFill>
                <a:highlight>
                  <a:schemeClr val="accent1"/>
                </a:highlight>
              </a:rPr>
              <a:t>Tiempo excesivo en informes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s-ES" sz="1200" dirty="0"/>
          </a:p>
        </p:txBody>
      </p:sp>
      <p:sp>
        <p:nvSpPr>
          <p:cNvPr id="10" name="Google Shape;345;p31">
            <a:extLst>
              <a:ext uri="{FF2B5EF4-FFF2-40B4-BE49-F238E27FC236}">
                <a16:creationId xmlns:a16="http://schemas.microsoft.com/office/drawing/2014/main" id="{E0729E5D-6BA0-C5AA-EC14-F13D84E72EA0}"/>
              </a:ext>
            </a:extLst>
          </p:cNvPr>
          <p:cNvSpPr txBox="1">
            <a:spLocks/>
          </p:cNvSpPr>
          <p:nvPr/>
        </p:nvSpPr>
        <p:spPr>
          <a:xfrm>
            <a:off x="1199456" y="3508648"/>
            <a:ext cx="2943679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s-ES" b="1" dirty="0">
                <a:solidFill>
                  <a:schemeClr val="bg1"/>
                </a:solidFill>
                <a:highlight>
                  <a:schemeClr val="accent1"/>
                </a:highlight>
                <a:cs typeface="+mn-cs"/>
              </a:rPr>
              <a:t>No hay calidad de dato</a:t>
            </a:r>
          </a:p>
        </p:txBody>
      </p:sp>
      <p:sp>
        <p:nvSpPr>
          <p:cNvPr id="11" name="Google Shape;346;p31">
            <a:extLst>
              <a:ext uri="{FF2B5EF4-FFF2-40B4-BE49-F238E27FC236}">
                <a16:creationId xmlns:a16="http://schemas.microsoft.com/office/drawing/2014/main" id="{A9BCDBAB-F19B-8CF2-CEBA-8367573D4531}"/>
              </a:ext>
            </a:extLst>
          </p:cNvPr>
          <p:cNvSpPr txBox="1">
            <a:spLocks/>
          </p:cNvSpPr>
          <p:nvPr/>
        </p:nvSpPr>
        <p:spPr>
          <a:xfrm>
            <a:off x="4661232" y="3508648"/>
            <a:ext cx="208284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s-ES" sz="1800" b="1" dirty="0">
                <a:solidFill>
                  <a:schemeClr val="bg1"/>
                </a:solidFill>
                <a:highlight>
                  <a:schemeClr val="accent1"/>
                </a:highlight>
              </a:rPr>
              <a:t>Descuadres entre departamentos</a:t>
            </a:r>
          </a:p>
        </p:txBody>
      </p:sp>
      <p:sp>
        <p:nvSpPr>
          <p:cNvPr id="12" name="Google Shape;347;p31">
            <a:extLst>
              <a:ext uri="{FF2B5EF4-FFF2-40B4-BE49-F238E27FC236}">
                <a16:creationId xmlns:a16="http://schemas.microsoft.com/office/drawing/2014/main" id="{AC8A01F9-79C0-AFDA-FD55-84FA6101533D}"/>
              </a:ext>
            </a:extLst>
          </p:cNvPr>
          <p:cNvSpPr txBox="1">
            <a:spLocks/>
          </p:cNvSpPr>
          <p:nvPr/>
        </p:nvSpPr>
        <p:spPr>
          <a:xfrm>
            <a:off x="8123008" y="3508648"/>
            <a:ext cx="3157568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s-ES" sz="1800" b="1" dirty="0">
                <a:solidFill>
                  <a:schemeClr val="bg1"/>
                </a:solidFill>
                <a:highlight>
                  <a:schemeClr val="accent1"/>
                </a:highlight>
              </a:rPr>
              <a:t>Volumen de datos excesivo</a:t>
            </a:r>
          </a:p>
        </p:txBody>
      </p:sp>
      <p:pic>
        <p:nvPicPr>
          <p:cNvPr id="13" name="Imagen 12" descr="Imagen que contiene Icono&#10;&#10;Descripción generada automáticamente">
            <a:extLst>
              <a:ext uri="{FF2B5EF4-FFF2-40B4-BE49-F238E27FC236}">
                <a16:creationId xmlns:a16="http://schemas.microsoft.com/office/drawing/2014/main" id="{0DD56E04-DCB9-7D96-A785-D2E2B9AEE5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03885" y="2298570"/>
            <a:ext cx="476250" cy="47625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FE73D20-8027-F22B-C81F-ABB243CA6B1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02702" y="2661363"/>
            <a:ext cx="476250" cy="4762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EF5B8BE-49D0-E9AB-A467-ED590355195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53363" y="2120250"/>
            <a:ext cx="476250" cy="476250"/>
          </a:xfrm>
          <a:prstGeom prst="rect">
            <a:avLst/>
          </a:prstGeom>
        </p:spPr>
      </p:pic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75EBC1F4-1E2A-8566-E9D0-1BA93F8D64D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81247" y="2278847"/>
            <a:ext cx="896874" cy="896874"/>
          </a:xfrm>
          <a:prstGeom prst="rect">
            <a:avLst/>
          </a:prstGeom>
        </p:spPr>
      </p:pic>
      <p:pic>
        <p:nvPicPr>
          <p:cNvPr id="17" name="Imagen 16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2DA06BC7-71BC-BE21-37BE-B0C5F4F7E0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986278" y="2201689"/>
            <a:ext cx="1138297" cy="1138297"/>
          </a:xfrm>
          <a:prstGeom prst="rect">
            <a:avLst/>
          </a:prstGeom>
        </p:spPr>
      </p:pic>
      <p:pic>
        <p:nvPicPr>
          <p:cNvPr id="18" name="Imagen 17" descr="Imagen que contiene parada, firmar, alimentos, tráfico&#10;&#10;Descripción generada automáticamente">
            <a:extLst>
              <a:ext uri="{FF2B5EF4-FFF2-40B4-BE49-F238E27FC236}">
                <a16:creationId xmlns:a16="http://schemas.microsoft.com/office/drawing/2014/main" id="{2E5CD8CD-431A-6D6E-44CC-0B054093BB3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18542" y="4244648"/>
            <a:ext cx="1269643" cy="1269643"/>
          </a:xfrm>
          <a:prstGeom prst="rect">
            <a:avLst/>
          </a:prstGeom>
        </p:spPr>
      </p:pic>
      <p:pic>
        <p:nvPicPr>
          <p:cNvPr id="19" name="Imagen 18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26A273E-272A-C847-2A44-BA6E1866D01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52705" y="4615817"/>
            <a:ext cx="657085" cy="657085"/>
          </a:xfrm>
          <a:prstGeom prst="rect">
            <a:avLst/>
          </a:prstGeom>
        </p:spPr>
      </p:pic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56B00065-312C-5FB5-DA3F-438EB54717F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48591" y="4310148"/>
            <a:ext cx="1079457" cy="1079457"/>
          </a:xfrm>
          <a:prstGeom prst="rect">
            <a:avLst/>
          </a:prstGeom>
        </p:spPr>
      </p:pic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A0ADD650-D159-AD9E-4A36-198495F2643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892106" y="4212940"/>
            <a:ext cx="1139927" cy="113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0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06EB0-DCF0-4FCE-8FD2-15991981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de una solución BI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B092B4E1-3E6E-8533-D23A-E926BE502EEF}"/>
              </a:ext>
            </a:extLst>
          </p:cNvPr>
          <p:cNvGrpSpPr/>
          <p:nvPr/>
        </p:nvGrpSpPr>
        <p:grpSpPr>
          <a:xfrm>
            <a:off x="811149" y="1268760"/>
            <a:ext cx="10251104" cy="4469217"/>
            <a:chOff x="927101" y="1168400"/>
            <a:chExt cx="10883192" cy="4738255"/>
          </a:xfrm>
        </p:grpSpPr>
        <p:pic>
          <p:nvPicPr>
            <p:cNvPr id="27" name="Imagen 26" descr="Icono&#10;&#10;Descripción generada automáticamente">
              <a:extLst>
                <a:ext uri="{FF2B5EF4-FFF2-40B4-BE49-F238E27FC236}">
                  <a16:creationId xmlns:a16="http://schemas.microsoft.com/office/drawing/2014/main" id="{903961D8-5BAE-8D26-7B65-569B8200D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226208" y="3969479"/>
              <a:ext cx="765604" cy="765604"/>
            </a:xfrm>
            <a:prstGeom prst="rect">
              <a:avLst/>
            </a:prstGeom>
          </p:spPr>
        </p:pic>
        <p:pic>
          <p:nvPicPr>
            <p:cNvPr id="28" name="Imagen 27" descr="Icono&#10;&#10;Descripción generada automáticamente">
              <a:extLst>
                <a:ext uri="{FF2B5EF4-FFF2-40B4-BE49-F238E27FC236}">
                  <a16:creationId xmlns:a16="http://schemas.microsoft.com/office/drawing/2014/main" id="{3D2264F9-CDC8-A1FF-BE98-8764530FA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202608" y="2875052"/>
              <a:ext cx="812800" cy="812800"/>
            </a:xfrm>
            <a:prstGeom prst="rect">
              <a:avLst/>
            </a:prstGeom>
          </p:spPr>
        </p:pic>
        <p:pic>
          <p:nvPicPr>
            <p:cNvPr id="29" name="Imagen 28" descr="Círculo&#10;&#10;Descripción generada automáticamente con confianza baja">
              <a:extLst>
                <a:ext uri="{FF2B5EF4-FFF2-40B4-BE49-F238E27FC236}">
                  <a16:creationId xmlns:a16="http://schemas.microsoft.com/office/drawing/2014/main" id="{4294187A-06BE-8739-457E-EA2DC8691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101008" y="1577425"/>
              <a:ext cx="1016000" cy="1016000"/>
            </a:xfrm>
            <a:prstGeom prst="rect">
              <a:avLst/>
            </a:prstGeom>
          </p:spPr>
        </p:pic>
        <p:pic>
          <p:nvPicPr>
            <p:cNvPr id="30" name="Imagen 29" descr="Imagen que contiene dibujo, alimentos, luz&#10;&#10;Descripción generada automáticamente">
              <a:extLst>
                <a:ext uri="{FF2B5EF4-FFF2-40B4-BE49-F238E27FC236}">
                  <a16:creationId xmlns:a16="http://schemas.microsoft.com/office/drawing/2014/main" id="{4F408B9F-9820-41C5-2C6C-18022F319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155812" y="3328613"/>
              <a:ext cx="812800" cy="812800"/>
            </a:xfrm>
            <a:prstGeom prst="rect">
              <a:avLst/>
            </a:prstGeom>
          </p:spPr>
        </p:pic>
        <p:pic>
          <p:nvPicPr>
            <p:cNvPr id="31" name="Imagen 30" descr="Un dibujo con letras&#10;&#10;Descripción generada automáticamente con confianza media">
              <a:extLst>
                <a:ext uri="{FF2B5EF4-FFF2-40B4-BE49-F238E27FC236}">
                  <a16:creationId xmlns:a16="http://schemas.microsoft.com/office/drawing/2014/main" id="{AE426FB4-63E5-0619-746D-DE08B9230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703789" y="4047238"/>
              <a:ext cx="723900" cy="723900"/>
            </a:xfrm>
            <a:prstGeom prst="rect">
              <a:avLst/>
            </a:prstGeom>
          </p:spPr>
        </p:pic>
        <p:pic>
          <p:nvPicPr>
            <p:cNvPr id="32" name="Imagen 31" descr="Icono&#10;&#10;Descripción generada automáticamente">
              <a:extLst>
                <a:ext uri="{FF2B5EF4-FFF2-40B4-BE49-F238E27FC236}">
                  <a16:creationId xmlns:a16="http://schemas.microsoft.com/office/drawing/2014/main" id="{D8BF01E2-E683-19AB-F89F-6D99EFD05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226208" y="5016711"/>
              <a:ext cx="765604" cy="765604"/>
            </a:xfrm>
            <a:prstGeom prst="rect">
              <a:avLst/>
            </a:prstGeom>
          </p:spPr>
        </p:pic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42F8823E-C660-3325-4F2B-4972B7927B6A}"/>
                </a:ext>
              </a:extLst>
            </p:cNvPr>
            <p:cNvCxnSpPr>
              <a:stCxn id="29" idx="3"/>
              <a:endCxn id="30" idx="1"/>
            </p:cNvCxnSpPr>
            <p:nvPr/>
          </p:nvCxnSpPr>
          <p:spPr>
            <a:xfrm>
              <a:off x="4117008" y="2085425"/>
              <a:ext cx="1038804" cy="1649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6D7D84D2-62A5-7589-A808-267C16D2D61E}"/>
                </a:ext>
              </a:extLst>
            </p:cNvPr>
            <p:cNvCxnSpPr>
              <a:stCxn id="28" idx="3"/>
              <a:endCxn id="30" idx="1"/>
            </p:cNvCxnSpPr>
            <p:nvPr/>
          </p:nvCxnSpPr>
          <p:spPr>
            <a:xfrm>
              <a:off x="4015408" y="3281452"/>
              <a:ext cx="1140404" cy="453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59CE2F26-FBF3-870B-22C6-688732A6BB9A}"/>
                </a:ext>
              </a:extLst>
            </p:cNvPr>
            <p:cNvCxnSpPr>
              <a:cxnSpLocks/>
              <a:stCxn id="27" idx="3"/>
              <a:endCxn id="30" idx="1"/>
            </p:cNvCxnSpPr>
            <p:nvPr/>
          </p:nvCxnSpPr>
          <p:spPr>
            <a:xfrm flipV="1">
              <a:off x="3991812" y="3735013"/>
              <a:ext cx="1164000" cy="617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89E5404E-8309-B8BD-075C-17A0AE36F91C}"/>
                </a:ext>
              </a:extLst>
            </p:cNvPr>
            <p:cNvCxnSpPr>
              <a:cxnSpLocks/>
              <a:stCxn id="32" idx="3"/>
              <a:endCxn id="30" idx="1"/>
            </p:cNvCxnSpPr>
            <p:nvPr/>
          </p:nvCxnSpPr>
          <p:spPr>
            <a:xfrm flipV="1">
              <a:off x="3991812" y="3735013"/>
              <a:ext cx="1164000" cy="1664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4E257ACF-514E-6049-A672-3145F0E16CEE}"/>
                </a:ext>
              </a:extLst>
            </p:cNvPr>
            <p:cNvCxnSpPr>
              <a:cxnSpLocks/>
              <a:stCxn id="30" idx="3"/>
              <a:endCxn id="45" idx="1"/>
            </p:cNvCxnSpPr>
            <p:nvPr/>
          </p:nvCxnSpPr>
          <p:spPr>
            <a:xfrm flipV="1">
              <a:off x="5968612" y="3731388"/>
              <a:ext cx="958157" cy="3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FCAAF881-76B8-07CC-E8F2-193B56185FD7}"/>
                </a:ext>
              </a:extLst>
            </p:cNvPr>
            <p:cNvSpPr txBox="1"/>
            <p:nvPr/>
          </p:nvSpPr>
          <p:spPr>
            <a:xfrm>
              <a:off x="2460987" y="1797237"/>
              <a:ext cx="616407" cy="358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1600" dirty="0"/>
                <a:t>CRM</a:t>
              </a: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DA2FFB2B-E0CE-C7F0-920C-BC043940D9FF}"/>
                </a:ext>
              </a:extLst>
            </p:cNvPr>
            <p:cNvSpPr txBox="1"/>
            <p:nvPr/>
          </p:nvSpPr>
          <p:spPr>
            <a:xfrm>
              <a:off x="2416636" y="3122086"/>
              <a:ext cx="660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algn="r">
                <a:defRPr sz="1600"/>
              </a:lvl1pPr>
            </a:lstStyle>
            <a:p>
              <a:r>
                <a:rPr lang="es-ES" dirty="0"/>
                <a:t>ERP</a:t>
              </a: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0C416FAA-31E7-4C0D-D428-DB30F7BE569E}"/>
                </a:ext>
              </a:extLst>
            </p:cNvPr>
            <p:cNvSpPr txBox="1"/>
            <p:nvPr/>
          </p:nvSpPr>
          <p:spPr>
            <a:xfrm>
              <a:off x="2318515" y="4156894"/>
              <a:ext cx="752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algn="r">
                <a:defRPr sz="1600"/>
              </a:lvl1pPr>
            </a:lstStyle>
            <a:p>
              <a:r>
                <a:rPr lang="es-ES" dirty="0"/>
                <a:t>SCM</a:t>
              </a:r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39A6BC46-8650-C8C6-4A3E-85E35E4A2422}"/>
                </a:ext>
              </a:extLst>
            </p:cNvPr>
            <p:cNvSpPr txBox="1"/>
            <p:nvPr/>
          </p:nvSpPr>
          <p:spPr>
            <a:xfrm>
              <a:off x="1139953" y="5174360"/>
              <a:ext cx="1930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algn="r">
                <a:defRPr sz="1600"/>
              </a:lvl1pPr>
            </a:lstStyle>
            <a:p>
              <a:r>
                <a:rPr lang="es-ES" dirty="0"/>
                <a:t>Sistemas Core</a:t>
              </a:r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C16BEBB2-2A69-8072-E7D2-62EBF93879F4}"/>
                </a:ext>
              </a:extLst>
            </p:cNvPr>
            <p:cNvSpPr txBox="1"/>
            <p:nvPr/>
          </p:nvSpPr>
          <p:spPr>
            <a:xfrm>
              <a:off x="5282744" y="2756636"/>
              <a:ext cx="615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algn="r">
                <a:defRPr sz="1600"/>
              </a:lvl1pPr>
            </a:lstStyle>
            <a:p>
              <a:r>
                <a:rPr lang="es-ES" dirty="0"/>
                <a:t>ETL</a:t>
              </a:r>
            </a:p>
          </p:txBody>
        </p:sp>
        <p:sp>
          <p:nvSpPr>
            <p:cNvPr id="43" name="Rectángulo: esquinas redondeadas 42">
              <a:extLst>
                <a:ext uri="{FF2B5EF4-FFF2-40B4-BE49-F238E27FC236}">
                  <a16:creationId xmlns:a16="http://schemas.microsoft.com/office/drawing/2014/main" id="{FEA57159-44E2-4DD4-9215-60C5A6A683F0}"/>
                </a:ext>
              </a:extLst>
            </p:cNvPr>
            <p:cNvSpPr/>
            <p:nvPr/>
          </p:nvSpPr>
          <p:spPr>
            <a:xfrm>
              <a:off x="927101" y="1168400"/>
              <a:ext cx="10883192" cy="4738255"/>
            </a:xfrm>
            <a:prstGeom prst="roundRect">
              <a:avLst>
                <a:gd name="adj" fmla="val 9430"/>
              </a:avLst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9BDF53CF-B744-554F-1013-7618C1DF14A2}"/>
                </a:ext>
              </a:extLst>
            </p:cNvPr>
            <p:cNvSpPr txBox="1"/>
            <p:nvPr/>
          </p:nvSpPr>
          <p:spPr>
            <a:xfrm>
              <a:off x="1201944" y="1333266"/>
              <a:ext cx="2897629" cy="358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chemeClr val="accent1">
                      <a:lumMod val="50000"/>
                    </a:schemeClr>
                  </a:solidFill>
                </a:rPr>
                <a:t>SISTEMAS TRANSACCIONALES</a:t>
              </a:r>
            </a:p>
          </p:txBody>
        </p:sp>
        <p:pic>
          <p:nvPicPr>
            <p:cNvPr id="45" name="Imagen 44" descr="Icono&#10;&#10;Descripción generada automáticamente">
              <a:extLst>
                <a:ext uri="{FF2B5EF4-FFF2-40B4-BE49-F238E27FC236}">
                  <a16:creationId xmlns:a16="http://schemas.microsoft.com/office/drawing/2014/main" id="{93393B46-7D2F-D221-E27D-620006ED4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6769" y="3287440"/>
              <a:ext cx="887896" cy="887896"/>
            </a:xfrm>
            <a:prstGeom prst="rect">
              <a:avLst/>
            </a:prstGeom>
          </p:spPr>
        </p:pic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C521213E-7B97-3BC7-6057-A5774F36557B}"/>
                </a:ext>
              </a:extLst>
            </p:cNvPr>
            <p:cNvSpPr txBox="1"/>
            <p:nvPr/>
          </p:nvSpPr>
          <p:spPr>
            <a:xfrm>
              <a:off x="9212908" y="1983518"/>
              <a:ext cx="1705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algn="r">
                <a:defRPr sz="1600"/>
              </a:lvl1pPr>
            </a:lstStyle>
            <a:p>
              <a:r>
                <a:rPr lang="es-ES" dirty="0"/>
                <a:t>Data </a:t>
              </a:r>
              <a:r>
                <a:rPr lang="es-ES" dirty="0" err="1"/>
                <a:t>Mining</a:t>
              </a:r>
              <a:endParaRPr lang="es-ES" dirty="0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62146E51-177A-F6F7-6FA4-570BAB821A59}"/>
                </a:ext>
              </a:extLst>
            </p:cNvPr>
            <p:cNvCxnSpPr>
              <a:cxnSpLocks/>
              <a:stCxn id="45" idx="3"/>
              <a:endCxn id="31" idx="1"/>
            </p:cNvCxnSpPr>
            <p:nvPr/>
          </p:nvCxnSpPr>
          <p:spPr>
            <a:xfrm>
              <a:off x="7814665" y="3731388"/>
              <a:ext cx="1889124" cy="6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Imagen 47" descr="Icono&#10;&#10;Descripción generada automáticamente">
              <a:extLst>
                <a:ext uri="{FF2B5EF4-FFF2-40B4-BE49-F238E27FC236}">
                  <a16:creationId xmlns:a16="http://schemas.microsoft.com/office/drawing/2014/main" id="{B3B7B70F-EF08-DD90-9890-FA45B1040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4206" y="2595922"/>
              <a:ext cx="983065" cy="983065"/>
            </a:xfrm>
            <a:prstGeom prst="rect">
              <a:avLst/>
            </a:prstGeom>
          </p:spPr>
        </p:pic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2963AED2-E091-EBCA-7130-AAA57B40A5CF}"/>
                </a:ext>
              </a:extLst>
            </p:cNvPr>
            <p:cNvCxnSpPr>
              <a:stCxn id="45" idx="3"/>
              <a:endCxn id="48" idx="1"/>
            </p:cNvCxnSpPr>
            <p:nvPr/>
          </p:nvCxnSpPr>
          <p:spPr>
            <a:xfrm flipV="1">
              <a:off x="7814665" y="3087455"/>
              <a:ext cx="1759541" cy="643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2A636106-2C05-6F5A-A1DE-F3837B9A1D1B}"/>
                </a:ext>
              </a:extLst>
            </p:cNvPr>
            <p:cNvSpPr txBox="1"/>
            <p:nvPr/>
          </p:nvSpPr>
          <p:spPr>
            <a:xfrm>
              <a:off x="9882645" y="4794050"/>
              <a:ext cx="428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algn="r">
                <a:defRPr sz="1600"/>
              </a:lvl1pPr>
            </a:lstStyle>
            <a:p>
              <a:r>
                <a:rPr lang="es-ES" dirty="0"/>
                <a:t>BI</a:t>
              </a: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7E0D5612-8EA7-3D1C-275C-C18A7ECF3B73}"/>
                </a:ext>
              </a:extLst>
            </p:cNvPr>
            <p:cNvSpPr txBox="1"/>
            <p:nvPr/>
          </p:nvSpPr>
          <p:spPr>
            <a:xfrm>
              <a:off x="6465657" y="4306390"/>
              <a:ext cx="1280128" cy="685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algn="r">
                <a:defRPr sz="1600"/>
              </a:lvl1pPr>
            </a:lstStyle>
            <a:p>
              <a:r>
                <a:rPr lang="es-ES" dirty="0"/>
                <a:t>Almacenes</a:t>
              </a:r>
            </a:p>
            <a:p>
              <a:r>
                <a:rPr lang="es-ES" dirty="0"/>
                <a:t>de datos</a:t>
              </a: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092BC30A-DB51-16D9-2D9E-B2E241935553}"/>
                </a:ext>
              </a:extLst>
            </p:cNvPr>
            <p:cNvSpPr txBox="1"/>
            <p:nvPr/>
          </p:nvSpPr>
          <p:spPr>
            <a:xfrm>
              <a:off x="8408427" y="1310042"/>
              <a:ext cx="3276732" cy="358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chemeClr val="accent1">
                      <a:lumMod val="50000"/>
                    </a:schemeClr>
                  </a:solidFill>
                </a:rPr>
                <a:t>INFORMACIÓN &amp; CONOCIMIENTO</a:t>
              </a:r>
            </a:p>
          </p:txBody>
        </p:sp>
        <p:pic>
          <p:nvPicPr>
            <p:cNvPr id="53" name="Imagen 52" descr="Icono&#10;&#10;Descripción generada automáticamente">
              <a:extLst>
                <a:ext uri="{FF2B5EF4-FFF2-40B4-BE49-F238E27FC236}">
                  <a16:creationId xmlns:a16="http://schemas.microsoft.com/office/drawing/2014/main" id="{D2B6AE01-8098-CB4B-BB4D-B5BFBD82F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197" y="3262763"/>
              <a:ext cx="441464" cy="441464"/>
            </a:xfrm>
            <a:prstGeom prst="rect">
              <a:avLst/>
            </a:prstGeom>
          </p:spPr>
        </p:pic>
        <p:pic>
          <p:nvPicPr>
            <p:cNvPr id="54" name="Imagen 53" descr="Icono&#10;&#10;Descripción generada automáticamente">
              <a:extLst>
                <a:ext uri="{FF2B5EF4-FFF2-40B4-BE49-F238E27FC236}">
                  <a16:creationId xmlns:a16="http://schemas.microsoft.com/office/drawing/2014/main" id="{2370ECF9-BA9A-F5FC-9132-92416AB17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088" y="3799049"/>
              <a:ext cx="439681" cy="439681"/>
            </a:xfrm>
            <a:prstGeom prst="rect">
              <a:avLst/>
            </a:prstGeom>
          </p:spPr>
        </p:pic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402EF73D-EB75-D545-84B4-E255C3350E53}"/>
                </a:ext>
              </a:extLst>
            </p:cNvPr>
            <p:cNvSpPr txBox="1"/>
            <p:nvPr/>
          </p:nvSpPr>
          <p:spPr>
            <a:xfrm>
              <a:off x="5690732" y="1997096"/>
              <a:ext cx="1902867" cy="619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600" b="1" dirty="0">
                  <a:solidFill>
                    <a:schemeClr val="accent1">
                      <a:lumMod val="50000"/>
                    </a:schemeClr>
                  </a:solidFill>
                </a:rPr>
                <a:t>DATA WAREHOUSE</a:t>
              </a:r>
            </a:p>
            <a:p>
              <a:pPr algn="ctr"/>
              <a:r>
                <a:rPr lang="es-ES" sz="1600" b="1" dirty="0">
                  <a:solidFill>
                    <a:schemeClr val="accent1">
                      <a:lumMod val="50000"/>
                    </a:schemeClr>
                  </a:solidFill>
                </a:rPr>
                <a:t>DATAMARTS</a:t>
              </a:r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82A3BE1C-1A0C-3569-0718-8DB79C7AE8BF}"/>
                </a:ext>
              </a:extLst>
            </p:cNvPr>
            <p:cNvCxnSpPr>
              <a:stCxn id="48" idx="1"/>
              <a:endCxn id="45" idx="3"/>
            </p:cNvCxnSpPr>
            <p:nvPr/>
          </p:nvCxnSpPr>
          <p:spPr>
            <a:xfrm flipH="1">
              <a:off x="7814665" y="3087455"/>
              <a:ext cx="1759541" cy="6439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1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06EB0-DCF0-4FCE-8FD2-15991981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Power</a:t>
            </a:r>
            <a:r>
              <a:rPr lang="es-ES" dirty="0"/>
              <a:t> BI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3748AF2D-7A3E-0381-D689-B7101E10D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642" y="1196726"/>
            <a:ext cx="5262716" cy="44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1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06EB0-DCF0-4FCE-8FD2-15991981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de Power BI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E8C7E77-40F2-B6F3-5BC9-CC17A7D5E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96" y="4505837"/>
            <a:ext cx="2177446" cy="157483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D69369A-60F6-FE18-210B-99555328C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2790620"/>
            <a:ext cx="2121663" cy="15841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BD0EAF1-38A6-52AA-EDC7-1BD49CF7F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195" y="1011739"/>
            <a:ext cx="2232248" cy="164784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249E60D-C4B1-E306-5E40-3C63A888B78C}"/>
              </a:ext>
            </a:extLst>
          </p:cNvPr>
          <p:cNvSpPr txBox="1"/>
          <p:nvPr/>
        </p:nvSpPr>
        <p:spPr>
          <a:xfrm>
            <a:off x="3791744" y="1011739"/>
            <a:ext cx="7416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Programa de PC que sirve para </a:t>
            </a:r>
            <a:r>
              <a:rPr lang="es-ES" b="1" dirty="0">
                <a:solidFill>
                  <a:schemeClr val="accent1"/>
                </a:solidFill>
              </a:rPr>
              <a:t>DESARROLLAR INFORMES </a:t>
            </a:r>
            <a:r>
              <a:rPr lang="es-ES" dirty="0"/>
              <a:t>con todas las funcionalidades que ofrece la herramienta</a:t>
            </a:r>
          </a:p>
          <a:p>
            <a:endParaRPr lang="es-ES" b="1" dirty="0">
              <a:solidFill>
                <a:schemeClr val="accent1"/>
              </a:solidFill>
            </a:endParaRPr>
          </a:p>
          <a:p>
            <a:endParaRPr lang="es-ES" b="1" dirty="0">
              <a:solidFill>
                <a:schemeClr val="accent1"/>
              </a:solidFill>
            </a:endParaRPr>
          </a:p>
          <a:p>
            <a:endParaRPr lang="es-ES" b="1" dirty="0">
              <a:solidFill>
                <a:schemeClr val="accent1"/>
              </a:solidFill>
            </a:endParaRPr>
          </a:p>
          <a:p>
            <a:r>
              <a:rPr lang="es-ES" dirty="0"/>
              <a:t>Aplicación en la nube que sirve para </a:t>
            </a:r>
            <a:r>
              <a:rPr lang="es-ES" b="1" dirty="0">
                <a:solidFill>
                  <a:srgbClr val="00B050"/>
                </a:solidFill>
              </a:rPr>
              <a:t>COMPARTIR Y VISUALIZAR INFORMES</a:t>
            </a:r>
          </a:p>
          <a:p>
            <a:r>
              <a:rPr lang="es-ES" dirty="0"/>
              <a:t>Podemos crear informes sencillos en la nube pero sin todas las configuraciones que permite </a:t>
            </a:r>
            <a:r>
              <a:rPr lang="es-ES" dirty="0" err="1"/>
              <a:t>Power</a:t>
            </a:r>
            <a:r>
              <a:rPr lang="es-ES" dirty="0"/>
              <a:t> BI Desktop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Aplicaciones que únicamente sirven para </a:t>
            </a:r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VISUALIZAR INFORMES</a:t>
            </a:r>
          </a:p>
          <a:p>
            <a:r>
              <a:rPr lang="es-ES" dirty="0"/>
              <a:t>Están en PC, Android…</a:t>
            </a:r>
          </a:p>
        </p:txBody>
      </p:sp>
    </p:spTree>
    <p:extLst>
      <p:ext uri="{BB962C8B-B14F-4D97-AF65-F5344CB8AC3E}">
        <p14:creationId xmlns:p14="http://schemas.microsoft.com/office/powerpoint/2010/main" val="404371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06EB0-DCF0-4FCE-8FD2-15991981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Entorno de trabajo en Power BI</a:t>
            </a:r>
          </a:p>
        </p:txBody>
      </p:sp>
      <p:grpSp>
        <p:nvGrpSpPr>
          <p:cNvPr id="4" name="Google Shape;414;p35">
            <a:extLst>
              <a:ext uri="{FF2B5EF4-FFF2-40B4-BE49-F238E27FC236}">
                <a16:creationId xmlns:a16="http://schemas.microsoft.com/office/drawing/2014/main" id="{6B313E29-95E0-D962-6281-5F9A8A668FAB}"/>
              </a:ext>
            </a:extLst>
          </p:cNvPr>
          <p:cNvGrpSpPr/>
          <p:nvPr/>
        </p:nvGrpSpPr>
        <p:grpSpPr>
          <a:xfrm>
            <a:off x="4295800" y="1268760"/>
            <a:ext cx="7730373" cy="4176464"/>
            <a:chOff x="1177450" y="241631"/>
            <a:chExt cx="6173152" cy="3616776"/>
          </a:xfrm>
        </p:grpSpPr>
        <p:sp>
          <p:nvSpPr>
            <p:cNvPr id="5" name="Google Shape;415;p35">
              <a:extLst>
                <a:ext uri="{FF2B5EF4-FFF2-40B4-BE49-F238E27FC236}">
                  <a16:creationId xmlns:a16="http://schemas.microsoft.com/office/drawing/2014/main" id="{3C24855D-874B-1444-F559-2FEB0678935E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16;p35">
              <a:extLst>
                <a:ext uri="{FF2B5EF4-FFF2-40B4-BE49-F238E27FC236}">
                  <a16:creationId xmlns:a16="http://schemas.microsoft.com/office/drawing/2014/main" id="{42B1E435-9DA4-EB10-6E41-870163B979FD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17;p35">
              <a:extLst>
                <a:ext uri="{FF2B5EF4-FFF2-40B4-BE49-F238E27FC236}">
                  <a16:creationId xmlns:a16="http://schemas.microsoft.com/office/drawing/2014/main" id="{DC837DF9-51ED-08BA-66A6-EF2E333EAC2E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18;p35">
              <a:extLst>
                <a:ext uri="{FF2B5EF4-FFF2-40B4-BE49-F238E27FC236}">
                  <a16:creationId xmlns:a16="http://schemas.microsoft.com/office/drawing/2014/main" id="{D5591E58-634B-A9BC-CA67-7263012B32C3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Picture 4" descr="Las cinco áreas de la vista Informe.">
            <a:extLst>
              <a:ext uri="{FF2B5EF4-FFF2-40B4-BE49-F238E27FC236}">
                <a16:creationId xmlns:a16="http://schemas.microsoft.com/office/drawing/2014/main" id="{F699492D-A6E6-22DB-FCE2-200D5D451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143" y="1700808"/>
            <a:ext cx="5927417" cy="318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contenido 5">
            <a:extLst>
              <a:ext uri="{FF2B5EF4-FFF2-40B4-BE49-F238E27FC236}">
                <a16:creationId xmlns:a16="http://schemas.microsoft.com/office/drawing/2014/main" id="{7F09104B-CA41-B3E3-BF63-E5E47B398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4201"/>
            <a:ext cx="4146012" cy="20687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Cinta de opciones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Vista de informe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Páginas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Panel Visualizaciones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Panel Campos</a:t>
            </a:r>
          </a:p>
        </p:txBody>
      </p:sp>
    </p:spTree>
    <p:extLst>
      <p:ext uri="{BB962C8B-B14F-4D97-AF65-F5344CB8AC3E}">
        <p14:creationId xmlns:p14="http://schemas.microsoft.com/office/powerpoint/2010/main" val="100572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156925"/>
      </p:ext>
    </p:extLst>
  </p:cSld>
  <p:clrMapOvr>
    <a:masterClrMapping/>
  </p:clrMapOvr>
</p:sld>
</file>

<file path=ppt/theme/theme1.xml><?xml version="1.0" encoding="utf-8"?>
<a:theme xmlns:a="http://schemas.openxmlformats.org/drawingml/2006/main" name="ceste16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ste169" id="{2E8DECC3-736C-4C69-BA44-0C2CF3C184E3}" vid="{15CCC338-40CB-4DF3-A0AE-864EA5B31BC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D41294AF0F5EA4BAD64A14AA39DF407" ma:contentTypeVersion="7" ma:contentTypeDescription="Crear nuevo documento." ma:contentTypeScope="" ma:versionID="e23db271e0ea2af4aa59675e577dd2d2">
  <xsd:schema xmlns:xsd="http://www.w3.org/2001/XMLSchema" xmlns:xs="http://www.w3.org/2001/XMLSchema" xmlns:p="http://schemas.microsoft.com/office/2006/metadata/properties" xmlns:ns3="62bbc1b2-71a9-4b8e-aff9-6d317224fb2a" xmlns:ns4="36029ca3-ce84-4f70-a19d-e0d1a5e3ade0" targetNamespace="http://schemas.microsoft.com/office/2006/metadata/properties" ma:root="true" ma:fieldsID="e4edbe9e3fb38ae067f8aa79523d0b5d" ns3:_="" ns4:_="">
    <xsd:import namespace="62bbc1b2-71a9-4b8e-aff9-6d317224fb2a"/>
    <xsd:import namespace="36029ca3-ce84-4f70-a19d-e0d1a5e3ade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bc1b2-71a9-4b8e-aff9-6d317224fb2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29ca3-ce84-4f70-a19d-e0d1a5e3ad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6B5A07-7683-43F7-A8C6-5294207F9F5C}">
  <ds:schemaRefs>
    <ds:schemaRef ds:uri="http://purl.org/dc/elements/1.1/"/>
    <ds:schemaRef ds:uri="http://schemas.openxmlformats.org/package/2006/metadata/core-properties"/>
    <ds:schemaRef ds:uri="62bbc1b2-71a9-4b8e-aff9-6d317224fb2a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36029ca3-ce84-4f70-a19d-e0d1a5e3ade0"/>
  </ds:schemaRefs>
</ds:datastoreItem>
</file>

<file path=customXml/itemProps2.xml><?xml version="1.0" encoding="utf-8"?>
<ds:datastoreItem xmlns:ds="http://schemas.openxmlformats.org/officeDocument/2006/customXml" ds:itemID="{FC3487AC-BFC0-49B9-AAFD-45D05B5ABF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7B2311-E6CD-4714-BF0F-10FD4DE349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bbc1b2-71a9-4b8e-aff9-6d317224fb2a"/>
    <ds:schemaRef ds:uri="36029ca3-ce84-4f70-a19d-e0d1a5e3ad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17844</TotalTime>
  <Words>281</Words>
  <Application>Microsoft Office PowerPoint</Application>
  <PresentationFormat>Panorámica</PresentationFormat>
  <Paragraphs>69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Segoe UI</vt:lpstr>
      <vt:lpstr>Wingdings</vt:lpstr>
      <vt:lpstr>ceste169</vt:lpstr>
      <vt:lpstr>INTRODUCCIÓN A LA CARGA DE DATOS</vt:lpstr>
      <vt:lpstr>Proceso de análisis de datos</vt:lpstr>
      <vt:lpstr>En los últimos años cualquier implementación tecnológica se compone de…</vt:lpstr>
      <vt:lpstr>¿Por qué necesito una solución BI en mi empresa?</vt:lpstr>
      <vt:lpstr>Componentes de una solución BI</vt:lpstr>
      <vt:lpstr>Power BI</vt:lpstr>
      <vt:lpstr>Componentes de Power BI</vt:lpstr>
      <vt:lpstr>Entorno de trabajo en Power BI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</dc:creator>
  <cp:lastModifiedBy>Ruben Hermoso Diez</cp:lastModifiedBy>
  <cp:revision>270</cp:revision>
  <cp:lastPrinted>2023-05-23T22:11:10Z</cp:lastPrinted>
  <dcterms:created xsi:type="dcterms:W3CDTF">2016-06-23T11:30:25Z</dcterms:created>
  <dcterms:modified xsi:type="dcterms:W3CDTF">2025-02-23T21:07:05Z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0x0101000D41294AF0F5EA4BAD64A14AA39DF407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2023-04-03T21:39:20Z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dfb929b3-5cd8-4e5a-896f-387ec7acf1e2</vt:lpwstr>
  </property>
  <property fmtid="{D5CDD505-2E9C-101B-9397-08002B2CF9AE}" pid="8" name="MSIP_Label_defa4170-0d19-0005-0004-bc88714345d2_ActionId">
    <vt:lpwstr>402da41c-d797-4f9f-9ea8-76aa15742b7d</vt:lpwstr>
  </property>
  <property fmtid="{D5CDD505-2E9C-101B-9397-08002B2CF9AE}" pid="9" name="MSIP_Label_defa4170-0d19-0005-0004-bc88714345d2_ContentBits">
    <vt:lpwstr>0</vt:lpwstr>
  </property>
</Properties>
</file>