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4"/>
  </p:sldMasterIdLst>
  <p:notesMasterIdLst>
    <p:notesMasterId r:id="rId21"/>
  </p:notesMasterIdLst>
  <p:handoutMasterIdLst>
    <p:handoutMasterId r:id="rId22"/>
  </p:handoutMasterIdLst>
  <p:sldIdLst>
    <p:sldId id="311" r:id="rId5"/>
    <p:sldId id="381" r:id="rId6"/>
    <p:sldId id="837" r:id="rId7"/>
    <p:sldId id="335" r:id="rId8"/>
    <p:sldId id="382" r:id="rId9"/>
    <p:sldId id="383" r:id="rId10"/>
    <p:sldId id="384" r:id="rId11"/>
    <p:sldId id="838" r:id="rId12"/>
    <p:sldId id="378" r:id="rId13"/>
    <p:sldId id="831" r:id="rId14"/>
    <p:sldId id="832" r:id="rId15"/>
    <p:sldId id="833" r:id="rId16"/>
    <p:sldId id="834" r:id="rId17"/>
    <p:sldId id="835" r:id="rId18"/>
    <p:sldId id="839" r:id="rId19"/>
    <p:sldId id="314" r:id="rId20"/>
  </p:sldIdLst>
  <p:sldSz cx="12192000" cy="6858000"/>
  <p:notesSz cx="7104063" cy="10234613"/>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pos="3840" userDrawn="1">
          <p15:clr>
            <a:srgbClr val="A4A3A4"/>
          </p15:clr>
        </p15:guide>
        <p15:guide id="4" orient="horz" pos="482" userDrawn="1">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594"/>
    <a:srgbClr val="173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86536" autoAdjust="0"/>
  </p:normalViewPr>
  <p:slideViewPr>
    <p:cSldViewPr showGuides="1">
      <p:cViewPr varScale="1">
        <p:scale>
          <a:sx n="71" d="100"/>
          <a:sy n="71" d="100"/>
        </p:scale>
        <p:origin x="950" y="43"/>
      </p:cViewPr>
      <p:guideLst>
        <p:guide pos="3840"/>
        <p:guide orient="horz" pos="482"/>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howGuides="1">
      <p:cViewPr varScale="1">
        <p:scale>
          <a:sx n="82" d="100"/>
          <a:sy n="82" d="100"/>
        </p:scale>
        <p:origin x="-3168" y="-96"/>
      </p:cViewPr>
      <p:guideLst>
        <p:guide orient="horz" pos="3224"/>
        <p:guide pos="223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s-ES"/>
          </a:p>
        </p:txBody>
      </p:sp>
      <p:sp>
        <p:nvSpPr>
          <p:cNvPr id="3" name="2 Marcador de fecha"/>
          <p:cNvSpPr>
            <a:spLocks noGrp="1"/>
          </p:cNvSpPr>
          <p:nvPr>
            <p:ph type="dt" sz="quarter" idx="1"/>
          </p:nvPr>
        </p:nvSpPr>
        <p:spPr>
          <a:xfrm>
            <a:off x="4023992" y="0"/>
            <a:ext cx="3078427" cy="511731"/>
          </a:xfrm>
          <a:prstGeom prst="rect">
            <a:avLst/>
          </a:prstGeom>
        </p:spPr>
        <p:txBody>
          <a:bodyPr vert="horz" lIns="99075" tIns="49538" rIns="99075" bIns="49538" rtlCol="0"/>
          <a:lstStyle>
            <a:lvl1pPr algn="r">
              <a:defRPr sz="1300"/>
            </a:lvl1pPr>
          </a:lstStyle>
          <a:p>
            <a:fld id="{B309C3B9-1CE9-412A-85F1-4E00CB11F024}" type="datetimeFigureOut">
              <a:rPr lang="es-ES" smtClean="0"/>
              <a:pPr/>
              <a:t>23/02/2025</a:t>
            </a:fld>
            <a:endParaRPr lang="es-ES"/>
          </a:p>
        </p:txBody>
      </p:sp>
      <p:sp>
        <p:nvSpPr>
          <p:cNvPr id="4" name="3 Marcador de pie de página"/>
          <p:cNvSpPr>
            <a:spLocks noGrp="1"/>
          </p:cNvSpPr>
          <p:nvPr>
            <p:ph type="ftr" sz="quarter" idx="2"/>
          </p:nvPr>
        </p:nvSpPr>
        <p:spPr>
          <a:xfrm>
            <a:off x="0" y="9721106"/>
            <a:ext cx="3078427" cy="511731"/>
          </a:xfrm>
          <a:prstGeom prst="rect">
            <a:avLst/>
          </a:prstGeom>
        </p:spPr>
        <p:txBody>
          <a:bodyPr vert="horz" lIns="99075" tIns="49538" rIns="99075" bIns="49538" rtlCol="0" anchor="b"/>
          <a:lstStyle>
            <a:lvl1pPr algn="l">
              <a:defRPr sz="1300"/>
            </a:lvl1pPr>
          </a:lstStyle>
          <a:p>
            <a:endParaRPr lang="es-ES"/>
          </a:p>
        </p:txBody>
      </p:sp>
      <p:sp>
        <p:nvSpPr>
          <p:cNvPr id="5" name="4 Marcador de número de diapositiva"/>
          <p:cNvSpPr>
            <a:spLocks noGrp="1"/>
          </p:cNvSpPr>
          <p:nvPr>
            <p:ph type="sldNum" sz="quarter" idx="3"/>
          </p:nvPr>
        </p:nvSpPr>
        <p:spPr>
          <a:xfrm>
            <a:off x="4023992" y="9721106"/>
            <a:ext cx="3078427" cy="511731"/>
          </a:xfrm>
          <a:prstGeom prst="rect">
            <a:avLst/>
          </a:prstGeom>
        </p:spPr>
        <p:txBody>
          <a:bodyPr vert="horz" lIns="99075" tIns="49538" rIns="99075" bIns="49538" rtlCol="0" anchor="b"/>
          <a:lstStyle>
            <a:lvl1pPr algn="r">
              <a:defRPr sz="1300"/>
            </a:lvl1pPr>
          </a:lstStyle>
          <a:p>
            <a:fld id="{3951E274-04AD-40D3-B84E-8108CDB92720}" type="slidenum">
              <a:rPr lang="es-ES" smtClean="0"/>
              <a:pPr/>
              <a:t>‹Nº›</a:t>
            </a:fld>
            <a:endParaRPr lang="es-ES"/>
          </a:p>
        </p:txBody>
      </p:sp>
    </p:spTree>
    <p:extLst>
      <p:ext uri="{BB962C8B-B14F-4D97-AF65-F5344CB8AC3E}">
        <p14:creationId xmlns:p14="http://schemas.microsoft.com/office/powerpoint/2010/main" val="1294275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78427" cy="511731"/>
          </a:xfrm>
          <a:prstGeom prst="rect">
            <a:avLst/>
          </a:prstGeom>
        </p:spPr>
        <p:txBody>
          <a:bodyPr vert="horz" lIns="99075" tIns="49538" rIns="99075" bIns="49538" rtlCol="0"/>
          <a:lstStyle>
            <a:lvl1pPr algn="l">
              <a:defRPr sz="1300"/>
            </a:lvl1pPr>
          </a:lstStyle>
          <a:p>
            <a:endParaRPr lang="es-ES"/>
          </a:p>
        </p:txBody>
      </p:sp>
      <p:sp>
        <p:nvSpPr>
          <p:cNvPr id="3" name="2 Marcador de fecha"/>
          <p:cNvSpPr>
            <a:spLocks noGrp="1"/>
          </p:cNvSpPr>
          <p:nvPr>
            <p:ph type="dt" idx="1"/>
          </p:nvPr>
        </p:nvSpPr>
        <p:spPr>
          <a:xfrm>
            <a:off x="4023992" y="0"/>
            <a:ext cx="3078427" cy="511731"/>
          </a:xfrm>
          <a:prstGeom prst="rect">
            <a:avLst/>
          </a:prstGeom>
        </p:spPr>
        <p:txBody>
          <a:bodyPr vert="horz" lIns="99075" tIns="49538" rIns="99075" bIns="49538" rtlCol="0"/>
          <a:lstStyle>
            <a:lvl1pPr algn="r">
              <a:defRPr sz="1300"/>
            </a:lvl1pPr>
          </a:lstStyle>
          <a:p>
            <a:fld id="{79359748-BEF2-42F6-9826-A3E6793C55C3}" type="datetimeFigureOut">
              <a:rPr lang="es-ES" smtClean="0"/>
              <a:pPr/>
              <a:t>23/02/2025</a:t>
            </a:fld>
            <a:endParaRPr lang="es-ES"/>
          </a:p>
        </p:txBody>
      </p:sp>
      <p:sp>
        <p:nvSpPr>
          <p:cNvPr id="4" name="3 Marcador de imagen de diapositiva"/>
          <p:cNvSpPr>
            <a:spLocks noGrp="1" noRot="1" noChangeAspect="1"/>
          </p:cNvSpPr>
          <p:nvPr>
            <p:ph type="sldImg" idx="2"/>
          </p:nvPr>
        </p:nvSpPr>
        <p:spPr>
          <a:xfrm>
            <a:off x="142875" y="768350"/>
            <a:ext cx="6818313" cy="3836988"/>
          </a:xfrm>
          <a:prstGeom prst="rect">
            <a:avLst/>
          </a:prstGeom>
          <a:noFill/>
          <a:ln w="12700">
            <a:solidFill>
              <a:prstClr val="black"/>
            </a:solidFill>
          </a:ln>
        </p:spPr>
        <p:txBody>
          <a:bodyPr vert="horz" lIns="99075" tIns="49538" rIns="99075" bIns="49538" rtlCol="0" anchor="ctr"/>
          <a:lstStyle/>
          <a:p>
            <a:endParaRPr lang="es-ES"/>
          </a:p>
        </p:txBody>
      </p:sp>
      <p:sp>
        <p:nvSpPr>
          <p:cNvPr id="5" name="4 Marcador de notas"/>
          <p:cNvSpPr>
            <a:spLocks noGrp="1"/>
          </p:cNvSpPr>
          <p:nvPr>
            <p:ph type="body" sz="quarter" idx="3"/>
          </p:nvPr>
        </p:nvSpPr>
        <p:spPr>
          <a:xfrm>
            <a:off x="710407" y="4861441"/>
            <a:ext cx="5683250" cy="4605576"/>
          </a:xfrm>
          <a:prstGeom prst="rect">
            <a:avLst/>
          </a:prstGeom>
        </p:spPr>
        <p:txBody>
          <a:bodyPr vert="horz" lIns="99075" tIns="49538" rIns="99075" bIns="49538"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9721106"/>
            <a:ext cx="3078427" cy="511731"/>
          </a:xfrm>
          <a:prstGeom prst="rect">
            <a:avLst/>
          </a:prstGeom>
        </p:spPr>
        <p:txBody>
          <a:bodyPr vert="horz" lIns="99075" tIns="49538" rIns="99075" bIns="49538" rtlCol="0" anchor="b"/>
          <a:lstStyle>
            <a:lvl1pPr algn="l">
              <a:defRPr sz="1300"/>
            </a:lvl1pPr>
          </a:lstStyle>
          <a:p>
            <a:endParaRPr lang="es-ES"/>
          </a:p>
        </p:txBody>
      </p:sp>
      <p:sp>
        <p:nvSpPr>
          <p:cNvPr id="7" name="6 Marcador de número de diapositiva"/>
          <p:cNvSpPr>
            <a:spLocks noGrp="1"/>
          </p:cNvSpPr>
          <p:nvPr>
            <p:ph type="sldNum" sz="quarter" idx="5"/>
          </p:nvPr>
        </p:nvSpPr>
        <p:spPr>
          <a:xfrm>
            <a:off x="4023992" y="9721106"/>
            <a:ext cx="3078427" cy="511731"/>
          </a:xfrm>
          <a:prstGeom prst="rect">
            <a:avLst/>
          </a:prstGeom>
        </p:spPr>
        <p:txBody>
          <a:bodyPr vert="horz" lIns="99075" tIns="49538" rIns="99075" bIns="49538" rtlCol="0" anchor="b"/>
          <a:lstStyle>
            <a:lvl1pPr algn="r">
              <a:defRPr sz="1300"/>
            </a:lvl1pPr>
          </a:lstStyle>
          <a:p>
            <a:fld id="{E3D304C5-2059-47EF-A2A7-AB476C4853B2}" type="slidenum">
              <a:rPr lang="es-ES" smtClean="0"/>
              <a:pPr/>
              <a:t>‹Nº›</a:t>
            </a:fld>
            <a:endParaRPr lang="es-ES"/>
          </a:p>
        </p:txBody>
      </p:sp>
    </p:spTree>
    <p:extLst>
      <p:ext uri="{BB962C8B-B14F-4D97-AF65-F5344CB8AC3E}">
        <p14:creationId xmlns:p14="http://schemas.microsoft.com/office/powerpoint/2010/main" val="32633912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E3D304C5-2059-47EF-A2A7-AB476C4853B2}" type="slidenum">
              <a:rPr lang="es-ES" smtClean="0"/>
              <a:pPr/>
              <a:t>1</a:t>
            </a:fld>
            <a:endParaRPr lang="es-ES"/>
          </a:p>
        </p:txBody>
      </p:sp>
    </p:spTree>
    <p:extLst>
      <p:ext uri="{BB962C8B-B14F-4D97-AF65-F5344CB8AC3E}">
        <p14:creationId xmlns:p14="http://schemas.microsoft.com/office/powerpoint/2010/main" val="3664578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ES" dirty="0"/>
              <a:t>Ejemplo básico con 1 tabla</a:t>
            </a:r>
          </a:p>
        </p:txBody>
      </p:sp>
      <p:sp>
        <p:nvSpPr>
          <p:cNvPr id="4" name="Marcador de número de diapositiva 3"/>
          <p:cNvSpPr>
            <a:spLocks noGrp="1"/>
          </p:cNvSpPr>
          <p:nvPr>
            <p:ph type="sldNum" sz="quarter" idx="5"/>
          </p:nvPr>
        </p:nvSpPr>
        <p:spPr/>
        <p:txBody>
          <a:bodyPr/>
          <a:lstStyle/>
          <a:p>
            <a:fld id="{E3D304C5-2059-47EF-A2A7-AB476C4853B2}" type="slidenum">
              <a:rPr lang="es-ES" smtClean="0"/>
              <a:pPr/>
              <a:t>9</a:t>
            </a:fld>
            <a:endParaRPr lang="es-ES"/>
          </a:p>
        </p:txBody>
      </p:sp>
    </p:spTree>
    <p:extLst>
      <p:ext uri="{BB962C8B-B14F-4D97-AF65-F5344CB8AC3E}">
        <p14:creationId xmlns:p14="http://schemas.microsoft.com/office/powerpoint/2010/main" val="9694413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CF1F4-F730-56DA-CF62-1ACF81BAF154}"/>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97DFAA9-0312-BEB3-6554-B99F5280989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9597CC16-0576-8078-E9D6-20C0C4C710B2}"/>
              </a:ext>
            </a:extLst>
          </p:cNvPr>
          <p:cNvSpPr>
            <a:spLocks noGrp="1"/>
          </p:cNvSpPr>
          <p:nvPr>
            <p:ph type="body" idx="1"/>
          </p:nvPr>
        </p:nvSpPr>
        <p:spPr/>
        <p:txBody>
          <a:bodyPr/>
          <a:lstStyle/>
          <a:p>
            <a:r>
              <a:rPr lang="es-ES" dirty="0"/>
              <a:t>Ejemplo básico con 1 tabla</a:t>
            </a:r>
          </a:p>
        </p:txBody>
      </p:sp>
      <p:sp>
        <p:nvSpPr>
          <p:cNvPr id="4" name="Marcador de número de diapositiva 3">
            <a:extLst>
              <a:ext uri="{FF2B5EF4-FFF2-40B4-BE49-F238E27FC236}">
                <a16:creationId xmlns:a16="http://schemas.microsoft.com/office/drawing/2014/main" id="{EF04B7DC-03D2-2F89-B92D-09BC6611E1B5}"/>
              </a:ext>
            </a:extLst>
          </p:cNvPr>
          <p:cNvSpPr>
            <a:spLocks noGrp="1"/>
          </p:cNvSpPr>
          <p:nvPr>
            <p:ph type="sldNum" sz="quarter" idx="5"/>
          </p:nvPr>
        </p:nvSpPr>
        <p:spPr/>
        <p:txBody>
          <a:bodyPr/>
          <a:lstStyle/>
          <a:p>
            <a:fld id="{E3D304C5-2059-47EF-A2A7-AB476C4853B2}" type="slidenum">
              <a:rPr lang="es-ES" smtClean="0"/>
              <a:pPr/>
              <a:t>15</a:t>
            </a:fld>
            <a:endParaRPr lang="es-ES"/>
          </a:p>
        </p:txBody>
      </p:sp>
    </p:spTree>
    <p:extLst>
      <p:ext uri="{BB962C8B-B14F-4D97-AF65-F5344CB8AC3E}">
        <p14:creationId xmlns:p14="http://schemas.microsoft.com/office/powerpoint/2010/main" val="298868695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Portada">
    <p:spTree>
      <p:nvGrpSpPr>
        <p:cNvPr id="1" name=""/>
        <p:cNvGrpSpPr/>
        <p:nvPr/>
      </p:nvGrpSpPr>
      <p:grpSpPr>
        <a:xfrm>
          <a:off x="0" y="0"/>
          <a:ext cx="0" cy="0"/>
          <a:chOff x="0" y="0"/>
          <a:chExt cx="0" cy="0"/>
        </a:xfrm>
      </p:grpSpPr>
      <p:sp>
        <p:nvSpPr>
          <p:cNvPr id="2" name="1 Título"/>
          <p:cNvSpPr>
            <a:spLocks noGrp="1"/>
          </p:cNvSpPr>
          <p:nvPr>
            <p:ph type="ctrTitle"/>
          </p:nvPr>
        </p:nvSpPr>
        <p:spPr>
          <a:xfrm>
            <a:off x="661345" y="1920015"/>
            <a:ext cx="6781467" cy="1470025"/>
          </a:xfrm>
          <a:prstGeom prst="rect">
            <a:avLst/>
          </a:prstGeom>
        </p:spPr>
        <p:txBody>
          <a:bodyPr>
            <a:noAutofit/>
          </a:bodyPr>
          <a:lstStyle>
            <a:lvl1pPr algn="l">
              <a:defRPr sz="3200" b="1">
                <a:solidFill>
                  <a:schemeClr val="bg1"/>
                </a:solidFill>
                <a:latin typeface="+mn-lt"/>
                <a:cs typeface="Arial" pitchFamily="34" charset="0"/>
              </a:defRPr>
            </a:lvl1pPr>
          </a:lstStyle>
          <a:p>
            <a:r>
              <a:rPr lang="es-ES"/>
              <a:t>Haga clic para modificar el estilo de título del patrón</a:t>
            </a:r>
            <a:endParaRPr lang="es-ES" dirty="0"/>
          </a:p>
        </p:txBody>
      </p:sp>
      <p:sp>
        <p:nvSpPr>
          <p:cNvPr id="3" name="2 Subtítulo"/>
          <p:cNvSpPr>
            <a:spLocks noGrp="1"/>
          </p:cNvSpPr>
          <p:nvPr>
            <p:ph type="subTitle" idx="1"/>
          </p:nvPr>
        </p:nvSpPr>
        <p:spPr>
          <a:xfrm>
            <a:off x="661345" y="3485422"/>
            <a:ext cx="6778740" cy="1008112"/>
          </a:xfrm>
          <a:prstGeom prst="rect">
            <a:avLst/>
          </a:prstGeom>
        </p:spPr>
        <p:txBody>
          <a:bodyPr>
            <a:normAutofit/>
          </a:bodyPr>
          <a:lstStyle>
            <a:lvl1pPr marL="0" indent="0" algn="l">
              <a:buNone/>
              <a:defRPr sz="2000">
                <a:solidFill>
                  <a:schemeClr val="bg1"/>
                </a:solidFill>
                <a:latin typeface="+mn-lt"/>
                <a:cs typeface="Arial"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ES" dirty="0"/>
          </a:p>
        </p:txBody>
      </p:sp>
      <p:pic>
        <p:nvPicPr>
          <p:cNvPr id="2050" name="Picture 2" descr="http://www.ceste.es/wp-content/uploads/2016/06/CESTE-MedioDiamante.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766991" y="0"/>
            <a:ext cx="3425009" cy="685417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Fundación Ibercaja">
            <a:extLst>
              <a:ext uri="{FF2B5EF4-FFF2-40B4-BE49-F238E27FC236}">
                <a16:creationId xmlns:a16="http://schemas.microsoft.com/office/drawing/2014/main" id="{D2CA70A2-AD75-0406-4308-294EB32AC58F}"/>
              </a:ext>
            </a:extLst>
          </p:cNvPr>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479376" y="-243408"/>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8343888"/>
      </p:ext>
    </p:extLst>
  </p:cSld>
  <p:clrMapOvr>
    <a:masterClrMapping/>
  </p:clrMapOvr>
  <p:hf sldNum="0" hdr="0" ftr="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Presentación">
    <p:spTree>
      <p:nvGrpSpPr>
        <p:cNvPr id="1" name=""/>
        <p:cNvGrpSpPr/>
        <p:nvPr/>
      </p:nvGrpSpPr>
      <p:grpSpPr>
        <a:xfrm>
          <a:off x="0" y="0"/>
          <a:ext cx="0" cy="0"/>
          <a:chOff x="0" y="0"/>
          <a:chExt cx="0" cy="0"/>
        </a:xfrm>
      </p:grpSpPr>
      <p:pic>
        <p:nvPicPr>
          <p:cNvPr id="4" name="Picture 2" descr="C:\Users\Javier\Dropbox\MIS CARPETAS\5. WORDPRESSDELUXE\50. Proyectos\40. Ceste\Campaña\CESTE_WEB_Campan_a_Slider_1350x630px_5.jpg">
            <a:extLst>
              <a:ext uri="{FF2B5EF4-FFF2-40B4-BE49-F238E27FC236}">
                <a16:creationId xmlns:a16="http://schemas.microsoft.com/office/drawing/2014/main" id="{5E1A3634-D35C-41CE-B663-A33A1631767B}"/>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l="156" r="37772"/>
          <a:stretch/>
        </p:blipFill>
        <p:spPr bwMode="auto">
          <a:xfrm>
            <a:off x="2" y="-912591"/>
            <a:ext cx="12191996" cy="9166127"/>
          </a:xfrm>
          <a:prstGeom prst="rect">
            <a:avLst/>
          </a:prstGeom>
          <a:noFill/>
          <a:extLst>
            <a:ext uri="{909E8E84-426E-40DD-AFC4-6F175D3DCCD1}">
              <a14:hiddenFill xmlns:a14="http://schemas.microsoft.com/office/drawing/2010/main">
                <a:solidFill>
                  <a:srgbClr val="FFFFFF"/>
                </a:solidFill>
              </a14:hiddenFill>
            </a:ext>
          </a:extLst>
        </p:spPr>
      </p:pic>
      <p:sp>
        <p:nvSpPr>
          <p:cNvPr id="5" name="3 Rectángulo">
            <a:extLst>
              <a:ext uri="{FF2B5EF4-FFF2-40B4-BE49-F238E27FC236}">
                <a16:creationId xmlns:a16="http://schemas.microsoft.com/office/drawing/2014/main" id="{F7BE8C65-2FE9-4658-8B16-FCA1417EC565}"/>
              </a:ext>
            </a:extLst>
          </p:cNvPr>
          <p:cNvSpPr/>
          <p:nvPr userDrawn="1"/>
        </p:nvSpPr>
        <p:spPr>
          <a:xfrm>
            <a:off x="623392" y="443423"/>
            <a:ext cx="6931365" cy="5073809"/>
          </a:xfrm>
          <a:prstGeom prst="rect">
            <a:avLst/>
          </a:prstGeom>
          <a:solidFill>
            <a:srgbClr val="0035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6" name="Picture 2" descr="http://www.ceste.es/wp-content/uploads/2016/06/CESTE-MedioDiamante.png">
            <a:extLst>
              <a:ext uri="{FF2B5EF4-FFF2-40B4-BE49-F238E27FC236}">
                <a16:creationId xmlns:a16="http://schemas.microsoft.com/office/drawing/2014/main" id="{871C65D4-43D2-484C-A347-D7ABF7E0151A}"/>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599654" y="857249"/>
            <a:ext cx="2961447" cy="4443959"/>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Fundación Ibercaja">
            <a:extLst>
              <a:ext uri="{FF2B5EF4-FFF2-40B4-BE49-F238E27FC236}">
                <a16:creationId xmlns:a16="http://schemas.microsoft.com/office/drawing/2014/main" id="{DCF4370B-31ED-DE56-C1EF-9D33928EF0DD}"/>
              </a:ext>
            </a:extLst>
          </p:cNvPr>
          <p:cNvPicPr>
            <a:picLocks noChangeAspect="1" noChangeArrowheads="1"/>
          </p:cNvPicPr>
          <p:nvPr userDrawn="1"/>
        </p:nvPicPr>
        <p:blipFill>
          <a:blip r:embed="rId4">
            <a:lum bright="70000" contrast="-70000"/>
            <a:extLst>
              <a:ext uri="{28A0092B-C50C-407E-A947-70E740481C1C}">
                <a14:useLocalDpi xmlns:a14="http://schemas.microsoft.com/office/drawing/2010/main" val="0"/>
              </a:ext>
            </a:extLst>
          </a:blip>
          <a:srcRect/>
          <a:stretch>
            <a:fillRect/>
          </a:stretch>
        </p:blipFill>
        <p:spPr bwMode="auto">
          <a:xfrm>
            <a:off x="632153" y="-243408"/>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3750213"/>
      </p:ext>
    </p:extLst>
  </p:cSld>
  <p:clrMapOvr>
    <a:masterClrMapping/>
  </p:clrMapOvr>
  <p:hf hdr="0" ftr="0"/>
  <p:extLst>
    <p:ext uri="{DCECCB84-F9BA-43D5-87BE-67443E8EF086}">
      <p15:sldGuideLst xmlns:p15="http://schemas.microsoft.com/office/powerpoint/2012/main">
        <p15:guide id="1"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ágina en blanco">
    <p:spTree>
      <p:nvGrpSpPr>
        <p:cNvPr id="1" name=""/>
        <p:cNvGrpSpPr/>
        <p:nvPr/>
      </p:nvGrpSpPr>
      <p:grpSpPr>
        <a:xfrm>
          <a:off x="0" y="0"/>
          <a:ext cx="0" cy="0"/>
          <a:chOff x="0" y="0"/>
          <a:chExt cx="0" cy="0"/>
        </a:xfrm>
      </p:grpSpPr>
      <p:sp>
        <p:nvSpPr>
          <p:cNvPr id="2" name="6 Rectángulo">
            <a:extLst>
              <a:ext uri="{FF2B5EF4-FFF2-40B4-BE49-F238E27FC236}">
                <a16:creationId xmlns:a16="http://schemas.microsoft.com/office/drawing/2014/main" id="{A9A7B170-D708-4F07-BC4F-7F9E63959D0D}"/>
              </a:ext>
            </a:extLst>
          </p:cNvPr>
          <p:cNvSpPr/>
          <p:nvPr userDrawn="1"/>
        </p:nvSpPr>
        <p:spPr>
          <a:xfrm>
            <a:off x="0" y="6179372"/>
            <a:ext cx="12192000" cy="692696"/>
          </a:xfrm>
          <a:prstGeom prst="rect">
            <a:avLst/>
          </a:prstGeom>
          <a:solidFill>
            <a:srgbClr val="0035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800"/>
          </a:p>
        </p:txBody>
      </p:sp>
      <p:pic>
        <p:nvPicPr>
          <p:cNvPr id="3" name="Picture 4" descr="http://www.ceste.es/wp-content/uploads/2016/06/CESTE-Diamante.png">
            <a:extLst>
              <a:ext uri="{FF2B5EF4-FFF2-40B4-BE49-F238E27FC236}">
                <a16:creationId xmlns:a16="http://schemas.microsoft.com/office/drawing/2014/main" id="{688C573A-AFA9-4EC0-BDCE-47B5C07C576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flipH="1">
            <a:off x="1679510" y="5883964"/>
            <a:ext cx="803509" cy="604826"/>
          </a:xfrm>
          <a:prstGeom prst="rect">
            <a:avLst/>
          </a:prstGeom>
          <a:noFill/>
          <a:extLst>
            <a:ext uri="{909E8E84-426E-40DD-AFC4-6F175D3DCCD1}">
              <a14:hiddenFill xmlns:a14="http://schemas.microsoft.com/office/drawing/2010/main">
                <a:solidFill>
                  <a:srgbClr val="FFFFFF"/>
                </a:solidFill>
              </a14:hiddenFill>
            </a:ext>
          </a:extLst>
        </p:spPr>
      </p:pic>
      <p:sp>
        <p:nvSpPr>
          <p:cNvPr id="5" name="1 Título">
            <a:extLst>
              <a:ext uri="{FF2B5EF4-FFF2-40B4-BE49-F238E27FC236}">
                <a16:creationId xmlns:a16="http://schemas.microsoft.com/office/drawing/2014/main" id="{43F9DB9E-DFD2-48B1-A272-F91AE0D72541}"/>
              </a:ext>
            </a:extLst>
          </p:cNvPr>
          <p:cNvSpPr>
            <a:spLocks noGrp="1"/>
          </p:cNvSpPr>
          <p:nvPr>
            <p:ph type="title"/>
          </p:nvPr>
        </p:nvSpPr>
        <p:spPr>
          <a:xfrm>
            <a:off x="609600" y="274638"/>
            <a:ext cx="10972800" cy="778098"/>
          </a:xfrm>
          <a:prstGeom prst="rect">
            <a:avLst/>
          </a:prstGeom>
        </p:spPr>
        <p:txBody>
          <a:bodyPr vert="horz" lIns="91440" tIns="45720" rIns="91440" bIns="45720" rtlCol="0" anchor="ctr">
            <a:noAutofit/>
          </a:bodyPr>
          <a:lstStyle>
            <a:lvl1pPr algn="l">
              <a:defRPr lang="es-ES" sz="2400" b="1">
                <a:solidFill>
                  <a:schemeClr val="tx1"/>
                </a:solidFill>
                <a:latin typeface="+mn-lt"/>
                <a:cs typeface="Arial" pitchFamily="34" charset="0"/>
              </a:defRPr>
            </a:lvl1pPr>
          </a:lstStyle>
          <a:p>
            <a:pPr lvl="0" algn="l"/>
            <a:r>
              <a:rPr lang="es-ES"/>
              <a:t>Haga clic para modificar el estilo de título del patrón</a:t>
            </a:r>
          </a:p>
        </p:txBody>
      </p:sp>
      <p:sp>
        <p:nvSpPr>
          <p:cNvPr id="6" name="2 Marcador de contenido">
            <a:extLst>
              <a:ext uri="{FF2B5EF4-FFF2-40B4-BE49-F238E27FC236}">
                <a16:creationId xmlns:a16="http://schemas.microsoft.com/office/drawing/2014/main" id="{32702409-D32A-4EDC-BFA0-FBD8B7025303}"/>
              </a:ext>
            </a:extLst>
          </p:cNvPr>
          <p:cNvSpPr>
            <a:spLocks noGrp="1"/>
          </p:cNvSpPr>
          <p:nvPr>
            <p:ph idx="1"/>
          </p:nvPr>
        </p:nvSpPr>
        <p:spPr>
          <a:xfrm>
            <a:off x="609600" y="1144201"/>
            <a:ext cx="10972800" cy="4933323"/>
          </a:xfrm>
          <a:prstGeom prst="rect">
            <a:avLst/>
          </a:prstGeom>
        </p:spPr>
        <p:txBody>
          <a:bodyPr>
            <a:normAutofit/>
          </a:bodyPr>
          <a:lstStyle>
            <a:lvl1pPr marL="0" indent="0">
              <a:buNone/>
              <a:defRPr sz="1800">
                <a:solidFill>
                  <a:schemeClr val="tx1"/>
                </a:solidFill>
                <a:latin typeface="+mn-lt"/>
                <a:cs typeface="Arial" pitchFamily="34" charset="0"/>
              </a:defRPr>
            </a:lvl1pPr>
            <a:lvl2pPr marL="742950" indent="-285750">
              <a:buFont typeface="Wingdings" pitchFamily="2" charset="2"/>
              <a:buChar char="§"/>
              <a:defRPr sz="1600">
                <a:solidFill>
                  <a:schemeClr val="tx1"/>
                </a:solidFill>
                <a:latin typeface="+mn-lt"/>
                <a:cs typeface="Arial" pitchFamily="34" charset="0"/>
              </a:defRPr>
            </a:lvl2pPr>
            <a:lvl3pPr marL="1143000" indent="-228600">
              <a:buFont typeface="Wingdings" pitchFamily="2" charset="2"/>
              <a:buChar char="§"/>
              <a:defRPr sz="1400">
                <a:solidFill>
                  <a:schemeClr val="tx1"/>
                </a:solidFill>
                <a:latin typeface="+mn-lt"/>
                <a:cs typeface="Arial" pitchFamily="34" charset="0"/>
              </a:defRPr>
            </a:lvl3pPr>
            <a:lvl4pPr>
              <a:defRPr sz="1200">
                <a:solidFill>
                  <a:schemeClr val="tx1"/>
                </a:solidFill>
                <a:latin typeface="+mn-lt"/>
                <a:cs typeface="Arial" pitchFamily="34" charset="0"/>
              </a:defRPr>
            </a:lvl4pPr>
            <a:lvl5pPr marL="2057400" indent="-228600">
              <a:buFont typeface="Courier New" pitchFamily="49" charset="0"/>
              <a:buChar char="o"/>
              <a:defRPr sz="1200">
                <a:solidFill>
                  <a:schemeClr val="tx1"/>
                </a:solidFill>
                <a:latin typeface="+mn-lt"/>
                <a:cs typeface="Arial" pitchFamily="34" charset="0"/>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pic>
        <p:nvPicPr>
          <p:cNvPr id="7" name="Picture 4" descr="Fundación Ibercaja">
            <a:extLst>
              <a:ext uri="{FF2B5EF4-FFF2-40B4-BE49-F238E27FC236}">
                <a16:creationId xmlns:a16="http://schemas.microsoft.com/office/drawing/2014/main" id="{B314B064-B584-0934-23DF-68C733B69E44}"/>
              </a:ext>
            </a:extLst>
          </p:cNvPr>
          <p:cNvPicPr>
            <a:picLocks noChangeAspect="1" noChangeArrowheads="1"/>
          </p:cNvPicPr>
          <p:nvPr userDrawn="1"/>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10669215" y="5733256"/>
            <a:ext cx="1543256" cy="154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2024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ntraportada">
    <p:spTree>
      <p:nvGrpSpPr>
        <p:cNvPr id="1" name=""/>
        <p:cNvGrpSpPr/>
        <p:nvPr/>
      </p:nvGrpSpPr>
      <p:grpSpPr>
        <a:xfrm>
          <a:off x="0" y="0"/>
          <a:ext cx="0" cy="0"/>
          <a:chOff x="0" y="0"/>
          <a:chExt cx="0" cy="0"/>
        </a:xfrm>
      </p:grpSpPr>
      <p:pic>
        <p:nvPicPr>
          <p:cNvPr id="2" name="Picture 4" descr="Fundación Ibercaja">
            <a:extLst>
              <a:ext uri="{FF2B5EF4-FFF2-40B4-BE49-F238E27FC236}">
                <a16:creationId xmlns:a16="http://schemas.microsoft.com/office/drawing/2014/main" id="{C43179D2-4D16-1A56-856B-CD9AC9BC6CD3}"/>
              </a:ext>
            </a:extLst>
          </p:cNvPr>
          <p:cNvPicPr>
            <a:picLocks noChangeAspect="1" noChangeArrowheads="1"/>
          </p:cNvPicPr>
          <p:nvPr userDrawn="1"/>
        </p:nvPicPr>
        <p:blipFill>
          <a:blip r:embed="rId2">
            <a:lum bright="70000" contrast="-70000"/>
            <a:extLst>
              <a:ext uri="{28A0092B-C50C-407E-A947-70E740481C1C}">
                <a14:useLocalDpi xmlns:a14="http://schemas.microsoft.com/office/drawing/2010/main" val="0"/>
              </a:ext>
            </a:extLst>
          </a:blip>
          <a:srcRect/>
          <a:stretch>
            <a:fillRect/>
          </a:stretch>
        </p:blipFill>
        <p:spPr bwMode="auto">
          <a:xfrm>
            <a:off x="3990701" y="1323701"/>
            <a:ext cx="4210597" cy="4210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4730531"/>
      </p:ext>
    </p:extLst>
  </p:cSld>
  <p:clrMapOvr>
    <a:masterClrMapping/>
  </p:clrMapOvr>
  <p:hf hdr="0" ft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6448280"/>
      </p:ext>
    </p:extLst>
  </p:cSld>
  <p:clrMap bg1="lt1" tx1="dk1" bg2="lt2" tx2="dk2" accent1="accent1" accent2="accent2" accent3="accent3" accent4="accent4" accent5="accent5" accent6="accent6" hlink="hlink" folHlink="folHlink"/>
  <p:sldLayoutIdLst>
    <p:sldLayoutId id="2147483670" r:id="rId1"/>
    <p:sldLayoutId id="2147483672" r:id="rId2"/>
    <p:sldLayoutId id="2147483673" r:id="rId3"/>
    <p:sldLayoutId id="2147483668" r:id="rId4"/>
  </p:sldLayoutIdLst>
  <p:txStyles>
    <p:titleStyle>
      <a:lvl1pPr algn="ctr" defTabSz="914400" rtl="0" eaLnBrk="1" latinLnBrk="0" hangingPunct="1">
        <a:spcBef>
          <a:spcPct val="0"/>
        </a:spcBef>
        <a:buNone/>
        <a:defRPr lang="es-ES" sz="2400" b="1" kern="1200" smtClean="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 Id="rId5" Type="http://schemas.openxmlformats.org/officeDocument/2006/relationships/image" Target="../media/image24.jpe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hyperlink" Target="https://learn.microsoft.com/es-es/power-query/install-sdk" TargetMode="External"/><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1.jpeg"/></Relationships>
</file>

<file path=ppt/slides/_rels/slide9.xml.rels><?xml version="1.0" encoding="UTF-8" standalone="yes"?>
<Relationships xmlns="http://schemas.openxmlformats.org/package/2006/relationships"><Relationship Id="rId3" Type="http://schemas.openxmlformats.org/officeDocument/2006/relationships/hyperlink" Target="https://forms.gle/mCbqpjEyWwVyBhpQ8"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594"/>
        </a:solidFill>
        <a:effectLst/>
      </p:bgPr>
    </p:bg>
    <p:spTree>
      <p:nvGrpSpPr>
        <p:cNvPr id="1" name=""/>
        <p:cNvGrpSpPr/>
        <p:nvPr/>
      </p:nvGrpSpPr>
      <p:grpSpPr>
        <a:xfrm>
          <a:off x="0" y="0"/>
          <a:ext cx="0" cy="0"/>
          <a:chOff x="0" y="0"/>
          <a:chExt cx="0" cy="0"/>
        </a:xfrm>
      </p:grpSpPr>
      <p:sp>
        <p:nvSpPr>
          <p:cNvPr id="6" name="1 Título">
            <a:extLst>
              <a:ext uri="{FF2B5EF4-FFF2-40B4-BE49-F238E27FC236}">
                <a16:creationId xmlns:a16="http://schemas.microsoft.com/office/drawing/2014/main" id="{8B55A925-B543-B2F3-8E15-AA6AAAAB5D65}"/>
              </a:ext>
            </a:extLst>
          </p:cNvPr>
          <p:cNvSpPr>
            <a:spLocks noGrp="1"/>
          </p:cNvSpPr>
          <p:nvPr>
            <p:ph type="ctrTitle"/>
          </p:nvPr>
        </p:nvSpPr>
        <p:spPr>
          <a:xfrm>
            <a:off x="767408" y="2852936"/>
            <a:ext cx="7128792" cy="576064"/>
          </a:xfrm>
        </p:spPr>
        <p:txBody>
          <a:bodyPr/>
          <a:lstStyle/>
          <a:p>
            <a:r>
              <a:rPr lang="es-ES" dirty="0"/>
              <a:t>INTRODUCCIÓN A LA CARGA DE DATOS</a:t>
            </a:r>
          </a:p>
        </p:txBody>
      </p:sp>
      <p:sp>
        <p:nvSpPr>
          <p:cNvPr id="7" name="2 Subtítulo">
            <a:extLst>
              <a:ext uri="{FF2B5EF4-FFF2-40B4-BE49-F238E27FC236}">
                <a16:creationId xmlns:a16="http://schemas.microsoft.com/office/drawing/2014/main" id="{ED3CB2BD-1B74-CECA-5D8D-50F5D1205E92}"/>
              </a:ext>
            </a:extLst>
          </p:cNvPr>
          <p:cNvSpPr>
            <a:spLocks noGrp="1"/>
          </p:cNvSpPr>
          <p:nvPr>
            <p:ph type="subTitle" idx="1"/>
          </p:nvPr>
        </p:nvSpPr>
        <p:spPr>
          <a:xfrm>
            <a:off x="767408" y="3524382"/>
            <a:ext cx="6162491" cy="1008112"/>
          </a:xfrm>
        </p:spPr>
        <p:txBody>
          <a:bodyPr/>
          <a:lstStyle/>
          <a:p>
            <a:r>
              <a:rPr lang="es-ES" sz="1600" dirty="0"/>
              <a:t>Transformación digital con </a:t>
            </a:r>
            <a:r>
              <a:rPr lang="es-ES" sz="1600" dirty="0" err="1"/>
              <a:t>Power</a:t>
            </a:r>
            <a:r>
              <a:rPr lang="es-ES" sz="1600" dirty="0"/>
              <a:t> BI Básico y bases de datos relacionales</a:t>
            </a:r>
          </a:p>
          <a:p>
            <a:endParaRPr lang="es-ES" dirty="0"/>
          </a:p>
        </p:txBody>
      </p:sp>
      <p:sp>
        <p:nvSpPr>
          <p:cNvPr id="8" name="2 Subtítulo">
            <a:extLst>
              <a:ext uri="{FF2B5EF4-FFF2-40B4-BE49-F238E27FC236}">
                <a16:creationId xmlns:a16="http://schemas.microsoft.com/office/drawing/2014/main" id="{144E4365-4553-FC22-49E1-6067054E4EAB}"/>
              </a:ext>
            </a:extLst>
          </p:cNvPr>
          <p:cNvSpPr txBox="1">
            <a:spLocks/>
          </p:cNvSpPr>
          <p:nvPr/>
        </p:nvSpPr>
        <p:spPr>
          <a:xfrm>
            <a:off x="767408" y="5949279"/>
            <a:ext cx="4365369" cy="384503"/>
          </a:xfrm>
          <a:prstGeom prst="rect">
            <a:avLst/>
          </a:prstGeom>
        </p:spPr>
        <p:txBody>
          <a:bodyPr vert="horz" lIns="91440" tIns="45720" rIns="91440" bIns="45720" rtlCol="0">
            <a:normAutofit/>
          </a:bodyPr>
          <a:lstStyle>
            <a:lvl1pPr marL="0" indent="0" algn="l" defTabSz="914400" rtl="0" eaLnBrk="1" latinLnBrk="0" hangingPunct="1">
              <a:spcBef>
                <a:spcPct val="20000"/>
              </a:spcBef>
              <a:buFont typeface="Arial" pitchFamily="34" charset="0"/>
              <a:buNone/>
              <a:defRPr sz="2000" kern="1200">
                <a:solidFill>
                  <a:schemeClr val="bg1"/>
                </a:solidFill>
                <a:latin typeface="+mn-lt"/>
                <a:ea typeface="+mn-ea"/>
                <a:cs typeface="Arial" pitchFamily="34" charset="0"/>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s-ES" sz="1600" dirty="0"/>
              <a:t>Rubén Hermoso Díez</a:t>
            </a:r>
          </a:p>
        </p:txBody>
      </p:sp>
    </p:spTree>
    <p:extLst>
      <p:ext uri="{BB962C8B-B14F-4D97-AF65-F5344CB8AC3E}">
        <p14:creationId xmlns:p14="http://schemas.microsoft.com/office/powerpoint/2010/main" val="1596657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06EB0-DCF0-4FCE-8FD2-1599198158A3}"/>
              </a:ext>
            </a:extLst>
          </p:cNvPr>
          <p:cNvSpPr>
            <a:spLocks noGrp="1"/>
          </p:cNvSpPr>
          <p:nvPr>
            <p:ph type="title"/>
          </p:nvPr>
        </p:nvSpPr>
        <p:spPr/>
        <p:txBody>
          <a:bodyPr/>
          <a:lstStyle/>
          <a:p>
            <a:r>
              <a:rPr lang="es-ES" dirty="0"/>
              <a:t>¿Y si mis datos están dentro de una Base de Datos?</a:t>
            </a:r>
          </a:p>
        </p:txBody>
      </p:sp>
      <p:sp>
        <p:nvSpPr>
          <p:cNvPr id="3" name="Marcador de contenido 2">
            <a:extLst>
              <a:ext uri="{FF2B5EF4-FFF2-40B4-BE49-F238E27FC236}">
                <a16:creationId xmlns:a16="http://schemas.microsoft.com/office/drawing/2014/main" id="{24FE2039-5925-4661-8F38-C2DA71D63D15}"/>
              </a:ext>
            </a:extLst>
          </p:cNvPr>
          <p:cNvSpPr>
            <a:spLocks noGrp="1"/>
          </p:cNvSpPr>
          <p:nvPr>
            <p:ph idx="1"/>
          </p:nvPr>
        </p:nvSpPr>
        <p:spPr/>
        <p:txBody>
          <a:bodyPr/>
          <a:lstStyle/>
          <a:p>
            <a:pPr marL="0" indent="0">
              <a:buNone/>
            </a:pPr>
            <a:r>
              <a:rPr lang="es-ES" dirty="0"/>
              <a:t>Microsoft tiene una gran interconexión entre productos, y esto supone un valor añadido muy grande a las soluciones de datos que ofrece. Las bases de datos son el principal origen del que vamos a extraer información desde </a:t>
            </a:r>
            <a:r>
              <a:rPr lang="es-ES" dirty="0" err="1"/>
              <a:t>Power</a:t>
            </a:r>
            <a:r>
              <a:rPr lang="es-ES" dirty="0"/>
              <a:t> BI.</a:t>
            </a:r>
          </a:p>
          <a:p>
            <a:endParaRPr lang="es-ES" dirty="0"/>
          </a:p>
          <a:p>
            <a:endParaRPr lang="es-ES" dirty="0"/>
          </a:p>
        </p:txBody>
      </p:sp>
      <p:pic>
        <p:nvPicPr>
          <p:cNvPr id="4" name="Picture 4" descr="Use &quot;IS NULL&quot; Rather Than &quot;= NULL&quot; When Upgrading to Newer Versions of SQL  Server - Deep in the Code">
            <a:extLst>
              <a:ext uri="{FF2B5EF4-FFF2-40B4-BE49-F238E27FC236}">
                <a16:creationId xmlns:a16="http://schemas.microsoft.com/office/drawing/2014/main" id="{BA138436-9C80-F833-00E2-0E8D0450F02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7408" y="4581128"/>
            <a:ext cx="3642590" cy="927722"/>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WS Redshift Program - Levi9">
            <a:extLst>
              <a:ext uri="{FF2B5EF4-FFF2-40B4-BE49-F238E27FC236}">
                <a16:creationId xmlns:a16="http://schemas.microsoft.com/office/drawing/2014/main" id="{06D52E2C-F870-5A49-895C-014078DCBD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31704" y="2747324"/>
            <a:ext cx="2558827" cy="136335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Qué es PostgreSQL?">
            <a:extLst>
              <a:ext uri="{FF2B5EF4-FFF2-40B4-BE49-F238E27FC236}">
                <a16:creationId xmlns:a16="http://schemas.microsoft.com/office/drawing/2014/main" id="{A8C669F3-E7AA-B467-2FDC-843991CEA49B}"/>
              </a:ext>
            </a:extLst>
          </p:cNvP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375920" y="3936400"/>
            <a:ext cx="4431815" cy="249289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racle Database Upgrade - Crossjoin">
            <a:extLst>
              <a:ext uri="{FF2B5EF4-FFF2-40B4-BE49-F238E27FC236}">
                <a16:creationId xmlns:a16="http://schemas.microsoft.com/office/drawing/2014/main" id="{755BA56C-58B7-C1D1-5B1E-479C43A261FF}"/>
              </a:ext>
            </a:extLst>
          </p:cNvP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t="5932" b="54818"/>
          <a:stretch/>
        </p:blipFill>
        <p:spPr bwMode="auto">
          <a:xfrm>
            <a:off x="7290259" y="2964817"/>
            <a:ext cx="3149452" cy="82451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Oracle Database Upgrade - Crossjoin">
            <a:extLst>
              <a:ext uri="{FF2B5EF4-FFF2-40B4-BE49-F238E27FC236}">
                <a16:creationId xmlns:a16="http://schemas.microsoft.com/office/drawing/2014/main" id="{761625CA-2D85-A822-B2CB-B6D50BF8E28E}"/>
              </a:ext>
            </a:extLst>
          </p:cNvPr>
          <p:cNvPicPr>
            <a:picLocks noChangeAspect="1" noChangeArrowheads="1"/>
          </p:cNvPicPr>
          <p:nvPr/>
        </p:nvPicPr>
        <p:blipFill rotWithShape="1">
          <a:blip r:embed="rId5" cstate="print">
            <a:clrChange>
              <a:clrFrom>
                <a:srgbClr val="FFFFFF"/>
              </a:clrFrom>
              <a:clrTo>
                <a:srgbClr val="FFFFFF">
                  <a:alpha val="0"/>
                </a:srgbClr>
              </a:clrTo>
            </a:clrChange>
            <a:extLst>
              <a:ext uri="{28A0092B-C50C-407E-A947-70E740481C1C}">
                <a14:useLocalDpi xmlns:a14="http://schemas.microsoft.com/office/drawing/2010/main" val="0"/>
              </a:ext>
            </a:extLst>
          </a:blip>
          <a:srcRect t="45182"/>
          <a:stretch/>
        </p:blipFill>
        <p:spPr bwMode="auto">
          <a:xfrm>
            <a:off x="8707188" y="2853535"/>
            <a:ext cx="3149452" cy="1151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866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06EB0-DCF0-4FCE-8FD2-1599198158A3}"/>
              </a:ext>
            </a:extLst>
          </p:cNvPr>
          <p:cNvSpPr>
            <a:spLocks noGrp="1"/>
          </p:cNvSpPr>
          <p:nvPr>
            <p:ph type="title"/>
          </p:nvPr>
        </p:nvSpPr>
        <p:spPr/>
        <p:txBody>
          <a:bodyPr/>
          <a:lstStyle/>
          <a:p>
            <a:r>
              <a:rPr lang="es-ES" dirty="0"/>
              <a:t>Modos de Conexión</a:t>
            </a:r>
          </a:p>
        </p:txBody>
      </p:sp>
      <p:sp>
        <p:nvSpPr>
          <p:cNvPr id="3" name="Marcador de contenido 2">
            <a:extLst>
              <a:ext uri="{FF2B5EF4-FFF2-40B4-BE49-F238E27FC236}">
                <a16:creationId xmlns:a16="http://schemas.microsoft.com/office/drawing/2014/main" id="{24FE2039-5925-4661-8F38-C2DA71D63D15}"/>
              </a:ext>
            </a:extLst>
          </p:cNvPr>
          <p:cNvSpPr>
            <a:spLocks noGrp="1"/>
          </p:cNvSpPr>
          <p:nvPr>
            <p:ph idx="1"/>
          </p:nvPr>
        </p:nvSpPr>
        <p:spPr/>
        <p:txBody>
          <a:bodyPr/>
          <a:lstStyle/>
          <a:p>
            <a:pPr marL="0" indent="0">
              <a:buNone/>
            </a:pPr>
            <a:r>
              <a:rPr lang="es-ES" dirty="0"/>
              <a:t>Hay conexiones a datos que te permiten elegir entre los diferentes modos de conexión disponibles:</a:t>
            </a:r>
          </a:p>
          <a:p>
            <a:pPr marL="285750" indent="-285750">
              <a:buFont typeface="Arial" panose="020B0604020202020204" pitchFamily="34" charset="0"/>
              <a:buChar char="•"/>
            </a:pPr>
            <a:r>
              <a:rPr lang="es-ES" dirty="0" err="1"/>
              <a:t>Import</a:t>
            </a:r>
            <a:endParaRPr lang="es-ES" dirty="0"/>
          </a:p>
          <a:p>
            <a:pPr marL="285750" indent="-285750">
              <a:buFont typeface="Arial" panose="020B0604020202020204" pitchFamily="34" charset="0"/>
              <a:buChar char="•"/>
            </a:pPr>
            <a:r>
              <a:rPr lang="es-ES" dirty="0"/>
              <a:t>Direct </a:t>
            </a:r>
            <a:r>
              <a:rPr lang="es-ES" dirty="0" err="1"/>
              <a:t>Query</a:t>
            </a:r>
            <a:endParaRPr lang="es-ES" dirty="0"/>
          </a:p>
          <a:p>
            <a:pPr marL="285750" indent="-285750">
              <a:buFont typeface="Arial" panose="020B0604020202020204" pitchFamily="34" charset="0"/>
              <a:buChar char="•"/>
            </a:pPr>
            <a:r>
              <a:rPr lang="es-ES" dirty="0"/>
              <a:t>Live </a:t>
            </a:r>
            <a:r>
              <a:rPr lang="es-ES" dirty="0" err="1"/>
              <a:t>Connection</a:t>
            </a:r>
            <a:endParaRPr lang="es-ES" dirty="0"/>
          </a:p>
          <a:p>
            <a:pPr marL="285750" indent="-285750">
              <a:buFont typeface="Arial" panose="020B0604020202020204" pitchFamily="34" charset="0"/>
              <a:buChar char="•"/>
            </a:pPr>
            <a:r>
              <a:rPr lang="es-ES" dirty="0"/>
              <a:t>Modelos Mixtos</a:t>
            </a:r>
          </a:p>
          <a:p>
            <a:endParaRPr lang="es-ES" dirty="0"/>
          </a:p>
          <a:p>
            <a:endParaRPr lang="es-ES" dirty="0"/>
          </a:p>
        </p:txBody>
      </p:sp>
      <p:pic>
        <p:nvPicPr>
          <p:cNvPr id="2050" name="Picture 2" descr="All You Need to know about Connection Types in Power BI - connection types,  gateways and schedule refresh - UrBizEdge Limited">
            <a:extLst>
              <a:ext uri="{FF2B5EF4-FFF2-40B4-BE49-F238E27FC236}">
                <a16:creationId xmlns:a16="http://schemas.microsoft.com/office/drawing/2014/main" id="{14DB7FE1-B8AA-E477-40CC-E1275F6EC656}"/>
              </a:ext>
            </a:extLst>
          </p:cNvPr>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t="17557"/>
          <a:stretch/>
        </p:blipFill>
        <p:spPr bwMode="auto">
          <a:xfrm>
            <a:off x="2471936" y="2996952"/>
            <a:ext cx="7248128" cy="3361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5062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06EB0-DCF0-4FCE-8FD2-1599198158A3}"/>
              </a:ext>
            </a:extLst>
          </p:cNvPr>
          <p:cNvSpPr>
            <a:spLocks noGrp="1"/>
          </p:cNvSpPr>
          <p:nvPr>
            <p:ph type="title"/>
          </p:nvPr>
        </p:nvSpPr>
        <p:spPr/>
        <p:txBody>
          <a:bodyPr/>
          <a:lstStyle/>
          <a:p>
            <a:r>
              <a:rPr lang="es-ES" dirty="0"/>
              <a:t>Modos de Conexión: </a:t>
            </a:r>
            <a:r>
              <a:rPr lang="es-ES" dirty="0" err="1"/>
              <a:t>Import</a:t>
            </a:r>
            <a:endParaRPr lang="es-ES" dirty="0"/>
          </a:p>
        </p:txBody>
      </p:sp>
      <p:sp>
        <p:nvSpPr>
          <p:cNvPr id="3" name="Marcador de contenido 2">
            <a:extLst>
              <a:ext uri="{FF2B5EF4-FFF2-40B4-BE49-F238E27FC236}">
                <a16:creationId xmlns:a16="http://schemas.microsoft.com/office/drawing/2014/main" id="{24FE2039-5925-4661-8F38-C2DA71D63D15}"/>
              </a:ext>
            </a:extLst>
          </p:cNvPr>
          <p:cNvSpPr>
            <a:spLocks noGrp="1"/>
          </p:cNvSpPr>
          <p:nvPr>
            <p:ph idx="1"/>
          </p:nvPr>
        </p:nvSpPr>
        <p:spPr/>
        <p:txBody>
          <a:bodyPr/>
          <a:lstStyle/>
          <a:p>
            <a:pPr marL="0" indent="0">
              <a:buNone/>
            </a:pPr>
            <a:r>
              <a:rPr lang="es-ES" dirty="0"/>
              <a:t>Se realiza la importación de tablas y columnas seleccionadas en </a:t>
            </a:r>
            <a:r>
              <a:rPr lang="es-ES" dirty="0" err="1"/>
              <a:t>Power</a:t>
            </a:r>
            <a:r>
              <a:rPr lang="es-ES" dirty="0"/>
              <a:t> BI Desktop y se va desarrollando con esa importación de datos, si los datos cambian o se actualizan se tendrá que realizar la importación de nuevo.</a:t>
            </a:r>
          </a:p>
          <a:p>
            <a:endParaRPr lang="es-ES" dirty="0"/>
          </a:p>
          <a:p>
            <a:endParaRPr lang="es-ES" dirty="0"/>
          </a:p>
          <a:p>
            <a:endParaRPr lang="es-ES" dirty="0"/>
          </a:p>
          <a:p>
            <a:endParaRPr lang="es-ES" dirty="0"/>
          </a:p>
          <a:p>
            <a:endParaRPr lang="es-ES" dirty="0"/>
          </a:p>
          <a:p>
            <a:endParaRPr lang="es-ES" dirty="0"/>
          </a:p>
          <a:p>
            <a:pPr marL="0" indent="0">
              <a:buNone/>
            </a:pPr>
            <a:r>
              <a:rPr lang="es-ES" b="1" dirty="0"/>
              <a:t>Ventajas:</a:t>
            </a:r>
          </a:p>
          <a:p>
            <a:pPr marL="285750" indent="-285750">
              <a:buFont typeface="Arial" panose="020B0604020202020204" pitchFamily="34" charset="0"/>
              <a:buChar char="•"/>
            </a:pPr>
            <a:r>
              <a:rPr lang="es-ES" sz="1400" dirty="0"/>
              <a:t>Rendimiento: Los datos se almacenan en la memoria, la manipulación es más fluida y rápida.</a:t>
            </a:r>
          </a:p>
          <a:p>
            <a:pPr marL="285750" indent="-285750">
              <a:buFont typeface="Arial" panose="020B0604020202020204" pitchFamily="34" charset="0"/>
              <a:buChar char="•"/>
            </a:pPr>
            <a:r>
              <a:rPr lang="es-ES" sz="1400" dirty="0"/>
              <a:t>Se puede visualizar el contenido de las tablas en la importación de los datos.</a:t>
            </a:r>
          </a:p>
          <a:p>
            <a:pPr marL="285750" indent="-285750">
              <a:buFont typeface="Arial" panose="020B0604020202020204" pitchFamily="34" charset="0"/>
              <a:buChar char="•"/>
            </a:pPr>
            <a:r>
              <a:rPr lang="es-ES" sz="1400" dirty="0"/>
              <a:t>Se pueden usar todas las funciones de M y DAX</a:t>
            </a:r>
          </a:p>
          <a:p>
            <a:pPr marL="0" indent="0">
              <a:buNone/>
            </a:pPr>
            <a:r>
              <a:rPr lang="es-ES" b="1" dirty="0"/>
              <a:t>Desventajas:</a:t>
            </a:r>
          </a:p>
          <a:p>
            <a:pPr marL="285750" indent="-285750">
              <a:buFont typeface="Arial" panose="020B0604020202020204" pitchFamily="34" charset="0"/>
              <a:buChar char="•"/>
            </a:pPr>
            <a:r>
              <a:rPr lang="es-ES" sz="1400" dirty="0"/>
              <a:t>Actualización de los datos</a:t>
            </a:r>
          </a:p>
          <a:p>
            <a:pPr marL="285750" indent="-285750">
              <a:buFont typeface="Arial" panose="020B0604020202020204" pitchFamily="34" charset="0"/>
              <a:buChar char="•"/>
            </a:pPr>
            <a:r>
              <a:rPr lang="es-ES" sz="1400" dirty="0"/>
              <a:t>Límite del </a:t>
            </a:r>
            <a:r>
              <a:rPr lang="es-ES" sz="1400" dirty="0" err="1"/>
              <a:t>dataset</a:t>
            </a:r>
            <a:r>
              <a:rPr lang="es-ES" sz="1400" dirty="0"/>
              <a:t> de 1GB (se incrementa con Premium)</a:t>
            </a:r>
          </a:p>
          <a:p>
            <a:pPr marL="285750" indent="-285750">
              <a:buFont typeface="Arial" panose="020B0604020202020204" pitchFamily="34" charset="0"/>
              <a:buChar char="•"/>
            </a:pPr>
            <a:r>
              <a:rPr lang="es-ES" sz="1400" dirty="0"/>
              <a:t>Si eliges modo </a:t>
            </a:r>
            <a:r>
              <a:rPr lang="es-ES" sz="1400" dirty="0" err="1"/>
              <a:t>import</a:t>
            </a:r>
            <a:r>
              <a:rPr lang="es-ES" sz="1400" dirty="0"/>
              <a:t>, no se puede cambiar a Direct </a:t>
            </a:r>
            <a:r>
              <a:rPr lang="es-ES" sz="1400" dirty="0" err="1"/>
              <a:t>Query</a:t>
            </a:r>
            <a:endParaRPr lang="es-ES" sz="1400" dirty="0"/>
          </a:p>
          <a:p>
            <a:endParaRPr lang="es-ES" dirty="0"/>
          </a:p>
        </p:txBody>
      </p:sp>
      <p:pic>
        <p:nvPicPr>
          <p:cNvPr id="4" name="Imagen 3">
            <a:extLst>
              <a:ext uri="{FF2B5EF4-FFF2-40B4-BE49-F238E27FC236}">
                <a16:creationId xmlns:a16="http://schemas.microsoft.com/office/drawing/2014/main" id="{9CBC7652-8655-AC17-3FDA-5AC726D9C879}"/>
              </a:ext>
            </a:extLst>
          </p:cNvPr>
          <p:cNvPicPr>
            <a:picLocks noChangeAspect="1"/>
          </p:cNvPicPr>
          <p:nvPr/>
        </p:nvPicPr>
        <p:blipFill>
          <a:blip r:embed="rId2"/>
          <a:stretch>
            <a:fillRect/>
          </a:stretch>
        </p:blipFill>
        <p:spPr>
          <a:xfrm>
            <a:off x="6600056" y="1843071"/>
            <a:ext cx="2849473" cy="1647482"/>
          </a:xfrm>
          <a:prstGeom prst="rect">
            <a:avLst/>
          </a:prstGeom>
          <a:noFill/>
          <a:ln cap="flat">
            <a:noFill/>
          </a:ln>
        </p:spPr>
      </p:pic>
      <p:grpSp>
        <p:nvGrpSpPr>
          <p:cNvPr id="5" name="Grupo 4">
            <a:extLst>
              <a:ext uri="{FF2B5EF4-FFF2-40B4-BE49-F238E27FC236}">
                <a16:creationId xmlns:a16="http://schemas.microsoft.com/office/drawing/2014/main" id="{FA7B7356-5927-98F2-BE60-A986C1D3069B}"/>
              </a:ext>
            </a:extLst>
          </p:cNvPr>
          <p:cNvGrpSpPr/>
          <p:nvPr/>
        </p:nvGrpSpPr>
        <p:grpSpPr>
          <a:xfrm>
            <a:off x="2495600" y="2356995"/>
            <a:ext cx="2950896" cy="1072005"/>
            <a:chOff x="2169424" y="4243522"/>
            <a:chExt cx="2950896" cy="1072005"/>
          </a:xfrm>
        </p:grpSpPr>
        <p:pic>
          <p:nvPicPr>
            <p:cNvPr id="6" name="Imagen 5">
              <a:extLst>
                <a:ext uri="{FF2B5EF4-FFF2-40B4-BE49-F238E27FC236}">
                  <a16:creationId xmlns:a16="http://schemas.microsoft.com/office/drawing/2014/main" id="{CBD2948C-D08F-7B8E-68EF-CBA0EC0BE625}"/>
                </a:ext>
              </a:extLst>
            </p:cNvPr>
            <p:cNvPicPr>
              <a:picLocks noChangeAspect="1"/>
            </p:cNvPicPr>
            <p:nvPr/>
          </p:nvPicPr>
          <p:blipFill>
            <a:blip r:embed="rId3"/>
            <a:stretch>
              <a:fillRect/>
            </a:stretch>
          </p:blipFill>
          <p:spPr>
            <a:xfrm>
              <a:off x="2169424" y="4243522"/>
              <a:ext cx="2950896" cy="1072005"/>
            </a:xfrm>
            <a:prstGeom prst="rect">
              <a:avLst/>
            </a:prstGeom>
            <a:noFill/>
            <a:ln cap="flat">
              <a:noFill/>
            </a:ln>
          </p:spPr>
        </p:pic>
        <p:sp>
          <p:nvSpPr>
            <p:cNvPr id="7" name="Rectángulo 5">
              <a:extLst>
                <a:ext uri="{FF2B5EF4-FFF2-40B4-BE49-F238E27FC236}">
                  <a16:creationId xmlns:a16="http://schemas.microsoft.com/office/drawing/2014/main" id="{5ABBB093-AC82-199A-1358-983B9D47990B}"/>
                </a:ext>
              </a:extLst>
            </p:cNvPr>
            <p:cNvSpPr/>
            <p:nvPr/>
          </p:nvSpPr>
          <p:spPr>
            <a:xfrm>
              <a:off x="2338157" y="4553339"/>
              <a:ext cx="1048856" cy="328430"/>
            </a:xfrm>
            <a:prstGeom prst="rect">
              <a:avLst/>
            </a:prstGeom>
            <a:noFill/>
            <a:ln w="57150" cap="flat">
              <a:solidFill>
                <a:srgbClr val="FF0000"/>
              </a:solidFill>
              <a:prstDash val="solid"/>
              <a:miter/>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s-ES" sz="1800" b="0" i="0" u="none" strike="noStrike" kern="1200" cap="none" spc="0" baseline="0">
                <a:solidFill>
                  <a:srgbClr val="FFFFFF"/>
                </a:solidFill>
                <a:uFillTx/>
                <a:latin typeface="Gill Sans Nova"/>
              </a:endParaRPr>
            </a:p>
          </p:txBody>
        </p:sp>
      </p:grpSp>
    </p:spTree>
    <p:extLst>
      <p:ext uri="{BB962C8B-B14F-4D97-AF65-F5344CB8AC3E}">
        <p14:creationId xmlns:p14="http://schemas.microsoft.com/office/powerpoint/2010/main" val="1110997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06EB0-DCF0-4FCE-8FD2-1599198158A3}"/>
              </a:ext>
            </a:extLst>
          </p:cNvPr>
          <p:cNvSpPr>
            <a:spLocks noGrp="1"/>
          </p:cNvSpPr>
          <p:nvPr>
            <p:ph type="title"/>
          </p:nvPr>
        </p:nvSpPr>
        <p:spPr/>
        <p:txBody>
          <a:bodyPr/>
          <a:lstStyle/>
          <a:p>
            <a:r>
              <a:rPr lang="es-ES" dirty="0"/>
              <a:t>Modos de Conexión: Direct </a:t>
            </a:r>
            <a:r>
              <a:rPr lang="es-ES" dirty="0" err="1"/>
              <a:t>Query</a:t>
            </a:r>
            <a:endParaRPr lang="es-ES" dirty="0"/>
          </a:p>
        </p:txBody>
      </p:sp>
      <p:sp>
        <p:nvSpPr>
          <p:cNvPr id="3" name="Marcador de contenido 2">
            <a:extLst>
              <a:ext uri="{FF2B5EF4-FFF2-40B4-BE49-F238E27FC236}">
                <a16:creationId xmlns:a16="http://schemas.microsoft.com/office/drawing/2014/main" id="{24FE2039-5925-4661-8F38-C2DA71D63D15}"/>
              </a:ext>
            </a:extLst>
          </p:cNvPr>
          <p:cNvSpPr>
            <a:spLocks noGrp="1"/>
          </p:cNvSpPr>
          <p:nvPr>
            <p:ph idx="1"/>
          </p:nvPr>
        </p:nvSpPr>
        <p:spPr/>
        <p:txBody>
          <a:bodyPr>
            <a:normAutofit lnSpcReduction="10000"/>
          </a:bodyPr>
          <a:lstStyle/>
          <a:p>
            <a:pPr marL="0" indent="0">
              <a:buNone/>
            </a:pPr>
            <a:r>
              <a:rPr lang="es-ES" dirty="0"/>
              <a:t>No se realiza la importación de tablas y columnas en </a:t>
            </a:r>
            <a:r>
              <a:rPr lang="es-ES" dirty="0" err="1"/>
              <a:t>Power</a:t>
            </a:r>
            <a:r>
              <a:rPr lang="es-ES" dirty="0"/>
              <a:t> BI Desktop, las tablas y columnas del origen seleccionado pues aparecerán en la lista Campos y mientras se va desarrollando se consulta el origen de datos subyacente por lo que si los datos sufren algún cambio o actualización, siempre se trabajará con los datos más actualizados. A tener en cuenta que cada que vez que te conectas o realizas algún filtro hacia la consulta, el informe hace la consulta origen de datos</a:t>
            </a:r>
          </a:p>
          <a:p>
            <a:endParaRPr lang="es-ES" dirty="0"/>
          </a:p>
          <a:p>
            <a:endParaRPr lang="es-ES" dirty="0"/>
          </a:p>
          <a:p>
            <a:endParaRPr lang="es-ES" dirty="0"/>
          </a:p>
          <a:p>
            <a:endParaRPr lang="es-ES" dirty="0"/>
          </a:p>
          <a:p>
            <a:endParaRPr lang="es-ES" dirty="0"/>
          </a:p>
          <a:p>
            <a:endParaRPr lang="es-ES" dirty="0"/>
          </a:p>
          <a:p>
            <a:pPr marL="0" indent="0">
              <a:buNone/>
            </a:pPr>
            <a:r>
              <a:rPr lang="es-ES" b="1" dirty="0"/>
              <a:t>Ventajas:</a:t>
            </a:r>
          </a:p>
          <a:p>
            <a:pPr marL="285750" indent="-285750">
              <a:buFont typeface="Arial" panose="020B0604020202020204" pitchFamily="34" charset="0"/>
              <a:buChar char="•"/>
            </a:pPr>
            <a:r>
              <a:rPr lang="es-ES" sz="1400" dirty="0"/>
              <a:t>Datos actualizados continuamente. En el </a:t>
            </a:r>
            <a:r>
              <a:rPr lang="es-ES" sz="1400" dirty="0" err="1"/>
              <a:t>PowerBI</a:t>
            </a:r>
            <a:r>
              <a:rPr lang="es-ES" sz="1400" dirty="0"/>
              <a:t> </a:t>
            </a:r>
            <a:r>
              <a:rPr lang="es-ES" sz="1400" dirty="0" err="1"/>
              <a:t>service</a:t>
            </a:r>
            <a:r>
              <a:rPr lang="es-ES" sz="1400" dirty="0"/>
              <a:t> cada 15 minutos.</a:t>
            </a:r>
          </a:p>
          <a:p>
            <a:pPr marL="285750" indent="-285750">
              <a:buFont typeface="Arial" panose="020B0604020202020204" pitchFamily="34" charset="0"/>
              <a:buChar char="•"/>
            </a:pPr>
            <a:r>
              <a:rPr lang="es-ES" sz="1400" dirty="0"/>
              <a:t>Ficheros </a:t>
            </a:r>
            <a:r>
              <a:rPr lang="es-ES" sz="1400" dirty="0" err="1"/>
              <a:t>PowerBI</a:t>
            </a:r>
            <a:r>
              <a:rPr lang="es-ES" sz="1400" dirty="0"/>
              <a:t> más pequeños y uso de menos almacenamiento</a:t>
            </a:r>
          </a:p>
          <a:p>
            <a:pPr marL="0" indent="0">
              <a:buNone/>
            </a:pPr>
            <a:r>
              <a:rPr lang="es-ES" b="1" dirty="0"/>
              <a:t>Desventajas:</a:t>
            </a:r>
          </a:p>
          <a:p>
            <a:pPr marL="285750" indent="-285750">
              <a:buFont typeface="Arial" panose="020B0604020202020204" pitchFamily="34" charset="0"/>
              <a:buChar char="•"/>
            </a:pPr>
            <a:r>
              <a:rPr lang="es-ES" sz="1400" dirty="0"/>
              <a:t>Rendimiento bajo</a:t>
            </a:r>
          </a:p>
          <a:p>
            <a:pPr marL="285750" indent="-285750">
              <a:buFont typeface="Arial" panose="020B0604020202020204" pitchFamily="34" charset="0"/>
              <a:buChar char="•"/>
            </a:pPr>
            <a:r>
              <a:rPr lang="es-ES" sz="1400" dirty="0"/>
              <a:t>Transformación de datos y cálculos bastante limitados</a:t>
            </a:r>
          </a:p>
          <a:p>
            <a:pPr marL="285750" indent="-285750">
              <a:buFont typeface="Arial" panose="020B0604020202020204" pitchFamily="34" charset="0"/>
              <a:buChar char="•"/>
            </a:pPr>
            <a:r>
              <a:rPr lang="es-ES" sz="1400" dirty="0"/>
              <a:t>Los datos no se pueden visualizar dentro de la pestaña de Datos de </a:t>
            </a:r>
            <a:r>
              <a:rPr lang="es-ES" sz="1400" dirty="0" err="1"/>
              <a:t>Power</a:t>
            </a:r>
            <a:r>
              <a:rPr lang="es-ES" sz="1400" dirty="0"/>
              <a:t> BI Desktop.</a:t>
            </a:r>
          </a:p>
          <a:p>
            <a:endParaRPr lang="es-ES" dirty="0"/>
          </a:p>
        </p:txBody>
      </p:sp>
      <p:pic>
        <p:nvPicPr>
          <p:cNvPr id="8" name="Imagen 5">
            <a:extLst>
              <a:ext uri="{FF2B5EF4-FFF2-40B4-BE49-F238E27FC236}">
                <a16:creationId xmlns:a16="http://schemas.microsoft.com/office/drawing/2014/main" id="{560017D5-FBDC-4DF1-F992-6EE6CA80FBE9}"/>
              </a:ext>
            </a:extLst>
          </p:cNvPr>
          <p:cNvPicPr>
            <a:picLocks noChangeAspect="1"/>
          </p:cNvPicPr>
          <p:nvPr/>
        </p:nvPicPr>
        <p:blipFill>
          <a:blip r:embed="rId2"/>
          <a:stretch>
            <a:fillRect/>
          </a:stretch>
        </p:blipFill>
        <p:spPr>
          <a:xfrm>
            <a:off x="1854254" y="2686951"/>
            <a:ext cx="2820128" cy="1122947"/>
          </a:xfrm>
          <a:prstGeom prst="rect">
            <a:avLst/>
          </a:prstGeom>
          <a:noFill/>
          <a:ln cap="flat">
            <a:noFill/>
          </a:ln>
        </p:spPr>
      </p:pic>
      <p:pic>
        <p:nvPicPr>
          <p:cNvPr id="9" name="Imagen 7">
            <a:extLst>
              <a:ext uri="{FF2B5EF4-FFF2-40B4-BE49-F238E27FC236}">
                <a16:creationId xmlns:a16="http://schemas.microsoft.com/office/drawing/2014/main" id="{A9E35D5B-C7EF-95EE-EB65-D4A338A05438}"/>
              </a:ext>
            </a:extLst>
          </p:cNvPr>
          <p:cNvPicPr>
            <a:picLocks noChangeAspect="1"/>
          </p:cNvPicPr>
          <p:nvPr/>
        </p:nvPicPr>
        <p:blipFill>
          <a:blip r:embed="rId3"/>
          <a:stretch>
            <a:fillRect/>
          </a:stretch>
        </p:blipFill>
        <p:spPr>
          <a:xfrm>
            <a:off x="5375920" y="2779020"/>
            <a:ext cx="4536504" cy="1097616"/>
          </a:xfrm>
          <a:prstGeom prst="rect">
            <a:avLst/>
          </a:prstGeom>
          <a:noFill/>
          <a:ln cap="flat">
            <a:noFill/>
          </a:ln>
        </p:spPr>
      </p:pic>
    </p:spTree>
    <p:extLst>
      <p:ext uri="{BB962C8B-B14F-4D97-AF65-F5344CB8AC3E}">
        <p14:creationId xmlns:p14="http://schemas.microsoft.com/office/powerpoint/2010/main" val="287178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06EB0-DCF0-4FCE-8FD2-1599198158A3}"/>
              </a:ext>
            </a:extLst>
          </p:cNvPr>
          <p:cNvSpPr>
            <a:spLocks noGrp="1"/>
          </p:cNvSpPr>
          <p:nvPr>
            <p:ph type="title"/>
          </p:nvPr>
        </p:nvSpPr>
        <p:spPr/>
        <p:txBody>
          <a:bodyPr/>
          <a:lstStyle/>
          <a:p>
            <a:r>
              <a:rPr lang="es-ES" dirty="0"/>
              <a:t>Modos de Conexión: Modelos Mixtos</a:t>
            </a:r>
          </a:p>
        </p:txBody>
      </p:sp>
      <p:sp>
        <p:nvSpPr>
          <p:cNvPr id="3" name="Marcador de contenido 2">
            <a:extLst>
              <a:ext uri="{FF2B5EF4-FFF2-40B4-BE49-F238E27FC236}">
                <a16:creationId xmlns:a16="http://schemas.microsoft.com/office/drawing/2014/main" id="{24FE2039-5925-4661-8F38-C2DA71D63D15}"/>
              </a:ext>
            </a:extLst>
          </p:cNvPr>
          <p:cNvSpPr>
            <a:spLocks noGrp="1"/>
          </p:cNvSpPr>
          <p:nvPr>
            <p:ph idx="1"/>
          </p:nvPr>
        </p:nvSpPr>
        <p:spPr/>
        <p:txBody>
          <a:bodyPr>
            <a:normAutofit/>
          </a:bodyPr>
          <a:lstStyle/>
          <a:p>
            <a:pPr marL="0" indent="0">
              <a:buNone/>
            </a:pPr>
            <a:r>
              <a:rPr lang="es-ES" dirty="0"/>
              <a:t>En las últimas actualizaciones de </a:t>
            </a:r>
            <a:r>
              <a:rPr lang="es-ES" dirty="0" err="1"/>
              <a:t>Power</a:t>
            </a:r>
            <a:r>
              <a:rPr lang="es-ES" dirty="0"/>
              <a:t> BI, han aparecido los modelos compuestos, que permiten en un mismo </a:t>
            </a:r>
            <a:r>
              <a:rPr lang="es-ES" dirty="0" err="1"/>
              <a:t>dashboard</a:t>
            </a:r>
            <a:r>
              <a:rPr lang="es-ES" dirty="0"/>
              <a:t> combinar ambas funcionalidades y aportar valor en función de nuestras necesidades de negocio.</a:t>
            </a:r>
          </a:p>
          <a:p>
            <a:pPr marL="0" indent="0">
              <a:buNone/>
            </a:pPr>
            <a:r>
              <a:rPr lang="es-ES" dirty="0"/>
              <a:t>El uso de modelos compuestos, permite por ejemplo cargar todo el histórico en modo </a:t>
            </a:r>
            <a:r>
              <a:rPr lang="es-ES" dirty="0" err="1"/>
              <a:t>import</a:t>
            </a:r>
            <a:r>
              <a:rPr lang="es-ES" dirty="0"/>
              <a:t>, y una pequeña parte en Direct </a:t>
            </a:r>
            <a:r>
              <a:rPr lang="es-ES" dirty="0" err="1"/>
              <a:t>Query</a:t>
            </a:r>
            <a:r>
              <a:rPr lang="es-ES" dirty="0"/>
              <a:t> para hacer un “pseudo tiempo real”</a:t>
            </a:r>
          </a:p>
          <a:p>
            <a:endParaRPr lang="es-ES" dirty="0"/>
          </a:p>
          <a:p>
            <a:endParaRPr lang="es-ES" dirty="0"/>
          </a:p>
          <a:p>
            <a:endParaRPr lang="es-ES" dirty="0"/>
          </a:p>
          <a:p>
            <a:endParaRPr lang="es-ES" dirty="0"/>
          </a:p>
          <a:p>
            <a:endParaRPr lang="es-ES" dirty="0"/>
          </a:p>
          <a:p>
            <a:endParaRPr lang="es-ES" dirty="0"/>
          </a:p>
          <a:p>
            <a:endParaRPr lang="es-ES" dirty="0"/>
          </a:p>
          <a:p>
            <a:endParaRPr lang="es-ES" dirty="0"/>
          </a:p>
          <a:p>
            <a:pPr marL="0" indent="0">
              <a:buNone/>
            </a:pPr>
            <a:r>
              <a:rPr lang="es-ES" b="1" dirty="0"/>
              <a:t>Ventajas:</a:t>
            </a:r>
          </a:p>
          <a:p>
            <a:pPr marL="285750" indent="-285750">
              <a:buFont typeface="Arial" panose="020B0604020202020204" pitchFamily="34" charset="0"/>
              <a:buChar char="•"/>
            </a:pPr>
            <a:r>
              <a:rPr lang="es-ES" sz="1400" dirty="0"/>
              <a:t>Combina ambas opciones obteniendo las ventajas de ambas y diluyendo los inconvenientes</a:t>
            </a:r>
          </a:p>
          <a:p>
            <a:endParaRPr lang="es-ES" dirty="0"/>
          </a:p>
        </p:txBody>
      </p:sp>
      <p:pic>
        <p:nvPicPr>
          <p:cNvPr id="4" name="Imagen 3">
            <a:extLst>
              <a:ext uri="{FF2B5EF4-FFF2-40B4-BE49-F238E27FC236}">
                <a16:creationId xmlns:a16="http://schemas.microsoft.com/office/drawing/2014/main" id="{1E9DDC74-9A8F-E4D7-8714-1A6181F4D049}"/>
              </a:ext>
            </a:extLst>
          </p:cNvPr>
          <p:cNvPicPr>
            <a:picLocks noChangeAspect="1"/>
          </p:cNvPicPr>
          <p:nvPr/>
        </p:nvPicPr>
        <p:blipFill>
          <a:blip r:embed="rId2"/>
          <a:stretch>
            <a:fillRect/>
          </a:stretch>
        </p:blipFill>
        <p:spPr>
          <a:xfrm>
            <a:off x="4460184" y="2433271"/>
            <a:ext cx="3271632" cy="2355181"/>
          </a:xfrm>
          <a:prstGeom prst="rect">
            <a:avLst/>
          </a:prstGeom>
        </p:spPr>
      </p:pic>
    </p:spTree>
    <p:extLst>
      <p:ext uri="{BB962C8B-B14F-4D97-AF65-F5344CB8AC3E}">
        <p14:creationId xmlns:p14="http://schemas.microsoft.com/office/powerpoint/2010/main" val="3672229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E5FCB-4285-DF6C-6C01-E6EE61D32FA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F9992079-69C4-072B-D366-5AEF62471844}"/>
              </a:ext>
            </a:extLst>
          </p:cNvPr>
          <p:cNvSpPr>
            <a:spLocks noGrp="1"/>
          </p:cNvSpPr>
          <p:nvPr>
            <p:ph type="title"/>
          </p:nvPr>
        </p:nvSpPr>
        <p:spPr/>
        <p:txBody>
          <a:bodyPr/>
          <a:lstStyle/>
          <a:p>
            <a:r>
              <a:rPr lang="es-ES" dirty="0"/>
              <a:t>Ejercicio – Primeros pasos con una base de datos</a:t>
            </a:r>
          </a:p>
        </p:txBody>
      </p:sp>
      <p:sp>
        <p:nvSpPr>
          <p:cNvPr id="11" name="Marcador de contenido 5">
            <a:extLst>
              <a:ext uri="{FF2B5EF4-FFF2-40B4-BE49-F238E27FC236}">
                <a16:creationId xmlns:a16="http://schemas.microsoft.com/office/drawing/2014/main" id="{AB191BA0-EB38-89C9-FC83-5E9DAE464F90}"/>
              </a:ext>
            </a:extLst>
          </p:cNvPr>
          <p:cNvSpPr>
            <a:spLocks noGrp="1"/>
          </p:cNvSpPr>
          <p:nvPr>
            <p:ph idx="1"/>
          </p:nvPr>
        </p:nvSpPr>
        <p:spPr>
          <a:xfrm>
            <a:off x="609600" y="1144201"/>
            <a:ext cx="6062464" cy="4543003"/>
          </a:xfrm>
        </p:spPr>
        <p:txBody>
          <a:bodyPr>
            <a:noAutofit/>
          </a:bodyPr>
          <a:lstStyle/>
          <a:p>
            <a:pPr marL="342900" indent="-342900">
              <a:buFont typeface="+mj-lt"/>
              <a:buAutoNum type="arabicPeriod"/>
            </a:pPr>
            <a:r>
              <a:rPr lang="es-ES" dirty="0"/>
              <a:t>Instalar MySQL</a:t>
            </a:r>
          </a:p>
          <a:p>
            <a:pPr marL="342900" indent="-342900">
              <a:buFont typeface="+mj-lt"/>
              <a:buAutoNum type="arabicPeriod"/>
            </a:pPr>
            <a:r>
              <a:rPr lang="es-ES" dirty="0"/>
              <a:t>Entender el funcionamiento básico de una base de datos</a:t>
            </a:r>
          </a:p>
          <a:p>
            <a:pPr marL="342900" indent="-342900">
              <a:buFont typeface="+mj-lt"/>
              <a:buAutoNum type="arabicPeriod"/>
            </a:pPr>
            <a:r>
              <a:rPr lang="es-ES" dirty="0"/>
              <a:t>Configurar una conexión en </a:t>
            </a:r>
            <a:r>
              <a:rPr lang="es-ES" dirty="0" err="1"/>
              <a:t>Power</a:t>
            </a:r>
            <a:r>
              <a:rPr lang="es-ES" dirty="0"/>
              <a:t> BI a MySQL</a:t>
            </a:r>
          </a:p>
          <a:p>
            <a:pPr marL="342900" indent="-342900">
              <a:buFont typeface="+mj-lt"/>
              <a:buAutoNum type="arabicPeriod"/>
            </a:pPr>
            <a:r>
              <a:rPr lang="es-ES" dirty="0"/>
              <a:t>Cargar tablas en modo </a:t>
            </a:r>
            <a:r>
              <a:rPr lang="es-ES" dirty="0" err="1"/>
              <a:t>import</a:t>
            </a:r>
            <a:endParaRPr lang="es-ES" dirty="0"/>
          </a:p>
          <a:p>
            <a:pPr marL="342900" indent="-342900">
              <a:buFont typeface="+mj-lt"/>
              <a:buAutoNum type="arabicPeriod"/>
            </a:pPr>
            <a:r>
              <a:rPr lang="es-ES" dirty="0"/>
              <a:t>Probar la funcionalidad Direct </a:t>
            </a:r>
            <a:r>
              <a:rPr lang="es-ES" dirty="0" err="1"/>
              <a:t>Query</a:t>
            </a:r>
            <a:endParaRPr lang="es-ES" dirty="0"/>
          </a:p>
        </p:txBody>
      </p:sp>
      <p:pic>
        <p:nvPicPr>
          <p:cNvPr id="4" name="Picture 6" descr="640+ Drawing Of A Girl Doing Homework Illustrations, Royalty-Free Vector  Graphics &amp; Clip Art - iStock">
            <a:extLst>
              <a:ext uri="{FF2B5EF4-FFF2-40B4-BE49-F238E27FC236}">
                <a16:creationId xmlns:a16="http://schemas.microsoft.com/office/drawing/2014/main" id="{C0837373-983E-4550-AAEF-5CCA3D5733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272" y="3464251"/>
            <a:ext cx="3491972" cy="2613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5480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3594"/>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7156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06EB0-DCF0-4FCE-8FD2-1599198158A3}"/>
              </a:ext>
            </a:extLst>
          </p:cNvPr>
          <p:cNvSpPr>
            <a:spLocks noGrp="1"/>
          </p:cNvSpPr>
          <p:nvPr>
            <p:ph type="title"/>
          </p:nvPr>
        </p:nvSpPr>
        <p:spPr/>
        <p:txBody>
          <a:bodyPr/>
          <a:lstStyle/>
          <a:p>
            <a:r>
              <a:rPr lang="es-ES" dirty="0"/>
              <a:t>¿Qué información puedo cargar en </a:t>
            </a:r>
            <a:r>
              <a:rPr lang="es-ES" dirty="0" err="1"/>
              <a:t>Power</a:t>
            </a:r>
            <a:r>
              <a:rPr lang="es-ES" dirty="0"/>
              <a:t> BI?</a:t>
            </a:r>
          </a:p>
        </p:txBody>
      </p:sp>
      <p:pic>
        <p:nvPicPr>
          <p:cNvPr id="3074" name="Picture 2">
            <a:extLst>
              <a:ext uri="{FF2B5EF4-FFF2-40B4-BE49-F238E27FC236}">
                <a16:creationId xmlns:a16="http://schemas.microsoft.com/office/drawing/2014/main" id="{02ED7034-0D4D-F777-949C-DBF78BB23616}"/>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50977" y="2122575"/>
            <a:ext cx="1361503" cy="126624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Csv - Iconos gratis de archivos y carpetas">
            <a:extLst>
              <a:ext uri="{FF2B5EF4-FFF2-40B4-BE49-F238E27FC236}">
                <a16:creationId xmlns:a16="http://schemas.microsoft.com/office/drawing/2014/main" id="{05A58322-656D-6928-6BE5-CC399B48603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9192" y="2040693"/>
            <a:ext cx="1537579" cy="153757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E7B1072-2C0B-EFAF-1D2D-8BA146C4DFE3}"/>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10195" y="2176363"/>
            <a:ext cx="1031166" cy="126624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4" descr="Use &quot;IS NULL&quot; Rather Than &quot;= NULL&quot; When Upgrading to Newer Versions of SQL  Server - Deep in the Code">
            <a:extLst>
              <a:ext uri="{FF2B5EF4-FFF2-40B4-BE49-F238E27FC236}">
                <a16:creationId xmlns:a16="http://schemas.microsoft.com/office/drawing/2014/main" id="{7F33C535-0DA2-3E05-A0D3-F72B85F5974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2124" y="2060848"/>
            <a:ext cx="2844315" cy="7244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AWS Redshift Program - Levi9">
            <a:extLst>
              <a:ext uri="{FF2B5EF4-FFF2-40B4-BE49-F238E27FC236}">
                <a16:creationId xmlns:a16="http://schemas.microsoft.com/office/drawing/2014/main" id="{3122D2E9-AB69-870E-C1BF-05CE84F54A99}"/>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b="22111"/>
          <a:stretch/>
        </p:blipFill>
        <p:spPr bwMode="auto">
          <a:xfrm>
            <a:off x="6600056" y="2996382"/>
            <a:ext cx="1872209" cy="776957"/>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AWS Redshift Program - Levi9">
            <a:extLst>
              <a:ext uri="{FF2B5EF4-FFF2-40B4-BE49-F238E27FC236}">
                <a16:creationId xmlns:a16="http://schemas.microsoft.com/office/drawing/2014/main" id="{986D54F5-BF12-32AB-73ED-3D1FAA14740B}"/>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t="71522"/>
          <a:stretch/>
        </p:blipFill>
        <p:spPr bwMode="auto">
          <a:xfrm>
            <a:off x="7968208" y="3052232"/>
            <a:ext cx="3126653" cy="47442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D7BAFD62-080D-176F-27C6-B0F7BE430B1C}"/>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502922" y="4814930"/>
            <a:ext cx="959768" cy="959768"/>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Logo Sitio Web - Vectores y PSD gratuitos para descargar">
            <a:extLst>
              <a:ext uri="{FF2B5EF4-FFF2-40B4-BE49-F238E27FC236}">
                <a16:creationId xmlns:a16="http://schemas.microsoft.com/office/drawing/2014/main" id="{8F3B5A63-6349-EA73-A615-924BA4494F72}"/>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4462689" y="4642027"/>
            <a:ext cx="1310801" cy="1296144"/>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a:extLst>
              <a:ext uri="{FF2B5EF4-FFF2-40B4-BE49-F238E27FC236}">
                <a16:creationId xmlns:a16="http://schemas.microsoft.com/office/drawing/2014/main" id="{9CE6CAC0-AC05-AD42-BE13-E5CF9EF9274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57897" y="4814930"/>
            <a:ext cx="2714367" cy="937305"/>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contenido 2">
            <a:extLst>
              <a:ext uri="{FF2B5EF4-FFF2-40B4-BE49-F238E27FC236}">
                <a16:creationId xmlns:a16="http://schemas.microsoft.com/office/drawing/2014/main" id="{1533011B-481A-46C5-0826-A708E1683D98}"/>
              </a:ext>
            </a:extLst>
          </p:cNvPr>
          <p:cNvSpPr>
            <a:spLocks noGrp="1"/>
          </p:cNvSpPr>
          <p:nvPr>
            <p:ph idx="1"/>
          </p:nvPr>
        </p:nvSpPr>
        <p:spPr>
          <a:xfrm>
            <a:off x="839416" y="1484086"/>
            <a:ext cx="2390056" cy="556607"/>
          </a:xfrm>
        </p:spPr>
        <p:txBody>
          <a:bodyPr/>
          <a:lstStyle/>
          <a:p>
            <a:r>
              <a:rPr lang="es-ES" dirty="0"/>
              <a:t>Archivos</a:t>
            </a:r>
          </a:p>
          <a:p>
            <a:endParaRPr lang="es-ES" dirty="0"/>
          </a:p>
          <a:p>
            <a:endParaRPr lang="es-ES" dirty="0"/>
          </a:p>
        </p:txBody>
      </p:sp>
      <p:sp>
        <p:nvSpPr>
          <p:cNvPr id="12" name="Marcador de contenido 2">
            <a:extLst>
              <a:ext uri="{FF2B5EF4-FFF2-40B4-BE49-F238E27FC236}">
                <a16:creationId xmlns:a16="http://schemas.microsoft.com/office/drawing/2014/main" id="{743A9335-6EDF-F502-0682-55D1C6A03DBC}"/>
              </a:ext>
            </a:extLst>
          </p:cNvPr>
          <p:cNvSpPr txBox="1">
            <a:spLocks/>
          </p:cNvSpPr>
          <p:nvPr/>
        </p:nvSpPr>
        <p:spPr>
          <a:xfrm>
            <a:off x="6971134" y="1484086"/>
            <a:ext cx="2390056" cy="556607"/>
          </a:xfrm>
          <a:prstGeom prst="rect">
            <a:avLst/>
          </a:prstGeom>
        </p:spPr>
        <p:txBody>
          <a:bodyPr>
            <a:normAutofit/>
          </a:bodyPr>
          <a:lst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Arial" pitchFamily="34" charset="0"/>
              </a:defRPr>
            </a:lvl1pPr>
            <a:lvl2pPr marL="742950" indent="-285750" algn="l" defTabSz="914400" rtl="0" eaLnBrk="1" latinLnBrk="0" hangingPunct="1">
              <a:spcBef>
                <a:spcPct val="20000"/>
              </a:spcBef>
              <a:buFont typeface="Wingdings" pitchFamily="2" charset="2"/>
              <a:buChar char="§"/>
              <a:defRPr sz="16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Wingdings" pitchFamily="2" charset="2"/>
              <a:buChar char="§"/>
              <a:defRPr sz="14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Courier New" pitchFamily="49" charset="0"/>
              <a:buChar char="o"/>
              <a:defRPr sz="12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t>Bases de datos</a:t>
            </a:r>
          </a:p>
          <a:p>
            <a:endParaRPr lang="es-ES" dirty="0"/>
          </a:p>
          <a:p>
            <a:endParaRPr lang="es-ES" dirty="0"/>
          </a:p>
        </p:txBody>
      </p:sp>
      <p:sp>
        <p:nvSpPr>
          <p:cNvPr id="13" name="Marcador de contenido 2">
            <a:extLst>
              <a:ext uri="{FF2B5EF4-FFF2-40B4-BE49-F238E27FC236}">
                <a16:creationId xmlns:a16="http://schemas.microsoft.com/office/drawing/2014/main" id="{EEFFC7A7-D5C9-98E9-C318-45B5AB1273C3}"/>
              </a:ext>
            </a:extLst>
          </p:cNvPr>
          <p:cNvSpPr txBox="1">
            <a:spLocks/>
          </p:cNvSpPr>
          <p:nvPr/>
        </p:nvSpPr>
        <p:spPr>
          <a:xfrm>
            <a:off x="3383434" y="4221088"/>
            <a:ext cx="2390056" cy="556607"/>
          </a:xfrm>
          <a:prstGeom prst="rect">
            <a:avLst/>
          </a:prstGeom>
        </p:spPr>
        <p:txBody>
          <a:bodyPr>
            <a:normAutofit/>
          </a:bodyPr>
          <a:lstStyle>
            <a:lvl1pPr marL="0" indent="0" algn="l" defTabSz="914400" rtl="0" eaLnBrk="1" latinLnBrk="0" hangingPunct="1">
              <a:spcBef>
                <a:spcPct val="20000"/>
              </a:spcBef>
              <a:buFont typeface="Arial" pitchFamily="34" charset="0"/>
              <a:buNone/>
              <a:defRPr sz="1800" kern="1200">
                <a:solidFill>
                  <a:schemeClr val="tx1"/>
                </a:solidFill>
                <a:latin typeface="+mn-lt"/>
                <a:ea typeface="+mn-ea"/>
                <a:cs typeface="Arial" pitchFamily="34" charset="0"/>
              </a:defRPr>
            </a:lvl1pPr>
            <a:lvl2pPr marL="742950" indent="-285750" algn="l" defTabSz="914400" rtl="0" eaLnBrk="1" latinLnBrk="0" hangingPunct="1">
              <a:spcBef>
                <a:spcPct val="20000"/>
              </a:spcBef>
              <a:buFont typeface="Wingdings" pitchFamily="2" charset="2"/>
              <a:buChar char="§"/>
              <a:defRPr sz="1600" kern="1200">
                <a:solidFill>
                  <a:schemeClr val="tx1"/>
                </a:solidFill>
                <a:latin typeface="+mn-lt"/>
                <a:ea typeface="+mn-ea"/>
                <a:cs typeface="Arial" pitchFamily="34" charset="0"/>
              </a:defRPr>
            </a:lvl2pPr>
            <a:lvl3pPr marL="1143000" indent="-228600" algn="l" defTabSz="914400" rtl="0" eaLnBrk="1" latinLnBrk="0" hangingPunct="1">
              <a:spcBef>
                <a:spcPct val="20000"/>
              </a:spcBef>
              <a:buFont typeface="Wingdings" pitchFamily="2" charset="2"/>
              <a:buChar char="§"/>
              <a:defRPr sz="1400" kern="1200">
                <a:solidFill>
                  <a:schemeClr val="tx1"/>
                </a:solidFill>
                <a:latin typeface="+mn-lt"/>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mn-lt"/>
                <a:ea typeface="+mn-ea"/>
                <a:cs typeface="Arial" pitchFamily="34" charset="0"/>
              </a:defRPr>
            </a:lvl4pPr>
            <a:lvl5pPr marL="2057400" indent="-228600" algn="l" defTabSz="914400" rtl="0" eaLnBrk="1" latinLnBrk="0" hangingPunct="1">
              <a:spcBef>
                <a:spcPct val="20000"/>
              </a:spcBef>
              <a:buFont typeface="Courier New" pitchFamily="49" charset="0"/>
              <a:buChar char="o"/>
              <a:defRPr sz="1200" kern="1200">
                <a:solidFill>
                  <a:schemeClr val="tx1"/>
                </a:solidFill>
                <a:latin typeface="+mn-lt"/>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s-ES" dirty="0"/>
              <a:t>Servicios en </a:t>
            </a:r>
            <a:r>
              <a:rPr lang="es-ES" dirty="0" err="1"/>
              <a:t>linea</a:t>
            </a:r>
            <a:endParaRPr lang="es-ES" dirty="0"/>
          </a:p>
          <a:p>
            <a:endParaRPr lang="es-ES" dirty="0"/>
          </a:p>
          <a:p>
            <a:endParaRPr lang="es-ES" dirty="0"/>
          </a:p>
        </p:txBody>
      </p:sp>
    </p:spTree>
    <p:extLst>
      <p:ext uri="{BB962C8B-B14F-4D97-AF65-F5344CB8AC3E}">
        <p14:creationId xmlns:p14="http://schemas.microsoft.com/office/powerpoint/2010/main" val="52953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06EB0-DCF0-4FCE-8FD2-1599198158A3}"/>
              </a:ext>
            </a:extLst>
          </p:cNvPr>
          <p:cNvSpPr>
            <a:spLocks noGrp="1"/>
          </p:cNvSpPr>
          <p:nvPr>
            <p:ph type="title"/>
          </p:nvPr>
        </p:nvSpPr>
        <p:spPr/>
        <p:txBody>
          <a:bodyPr/>
          <a:lstStyle/>
          <a:p>
            <a:r>
              <a:rPr lang="es-ES" dirty="0"/>
              <a:t>¿Cómo hago para cargar datos con Power BI?</a:t>
            </a:r>
          </a:p>
        </p:txBody>
      </p:sp>
      <p:sp>
        <p:nvSpPr>
          <p:cNvPr id="3" name="Marcador de contenido 2">
            <a:extLst>
              <a:ext uri="{FF2B5EF4-FFF2-40B4-BE49-F238E27FC236}">
                <a16:creationId xmlns:a16="http://schemas.microsoft.com/office/drawing/2014/main" id="{24FE2039-5925-4661-8F38-C2DA71D63D15}"/>
              </a:ext>
            </a:extLst>
          </p:cNvPr>
          <p:cNvSpPr>
            <a:spLocks noGrp="1"/>
          </p:cNvSpPr>
          <p:nvPr>
            <p:ph idx="1"/>
          </p:nvPr>
        </p:nvSpPr>
        <p:spPr/>
        <p:txBody>
          <a:bodyPr/>
          <a:lstStyle/>
          <a:p>
            <a:r>
              <a:rPr lang="es-ES" dirty="0"/>
              <a:t>Power BI Desktop permite conectarse a datos de muchos orígenes diferentes. Para ver los orígenes de datos disponibles, en el grupo Inicio de la cinta de opciones de Power BI Desktop, seleccionaremos la etiqueta del botón </a:t>
            </a:r>
            <a:r>
              <a:rPr lang="es-ES" b="1" dirty="0"/>
              <a:t>Obtener datos </a:t>
            </a:r>
            <a:r>
              <a:rPr lang="es-ES" dirty="0"/>
              <a:t>o la flecha hacia abajo para abrir la lista Orígenes de datos comunes. Si el origen de datos que desea no aparece en Orígenes de datos comunes, seleccione Más para abrir el cuadro de diálogo Obtener datos.</a:t>
            </a:r>
          </a:p>
          <a:p>
            <a:endParaRPr lang="es-ES" dirty="0"/>
          </a:p>
          <a:p>
            <a:endParaRPr lang="es-ES" dirty="0"/>
          </a:p>
        </p:txBody>
      </p:sp>
      <p:pic>
        <p:nvPicPr>
          <p:cNvPr id="5" name="Imagen 4">
            <a:extLst>
              <a:ext uri="{FF2B5EF4-FFF2-40B4-BE49-F238E27FC236}">
                <a16:creationId xmlns:a16="http://schemas.microsoft.com/office/drawing/2014/main" id="{52AD5ABF-7FFF-D3AC-8D7F-23AFBEF255C1}"/>
              </a:ext>
            </a:extLst>
          </p:cNvPr>
          <p:cNvPicPr>
            <a:picLocks noChangeAspect="1"/>
          </p:cNvPicPr>
          <p:nvPr/>
        </p:nvPicPr>
        <p:blipFill>
          <a:blip r:embed="rId2"/>
          <a:stretch>
            <a:fillRect/>
          </a:stretch>
        </p:blipFill>
        <p:spPr>
          <a:xfrm>
            <a:off x="5245646" y="2492896"/>
            <a:ext cx="1700707" cy="3465190"/>
          </a:xfrm>
          <a:prstGeom prst="rect">
            <a:avLst/>
          </a:prstGeom>
        </p:spPr>
      </p:pic>
    </p:spTree>
    <p:extLst>
      <p:ext uri="{BB962C8B-B14F-4D97-AF65-F5344CB8AC3E}">
        <p14:creationId xmlns:p14="http://schemas.microsoft.com/office/powerpoint/2010/main" val="2344681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06EB0-DCF0-4FCE-8FD2-1599198158A3}"/>
              </a:ext>
            </a:extLst>
          </p:cNvPr>
          <p:cNvSpPr>
            <a:spLocks noGrp="1"/>
          </p:cNvSpPr>
          <p:nvPr>
            <p:ph type="title"/>
          </p:nvPr>
        </p:nvSpPr>
        <p:spPr/>
        <p:txBody>
          <a:bodyPr/>
          <a:lstStyle/>
          <a:p>
            <a:r>
              <a:rPr lang="es-ES" dirty="0"/>
              <a:t>Los conectores son amigos</a:t>
            </a:r>
          </a:p>
        </p:txBody>
      </p:sp>
      <p:pic>
        <p:nvPicPr>
          <p:cNvPr id="4" name="Imagen 3">
            <a:extLst>
              <a:ext uri="{FF2B5EF4-FFF2-40B4-BE49-F238E27FC236}">
                <a16:creationId xmlns:a16="http://schemas.microsoft.com/office/drawing/2014/main" id="{0B14D488-550D-2F0E-004A-375E5B9FE9BE}"/>
              </a:ext>
            </a:extLst>
          </p:cNvPr>
          <p:cNvPicPr>
            <a:picLocks noChangeAspect="1"/>
          </p:cNvPicPr>
          <p:nvPr/>
        </p:nvPicPr>
        <p:blipFill rotWithShape="1">
          <a:blip r:embed="rId2">
            <a:clrChange>
              <a:clrFrom>
                <a:srgbClr val="F3F2F1"/>
              </a:clrFrom>
              <a:clrTo>
                <a:srgbClr val="F3F2F1">
                  <a:alpha val="0"/>
                </a:srgbClr>
              </a:clrTo>
            </a:clrChange>
          </a:blip>
          <a:srcRect r="6174"/>
          <a:stretch/>
        </p:blipFill>
        <p:spPr>
          <a:xfrm>
            <a:off x="2999656" y="2708920"/>
            <a:ext cx="685892" cy="1133625"/>
          </a:xfrm>
          <a:prstGeom prst="rect">
            <a:avLst/>
          </a:prstGeom>
        </p:spPr>
      </p:pic>
      <p:pic>
        <p:nvPicPr>
          <p:cNvPr id="5" name="Imagen 4">
            <a:extLst>
              <a:ext uri="{FF2B5EF4-FFF2-40B4-BE49-F238E27FC236}">
                <a16:creationId xmlns:a16="http://schemas.microsoft.com/office/drawing/2014/main" id="{C1C74CCE-F257-0468-47AC-B0E8F921A11D}"/>
              </a:ext>
            </a:extLst>
          </p:cNvPr>
          <p:cNvPicPr>
            <a:picLocks noChangeAspect="1"/>
          </p:cNvPicPr>
          <p:nvPr/>
        </p:nvPicPr>
        <p:blipFill>
          <a:blip r:embed="rId3"/>
          <a:stretch>
            <a:fillRect/>
          </a:stretch>
        </p:blipFill>
        <p:spPr>
          <a:xfrm>
            <a:off x="4511824" y="1052736"/>
            <a:ext cx="4536504" cy="4990155"/>
          </a:xfrm>
          <a:prstGeom prst="rect">
            <a:avLst/>
          </a:prstGeom>
        </p:spPr>
      </p:pic>
    </p:spTree>
    <p:extLst>
      <p:ext uri="{BB962C8B-B14F-4D97-AF65-F5344CB8AC3E}">
        <p14:creationId xmlns:p14="http://schemas.microsoft.com/office/powerpoint/2010/main" val="2853497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06EB0-DCF0-4FCE-8FD2-1599198158A3}"/>
              </a:ext>
            </a:extLst>
          </p:cNvPr>
          <p:cNvSpPr>
            <a:spLocks noGrp="1"/>
          </p:cNvSpPr>
          <p:nvPr>
            <p:ph type="title"/>
          </p:nvPr>
        </p:nvSpPr>
        <p:spPr/>
        <p:txBody>
          <a:bodyPr/>
          <a:lstStyle/>
          <a:p>
            <a:r>
              <a:rPr lang="es-ES" dirty="0"/>
              <a:t>Los conectores son amigos</a:t>
            </a:r>
          </a:p>
        </p:txBody>
      </p:sp>
      <p:pic>
        <p:nvPicPr>
          <p:cNvPr id="4" name="Imagen 3">
            <a:extLst>
              <a:ext uri="{FF2B5EF4-FFF2-40B4-BE49-F238E27FC236}">
                <a16:creationId xmlns:a16="http://schemas.microsoft.com/office/drawing/2014/main" id="{0B14D488-550D-2F0E-004A-375E5B9FE9BE}"/>
              </a:ext>
            </a:extLst>
          </p:cNvPr>
          <p:cNvPicPr>
            <a:picLocks noChangeAspect="1"/>
          </p:cNvPicPr>
          <p:nvPr/>
        </p:nvPicPr>
        <p:blipFill rotWithShape="1">
          <a:blip r:embed="rId2">
            <a:clrChange>
              <a:clrFrom>
                <a:srgbClr val="F3F2F1"/>
              </a:clrFrom>
              <a:clrTo>
                <a:srgbClr val="F3F2F1">
                  <a:alpha val="0"/>
                </a:srgbClr>
              </a:clrTo>
            </a:clrChange>
          </a:blip>
          <a:srcRect r="6174"/>
          <a:stretch/>
        </p:blipFill>
        <p:spPr>
          <a:xfrm>
            <a:off x="2999656" y="2708920"/>
            <a:ext cx="685892" cy="1133625"/>
          </a:xfrm>
          <a:prstGeom prst="rect">
            <a:avLst/>
          </a:prstGeom>
        </p:spPr>
      </p:pic>
      <p:pic>
        <p:nvPicPr>
          <p:cNvPr id="5" name="Imagen 4">
            <a:extLst>
              <a:ext uri="{FF2B5EF4-FFF2-40B4-BE49-F238E27FC236}">
                <a16:creationId xmlns:a16="http://schemas.microsoft.com/office/drawing/2014/main" id="{C1C74CCE-F257-0468-47AC-B0E8F921A11D}"/>
              </a:ext>
            </a:extLst>
          </p:cNvPr>
          <p:cNvPicPr>
            <a:picLocks noChangeAspect="1"/>
          </p:cNvPicPr>
          <p:nvPr/>
        </p:nvPicPr>
        <p:blipFill>
          <a:blip r:embed="rId3"/>
          <a:stretch>
            <a:fillRect/>
          </a:stretch>
        </p:blipFill>
        <p:spPr>
          <a:xfrm>
            <a:off x="4511824" y="1052736"/>
            <a:ext cx="4536504" cy="4990155"/>
          </a:xfrm>
          <a:prstGeom prst="rect">
            <a:avLst/>
          </a:prstGeom>
        </p:spPr>
      </p:pic>
      <p:pic>
        <p:nvPicPr>
          <p:cNvPr id="3" name="Imagen 2">
            <a:extLst>
              <a:ext uri="{FF2B5EF4-FFF2-40B4-BE49-F238E27FC236}">
                <a16:creationId xmlns:a16="http://schemas.microsoft.com/office/drawing/2014/main" id="{88C0A969-BFAC-EBDC-9DAE-3454A6C6BA84}"/>
              </a:ext>
            </a:extLst>
          </p:cNvPr>
          <p:cNvPicPr>
            <a:picLocks noChangeAspect="1"/>
          </p:cNvPicPr>
          <p:nvPr/>
        </p:nvPicPr>
        <p:blipFill>
          <a:blip r:embed="rId4"/>
          <a:stretch>
            <a:fillRect/>
          </a:stretch>
        </p:blipFill>
        <p:spPr>
          <a:xfrm>
            <a:off x="4507338" y="1059005"/>
            <a:ext cx="4536503" cy="4990154"/>
          </a:xfrm>
          <a:prstGeom prst="rect">
            <a:avLst/>
          </a:prstGeom>
        </p:spPr>
      </p:pic>
    </p:spTree>
    <p:extLst>
      <p:ext uri="{BB962C8B-B14F-4D97-AF65-F5344CB8AC3E}">
        <p14:creationId xmlns:p14="http://schemas.microsoft.com/office/powerpoint/2010/main" val="19281337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06EB0-DCF0-4FCE-8FD2-1599198158A3}"/>
              </a:ext>
            </a:extLst>
          </p:cNvPr>
          <p:cNvSpPr>
            <a:spLocks noGrp="1"/>
          </p:cNvSpPr>
          <p:nvPr>
            <p:ph type="title"/>
          </p:nvPr>
        </p:nvSpPr>
        <p:spPr/>
        <p:txBody>
          <a:bodyPr/>
          <a:lstStyle/>
          <a:p>
            <a:r>
              <a:rPr lang="es-ES" dirty="0"/>
              <a:t>Los conectores son amigos</a:t>
            </a:r>
          </a:p>
        </p:txBody>
      </p:sp>
      <p:pic>
        <p:nvPicPr>
          <p:cNvPr id="4" name="Imagen 3">
            <a:extLst>
              <a:ext uri="{FF2B5EF4-FFF2-40B4-BE49-F238E27FC236}">
                <a16:creationId xmlns:a16="http://schemas.microsoft.com/office/drawing/2014/main" id="{0B14D488-550D-2F0E-004A-375E5B9FE9BE}"/>
              </a:ext>
            </a:extLst>
          </p:cNvPr>
          <p:cNvPicPr>
            <a:picLocks noChangeAspect="1"/>
          </p:cNvPicPr>
          <p:nvPr/>
        </p:nvPicPr>
        <p:blipFill rotWithShape="1">
          <a:blip r:embed="rId2">
            <a:clrChange>
              <a:clrFrom>
                <a:srgbClr val="F3F2F1"/>
              </a:clrFrom>
              <a:clrTo>
                <a:srgbClr val="F3F2F1">
                  <a:alpha val="0"/>
                </a:srgbClr>
              </a:clrTo>
            </a:clrChange>
          </a:blip>
          <a:srcRect r="6174"/>
          <a:stretch/>
        </p:blipFill>
        <p:spPr>
          <a:xfrm>
            <a:off x="2999656" y="2708920"/>
            <a:ext cx="685892" cy="1133625"/>
          </a:xfrm>
          <a:prstGeom prst="rect">
            <a:avLst/>
          </a:prstGeom>
        </p:spPr>
      </p:pic>
      <p:pic>
        <p:nvPicPr>
          <p:cNvPr id="5" name="Imagen 4">
            <a:extLst>
              <a:ext uri="{FF2B5EF4-FFF2-40B4-BE49-F238E27FC236}">
                <a16:creationId xmlns:a16="http://schemas.microsoft.com/office/drawing/2014/main" id="{C1C74CCE-F257-0468-47AC-B0E8F921A11D}"/>
              </a:ext>
            </a:extLst>
          </p:cNvPr>
          <p:cNvPicPr>
            <a:picLocks noChangeAspect="1"/>
          </p:cNvPicPr>
          <p:nvPr/>
        </p:nvPicPr>
        <p:blipFill>
          <a:blip r:embed="rId3"/>
          <a:stretch>
            <a:fillRect/>
          </a:stretch>
        </p:blipFill>
        <p:spPr>
          <a:xfrm>
            <a:off x="4511824" y="1052736"/>
            <a:ext cx="4536504" cy="4990155"/>
          </a:xfrm>
          <a:prstGeom prst="rect">
            <a:avLst/>
          </a:prstGeom>
        </p:spPr>
      </p:pic>
      <p:pic>
        <p:nvPicPr>
          <p:cNvPr id="3" name="Imagen 2">
            <a:extLst>
              <a:ext uri="{FF2B5EF4-FFF2-40B4-BE49-F238E27FC236}">
                <a16:creationId xmlns:a16="http://schemas.microsoft.com/office/drawing/2014/main" id="{88C0A969-BFAC-EBDC-9DAE-3454A6C6BA84}"/>
              </a:ext>
            </a:extLst>
          </p:cNvPr>
          <p:cNvPicPr>
            <a:picLocks noChangeAspect="1"/>
          </p:cNvPicPr>
          <p:nvPr/>
        </p:nvPicPr>
        <p:blipFill>
          <a:blip r:embed="rId4"/>
          <a:stretch>
            <a:fillRect/>
          </a:stretch>
        </p:blipFill>
        <p:spPr>
          <a:xfrm>
            <a:off x="4507338" y="1059005"/>
            <a:ext cx="4536503" cy="4990154"/>
          </a:xfrm>
          <a:prstGeom prst="rect">
            <a:avLst/>
          </a:prstGeom>
        </p:spPr>
      </p:pic>
      <p:pic>
        <p:nvPicPr>
          <p:cNvPr id="6" name="Imagen 5">
            <a:extLst>
              <a:ext uri="{FF2B5EF4-FFF2-40B4-BE49-F238E27FC236}">
                <a16:creationId xmlns:a16="http://schemas.microsoft.com/office/drawing/2014/main" id="{66D6B067-D3B2-7D18-147D-B7409BCE84F6}"/>
              </a:ext>
            </a:extLst>
          </p:cNvPr>
          <p:cNvPicPr>
            <a:picLocks noChangeAspect="1"/>
          </p:cNvPicPr>
          <p:nvPr/>
        </p:nvPicPr>
        <p:blipFill>
          <a:blip r:embed="rId5"/>
          <a:stretch>
            <a:fillRect/>
          </a:stretch>
        </p:blipFill>
        <p:spPr>
          <a:xfrm>
            <a:off x="4521696" y="1046467"/>
            <a:ext cx="4531118" cy="4984231"/>
          </a:xfrm>
          <a:prstGeom prst="rect">
            <a:avLst/>
          </a:prstGeom>
        </p:spPr>
      </p:pic>
    </p:spTree>
    <p:extLst>
      <p:ext uri="{BB962C8B-B14F-4D97-AF65-F5344CB8AC3E}">
        <p14:creationId xmlns:p14="http://schemas.microsoft.com/office/powerpoint/2010/main" val="89714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06EB0-DCF0-4FCE-8FD2-1599198158A3}"/>
              </a:ext>
            </a:extLst>
          </p:cNvPr>
          <p:cNvSpPr>
            <a:spLocks noGrp="1"/>
          </p:cNvSpPr>
          <p:nvPr>
            <p:ph type="title"/>
          </p:nvPr>
        </p:nvSpPr>
        <p:spPr/>
        <p:txBody>
          <a:bodyPr/>
          <a:lstStyle/>
          <a:p>
            <a:r>
              <a:rPr lang="es-ES" dirty="0"/>
              <a:t>Los conectores son amigos</a:t>
            </a:r>
          </a:p>
        </p:txBody>
      </p:sp>
      <p:pic>
        <p:nvPicPr>
          <p:cNvPr id="4" name="Imagen 3">
            <a:extLst>
              <a:ext uri="{FF2B5EF4-FFF2-40B4-BE49-F238E27FC236}">
                <a16:creationId xmlns:a16="http://schemas.microsoft.com/office/drawing/2014/main" id="{0B14D488-550D-2F0E-004A-375E5B9FE9BE}"/>
              </a:ext>
            </a:extLst>
          </p:cNvPr>
          <p:cNvPicPr>
            <a:picLocks noChangeAspect="1"/>
          </p:cNvPicPr>
          <p:nvPr/>
        </p:nvPicPr>
        <p:blipFill rotWithShape="1">
          <a:blip r:embed="rId2">
            <a:clrChange>
              <a:clrFrom>
                <a:srgbClr val="F3F2F1"/>
              </a:clrFrom>
              <a:clrTo>
                <a:srgbClr val="F3F2F1">
                  <a:alpha val="0"/>
                </a:srgbClr>
              </a:clrTo>
            </a:clrChange>
          </a:blip>
          <a:srcRect r="6174"/>
          <a:stretch/>
        </p:blipFill>
        <p:spPr>
          <a:xfrm>
            <a:off x="2999656" y="2708920"/>
            <a:ext cx="685892" cy="1133625"/>
          </a:xfrm>
          <a:prstGeom prst="rect">
            <a:avLst/>
          </a:prstGeom>
        </p:spPr>
      </p:pic>
      <p:pic>
        <p:nvPicPr>
          <p:cNvPr id="5" name="Imagen 4">
            <a:extLst>
              <a:ext uri="{FF2B5EF4-FFF2-40B4-BE49-F238E27FC236}">
                <a16:creationId xmlns:a16="http://schemas.microsoft.com/office/drawing/2014/main" id="{C1C74CCE-F257-0468-47AC-B0E8F921A11D}"/>
              </a:ext>
            </a:extLst>
          </p:cNvPr>
          <p:cNvPicPr>
            <a:picLocks noChangeAspect="1"/>
          </p:cNvPicPr>
          <p:nvPr/>
        </p:nvPicPr>
        <p:blipFill>
          <a:blip r:embed="rId3"/>
          <a:stretch>
            <a:fillRect/>
          </a:stretch>
        </p:blipFill>
        <p:spPr>
          <a:xfrm>
            <a:off x="4511824" y="1052736"/>
            <a:ext cx="4536504" cy="4990155"/>
          </a:xfrm>
          <a:prstGeom prst="rect">
            <a:avLst/>
          </a:prstGeom>
        </p:spPr>
      </p:pic>
      <p:pic>
        <p:nvPicPr>
          <p:cNvPr id="3" name="Imagen 2">
            <a:extLst>
              <a:ext uri="{FF2B5EF4-FFF2-40B4-BE49-F238E27FC236}">
                <a16:creationId xmlns:a16="http://schemas.microsoft.com/office/drawing/2014/main" id="{88C0A969-BFAC-EBDC-9DAE-3454A6C6BA84}"/>
              </a:ext>
            </a:extLst>
          </p:cNvPr>
          <p:cNvPicPr>
            <a:picLocks noChangeAspect="1"/>
          </p:cNvPicPr>
          <p:nvPr/>
        </p:nvPicPr>
        <p:blipFill>
          <a:blip r:embed="rId4"/>
          <a:stretch>
            <a:fillRect/>
          </a:stretch>
        </p:blipFill>
        <p:spPr>
          <a:xfrm>
            <a:off x="4507338" y="1059005"/>
            <a:ext cx="4536503" cy="4990154"/>
          </a:xfrm>
          <a:prstGeom prst="rect">
            <a:avLst/>
          </a:prstGeom>
        </p:spPr>
      </p:pic>
      <p:pic>
        <p:nvPicPr>
          <p:cNvPr id="6" name="Imagen 5">
            <a:extLst>
              <a:ext uri="{FF2B5EF4-FFF2-40B4-BE49-F238E27FC236}">
                <a16:creationId xmlns:a16="http://schemas.microsoft.com/office/drawing/2014/main" id="{66D6B067-D3B2-7D18-147D-B7409BCE84F6}"/>
              </a:ext>
            </a:extLst>
          </p:cNvPr>
          <p:cNvPicPr>
            <a:picLocks noChangeAspect="1"/>
          </p:cNvPicPr>
          <p:nvPr/>
        </p:nvPicPr>
        <p:blipFill>
          <a:blip r:embed="rId5"/>
          <a:stretch>
            <a:fillRect/>
          </a:stretch>
        </p:blipFill>
        <p:spPr>
          <a:xfrm>
            <a:off x="4521696" y="1046467"/>
            <a:ext cx="4531118" cy="4984231"/>
          </a:xfrm>
          <a:prstGeom prst="rect">
            <a:avLst/>
          </a:prstGeom>
        </p:spPr>
      </p:pic>
      <p:pic>
        <p:nvPicPr>
          <p:cNvPr id="7" name="Imagen 6">
            <a:extLst>
              <a:ext uri="{FF2B5EF4-FFF2-40B4-BE49-F238E27FC236}">
                <a16:creationId xmlns:a16="http://schemas.microsoft.com/office/drawing/2014/main" id="{CA9F335B-3931-6B57-65A0-2F49C33F2F4F}"/>
              </a:ext>
            </a:extLst>
          </p:cNvPr>
          <p:cNvPicPr>
            <a:picLocks noChangeAspect="1"/>
          </p:cNvPicPr>
          <p:nvPr/>
        </p:nvPicPr>
        <p:blipFill>
          <a:blip r:embed="rId6"/>
          <a:stretch>
            <a:fillRect/>
          </a:stretch>
        </p:blipFill>
        <p:spPr>
          <a:xfrm>
            <a:off x="4490165" y="1052736"/>
            <a:ext cx="4531118" cy="4984231"/>
          </a:xfrm>
          <a:prstGeom prst="rect">
            <a:avLst/>
          </a:prstGeom>
        </p:spPr>
      </p:pic>
    </p:spTree>
    <p:extLst>
      <p:ext uri="{BB962C8B-B14F-4D97-AF65-F5344CB8AC3E}">
        <p14:creationId xmlns:p14="http://schemas.microsoft.com/office/powerpoint/2010/main" val="1481017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185D26-E307-0861-9E4B-8185D17F25D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205F911-3834-22D8-C861-100F99CE4C41}"/>
              </a:ext>
            </a:extLst>
          </p:cNvPr>
          <p:cNvSpPr>
            <a:spLocks noGrp="1"/>
          </p:cNvSpPr>
          <p:nvPr>
            <p:ph type="title"/>
          </p:nvPr>
        </p:nvSpPr>
        <p:spPr/>
        <p:txBody>
          <a:bodyPr/>
          <a:lstStyle/>
          <a:p>
            <a:r>
              <a:rPr lang="es-ES" dirty="0"/>
              <a:t>¿Y si mi base de datos NO aparece?</a:t>
            </a:r>
          </a:p>
        </p:txBody>
      </p:sp>
      <p:pic>
        <p:nvPicPr>
          <p:cNvPr id="1026" name="Picture 2" descr="Visual Studio Code launches as a snap">
            <a:extLst>
              <a:ext uri="{FF2B5EF4-FFF2-40B4-BE49-F238E27FC236}">
                <a16:creationId xmlns:a16="http://schemas.microsoft.com/office/drawing/2014/main" id="{C639D058-6E0F-43A5-0AC8-87DE67571D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2621" y="2099840"/>
            <a:ext cx="4572000"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74.500+ Programador Ilustraciones de Stock, gráficos vectoriales libres de  derechos y clip art - iStock | Software, Informatica, Tecnologia">
            <a:hlinkClick r:id="rId3"/>
            <a:extLst>
              <a:ext uri="{FF2B5EF4-FFF2-40B4-BE49-F238E27FC236}">
                <a16:creationId xmlns:a16="http://schemas.microsoft.com/office/drawing/2014/main" id="{899E8762-A6F1-E73D-A69F-840AFD2A10C6}"/>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40016" y="1247352"/>
            <a:ext cx="5829300" cy="3990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51081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E06EB0-DCF0-4FCE-8FD2-1599198158A3}"/>
              </a:ext>
            </a:extLst>
          </p:cNvPr>
          <p:cNvSpPr>
            <a:spLocks noGrp="1"/>
          </p:cNvSpPr>
          <p:nvPr>
            <p:ph type="title"/>
          </p:nvPr>
        </p:nvSpPr>
        <p:spPr/>
        <p:txBody>
          <a:bodyPr/>
          <a:lstStyle/>
          <a:p>
            <a:r>
              <a:rPr lang="es-ES" dirty="0"/>
              <a:t>Ejercicio – Carga de datos con Power BI</a:t>
            </a:r>
          </a:p>
        </p:txBody>
      </p:sp>
      <p:sp>
        <p:nvSpPr>
          <p:cNvPr id="11" name="Marcador de contenido 5">
            <a:extLst>
              <a:ext uri="{FF2B5EF4-FFF2-40B4-BE49-F238E27FC236}">
                <a16:creationId xmlns:a16="http://schemas.microsoft.com/office/drawing/2014/main" id="{7F09104B-CA41-B3E3-BF63-E5E47B398227}"/>
              </a:ext>
            </a:extLst>
          </p:cNvPr>
          <p:cNvSpPr>
            <a:spLocks noGrp="1"/>
          </p:cNvSpPr>
          <p:nvPr>
            <p:ph idx="1"/>
          </p:nvPr>
        </p:nvSpPr>
        <p:spPr>
          <a:xfrm>
            <a:off x="609600" y="1144201"/>
            <a:ext cx="5630416" cy="4543003"/>
          </a:xfrm>
        </p:spPr>
        <p:txBody>
          <a:bodyPr>
            <a:noAutofit/>
          </a:bodyPr>
          <a:lstStyle/>
          <a:p>
            <a:pPr marL="342900" indent="-342900">
              <a:buFont typeface="+mj-lt"/>
              <a:buAutoNum type="arabicPeriod"/>
            </a:pPr>
            <a:r>
              <a:rPr lang="es-ES" dirty="0"/>
              <a:t>Origen .xlsx</a:t>
            </a:r>
          </a:p>
          <a:p>
            <a:pPr marL="342900" indent="-342900">
              <a:buFont typeface="+mj-lt"/>
              <a:buAutoNum type="arabicPeriod"/>
            </a:pPr>
            <a:r>
              <a:rPr lang="es-ES" dirty="0"/>
              <a:t>Origen .</a:t>
            </a:r>
            <a:r>
              <a:rPr lang="es-ES" dirty="0" err="1"/>
              <a:t>csv</a:t>
            </a:r>
            <a:endParaRPr lang="es-ES" dirty="0"/>
          </a:p>
          <a:p>
            <a:pPr marL="342900" indent="-342900">
              <a:buFont typeface="+mj-lt"/>
              <a:buAutoNum type="arabicPeriod"/>
            </a:pPr>
            <a:r>
              <a:rPr lang="es-ES" dirty="0"/>
              <a:t>Origen .</a:t>
            </a:r>
            <a:r>
              <a:rPr lang="es-ES" dirty="0" err="1"/>
              <a:t>csv</a:t>
            </a:r>
            <a:r>
              <a:rPr lang="es-ES" dirty="0"/>
              <a:t> con separador especial</a:t>
            </a:r>
          </a:p>
          <a:p>
            <a:pPr marL="342900" indent="-342900">
              <a:buFont typeface="+mj-lt"/>
              <a:buAutoNum type="arabicPeriod"/>
            </a:pPr>
            <a:r>
              <a:rPr lang="es-ES" dirty="0"/>
              <a:t>Origen Access</a:t>
            </a:r>
          </a:p>
          <a:p>
            <a:pPr marL="342900" indent="-342900">
              <a:buFont typeface="+mj-lt"/>
              <a:buAutoNum type="arabicPeriod"/>
            </a:pPr>
            <a:r>
              <a:rPr lang="es-ES" dirty="0"/>
              <a:t>Origen .</a:t>
            </a:r>
            <a:r>
              <a:rPr lang="es-ES" dirty="0" err="1"/>
              <a:t>json</a:t>
            </a:r>
            <a:endParaRPr lang="es-ES" dirty="0"/>
          </a:p>
          <a:p>
            <a:pPr marL="342900" indent="-342900">
              <a:buFont typeface="+mj-lt"/>
              <a:buAutoNum type="arabicPeriod"/>
            </a:pPr>
            <a:r>
              <a:rPr lang="es-ES" dirty="0"/>
              <a:t>Origen .</a:t>
            </a:r>
            <a:r>
              <a:rPr lang="es-ES" dirty="0" err="1"/>
              <a:t>xml</a:t>
            </a:r>
            <a:endParaRPr lang="es-ES" dirty="0"/>
          </a:p>
          <a:p>
            <a:pPr marL="342900" indent="-342900">
              <a:buFont typeface="+mj-lt"/>
              <a:buAutoNum type="arabicPeriod"/>
            </a:pPr>
            <a:r>
              <a:rPr lang="es-ES" dirty="0"/>
              <a:t>Origen web</a:t>
            </a:r>
          </a:p>
          <a:p>
            <a:pPr marL="342900" indent="-342900">
              <a:buFont typeface="+mj-lt"/>
              <a:buAutoNum type="arabicPeriod"/>
            </a:pPr>
            <a:r>
              <a:rPr lang="es-ES" dirty="0"/>
              <a:t>Origen </a:t>
            </a:r>
            <a:r>
              <a:rPr lang="es-ES" dirty="0">
                <a:hlinkClick r:id="rId3"/>
              </a:rPr>
              <a:t>formulario de Google</a:t>
            </a:r>
            <a:endParaRPr lang="es-ES" dirty="0"/>
          </a:p>
          <a:p>
            <a:pPr marL="342900" indent="-342900">
              <a:buFont typeface="+mj-lt"/>
              <a:buAutoNum type="arabicPeriod"/>
            </a:pPr>
            <a:r>
              <a:rPr lang="es-ES" dirty="0"/>
              <a:t>API</a:t>
            </a:r>
          </a:p>
        </p:txBody>
      </p:sp>
      <p:pic>
        <p:nvPicPr>
          <p:cNvPr id="3" name="Imagen 2">
            <a:extLst>
              <a:ext uri="{FF2B5EF4-FFF2-40B4-BE49-F238E27FC236}">
                <a16:creationId xmlns:a16="http://schemas.microsoft.com/office/drawing/2014/main" id="{46BCCCE4-BBB9-94D3-8BF2-3EE766BFEFD0}"/>
              </a:ext>
            </a:extLst>
          </p:cNvPr>
          <p:cNvPicPr>
            <a:picLocks noChangeAspect="1"/>
          </p:cNvPicPr>
          <p:nvPr/>
        </p:nvPicPr>
        <p:blipFill rotWithShape="1">
          <a:blip r:embed="rId4"/>
          <a:srcRect t="1849"/>
          <a:stretch/>
        </p:blipFill>
        <p:spPr>
          <a:xfrm>
            <a:off x="6456041" y="1054015"/>
            <a:ext cx="4804514" cy="4633189"/>
          </a:xfrm>
          <a:prstGeom prst="rect">
            <a:avLst/>
          </a:prstGeom>
        </p:spPr>
      </p:pic>
    </p:spTree>
    <p:extLst>
      <p:ext uri="{BB962C8B-B14F-4D97-AF65-F5344CB8AC3E}">
        <p14:creationId xmlns:p14="http://schemas.microsoft.com/office/powerpoint/2010/main" val="202727057"/>
      </p:ext>
    </p:extLst>
  </p:cSld>
  <p:clrMapOvr>
    <a:masterClrMapping/>
  </p:clrMapOvr>
</p:sld>
</file>

<file path=ppt/theme/theme1.xml><?xml version="1.0" encoding="utf-8"?>
<a:theme xmlns:a="http://schemas.openxmlformats.org/drawingml/2006/main" name="ceste169">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este169" id="{2E8DECC3-736C-4C69-BA44-0C2CF3C184E3}" vid="{15CCC338-40CB-4DF3-A0AE-864EA5B31BCB}"/>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0D41294AF0F5EA4BAD64A14AA39DF407" ma:contentTypeVersion="7" ma:contentTypeDescription="Crear nuevo documento." ma:contentTypeScope="" ma:versionID="e23db271e0ea2af4aa59675e577dd2d2">
  <xsd:schema xmlns:xsd="http://www.w3.org/2001/XMLSchema" xmlns:xs="http://www.w3.org/2001/XMLSchema" xmlns:p="http://schemas.microsoft.com/office/2006/metadata/properties" xmlns:ns3="62bbc1b2-71a9-4b8e-aff9-6d317224fb2a" xmlns:ns4="36029ca3-ce84-4f70-a19d-e0d1a5e3ade0" targetNamespace="http://schemas.microsoft.com/office/2006/metadata/properties" ma:root="true" ma:fieldsID="e4edbe9e3fb38ae067f8aa79523d0b5d" ns3:_="" ns4:_="">
    <xsd:import namespace="62bbc1b2-71a9-4b8e-aff9-6d317224fb2a"/>
    <xsd:import namespace="36029ca3-ce84-4f70-a19d-e0d1a5e3ade0"/>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bbc1b2-71a9-4b8e-aff9-6d317224fb2a"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SharingHintHash" ma:index="10" nillable="true" ma:displayName="Hash de la sugerencia para compartir"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6029ca3-ce84-4f70-a19d-e0d1a5e3ade0"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C3487AC-BFC0-49B9-AAFD-45D05B5ABFAD}">
  <ds:schemaRefs>
    <ds:schemaRef ds:uri="http://schemas.microsoft.com/sharepoint/v3/contenttype/forms"/>
  </ds:schemaRefs>
</ds:datastoreItem>
</file>

<file path=customXml/itemProps2.xml><?xml version="1.0" encoding="utf-8"?>
<ds:datastoreItem xmlns:ds="http://schemas.openxmlformats.org/officeDocument/2006/customXml" ds:itemID="{F97B2311-E6CD-4714-BF0F-10FD4DE3495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2bbc1b2-71a9-4b8e-aff9-6d317224fb2a"/>
    <ds:schemaRef ds:uri="36029ca3-ce84-4f70-a19d-e0d1a5e3ade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86B5A07-7683-43F7-A8C6-5294207F9F5C}">
  <ds:schemaRefs>
    <ds:schemaRef ds:uri="http://purl.org/dc/elements/1.1/"/>
    <ds:schemaRef ds:uri="http://schemas.openxmlformats.org/package/2006/metadata/core-properties"/>
    <ds:schemaRef ds:uri="62bbc1b2-71a9-4b8e-aff9-6d317224fb2a"/>
    <ds:schemaRef ds:uri="http://schemas.microsoft.com/office/2006/documentManagement/types"/>
    <ds:schemaRef ds:uri="http://purl.org/dc/terms/"/>
    <ds:schemaRef ds:uri="http://www.w3.org/XML/1998/namespace"/>
    <ds:schemaRef ds:uri="http://purl.org/dc/dcmitype/"/>
    <ds:schemaRef ds:uri="http://schemas.microsoft.com/office/2006/metadata/properties"/>
    <ds:schemaRef ds:uri="http://schemas.microsoft.com/office/infopath/2007/PartnerControls"/>
    <ds:schemaRef ds:uri="36029ca3-ce84-4f70-a19d-e0d1a5e3ade0"/>
  </ds:schemaRefs>
</ds:datastoreItem>
</file>

<file path=docProps/app.xml><?xml version="1.0" encoding="utf-8"?>
<Properties xmlns="http://schemas.openxmlformats.org/officeDocument/2006/extended-properties" xmlns:vt="http://schemas.openxmlformats.org/officeDocument/2006/docPropsVTypes">
  <Template/>
  <TotalTime>17838</TotalTime>
  <Words>668</Words>
  <Application>Microsoft Office PowerPoint</Application>
  <PresentationFormat>Panorámica</PresentationFormat>
  <Paragraphs>87</Paragraphs>
  <Slides>16</Slides>
  <Notes>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Courier New</vt:lpstr>
      <vt:lpstr>Gill Sans Nova</vt:lpstr>
      <vt:lpstr>Wingdings</vt:lpstr>
      <vt:lpstr>ceste169</vt:lpstr>
      <vt:lpstr>INTRODUCCIÓN A LA CARGA DE DATOS</vt:lpstr>
      <vt:lpstr>¿Qué información puedo cargar en Power BI?</vt:lpstr>
      <vt:lpstr>¿Cómo hago para cargar datos con Power BI?</vt:lpstr>
      <vt:lpstr>Los conectores son amigos</vt:lpstr>
      <vt:lpstr>Los conectores son amigos</vt:lpstr>
      <vt:lpstr>Los conectores son amigos</vt:lpstr>
      <vt:lpstr>Los conectores son amigos</vt:lpstr>
      <vt:lpstr>¿Y si mi base de datos NO aparece?</vt:lpstr>
      <vt:lpstr>Ejercicio – Carga de datos con Power BI</vt:lpstr>
      <vt:lpstr>¿Y si mis datos están dentro de una Base de Datos?</vt:lpstr>
      <vt:lpstr>Modos de Conexión</vt:lpstr>
      <vt:lpstr>Modos de Conexión: Import</vt:lpstr>
      <vt:lpstr>Modos de Conexión: Direct Query</vt:lpstr>
      <vt:lpstr>Modos de Conexión: Modelos Mixtos</vt:lpstr>
      <vt:lpstr>Ejercicio – Primeros pasos con una base de datos</vt:lpstr>
      <vt:lpstr>Presentación de PowerPoint</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Javier</dc:creator>
  <cp:lastModifiedBy>Ruben Hermoso Diez</cp:lastModifiedBy>
  <cp:revision>270</cp:revision>
  <cp:lastPrinted>2023-05-23T22:11:10Z</cp:lastPrinted>
  <dcterms:created xsi:type="dcterms:W3CDTF">2016-06-23T11:30:25Z</dcterms:created>
  <dcterms:modified xsi:type="dcterms:W3CDTF">2025-02-23T21:04:50Z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0x0101000D41294AF0F5EA4BAD64A14AA39DF407</vt:lpwstr>
  </property>
  <property fmtid="{D5CDD505-2E9C-101B-9397-08002B2CF9AE}" pid="3" name="MSIP_Label_defa4170-0d19-0005-0004-bc88714345d2_Enabled">
    <vt:lpwstr>true</vt:lpwstr>
  </property>
  <property fmtid="{D5CDD505-2E9C-101B-9397-08002B2CF9AE}" pid="4" name="MSIP_Label_defa4170-0d19-0005-0004-bc88714345d2_SetDate">
    <vt:lpwstr>2023-04-03T21:39:20Z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dfb929b3-5cd8-4e5a-896f-387ec7acf1e2</vt:lpwstr>
  </property>
  <property fmtid="{D5CDD505-2E9C-101B-9397-08002B2CF9AE}" pid="8" name="MSIP_Label_defa4170-0d19-0005-0004-bc88714345d2_ActionId">
    <vt:lpwstr>402da41c-d797-4f9f-9ea8-76aa15742b7d</vt:lpwstr>
  </property>
  <property fmtid="{D5CDD505-2E9C-101B-9397-08002B2CF9AE}" pid="9" name="MSIP_Label_defa4170-0d19-0005-0004-bc88714345d2_ContentBits">
    <vt:lpwstr>0</vt:lpwstr>
  </property>
</Properties>
</file>