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</p:sldIdLst>
  <p:sldSz cx="12192000" cy="6858000"/>
  <p:notesSz cx="6858000" cy="9144000"/>
  <p:embeddedFontLst>
    <p:embeddedFont>
      <p:font typeface="Century Gothic" panose="020B0502020202020204" pitchFamily="3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5" roundtripDataSignature="AMtx7mirjfFyYNBG5sNntC35Cbhoqt17C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67" autoAdjust="0"/>
    <p:restoredTop sz="86377" autoAdjust="0"/>
  </p:normalViewPr>
  <p:slideViewPr>
    <p:cSldViewPr snapToGrid="0">
      <p:cViewPr varScale="1">
        <p:scale>
          <a:sx n="83" d="100"/>
          <a:sy n="83" d="100"/>
        </p:scale>
        <p:origin x="224" y="48"/>
      </p:cViewPr>
      <p:guideLst/>
    </p:cSldViewPr>
  </p:slideViewPr>
  <p:outlineViewPr>
    <p:cViewPr>
      <p:scale>
        <a:sx n="33" d="100"/>
        <a:sy n="33" d="100"/>
      </p:scale>
      <p:origin x="0" y="-282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uben Kraan" userId="3ab5a76f85f29f2b" providerId="LiveId" clId="{3BCA551A-10FB-43D4-82FC-C6D9FEAFC838}"/>
    <pc:docChg chg="custSel modSld">
      <pc:chgData name="Ruben Kraan" userId="3ab5a76f85f29f2b" providerId="LiveId" clId="{3BCA551A-10FB-43D4-82FC-C6D9FEAFC838}" dt="2024-12-20T16:29:33.810" v="3" actId="21"/>
      <pc:docMkLst>
        <pc:docMk/>
      </pc:docMkLst>
      <pc:sldChg chg="delSp modSp mod">
        <pc:chgData name="Ruben Kraan" userId="3ab5a76f85f29f2b" providerId="LiveId" clId="{3BCA551A-10FB-43D4-82FC-C6D9FEAFC838}" dt="2024-12-20T06:52:24.495" v="1" actId="478"/>
        <pc:sldMkLst>
          <pc:docMk/>
          <pc:sldMk cId="0" sldId="257"/>
        </pc:sldMkLst>
        <pc:spChg chg="del mod">
          <ac:chgData name="Ruben Kraan" userId="3ab5a76f85f29f2b" providerId="LiveId" clId="{3BCA551A-10FB-43D4-82FC-C6D9FEAFC838}" dt="2024-12-20T06:52:24.495" v="1" actId="478"/>
          <ac:spMkLst>
            <pc:docMk/>
            <pc:sldMk cId="0" sldId="257"/>
            <ac:spMk id="132" creationId="{00000000-0000-0000-0000-000000000000}"/>
          </ac:spMkLst>
        </pc:spChg>
      </pc:sldChg>
      <pc:sldChg chg="modSp mod">
        <pc:chgData name="Ruben Kraan" userId="3ab5a76f85f29f2b" providerId="LiveId" clId="{3BCA551A-10FB-43D4-82FC-C6D9FEAFC838}" dt="2024-12-20T16:29:33.810" v="3" actId="21"/>
        <pc:sldMkLst>
          <pc:docMk/>
          <pc:sldMk cId="0" sldId="271"/>
        </pc:sldMkLst>
        <pc:spChg chg="mod">
          <ac:chgData name="Ruben Kraan" userId="3ab5a76f85f29f2b" providerId="LiveId" clId="{3BCA551A-10FB-43D4-82FC-C6D9FEAFC838}" dt="2024-12-20T16:29:33.810" v="3" actId="21"/>
          <ac:spMkLst>
            <pc:docMk/>
            <pc:sldMk cId="0" sldId="271"/>
            <ac:spMk id="231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fr-F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8" name="Google Shape;118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fr-FR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6" name="Google Shape;18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233f607d43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3" name="Google Shape;193;g2233f607d4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0" name="Google Shape;20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7" name="Google Shape;20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4" name="Google Shape;21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8" name="Google Shape;228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8" name="Google Shape;12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5" name="Google Shape;13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3" name="Google Shape;14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0" name="Google Shape;15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7" name="Google Shape;15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4" name="Google Shape;16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2" name="Google Shape;17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9" name="Google Shape;17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e de titr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7"/>
          <p:cNvSpPr/>
          <p:nvPr/>
        </p:nvSpPr>
        <p:spPr>
          <a:xfrm>
            <a:off x="0" y="-3175"/>
            <a:ext cx="12192000" cy="5203825"/>
          </a:xfrm>
          <a:custGeom>
            <a:avLst/>
            <a:gdLst/>
            <a:ahLst/>
            <a:cxnLst/>
            <a:rect l="l" t="t" r="r" b="b"/>
            <a:pathLst>
              <a:path w="5760" h="3278" extrusionOk="0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" name="Google Shape;17;p17"/>
          <p:cNvSpPr txBox="1"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5400"/>
              <a:buFont typeface="Century Gothic"/>
              <a:buNone/>
              <a:defRPr sz="5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7"/>
          <p:cNvSpPr txBox="1"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17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7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7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panoramique avec légende">
  <p:cSld name="Image panoramique avec légende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6"/>
          <p:cNvSpPr txBox="1"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400"/>
              <a:buFont typeface="Century Gothic"/>
              <a:buNone/>
              <a:defRPr sz="2400"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6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4800600"/>
          </a:xfrm>
          <a:prstGeom prst="rect">
            <a:avLst/>
          </a:prstGeom>
          <a:noFill/>
          <a:ln w="9525" cap="rnd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>
              <a:srgbClr val="000000">
                <a:alpha val="40000"/>
              </a:srgbClr>
            </a:outerShdw>
          </a:effectLst>
        </p:spPr>
      </p:sp>
      <p:sp>
        <p:nvSpPr>
          <p:cNvPr id="82" name="Google Shape;82;p26"/>
          <p:cNvSpPr txBox="1">
            <a:spLocks noGrp="1"/>
          </p:cNvSpPr>
          <p:nvPr>
            <p:ph type="body" idx="1"/>
          </p:nvPr>
        </p:nvSpPr>
        <p:spPr>
          <a:xfrm>
            <a:off x="810000" y="5367338"/>
            <a:ext cx="10561418" cy="49371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83" name="Google Shape;83;p26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26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6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itation avec légende">
  <p:cSld name="Citation avec légende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7"/>
          <p:cNvSpPr/>
          <p:nvPr/>
        </p:nvSpPr>
        <p:spPr>
          <a:xfrm>
            <a:off x="631697" y="1081456"/>
            <a:ext cx="6332416" cy="3239188"/>
          </a:xfrm>
          <a:custGeom>
            <a:avLst/>
            <a:gdLst/>
            <a:ahLst/>
            <a:cxnLst/>
            <a:rect l="l" t="t" r="r" b="b"/>
            <a:pathLst>
              <a:path w="3384" h="2308" extrusionOk="0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27"/>
          <p:cNvSpPr txBox="1"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200"/>
              <a:buFont typeface="Century Gothic"/>
              <a:buNone/>
              <a:defRPr sz="42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27"/>
          <p:cNvSpPr txBox="1"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0" name="Google Shape;90;p27"/>
          <p:cNvSpPr txBox="1">
            <a:spLocks noGrp="1"/>
          </p:cNvSpPr>
          <p:nvPr>
            <p:ph type="body" idx="2"/>
          </p:nvPr>
        </p:nvSpPr>
        <p:spPr>
          <a:xfrm>
            <a:off x="7574642" y="1081456"/>
            <a:ext cx="3810001" cy="407546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Century Gothic"/>
              <a:buNone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91" name="Google Shape;91;p27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7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7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rte de nom">
  <p:cSld name="Carte de nom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8"/>
          <p:cNvSpPr/>
          <p:nvPr/>
        </p:nvSpPr>
        <p:spPr>
          <a:xfrm>
            <a:off x="1140884" y="2286585"/>
            <a:ext cx="4895115" cy="2503972"/>
          </a:xfrm>
          <a:custGeom>
            <a:avLst/>
            <a:gdLst/>
            <a:ahLst/>
            <a:cxnLst/>
            <a:rect l="l" t="t" r="r" b="b"/>
            <a:pathLst>
              <a:path w="3384" h="2308" extrusionOk="0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28"/>
          <p:cNvSpPr txBox="1"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200"/>
              <a:buFont typeface="Century Gothic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8"/>
          <p:cNvSpPr txBox="1">
            <a:spLocks noGrp="1"/>
          </p:cNvSpPr>
          <p:nvPr>
            <p:ph type="body" idx="1"/>
          </p:nvPr>
        </p:nvSpPr>
        <p:spPr>
          <a:xfrm>
            <a:off x="6156000" y="2286000"/>
            <a:ext cx="4880300" cy="229552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Century Gothic"/>
              <a:buNone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98" name="Google Shape;98;p28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8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8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texte vertical" type="vertTx">
  <p:cSld name="VERTICAL_TEX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9"/>
          <p:cNvSpPr/>
          <p:nvPr/>
        </p:nvSpPr>
        <p:spPr>
          <a:xfrm>
            <a:off x="0" y="0"/>
            <a:ext cx="12192000" cy="2185988"/>
          </a:xfrm>
          <a:custGeom>
            <a:avLst/>
            <a:gdLst/>
            <a:ahLst/>
            <a:cxnLst/>
            <a:rect l="l" t="t" r="r" b="b"/>
            <a:pathLst>
              <a:path w="5760" h="1377" extrusionOk="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29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9"/>
          <p:cNvSpPr txBox="1">
            <a:spLocks noGrp="1"/>
          </p:cNvSpPr>
          <p:nvPr>
            <p:ph type="body" idx="1"/>
          </p:nvPr>
        </p:nvSpPr>
        <p:spPr>
          <a:xfrm rot="5400000">
            <a:off x="4254444" y="-1260043"/>
            <a:ext cx="3674397" cy="1056328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105" name="Google Shape;105;p29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9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9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vertical et texte" type="vertTitleAndTx">
  <p:cSld name="VERTICAL_TITLE_AND_VERTICAL_TEXT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0"/>
          <p:cNvSpPr/>
          <p:nvPr/>
        </p:nvSpPr>
        <p:spPr>
          <a:xfrm>
            <a:off x="7669651" y="446089"/>
            <a:ext cx="4522349" cy="5414962"/>
          </a:xfrm>
          <a:custGeom>
            <a:avLst/>
            <a:gdLst/>
            <a:ahLst/>
            <a:cxnLst/>
            <a:rect l="l" t="t" r="r" b="b"/>
            <a:pathLst>
              <a:path w="2879" h="4320" extrusionOk="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p30"/>
          <p:cNvSpPr txBox="1">
            <a:spLocks noGrp="1"/>
          </p:cNvSpPr>
          <p:nvPr>
            <p:ph type="title"/>
          </p:nvPr>
        </p:nvSpPr>
        <p:spPr>
          <a:xfrm rot="5400000">
            <a:off x="6863536" y="1906175"/>
            <a:ext cx="5134798" cy="249479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30"/>
          <p:cNvSpPr txBox="1">
            <a:spLocks noGrp="1"/>
          </p:cNvSpPr>
          <p:nvPr>
            <p:ph type="body" idx="1"/>
          </p:nvPr>
        </p:nvSpPr>
        <p:spPr>
          <a:xfrm rot="5400000">
            <a:off x="1408290" y="-152200"/>
            <a:ext cx="5414962" cy="661154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112" name="Google Shape;112;p30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30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30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contenu" type="obj">
  <p:cSld name="OBJEC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8"/>
          <p:cNvSpPr/>
          <p:nvPr/>
        </p:nvSpPr>
        <p:spPr>
          <a:xfrm>
            <a:off x="0" y="0"/>
            <a:ext cx="12192000" cy="2185988"/>
          </a:xfrm>
          <a:custGeom>
            <a:avLst/>
            <a:gdLst/>
            <a:ahLst/>
            <a:cxnLst/>
            <a:rect l="l" t="t" r="r" b="b"/>
            <a:pathLst>
              <a:path w="5760" h="1377" extrusionOk="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" name="Google Shape;24;p18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8"/>
          <p:cNvSpPr txBox="1">
            <a:spLocks noGrp="1"/>
          </p:cNvSpPr>
          <p:nvPr>
            <p:ph type="body" idx="1"/>
          </p:nvPr>
        </p:nvSpPr>
        <p:spPr>
          <a:xfrm>
            <a:off x="818712" y="2222287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26" name="Google Shape;26;p18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8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8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-tête de section" type="secHead">
  <p:cSld name="SECTION_HEADER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9"/>
          <p:cNvSpPr/>
          <p:nvPr/>
        </p:nvSpPr>
        <p:spPr>
          <a:xfrm>
            <a:off x="0" y="1"/>
            <a:ext cx="12192000" cy="5203825"/>
          </a:xfrm>
          <a:custGeom>
            <a:avLst/>
            <a:gdLst/>
            <a:ahLst/>
            <a:cxnLst/>
            <a:rect l="l" t="t" r="r" b="b"/>
            <a:pathLst>
              <a:path w="5760" h="3278" extrusionOk="0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" name="Google Shape;31;p19"/>
          <p:cNvSpPr txBox="1"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800"/>
              <a:buFont typeface="Century Gothic"/>
              <a:buNone/>
              <a:defRPr sz="48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9"/>
          <p:cNvSpPr txBox="1"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19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9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9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ux contenus" type="twoObj">
  <p:cSld name="TWO_OBJECT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0"/>
          <p:cNvSpPr/>
          <p:nvPr/>
        </p:nvSpPr>
        <p:spPr>
          <a:xfrm>
            <a:off x="0" y="0"/>
            <a:ext cx="12192000" cy="2185988"/>
          </a:xfrm>
          <a:custGeom>
            <a:avLst/>
            <a:gdLst/>
            <a:ahLst/>
            <a:cxnLst/>
            <a:rect l="l" t="t" r="r" b="b"/>
            <a:pathLst>
              <a:path w="5760" h="1377" extrusionOk="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" name="Google Shape;38;p20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0"/>
          <p:cNvSpPr txBox="1">
            <a:spLocks noGrp="1"/>
          </p:cNvSpPr>
          <p:nvPr>
            <p:ph type="body" idx="1"/>
          </p:nvPr>
        </p:nvSpPr>
        <p:spPr>
          <a:xfrm>
            <a:off x="818712" y="2222287"/>
            <a:ext cx="5185873" cy="363876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40" name="Google Shape;40;p20"/>
          <p:cNvSpPr txBox="1">
            <a:spLocks noGrp="1"/>
          </p:cNvSpPr>
          <p:nvPr>
            <p:ph type="body" idx="2"/>
          </p:nvPr>
        </p:nvSpPr>
        <p:spPr>
          <a:xfrm>
            <a:off x="6187415" y="2222287"/>
            <a:ext cx="5194583" cy="363876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41" name="Google Shape;41;p20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0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0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1"/>
          <p:cNvSpPr/>
          <p:nvPr/>
        </p:nvSpPr>
        <p:spPr>
          <a:xfrm>
            <a:off x="0" y="0"/>
            <a:ext cx="12192000" cy="2185988"/>
          </a:xfrm>
          <a:custGeom>
            <a:avLst/>
            <a:gdLst/>
            <a:ahLst/>
            <a:cxnLst/>
            <a:rect l="l" t="t" r="r" b="b"/>
            <a:pathLst>
              <a:path w="5760" h="1377" extrusionOk="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" name="Google Shape;46;p21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1"/>
          <p:cNvSpPr txBox="1"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 b="0"/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21"/>
          <p:cNvSpPr txBox="1">
            <a:spLocks noGrp="1"/>
          </p:cNvSpPr>
          <p:nvPr>
            <p:ph type="body" idx="2"/>
          </p:nvPr>
        </p:nvSpPr>
        <p:spPr>
          <a:xfrm>
            <a:off x="814729" y="2751138"/>
            <a:ext cx="5189856" cy="310991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49" name="Google Shape;49;p21"/>
          <p:cNvSpPr txBox="1">
            <a:spLocks noGrp="1"/>
          </p:cNvSpPr>
          <p:nvPr>
            <p:ph type="body" idx="3"/>
          </p:nvPr>
        </p:nvSpPr>
        <p:spPr>
          <a:xfrm>
            <a:off x="6187415" y="2174875"/>
            <a:ext cx="5194583" cy="57626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 b="0"/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21"/>
          <p:cNvSpPr txBox="1">
            <a:spLocks noGrp="1"/>
          </p:cNvSpPr>
          <p:nvPr>
            <p:ph type="body" idx="4"/>
          </p:nvPr>
        </p:nvSpPr>
        <p:spPr>
          <a:xfrm>
            <a:off x="6187415" y="2751138"/>
            <a:ext cx="5194583" cy="310991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51" name="Google Shape;51;p21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1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1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uniquement" type="titleOnly">
  <p:cSld name="TITLE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2"/>
          <p:cNvSpPr/>
          <p:nvPr/>
        </p:nvSpPr>
        <p:spPr>
          <a:xfrm>
            <a:off x="0" y="0"/>
            <a:ext cx="12192000" cy="2185988"/>
          </a:xfrm>
          <a:custGeom>
            <a:avLst/>
            <a:gdLst/>
            <a:ahLst/>
            <a:cxnLst/>
            <a:rect l="l" t="t" r="r" b="b"/>
            <a:pathLst>
              <a:path w="5760" h="1377" extrusionOk="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" name="Google Shape;56;p22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2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22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2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de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3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23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3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u avec légende" type="objTx">
  <p:cSld name="OBJECT_WITH_CAPTIO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4"/>
          <p:cNvSpPr/>
          <p:nvPr/>
        </p:nvSpPr>
        <p:spPr>
          <a:xfrm>
            <a:off x="1073151" y="446087"/>
            <a:ext cx="3547533" cy="1814651"/>
          </a:xfrm>
          <a:custGeom>
            <a:avLst/>
            <a:gdLst/>
            <a:ahLst/>
            <a:cxnLst/>
            <a:rect l="l" t="t" r="r" b="b"/>
            <a:pathLst>
              <a:path w="3384" h="2308" extrusionOk="0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6" name="Google Shape;66;p24"/>
          <p:cNvSpPr txBox="1"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000"/>
              <a:buFont typeface="Century Gothic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4"/>
          <p:cNvSpPr txBox="1">
            <a:spLocks noGrp="1"/>
          </p:cNvSpPr>
          <p:nvPr>
            <p:ph type="body" idx="1"/>
          </p:nvPr>
        </p:nvSpPr>
        <p:spPr>
          <a:xfrm>
            <a:off x="4855633" y="446088"/>
            <a:ext cx="6252633" cy="541496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68" name="Google Shape;68;p24"/>
          <p:cNvSpPr txBox="1">
            <a:spLocks noGrp="1"/>
          </p:cNvSpPr>
          <p:nvPr>
            <p:ph type="body" idx="2"/>
          </p:nvPr>
        </p:nvSpPr>
        <p:spPr>
          <a:xfrm>
            <a:off x="1073151" y="2260738"/>
            <a:ext cx="3547533" cy="36003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24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4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4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avec légende" type="picTx">
  <p:cSld name="PICTURE_WITH_CAPTION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5"/>
          <p:cNvSpPr txBox="1"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400"/>
              <a:buFont typeface="Century Gothic"/>
              <a:buNone/>
              <a:defRPr sz="2400"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5"/>
          <p:cNvSpPr>
            <a:spLocks noGrp="1"/>
          </p:cNvSpPr>
          <p:nvPr>
            <p:ph type="pic" idx="2"/>
          </p:nvPr>
        </p:nvSpPr>
        <p:spPr>
          <a:xfrm>
            <a:off x="6098117" y="0"/>
            <a:ext cx="6093883" cy="68580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>
              <a:srgbClr val="000000">
                <a:alpha val="40000"/>
              </a:srgbClr>
            </a:outerShdw>
          </a:effectLst>
        </p:spPr>
      </p:sp>
      <p:sp>
        <p:nvSpPr>
          <p:cNvPr id="75" name="Google Shape;75;p25"/>
          <p:cNvSpPr txBox="1">
            <a:spLocks noGrp="1"/>
          </p:cNvSpPr>
          <p:nvPr>
            <p:ph type="body" idx="1"/>
          </p:nvPr>
        </p:nvSpPr>
        <p:spPr>
          <a:xfrm>
            <a:off x="814728" y="2344684"/>
            <a:ext cx="4852988" cy="351636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6" name="Google Shape;76;p25"/>
          <p:cNvSpPr txBox="1">
            <a:spLocks noGrp="1"/>
          </p:cNvSpPr>
          <p:nvPr>
            <p:ph type="dt" idx="10"/>
          </p:nvPr>
        </p:nvSpPr>
        <p:spPr>
          <a:xfrm>
            <a:off x="3885810" y="6041362"/>
            <a:ext cx="97687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5"/>
          <p:cNvSpPr txBox="1">
            <a:spLocks noGrp="1"/>
          </p:cNvSpPr>
          <p:nvPr>
            <p:ph type="ftr" idx="11"/>
          </p:nvPr>
        </p:nvSpPr>
        <p:spPr>
          <a:xfrm>
            <a:off x="590396" y="6041362"/>
            <a:ext cx="32954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5"/>
          <p:cNvSpPr txBox="1">
            <a:spLocks noGrp="1"/>
          </p:cNvSpPr>
          <p:nvPr>
            <p:ph type="sldNum" idx="12"/>
          </p:nvPr>
        </p:nvSpPr>
        <p:spPr>
          <a:xfrm>
            <a:off x="4862689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6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  <a:defRPr sz="4000" b="1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6"/>
          <p:cNvSpPr txBox="1"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🞆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🞆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🞆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" name="Google Shape;12;p16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3" name="Google Shape;13;p16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4" name="Google Shape;14;p16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1" name="Google Shape;121;p1"/>
          <p:cNvSpPr/>
          <p:nvPr/>
        </p:nvSpPr>
        <p:spPr>
          <a:xfrm rot="-5400000">
            <a:off x="-650724" y="650724"/>
            <a:ext cx="6858000" cy="5556552"/>
          </a:xfrm>
          <a:custGeom>
            <a:avLst/>
            <a:gdLst/>
            <a:ahLst/>
            <a:cxnLst/>
            <a:rect l="l" t="t" r="r" b="b"/>
            <a:pathLst>
              <a:path w="6858000" h="5556552" extrusionOk="0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"/>
          <p:cNvSpPr txBox="1">
            <a:spLocks noGrp="1"/>
          </p:cNvSpPr>
          <p:nvPr>
            <p:ph type="subTitle" idx="1"/>
          </p:nvPr>
        </p:nvSpPr>
        <p:spPr>
          <a:xfrm>
            <a:off x="643466" y="2281574"/>
            <a:ext cx="3994015" cy="229485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SzPts val="2800"/>
              <a:buNone/>
            </a:pPr>
            <a:r>
              <a:rPr lang="fr-FR" sz="2800" dirty="0"/>
              <a:t>Ruben Kraan</a:t>
            </a:r>
          </a:p>
          <a:p>
            <a:pPr marL="0" lvl="0" indent="0" algn="ctr" rtl="0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SzPts val="2800"/>
              <a:buNone/>
            </a:pPr>
            <a:r>
              <a:rPr lang="fr-FR" sz="2800" dirty="0"/>
              <a:t>FAO</a:t>
            </a:r>
            <a:endParaRPr dirty="0"/>
          </a:p>
        </p:txBody>
      </p:sp>
      <p:sp>
        <p:nvSpPr>
          <p:cNvPr id="123" name="Google Shape;123;p1"/>
          <p:cNvSpPr txBox="1">
            <a:spLocks noGrp="1"/>
          </p:cNvSpPr>
          <p:nvPr>
            <p:ph type="ctrTitle"/>
          </p:nvPr>
        </p:nvSpPr>
        <p:spPr>
          <a:xfrm>
            <a:off x="5803899" y="122751"/>
            <a:ext cx="5452533" cy="3306249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400"/>
              <a:buFont typeface="Century Gothic"/>
              <a:buNone/>
            </a:pPr>
            <a:r>
              <a:rPr lang="fr-FR" sz="4400"/>
              <a:t>Étude sur l’alimentation dans le monde</a:t>
            </a: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6941E93-3F5E-674B-C7D4-0D1B18FF03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0947" y="4050560"/>
            <a:ext cx="6952177" cy="280744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0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200"/>
              <a:buFont typeface="Century Gothic"/>
              <a:buNone/>
            </a:pPr>
            <a:r>
              <a:rPr lang="fr-FR" sz="3200" dirty="0"/>
              <a:t>7) Liste des 10 pays qui ont le plus bénéficié de l’aide alimentaire entre 2013 et 2016</a:t>
            </a:r>
            <a:endParaRPr dirty="0"/>
          </a:p>
        </p:txBody>
      </p:sp>
      <p:sp>
        <p:nvSpPr>
          <p:cNvPr id="189" name="Google Shape;189;p10"/>
          <p:cNvSpPr txBox="1">
            <a:spLocks noGrp="1"/>
          </p:cNvSpPr>
          <p:nvPr>
            <p:ph type="body" idx="1"/>
          </p:nvPr>
        </p:nvSpPr>
        <p:spPr>
          <a:xfrm>
            <a:off x="818712" y="2222287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4290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+mj-lt"/>
              <a:buAutoNum type="arabicPeriod"/>
            </a:pPr>
            <a:r>
              <a:rPr lang="en-US" b="0" i="0" dirty="0">
                <a:solidFill>
                  <a:srgbClr val="D4D4D4"/>
                </a:solidFill>
                <a:effectLst/>
                <a:latin typeface="Century Gothic" panose="020B0502020202020204" pitchFamily="34" charset="0"/>
              </a:rPr>
              <a:t>République </a:t>
            </a:r>
            <a:r>
              <a:rPr lang="en-US" b="0" i="0" dirty="0" err="1">
                <a:solidFill>
                  <a:srgbClr val="D4D4D4"/>
                </a:solidFill>
                <a:effectLst/>
                <a:latin typeface="Century Gothic" panose="020B0502020202020204" pitchFamily="34" charset="0"/>
              </a:rPr>
              <a:t>arabe</a:t>
            </a:r>
            <a:r>
              <a:rPr lang="en-US" b="0" i="0" dirty="0">
                <a:solidFill>
                  <a:srgbClr val="D4D4D4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lang="en-US" b="0" i="0" dirty="0" err="1">
                <a:solidFill>
                  <a:srgbClr val="D4D4D4"/>
                </a:solidFill>
                <a:effectLst/>
                <a:latin typeface="Century Gothic" panose="020B0502020202020204" pitchFamily="34" charset="0"/>
              </a:rPr>
              <a:t>syrienne</a:t>
            </a:r>
            <a:r>
              <a:rPr lang="en-US" b="0" i="0" dirty="0">
                <a:solidFill>
                  <a:srgbClr val="D4D4D4"/>
                </a:solidFill>
                <a:effectLst/>
                <a:latin typeface="Century Gothic" panose="020B0502020202020204" pitchFamily="34" charset="0"/>
              </a:rPr>
              <a:t> 1858943000</a:t>
            </a:r>
          </a:p>
          <a:p>
            <a:pPr marL="34290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+mj-lt"/>
              <a:buAutoNum type="arabicPeriod"/>
            </a:pPr>
            <a:r>
              <a:rPr lang="en-US" b="0" i="0" dirty="0" err="1">
                <a:solidFill>
                  <a:srgbClr val="D4D4D4"/>
                </a:solidFill>
                <a:effectLst/>
                <a:latin typeface="Century Gothic" panose="020B0502020202020204" pitchFamily="34" charset="0"/>
              </a:rPr>
              <a:t>Éthiopie</a:t>
            </a:r>
            <a:r>
              <a:rPr lang="en-US" b="0" i="0" dirty="0">
                <a:solidFill>
                  <a:srgbClr val="D4D4D4"/>
                </a:solidFill>
                <a:effectLst/>
                <a:latin typeface="Century Gothic" panose="020B0502020202020204" pitchFamily="34" charset="0"/>
              </a:rPr>
              <a:t> 1381294000</a:t>
            </a:r>
            <a:endParaRPr lang="en-US" dirty="0">
              <a:solidFill>
                <a:srgbClr val="D4D4D4"/>
              </a:solidFill>
              <a:latin typeface="Century Gothic" panose="020B0502020202020204" pitchFamily="34" charset="0"/>
            </a:endParaRPr>
          </a:p>
          <a:p>
            <a:pPr marL="34290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+mj-lt"/>
              <a:buAutoNum type="arabicPeriod"/>
            </a:pPr>
            <a:r>
              <a:rPr lang="en-US" b="0" i="0" dirty="0" err="1">
                <a:solidFill>
                  <a:srgbClr val="D4D4D4"/>
                </a:solidFill>
                <a:effectLst/>
                <a:latin typeface="Century Gothic" panose="020B0502020202020204" pitchFamily="34" charset="0"/>
              </a:rPr>
              <a:t>Yémen</a:t>
            </a:r>
            <a:r>
              <a:rPr lang="en-US" b="0" i="0" dirty="0">
                <a:solidFill>
                  <a:srgbClr val="D4D4D4"/>
                </a:solidFill>
                <a:effectLst/>
                <a:latin typeface="Century Gothic" panose="020B0502020202020204" pitchFamily="34" charset="0"/>
              </a:rPr>
              <a:t> 1206484000</a:t>
            </a:r>
          </a:p>
          <a:p>
            <a:pPr marL="34290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+mj-lt"/>
              <a:buAutoNum type="arabicPeriod"/>
            </a:pPr>
            <a:r>
              <a:rPr lang="en-US" b="0" i="0" dirty="0">
                <a:solidFill>
                  <a:srgbClr val="D4D4D4"/>
                </a:solidFill>
                <a:effectLst/>
                <a:latin typeface="Century Gothic" panose="020B0502020202020204" pitchFamily="34" charset="0"/>
              </a:rPr>
              <a:t>Soudan du Sud 695248000</a:t>
            </a:r>
            <a:endParaRPr lang="en-US" dirty="0">
              <a:solidFill>
                <a:srgbClr val="D4D4D4"/>
              </a:solidFill>
              <a:latin typeface="Century Gothic" panose="020B0502020202020204" pitchFamily="34" charset="0"/>
            </a:endParaRPr>
          </a:p>
          <a:p>
            <a:pPr marL="34290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+mj-lt"/>
              <a:buAutoNum type="arabicPeriod"/>
            </a:pPr>
            <a:r>
              <a:rPr lang="en-US" b="0" i="0" dirty="0">
                <a:solidFill>
                  <a:srgbClr val="D4D4D4"/>
                </a:solidFill>
                <a:effectLst/>
                <a:latin typeface="Century Gothic" panose="020B0502020202020204" pitchFamily="34" charset="0"/>
              </a:rPr>
              <a:t>Soudan 669784000</a:t>
            </a:r>
          </a:p>
          <a:p>
            <a:pPr marL="34290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+mj-lt"/>
              <a:buAutoNum type="arabicPeriod"/>
            </a:pPr>
            <a:r>
              <a:rPr lang="en-US" b="0" i="0" dirty="0">
                <a:solidFill>
                  <a:srgbClr val="D4D4D4"/>
                </a:solidFill>
                <a:effectLst/>
                <a:latin typeface="Century Gothic" panose="020B0502020202020204" pitchFamily="34" charset="0"/>
              </a:rPr>
              <a:t>Kenya 552836000</a:t>
            </a:r>
            <a:endParaRPr lang="en-US" dirty="0">
              <a:solidFill>
                <a:srgbClr val="D4D4D4"/>
              </a:solidFill>
              <a:latin typeface="Century Gothic" panose="020B0502020202020204" pitchFamily="34" charset="0"/>
            </a:endParaRPr>
          </a:p>
          <a:p>
            <a:pPr marL="34290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+mj-lt"/>
              <a:buAutoNum type="arabicPeriod"/>
            </a:pPr>
            <a:r>
              <a:rPr lang="en-US" b="0" i="0" dirty="0">
                <a:solidFill>
                  <a:srgbClr val="D4D4D4"/>
                </a:solidFill>
                <a:effectLst/>
                <a:latin typeface="Century Gothic" panose="020B0502020202020204" pitchFamily="34" charset="0"/>
              </a:rPr>
              <a:t>Bangladesh 348188000</a:t>
            </a:r>
          </a:p>
          <a:p>
            <a:pPr marL="34290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+mj-lt"/>
              <a:buAutoNum type="arabicPeriod"/>
            </a:pPr>
            <a:r>
              <a:rPr lang="en-US" b="0" i="0" dirty="0" err="1">
                <a:solidFill>
                  <a:srgbClr val="D4D4D4"/>
                </a:solidFill>
                <a:effectLst/>
                <a:latin typeface="Century Gothic" panose="020B0502020202020204" pitchFamily="34" charset="0"/>
              </a:rPr>
              <a:t>Somalie</a:t>
            </a:r>
            <a:r>
              <a:rPr lang="en-US" b="0" i="0" dirty="0">
                <a:solidFill>
                  <a:srgbClr val="D4D4D4"/>
                </a:solidFill>
                <a:effectLst/>
                <a:latin typeface="Century Gothic" panose="020B0502020202020204" pitchFamily="34" charset="0"/>
              </a:rPr>
              <a:t> 292678000</a:t>
            </a:r>
            <a:endParaRPr lang="en-US" dirty="0">
              <a:solidFill>
                <a:srgbClr val="D4D4D4"/>
              </a:solidFill>
              <a:latin typeface="Century Gothic" panose="020B0502020202020204" pitchFamily="34" charset="0"/>
            </a:endParaRPr>
          </a:p>
          <a:p>
            <a:pPr marL="34290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+mj-lt"/>
              <a:buAutoNum type="arabicPeriod"/>
            </a:pPr>
            <a:r>
              <a:rPr lang="fr-FR" b="0" i="0" dirty="0">
                <a:solidFill>
                  <a:srgbClr val="D4D4D4"/>
                </a:solidFill>
                <a:effectLst/>
                <a:latin typeface="Century Gothic" panose="020B0502020202020204" pitchFamily="34" charset="0"/>
              </a:rPr>
              <a:t>République démocratique du Congo 288502000</a:t>
            </a:r>
            <a:endParaRPr lang="en-US" b="0" i="0" dirty="0">
              <a:solidFill>
                <a:srgbClr val="D4D4D4"/>
              </a:solidFill>
              <a:effectLst/>
              <a:latin typeface="Century Gothic" panose="020B0502020202020204" pitchFamily="34" charset="0"/>
            </a:endParaRPr>
          </a:p>
          <a:p>
            <a:pPr marL="34290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+mj-lt"/>
              <a:buAutoNum type="arabicPeriod"/>
            </a:pPr>
            <a:r>
              <a:rPr lang="en-US" b="0" i="0" dirty="0">
                <a:solidFill>
                  <a:srgbClr val="D4D4D4"/>
                </a:solidFill>
                <a:effectLst/>
                <a:latin typeface="Century Gothic" panose="020B0502020202020204" pitchFamily="34" charset="0"/>
              </a:rPr>
              <a:t>Niger 276344000</a:t>
            </a:r>
            <a:endParaRPr dirty="0">
              <a:latin typeface="Century Gothic" panose="020B0502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233f607d43_0_0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2000" cy="9705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200"/>
              <a:buFont typeface="Century Gothic"/>
              <a:buNone/>
            </a:pPr>
            <a:r>
              <a:rPr lang="fr-FR" sz="3200"/>
              <a:t>8) Évolution de l’aide alimentaire pour les 5 pays qui en ont le plus bénéficié entre 2013 et 2016</a:t>
            </a:r>
            <a:endParaRPr/>
          </a:p>
        </p:txBody>
      </p:sp>
      <p:sp>
        <p:nvSpPr>
          <p:cNvPr id="196" name="Google Shape;196;g2233f607d43_0_0"/>
          <p:cNvSpPr txBox="1">
            <a:spLocks noGrp="1"/>
          </p:cNvSpPr>
          <p:nvPr>
            <p:ph type="body" idx="1"/>
          </p:nvPr>
        </p:nvSpPr>
        <p:spPr>
          <a:xfrm>
            <a:off x="818712" y="2222287"/>
            <a:ext cx="10554600" cy="36366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9856197-0F1F-CC07-BCF0-F17568DEA7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26825"/>
            <a:ext cx="12191999" cy="50311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1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200"/>
              <a:buFont typeface="Century Gothic"/>
              <a:buNone/>
            </a:pPr>
            <a:r>
              <a:rPr lang="fr-FR" sz="3200" dirty="0"/>
              <a:t>9) Liste des 10 pays qui ont la plus forte disponibilité alimentaire par habitant</a:t>
            </a:r>
            <a:endParaRPr sz="3200" dirty="0"/>
          </a:p>
        </p:txBody>
      </p:sp>
      <p:sp>
        <p:nvSpPr>
          <p:cNvPr id="203" name="Google Shape;203;p11"/>
          <p:cNvSpPr txBox="1">
            <a:spLocks noGrp="1"/>
          </p:cNvSpPr>
          <p:nvPr>
            <p:ph type="body" idx="1"/>
          </p:nvPr>
        </p:nvSpPr>
        <p:spPr>
          <a:xfrm>
            <a:off x="818712" y="2222287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7C80A7-031E-B195-D194-E1AC7DDC8D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30692"/>
            <a:ext cx="9315450" cy="52197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2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200"/>
              <a:buFont typeface="Century Gothic"/>
              <a:buNone/>
            </a:pPr>
            <a:r>
              <a:rPr lang="fr-FR" sz="3200" dirty="0"/>
              <a:t>9) Liste des 10 pays qui ont la plus faible disponibilité alimentaire par habitant</a:t>
            </a:r>
            <a:endParaRPr dirty="0"/>
          </a:p>
        </p:txBody>
      </p:sp>
      <p:sp>
        <p:nvSpPr>
          <p:cNvPr id="210" name="Google Shape;210;p12"/>
          <p:cNvSpPr txBox="1">
            <a:spLocks noGrp="1"/>
          </p:cNvSpPr>
          <p:nvPr>
            <p:ph type="body" idx="1"/>
          </p:nvPr>
        </p:nvSpPr>
        <p:spPr>
          <a:xfrm>
            <a:off x="818712" y="2222287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265DBC9-6BA1-EF09-DD47-99D92D6150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00833" y="1638300"/>
            <a:ext cx="10858500" cy="52197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3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2000" cy="9705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200"/>
              <a:buFont typeface="Century Gothic"/>
              <a:buNone/>
            </a:pPr>
            <a:r>
              <a:rPr lang="fr-FR" sz="3200"/>
              <a:t>10) Étude sur le manioc en Thaïlande</a:t>
            </a:r>
            <a:endParaRPr/>
          </a:p>
        </p:txBody>
      </p:sp>
      <p:sp>
        <p:nvSpPr>
          <p:cNvPr id="217" name="Google Shape;217;p13"/>
          <p:cNvSpPr txBox="1">
            <a:spLocks noGrp="1"/>
          </p:cNvSpPr>
          <p:nvPr>
            <p:ph type="body" idx="1"/>
          </p:nvPr>
        </p:nvSpPr>
        <p:spPr>
          <a:xfrm>
            <a:off x="818712" y="2222287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§"/>
            </a:pPr>
            <a:r>
              <a:rPr lang="nl-NL" dirty="0"/>
              <a:t>Sous </a:t>
            </a:r>
            <a:r>
              <a:rPr lang="nl-NL" dirty="0" err="1"/>
              <a:t>nutrition</a:t>
            </a:r>
            <a:r>
              <a:rPr lang="nl-NL" dirty="0"/>
              <a:t> en </a:t>
            </a:r>
            <a:r>
              <a:rPr lang="nl-NL" dirty="0" err="1"/>
              <a:t>thailande</a:t>
            </a:r>
            <a:r>
              <a:rPr lang="nl-NL" dirty="0"/>
              <a:t>: 6200000 </a:t>
            </a:r>
            <a:r>
              <a:rPr lang="nl-NL" dirty="0" err="1"/>
              <a:t>ou</a:t>
            </a:r>
            <a:r>
              <a:rPr lang="nl-NL" dirty="0"/>
              <a:t> 8,96%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§"/>
            </a:pPr>
            <a:r>
              <a:rPr lang="nl-NL" dirty="0"/>
              <a:t>Total </a:t>
            </a:r>
            <a:r>
              <a:rPr lang="nl-NL" dirty="0" err="1"/>
              <a:t>production</a:t>
            </a:r>
            <a:r>
              <a:rPr lang="nl-NL" dirty="0"/>
              <a:t> de </a:t>
            </a:r>
            <a:r>
              <a:rPr lang="nl-NL" dirty="0" err="1"/>
              <a:t>manioc</a:t>
            </a:r>
            <a:r>
              <a:rPr lang="nl-NL" dirty="0"/>
              <a:t>: 30228000000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§"/>
            </a:pPr>
            <a:r>
              <a:rPr lang="nl-NL" dirty="0"/>
              <a:t>Total </a:t>
            </a:r>
            <a:r>
              <a:rPr lang="nl-NL" dirty="0" err="1"/>
              <a:t>exportation</a:t>
            </a:r>
            <a:r>
              <a:rPr lang="nl-NL" dirty="0"/>
              <a:t>  de manioc:25214000000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§"/>
            </a:pPr>
            <a:r>
              <a:rPr lang="nl-NL" dirty="0"/>
              <a:t>Soit 83.41%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5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fr-FR"/>
              <a:t>Conclusion</a:t>
            </a:r>
            <a:endParaRPr/>
          </a:p>
        </p:txBody>
      </p:sp>
      <p:sp>
        <p:nvSpPr>
          <p:cNvPr id="231" name="Google Shape;231;p15"/>
          <p:cNvSpPr txBox="1">
            <a:spLocks noGrp="1"/>
          </p:cNvSpPr>
          <p:nvPr>
            <p:ph type="body" idx="1"/>
          </p:nvPr>
        </p:nvSpPr>
        <p:spPr>
          <a:xfrm>
            <a:off x="818712" y="2222287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fr-BE" dirty="0"/>
              <a:t>Mauvaise gestion 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fr-BE" dirty="0"/>
              <a:t>Désastre naturelle(changement climatique)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fr-BE"/>
              <a:t>Conflits politique</a:t>
            </a:r>
            <a:endParaRPr lang="fr-BE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fr-FR" sz="3200"/>
              <a:t>Contexte et spécification des données</a:t>
            </a:r>
            <a:endParaRPr sz="3200"/>
          </a:p>
        </p:txBody>
      </p:sp>
      <p:sp>
        <p:nvSpPr>
          <p:cNvPr id="131" name="Google Shape;131;p2"/>
          <p:cNvSpPr txBox="1">
            <a:spLocks noGrp="1"/>
          </p:cNvSpPr>
          <p:nvPr>
            <p:ph type="body" idx="1"/>
          </p:nvPr>
        </p:nvSpPr>
        <p:spPr>
          <a:xfrm>
            <a:off x="810000" y="2222287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nl-NL" dirty="0"/>
              <a:t>Analyse des </a:t>
            </a:r>
            <a:r>
              <a:rPr lang="fr-FR" dirty="0"/>
              <a:t>données</a:t>
            </a:r>
          </a:p>
          <a:p>
            <a: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fr-FR" dirty="0"/>
              <a:t>Etudes sur l’alimentation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fr-FR" sz="3200"/>
              <a:t>Méthodologie de l’analyse</a:t>
            </a:r>
            <a:endParaRPr sz="3200"/>
          </a:p>
        </p:txBody>
      </p:sp>
      <p:sp>
        <p:nvSpPr>
          <p:cNvPr id="138" name="Google Shape;138;p3"/>
          <p:cNvSpPr txBox="1">
            <a:spLocks noGrp="1"/>
          </p:cNvSpPr>
          <p:nvPr>
            <p:ph type="body" idx="1"/>
          </p:nvPr>
        </p:nvSpPr>
        <p:spPr>
          <a:xfrm>
            <a:off x="818712" y="2222287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dirty="0"/>
              <a:t>Python</a:t>
            </a:r>
          </a:p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dirty="0"/>
              <a:t>Visual studio code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7DDEE21-3E87-CE07-761F-4DCB52A495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8613" y="1070188"/>
            <a:ext cx="4305521" cy="534062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4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2000" cy="9705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200"/>
              <a:buFont typeface="Century Gothic"/>
              <a:buNone/>
            </a:pPr>
            <a:r>
              <a:rPr lang="fr-FR" sz="3200"/>
              <a:t>1) Proportion de personnes en état de sous-nutrition en 2017</a:t>
            </a:r>
            <a:endParaRPr sz="3200"/>
          </a:p>
        </p:txBody>
      </p:sp>
      <p:sp>
        <p:nvSpPr>
          <p:cNvPr id="146" name="Google Shape;146;p4"/>
          <p:cNvSpPr txBox="1">
            <a:spLocks noGrp="1"/>
          </p:cNvSpPr>
          <p:nvPr>
            <p:ph type="body" idx="1"/>
          </p:nvPr>
        </p:nvSpPr>
        <p:spPr>
          <a:xfrm>
            <a:off x="818712" y="2222287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dirty="0"/>
              <a:t>535700000 </a:t>
            </a:r>
            <a:r>
              <a:rPr lang="nl-NL" dirty="0" err="1"/>
              <a:t>peronnnes</a:t>
            </a:r>
            <a:r>
              <a:rPr lang="nl-NL" dirty="0"/>
              <a:t> en sous </a:t>
            </a:r>
            <a:r>
              <a:rPr lang="nl-NL" dirty="0" err="1"/>
              <a:t>nutrition</a:t>
            </a:r>
            <a:endParaRPr lang="nl-NL" dirty="0"/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dirty="0"/>
              <a:t>7,1% de la </a:t>
            </a:r>
            <a:r>
              <a:rPr lang="nl-NL" dirty="0" err="1"/>
              <a:t>population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5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200"/>
              <a:buFont typeface="Century Gothic"/>
              <a:buNone/>
            </a:pPr>
            <a:r>
              <a:rPr lang="fr-FR" sz="3200"/>
              <a:t>2) Nombre théorique de personnes qui pourraient être nourries en 2017</a:t>
            </a:r>
            <a:endParaRPr sz="3200"/>
          </a:p>
        </p:txBody>
      </p:sp>
      <p:sp>
        <p:nvSpPr>
          <p:cNvPr id="153" name="Google Shape;153;p5"/>
          <p:cNvSpPr txBox="1">
            <a:spLocks noGrp="1"/>
          </p:cNvSpPr>
          <p:nvPr>
            <p:ph type="body" idx="1"/>
          </p:nvPr>
        </p:nvSpPr>
        <p:spPr>
          <a:xfrm>
            <a:off x="818712" y="2222287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dirty="0">
                <a:latin typeface="Century Gothic" panose="020B0502020202020204" pitchFamily="34" charset="0"/>
              </a:rPr>
              <a:t>2400 kilo </a:t>
            </a:r>
            <a:r>
              <a:rPr lang="nl-NL" dirty="0" err="1">
                <a:latin typeface="Century Gothic" panose="020B0502020202020204" pitchFamily="34" charset="0"/>
              </a:rPr>
              <a:t>calories</a:t>
            </a:r>
            <a:r>
              <a:rPr lang="nl-NL" dirty="0">
                <a:latin typeface="Century Gothic" panose="020B0502020202020204" pitchFamily="34" charset="0"/>
              </a:rPr>
              <a:t> par jour </a:t>
            </a: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dirty="0">
                <a:latin typeface="Century Gothic" panose="020B0502020202020204" pitchFamily="34" charset="0"/>
              </a:rPr>
              <a:t>876000 kcal par </a:t>
            </a:r>
            <a:r>
              <a:rPr lang="nl-NL" dirty="0" err="1">
                <a:latin typeface="Century Gothic" panose="020B0502020202020204" pitchFamily="34" charset="0"/>
              </a:rPr>
              <a:t>an</a:t>
            </a:r>
            <a:r>
              <a:rPr lang="nl-NL" dirty="0">
                <a:latin typeface="Century Gothic" panose="020B0502020202020204" pitchFamily="34" charset="0"/>
              </a:rPr>
              <a:t> </a:t>
            </a: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  <a:latin typeface="Century Gothic" panose="020B0502020202020204" pitchFamily="34" charset="0"/>
              </a:rPr>
              <a:t>20918984627331.0</a:t>
            </a:r>
            <a:r>
              <a:rPr lang="nl-NL" b="0" i="0" dirty="0">
                <a:solidFill>
                  <a:schemeClr val="bg1"/>
                </a:solidFill>
                <a:effectLst/>
                <a:latin typeface="Century Gothic" panose="020B0502020202020204" pitchFamily="34" charset="0"/>
              </a:rPr>
              <a:t> kcal </a:t>
            </a:r>
            <a:r>
              <a:rPr lang="nl-NL" b="0" i="0" dirty="0" err="1">
                <a:solidFill>
                  <a:schemeClr val="bg1"/>
                </a:solidFill>
                <a:effectLst/>
                <a:latin typeface="Century Gothic" panose="020B0502020202020204" pitchFamily="34" charset="0"/>
              </a:rPr>
              <a:t>disponibles</a:t>
            </a:r>
            <a:endParaRPr lang="nl-NL" b="0" i="0" dirty="0">
              <a:solidFill>
                <a:schemeClr val="bg1"/>
              </a:solidFill>
              <a:effectLst/>
              <a:latin typeface="Century Gothic" panose="020B0502020202020204" pitchFamily="34" charset="0"/>
            </a:endParaRP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dirty="0">
                <a:solidFill>
                  <a:schemeClr val="bg1"/>
                </a:solidFill>
                <a:latin typeface="Century Gothic" panose="020B0502020202020204" pitchFamily="34" charset="0"/>
              </a:rPr>
              <a:t>8716243594 </a:t>
            </a:r>
            <a:r>
              <a:rPr lang="nl-NL" dirty="0" err="1">
                <a:solidFill>
                  <a:schemeClr val="bg1"/>
                </a:solidFill>
                <a:latin typeface="Century Gothic" panose="020B0502020202020204" pitchFamily="34" charset="0"/>
              </a:rPr>
              <a:t>humains</a:t>
            </a:r>
            <a:r>
              <a:rPr lang="nl-NL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nl-NL" dirty="0" err="1">
                <a:solidFill>
                  <a:schemeClr val="bg1"/>
                </a:solidFill>
                <a:latin typeface="Century Gothic" panose="020B0502020202020204" pitchFamily="34" charset="0"/>
              </a:rPr>
              <a:t>pourraient</a:t>
            </a:r>
            <a:r>
              <a:rPr lang="nl-NL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nl-NL" dirty="0" err="1">
                <a:solidFill>
                  <a:schemeClr val="bg1"/>
                </a:solidFill>
                <a:latin typeface="Century Gothic" panose="020B0502020202020204" pitchFamily="34" charset="0"/>
              </a:rPr>
              <a:t>etre</a:t>
            </a:r>
            <a:r>
              <a:rPr lang="nl-NL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nl-NL" dirty="0" err="1">
                <a:solidFill>
                  <a:schemeClr val="bg1"/>
                </a:solidFill>
                <a:latin typeface="Century Gothic" panose="020B0502020202020204" pitchFamily="34" charset="0"/>
              </a:rPr>
              <a:t>nourris</a:t>
            </a:r>
            <a:endParaRPr lang="nl-NL" dirty="0">
              <a:solidFill>
                <a:schemeClr val="bg1"/>
              </a:solidFill>
              <a:latin typeface="Century Gothic" panose="020B0502020202020204" pitchFamily="34" charset="0"/>
            </a:endParaRPr>
          </a:p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dirty="0">
                <a:solidFill>
                  <a:schemeClr val="bg1"/>
                </a:solidFill>
                <a:latin typeface="Century Gothic" panose="020B0502020202020204" pitchFamily="34" charset="0"/>
              </a:rPr>
              <a:t>115.48% de la </a:t>
            </a:r>
            <a:r>
              <a:rPr lang="nl-NL" dirty="0" err="1">
                <a:solidFill>
                  <a:schemeClr val="bg1"/>
                </a:solidFill>
                <a:latin typeface="Century Gothic" panose="020B0502020202020204" pitchFamily="34" charset="0"/>
              </a:rPr>
              <a:t>population</a:t>
            </a:r>
            <a:r>
              <a:rPr lang="nl-NL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nl-NL" dirty="0" err="1">
                <a:solidFill>
                  <a:schemeClr val="bg1"/>
                </a:solidFill>
                <a:latin typeface="Century Gothic" panose="020B0502020202020204" pitchFamily="34" charset="0"/>
              </a:rPr>
              <a:t>mondial</a:t>
            </a:r>
            <a:r>
              <a:rPr lang="nl-NL" dirty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endParaRPr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6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200"/>
              <a:buFont typeface="Century Gothic"/>
              <a:buNone/>
            </a:pPr>
            <a:r>
              <a:rPr lang="fr-FR" sz="3200"/>
              <a:t>3) Nombre théorique de personnes qui pourraient être nourries uniquement avec les végétaux en 2017</a:t>
            </a:r>
            <a:endParaRPr/>
          </a:p>
        </p:txBody>
      </p:sp>
      <p:sp>
        <p:nvSpPr>
          <p:cNvPr id="160" name="Google Shape;160;p6"/>
          <p:cNvSpPr txBox="1">
            <a:spLocks noGrp="1"/>
          </p:cNvSpPr>
          <p:nvPr>
            <p:ph type="body" idx="1"/>
          </p:nvPr>
        </p:nvSpPr>
        <p:spPr>
          <a:xfrm>
            <a:off x="818712" y="2222287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endParaRPr lang="nl-NL" dirty="0"/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nl-NL" dirty="0"/>
              <a:t>17260764211501 kcal 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nl-NL" dirty="0"/>
              <a:t>7191986088 </a:t>
            </a:r>
            <a:r>
              <a:rPr lang="nl-NL" dirty="0" err="1"/>
              <a:t>humains</a:t>
            </a:r>
            <a:endParaRPr lang="nl-NL" dirty="0"/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nl-NL" dirty="0"/>
              <a:t>95,28% de la </a:t>
            </a:r>
            <a:r>
              <a:rPr lang="nl-NL" dirty="0" err="1"/>
              <a:t>population</a:t>
            </a:r>
            <a:r>
              <a:rPr lang="nl-NL" dirty="0"/>
              <a:t> mondiale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7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200"/>
              <a:buFont typeface="Century Gothic"/>
              <a:buNone/>
            </a:pPr>
            <a:r>
              <a:rPr lang="fr-FR" sz="3200"/>
              <a:t>4) Répartition de la disponibilité intérieure</a:t>
            </a:r>
            <a:endParaRPr/>
          </a:p>
        </p:txBody>
      </p:sp>
      <p:sp>
        <p:nvSpPr>
          <p:cNvPr id="167" name="Google Shape;167;p7"/>
          <p:cNvSpPr txBox="1">
            <a:spLocks noGrp="1"/>
          </p:cNvSpPr>
          <p:nvPr>
            <p:ph type="body" idx="1"/>
          </p:nvPr>
        </p:nvSpPr>
        <p:spPr>
          <a:xfrm>
            <a:off x="818712" y="2222287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E42D9E2-E580-4FDC-AA62-A9BC29D893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4077" y="1799445"/>
            <a:ext cx="7649222" cy="505855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8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200"/>
              <a:buFont typeface="Century Gothic"/>
              <a:buNone/>
            </a:pPr>
            <a:r>
              <a:rPr lang="fr-FR" sz="3200"/>
              <a:t>5) Part de l’utilisation des principales céréales entre l’alimentation humaine et animale</a:t>
            </a:r>
            <a:endParaRPr/>
          </a:p>
        </p:txBody>
      </p:sp>
      <p:sp>
        <p:nvSpPr>
          <p:cNvPr id="175" name="Google Shape;175;p8"/>
          <p:cNvSpPr txBox="1">
            <a:spLocks noGrp="1"/>
          </p:cNvSpPr>
          <p:nvPr>
            <p:ph type="body" idx="1"/>
          </p:nvPr>
        </p:nvSpPr>
        <p:spPr>
          <a:xfrm>
            <a:off x="818712" y="2222287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3A2009C-87BE-424F-05D5-530B53C1D5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823" y="2213875"/>
            <a:ext cx="5353050" cy="4152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8D05B6C-0F5A-03E9-DAD2-A4B35638CD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4050" y="2328175"/>
            <a:ext cx="6457950" cy="39243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9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200"/>
              <a:buFont typeface="Century Gothic"/>
              <a:buNone/>
            </a:pPr>
            <a:r>
              <a:rPr lang="fr-FR" sz="3200"/>
              <a:t>6) Liste des 10 pays où la proportion de personnes en état de sous-nutrition est la plus forte en </a:t>
            </a:r>
            <a:r>
              <a:rPr lang="fr-FR" sz="3200">
                <a:solidFill>
                  <a:schemeClr val="lt1"/>
                </a:solidFill>
              </a:rPr>
              <a:t>2017</a:t>
            </a:r>
            <a:endParaRPr/>
          </a:p>
        </p:txBody>
      </p:sp>
      <p:sp>
        <p:nvSpPr>
          <p:cNvPr id="182" name="Google Shape;182;p9"/>
          <p:cNvSpPr txBox="1">
            <a:spLocks noGrp="1"/>
          </p:cNvSpPr>
          <p:nvPr>
            <p:ph type="body" idx="1"/>
          </p:nvPr>
        </p:nvSpPr>
        <p:spPr>
          <a:xfrm>
            <a:off x="818712" y="2222287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F339572-5EBA-92C8-373B-07D063A714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" y="1890793"/>
            <a:ext cx="12192001" cy="496720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Entre guillemets">
  <a:themeElements>
    <a:clrScheme name="Quotable">
      <a:dk1>
        <a:srgbClr val="000000"/>
      </a:dk1>
      <a:lt1>
        <a:srgbClr val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1187</TotalTime>
  <Words>289</Words>
  <Application>Microsoft Office PowerPoint</Application>
  <PresentationFormat>Widescreen</PresentationFormat>
  <Paragraphs>50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Wingdings</vt:lpstr>
      <vt:lpstr>Noto Sans Symbols</vt:lpstr>
      <vt:lpstr>Century Gothic</vt:lpstr>
      <vt:lpstr>Calibri</vt:lpstr>
      <vt:lpstr>Arial</vt:lpstr>
      <vt:lpstr>Entre guillemets</vt:lpstr>
      <vt:lpstr>Étude sur l’alimentation dans le monde</vt:lpstr>
      <vt:lpstr>Contexte et spécification des données</vt:lpstr>
      <vt:lpstr>Méthodologie de l’analyse</vt:lpstr>
      <vt:lpstr>1) Proportion de personnes en état de sous-nutrition en 2017</vt:lpstr>
      <vt:lpstr>2) Nombre théorique de personnes qui pourraient être nourries en 2017</vt:lpstr>
      <vt:lpstr>3) Nombre théorique de personnes qui pourraient être nourries uniquement avec les végétaux en 2017</vt:lpstr>
      <vt:lpstr>4) Répartition de la disponibilité intérieure</vt:lpstr>
      <vt:lpstr>5) Part de l’utilisation des principales céréales entre l’alimentation humaine et animale</vt:lpstr>
      <vt:lpstr>6) Liste des 10 pays où la proportion de personnes en état de sous-nutrition est la plus forte en 2017</vt:lpstr>
      <vt:lpstr>7) Liste des 10 pays qui ont le plus bénéficié de l’aide alimentaire entre 2013 et 2016</vt:lpstr>
      <vt:lpstr>8) Évolution de l’aide alimentaire pour les 5 pays qui en ont le plus bénéficié entre 2013 et 2016</vt:lpstr>
      <vt:lpstr>9) Liste des 10 pays qui ont la plus forte disponibilité alimentaire par habitant</vt:lpstr>
      <vt:lpstr>9) Liste des 10 pays qui ont la plus faible disponibilité alimentaire par habitant</vt:lpstr>
      <vt:lpstr>10) Étude sur le manioc en Thaïlande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JeY jEy</dc:creator>
  <cp:lastModifiedBy>Ruben Kraan</cp:lastModifiedBy>
  <cp:revision>6</cp:revision>
  <dcterms:created xsi:type="dcterms:W3CDTF">2023-03-17T20:58:30Z</dcterms:created>
  <dcterms:modified xsi:type="dcterms:W3CDTF">2024-12-20T16:29:38Z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