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78" r:id="rId12"/>
    <p:sldId id="267" r:id="rId13"/>
    <p:sldId id="279" r:id="rId14"/>
    <p:sldId id="268" r:id="rId15"/>
    <p:sldId id="280" r:id="rId16"/>
    <p:sldId id="269" r:id="rId17"/>
    <p:sldId id="281" r:id="rId18"/>
    <p:sldId id="270" r:id="rId19"/>
    <p:sldId id="282" r:id="rId20"/>
    <p:sldId id="271" r:id="rId21"/>
    <p:sldId id="283" r:id="rId22"/>
    <p:sldId id="272" r:id="rId23"/>
    <p:sldId id="284" r:id="rId24"/>
    <p:sldId id="273" r:id="rId25"/>
    <p:sldId id="285" r:id="rId26"/>
    <p:sldId id="274" r:id="rId27"/>
    <p:sldId id="286" r:id="rId28"/>
    <p:sldId id="275" r:id="rId29"/>
    <p:sldId id="287" r:id="rId30"/>
    <p:sldId id="276" r:id="rId31"/>
    <p:sldId id="288" r:id="rId32"/>
    <p:sldId id="277" r:id="rId33"/>
    <p:sldId id="289" r:id="rId34"/>
    <p:sldId id="266" r:id="rId35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Kraan" userId="3ab5a76f85f29f2b" providerId="LiveId" clId="{42D25ABA-79C0-4D10-87FB-BDE3E84607AA}"/>
    <pc:docChg chg="custSel modSld">
      <pc:chgData name="Ruben Kraan" userId="3ab5a76f85f29f2b" providerId="LiveId" clId="{42D25ABA-79C0-4D10-87FB-BDE3E84607AA}" dt="2024-12-30T07:58:51.465" v="70" actId="20577"/>
      <pc:docMkLst>
        <pc:docMk/>
      </pc:docMkLst>
      <pc:sldChg chg="modSp mod">
        <pc:chgData name="Ruben Kraan" userId="3ab5a76f85f29f2b" providerId="LiveId" clId="{42D25ABA-79C0-4D10-87FB-BDE3E84607AA}" dt="2024-12-30T07:58:51.465" v="70" actId="20577"/>
        <pc:sldMkLst>
          <pc:docMk/>
          <pc:sldMk cId="0" sldId="257"/>
        </pc:sldMkLst>
        <pc:spChg chg="mod">
          <ac:chgData name="Ruben Kraan" userId="3ab5a76f85f29f2b" providerId="LiveId" clId="{42D25ABA-79C0-4D10-87FB-BDE3E84607AA}" dt="2024-12-30T07:58:51.465" v="70" actId="20577"/>
          <ac:spMkLst>
            <pc:docMk/>
            <pc:sldMk cId="0" sldId="257"/>
            <ac:spMk id="2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EB6CE50E-7BD6-A6E2-EB06-C39E60E05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4ADEF91C-CEFA-A606-F136-3D97D501CE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2FE24B85-504B-C46B-276D-B0FBEC4E5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8AC084F0-B634-BB28-23ED-94088EC359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0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981A4D69-AF40-8292-B36F-4CC670D97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5E19CDD4-B547-7A8A-29F9-28600C161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E141FA51-CB35-0CC1-2951-C2D48F5D59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9FF556C5-CFBF-8117-B767-36BED1BC13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5109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4F83A056-2A15-0E08-E015-DD0E30576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2EC0A14B-D56E-9ED9-3B09-3E5A5CB36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658D0095-768B-EB8E-392C-17938A749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616E523D-BD22-761F-DBD4-29313E3A98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28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FABF8414-6005-ACEC-5D1A-B21379633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D5925769-2961-AFD4-6B9A-65BA5C143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C7B2E487-B9EB-B824-2424-D9DDDD2D4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630594EC-C1BC-E9B2-7130-1E715EAD1A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99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A7A9FFE8-D4B5-33A7-8D48-C6094A637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55A9B170-CD05-A5FE-03BE-500DE27FC4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CB5CDAC7-2246-2CE6-D3A7-EC8C858C9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FD276D0C-05B5-157F-9B91-F20D8F3156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5786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285CDC30-5019-E941-6BF0-F08969C0F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33580FE1-2A12-CC94-A665-8287579225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BABD87AF-1A34-1984-662A-EEA5C0589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B89FFB30-C060-B48B-F068-14AE9F75A9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2693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B0A371AA-5A23-0CBE-76B0-177F51033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27A9BABF-74AA-1340-277A-44B44C1745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8473ED20-9FCD-C2E1-CF6B-CF15D51C41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7E539638-2421-3629-F61E-C969EBF7FC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489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3D0E86CD-F812-B296-E73F-3B3B06D81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F35D6061-99F0-E270-6E8A-9E5924DCD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BEEACD14-30A5-9306-771C-643775D00E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DFD85599-1F37-17A1-9FD2-AE054DDE43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3078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E6D3FFBC-8F82-08C8-37BB-D215B2844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6DFCAEA1-D5DE-9B47-FAF2-9481FA6B2F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119829D9-1464-28C0-AC48-2CB7BA181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78AFBBFE-7746-92B3-9B3F-AC2B37DA6E0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2967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74089F4C-F1BC-5125-354D-AAE03C07F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50044BD4-3BE2-0B70-9260-86BAFEC447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FB90EB51-38FA-ED9F-E08A-2C7ACD61B2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190F3C92-ECC1-5CA0-65C5-AC82A5DE90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45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E3852074-8B60-B875-3F9B-ADD5C1AA1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C6DF44F9-94DE-DD62-F782-A30DDA5E28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3AAD455A-50FE-B31B-0B14-0DB16360D5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386E7D9C-BA6E-C205-79FD-7B5FD12D35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9411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1B3B2143-28CE-3C6F-3908-2B3E1370E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7C2F1750-74F9-907F-F187-7BC78CB110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B11A9751-DF42-E5DE-AB41-E734A6421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8DF656B0-A682-19EF-BCB0-F1727A964D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648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F09CA290-92A8-558B-6DAC-7FDFE3D25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A4932386-7083-737D-3510-DB9954EC9A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578CF716-CF75-597C-120F-C7CE5A6A47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258A5C84-CE19-5941-BABD-4183D3A2A4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0843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A39DF4BA-0464-A060-C605-37F21C3F0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43473D28-5618-D5D1-5BF6-2E2C9DFFD9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A8516907-C003-5A78-A090-C44FB502D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E3F3F0E5-D6DC-CAE5-8EA7-E0B2B95334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028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DCF0569F-FFAF-0670-0DF7-567AC70C5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B0A16CF6-817B-E3EB-EBC4-2FE96AFC61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5E957EE8-4092-305C-289C-1F651F1ECD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ECA396D9-E442-7368-E50E-1C0C9DF56D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6289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1A009E68-86C2-DA96-24E8-A63F5C7C0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D2DA02D4-1C25-5965-F543-FA4A7B6E8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A1EE6F84-60F1-B877-419E-D5C299F12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CBC98746-E914-90A9-9D50-1C75F976AE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069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25B52F11-424F-B52F-0AF0-E8F0EDDDA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F3CFB676-4771-E56B-704D-F94266D979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041BAB97-1701-BBC7-55A0-00081A0175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A71E72EE-43BF-288B-A3B3-3648F8814C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8988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48609776-7C2D-9A9B-738E-A05DF1D7C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D5091D84-1D80-C26E-D99F-9D3267C77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6A8B665A-45BC-22B3-0344-A9CABDD27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1450DDD4-BFB7-6E95-FD01-DE4712BC17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80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F42BA37D-B699-5E34-30DF-E91A6AFB8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98ACE717-1F38-F447-8D02-8E85A2AB27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BE71DAAC-EA18-DD2F-6E6D-AACC66ABAD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FDB90D15-295B-33C6-0F60-67C45D96826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2294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F908C785-82AB-8A04-EEA7-AE49229B1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6B4C3CCC-5B05-1782-8E88-F9DC7C428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A6BE5A3B-D982-EEC8-69EC-388744DD1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6DFF3E21-A712-0194-34D3-849D3F9327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680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6C990922-57B8-55AB-E983-C4A031CAA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4F4E278D-7223-DDB2-E80C-F0457598AA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79FD2796-78B1-6EA3-754A-A5BA43862D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824618C2-B3FF-DD8E-4DB4-8A8E5CDFCE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23816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EDF05BD6-F5EE-11B4-F60A-660DFDC03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CC08E8FE-2842-99EB-BA90-FA71EFA919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2CE954F2-BF42-D60A-2406-867C923F5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7B72DD89-1F17-6253-7F38-DF67E0DD64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4431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>
          <a:extLst>
            <a:ext uri="{FF2B5EF4-FFF2-40B4-BE49-F238E27FC236}">
              <a16:creationId xmlns:a16="http://schemas.microsoft.com/office/drawing/2014/main" id="{39777B30-57CB-71DF-E4D7-73825CAC8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>
            <a:extLst>
              <a:ext uri="{FF2B5EF4-FFF2-40B4-BE49-F238E27FC236}">
                <a16:creationId xmlns:a16="http://schemas.microsoft.com/office/drawing/2014/main" id="{CFDFC74F-1AE0-6976-EFCF-5C195B37D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>
            <a:extLst>
              <a:ext uri="{FF2B5EF4-FFF2-40B4-BE49-F238E27FC236}">
                <a16:creationId xmlns:a16="http://schemas.microsoft.com/office/drawing/2014/main" id="{35B9532B-C953-FFE4-D890-AF160F5736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>
            <a:extLst>
              <a:ext uri="{FF2B5EF4-FFF2-40B4-BE49-F238E27FC236}">
                <a16:creationId xmlns:a16="http://schemas.microsoft.com/office/drawing/2014/main" id="{F7E75E19-95B6-C4C2-7FDD-A1FDC7DAD4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6811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/>
              <a:t>Création et utilisation de la base de données</a:t>
            </a: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Ruben Kraan</a:t>
            </a:r>
            <a:endParaRPr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1B8E0346-67EF-C140-5EF1-F9CF58A1E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E4888445-7C07-7A77-80AD-137FF76A1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Requête 1</a:t>
            </a:r>
            <a:endParaRPr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B01F67B6-3627-BADF-AAC1-C053E585EBB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042856C8-4078-1F11-65D6-0B0E8915FC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E701B356-DEA5-E113-CAC5-5B9AD3519D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Nombre total d’appartements vendus au 1er semestre 2020.</a:t>
            </a:r>
            <a:endParaRPr dirty="0"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921A8C96-D1C1-6788-D677-374772048F0A}"/>
              </a:ext>
            </a:extLst>
          </p:cNvPr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3F058-8412-B024-AD88-2A8269245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07" y="1605423"/>
            <a:ext cx="2648086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7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9E266BDC-9DEE-ECA0-4AD2-937890F2B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ED72C763-766B-6459-C8D6-9017B4CD8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57AABD9E-C233-F5E3-64C2-DDC57E23A49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E25054C4-AC9A-F472-87A9-549B9818D4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044160BE-F4DE-83D1-DA12-2FE95308EB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 nombre de ventes d’appartement par région pour le 1er semestre 2020.</a:t>
            </a:r>
            <a:endParaRPr dirty="0"/>
          </a:p>
        </p:txBody>
      </p:sp>
      <p:sp>
        <p:nvSpPr>
          <p:cNvPr id="4" name="Google Shape;345;p42">
            <a:extLst>
              <a:ext uri="{FF2B5EF4-FFF2-40B4-BE49-F238E27FC236}">
                <a16:creationId xmlns:a16="http://schemas.microsoft.com/office/drawing/2014/main" id="{541F4C47-1DF6-E5AD-0E86-AAE4EFBAA4B1}"/>
              </a:ext>
            </a:extLst>
          </p:cNvPr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r.nom_region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region_ventes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COUNT(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v.id_vente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AS nombre_ventes_appartement_s1_2020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vente v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bien b ON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b.id_bien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commune c ON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c.id_commune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b.id_commune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region r ON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r.code_region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c.code_region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b.Type_local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'Appartement' AND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v.Date_vente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'2020-01-01' and '2020-06-30'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r.nom_region</a:t>
            </a:r>
            <a:endParaRPr lang="en-US"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nombre_ventes_appartement_s1_2020 DESC;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56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ACD3A6C3-983C-9B37-8B82-5102DBB5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639EC18E-7F12-2A22-1954-728A7A2F97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4E8C02CC-29BF-0612-783E-DED6A4F7B96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89D23377-A657-A955-1193-222F8C7D45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C08D507F-9359-FF2F-EE29-03A549E9B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 nombre de ventes d’appartement par région pour le 1er semestre 2020.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A830A7-36F7-2A91-DBB5-2ACF3EF0C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7" y="1598405"/>
            <a:ext cx="3132591" cy="316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16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879FF334-EB28-E4AD-4627-D458CFD95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27BC367F-784F-CF24-853A-467A7E3688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F7022C78-7FA9-A8FE-CDE4-37AB17DD2DD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AEC38C1E-A463-753D-791B-200BD88114F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6CC4AF51-219C-AA7C-261D-0F5E783F7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Proportion des ventes d’appartements par le nombre de pièces.</a:t>
            </a:r>
            <a:endParaRPr dirty="0"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F01884F7-2B6F-F02A-9C22-A04EF201A3EB}"/>
              </a:ext>
            </a:extLst>
          </p:cNvPr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b.nombre_pieces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nombre_de_pieces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CONCAT(ROUND(CAST(COUNT(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v.id_vente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AS float) / SUM(COUNT(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v.id_vente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OVER () * 100, 2), '%') AS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proportion_ventes_appartements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vente v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bien b 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b.id_bien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b.Type_local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'Appartement'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b.nombre_pieces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b.nombre_pieces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6122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4B10BF1F-CB1E-4B4E-9A5A-4FDB7D5B3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9FEEE2A8-834E-3345-3F0A-6F84C8FAA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5EBA74A0-FBCF-465C-6AE9-F2AC83A6CAC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7A3C5E8B-C6F7-26DD-22E7-6F352121C6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B5D7662B-9CFA-6160-3D09-1E3E48299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Proportion des ventes d’appartements par le nombre de pièces.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9920A-F223-EAEB-9C89-A3F2E902F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261034"/>
            <a:ext cx="3374980" cy="339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50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96F34BDA-4BE7-C0A3-756B-FEC422F91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BADE402B-3E21-F954-ACC2-3E0EC2FE8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925E7130-287B-CBEF-47CF-61A484A5DC9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7E1671A0-B624-BE22-F853-DD62289067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9B85C133-77AB-244F-D0F0-B34CE1B66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10 départements où le prix du mètre carré est le plus élevé.</a:t>
            </a:r>
            <a:endParaRPr dirty="0"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5E667949-884A-C54E-5A43-8D04FDDCF52B}"/>
              </a:ext>
            </a:extLst>
          </p:cNvPr>
          <p:cNvSpPr txBox="1"/>
          <p:nvPr/>
        </p:nvSpPr>
        <p:spPr>
          <a:xfrm>
            <a:off x="389008" y="1504321"/>
            <a:ext cx="6594498" cy="279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c.code_departement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departement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ROUND(AVG(CAST(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v.Valeur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float) /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b.surface_carrez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0) AS prix_au_m2_reel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vente v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bien b ON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b.id_bien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commune c ON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b.id_commune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c.id_commune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v.Valeur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&lt;&gt; ''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c.code_departement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prix_au_m2_reel DESC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439820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126CEA4C-76C8-08B4-2995-5BBA40E00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AF70ABE6-927D-D9BD-E680-218F3B0F86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339FD61B-BD34-9861-C719-019938C9632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30239176-F702-C1EA-C52E-FD0BD326B93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4986D02D-9BCE-A905-2E33-DE57EF1F7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10 départements où le prix du mètre carré est le plus élevé.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3466E-FFE2-8915-F548-10D51DE39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261034"/>
            <a:ext cx="2478223" cy="329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2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49DD7B74-02EF-A130-A479-5CCF6F3E1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850A55F8-C3E0-E818-0CF9-C92CD4C3EC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5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515F8317-CE62-F91D-C68E-8BEBE60F97E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7882850A-3E6E-B06E-AC7A-C287CB204C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6B76CC71-ECF8-75C9-DD9C-D8F4A27F20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Prix moyen du mètre carré d’une maison en Île-de-France.</a:t>
            </a:r>
            <a:endParaRPr dirty="0"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8AAA25AC-5E04-392F-35E0-986EE5A16CB9}"/>
              </a:ext>
            </a:extLst>
          </p:cNvPr>
          <p:cNvSpPr txBox="1"/>
          <p:nvPr/>
        </p:nvSpPr>
        <p:spPr>
          <a:xfrm>
            <a:off x="389008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r.nom_region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region,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ROUND(AVG(CAST(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v.Valeur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float) /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b.surface_carrez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0) AS prix_au_m2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vente v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bien b ON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b.id_bien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commune c ON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b.id_commune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c.id_commune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region r ON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c.code_region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r.code_region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b.Type_local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'Maison'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r.nom_region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'Ile-de-France'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v.Valeur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&lt;&gt; ''</a:t>
            </a:r>
          </a:p>
        </p:txBody>
      </p:sp>
    </p:spTree>
    <p:extLst>
      <p:ext uri="{BB962C8B-B14F-4D97-AF65-F5344CB8AC3E}">
        <p14:creationId xmlns:p14="http://schemas.microsoft.com/office/powerpoint/2010/main" val="187704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2F7CB38B-FFD2-45B9-B5E6-8CA8C34BE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9A6E80E7-8BA5-CB69-FEA8-EC29FF01B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5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D149C347-ED5A-25A0-4626-C73AA473595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F78EBD3A-63E9-4660-DCEF-75BC89ED58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C0821F14-9DE3-915D-C8FC-17BA45C196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Prix moyen du mètre carré d’une maison en Île-de-France.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376E0-00AB-FB43-7E99-B427E7B97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57" y="1504321"/>
            <a:ext cx="3202373" cy="80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78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45BFC202-9C17-CE30-7735-DACAC9680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8EDF2787-349E-F6EA-B592-89D1F61A71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D8E6583C-4110-6C9E-F056-EF8F8C36DC7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35EC4AA7-01B0-C716-427B-9A2CB1EF54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13CAE376-ED2B-AF45-4356-41D881D280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10 appartements les plus chers avec la région et le nombre de mètres carrés.</a:t>
            </a:r>
            <a:endParaRPr dirty="0"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0B0B2B2B-C941-4C81-028F-547F421145DD}"/>
              </a:ext>
            </a:extLst>
          </p:cNvPr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v.Valeur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r.nom_region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region,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b.surface_carrez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surface_m2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vente v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bien b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b.id_bien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commune c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b.id_commune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c.id_commune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region r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c.code_region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r.code_region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b.Type_local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'Appartement'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v.Valeur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&lt;&gt; ''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CAST(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v.Valeur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float) DESC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10;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120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/>
              <a:t>Contexte du projet</a:t>
            </a:r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nl-NL" dirty="0"/>
              <a:t>La </a:t>
            </a:r>
            <a:r>
              <a:rPr lang="nl-NL" dirty="0" err="1"/>
              <a:t>Place</a:t>
            </a:r>
            <a:r>
              <a:rPr lang="nl-NL" dirty="0"/>
              <a:t> </a:t>
            </a:r>
            <a:r>
              <a:rPr lang="nl-NL" dirty="0" err="1"/>
              <a:t>Immo</a:t>
            </a: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 dirty="0"/>
              <a:t>La </a:t>
            </a:r>
            <a:r>
              <a:rPr lang="nl-NL" dirty="0" err="1"/>
              <a:t>place</a:t>
            </a:r>
            <a:r>
              <a:rPr lang="nl-NL" dirty="0"/>
              <a:t> </a:t>
            </a:r>
            <a:r>
              <a:rPr lang="nl-NL" dirty="0" err="1"/>
              <a:t>immo</a:t>
            </a:r>
            <a:r>
              <a:rPr lang="nl-NL" dirty="0"/>
              <a:t> 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 dirty="0" err="1"/>
              <a:t>Modification</a:t>
            </a:r>
            <a:r>
              <a:rPr lang="nl-NL" dirty="0"/>
              <a:t> de la base de </a:t>
            </a:r>
            <a:r>
              <a:rPr lang="nl-NL" dirty="0" err="1"/>
              <a:t>données</a:t>
            </a:r>
            <a:r>
              <a:rPr lang="nl-NL"/>
              <a:t> 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69" name="Google Shape;269;p34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03E0E54C-E2DC-638D-FFE7-CCA7E6BC4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4AE3F9F6-5E2B-3FF9-E843-07F3E14CF1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FEB53823-6CE8-BB67-36D8-370E66D86C0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FA9294C3-CD0C-4189-595C-49DD388C85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7C2684C9-A593-8C10-F249-DF90F89604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10 appartements les plus chers avec la région et le nombre de mètres carrés.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93DF5-437D-5024-4725-B25A2B54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08" y="1425508"/>
            <a:ext cx="3853686" cy="32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1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06F7A08A-FD19-EE90-074C-360A4D438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E0CAEA5C-87B3-AEF6-BE27-A4CFB64907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7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EB918155-E94C-7825-44A6-B58006EA6B7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88EA96CE-5385-09CD-2C0D-CD369A2CF2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04DBE218-D0AA-3ED1-F097-909DB161D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Taux d’évolution du nombre de ventes entre le premier et le second trimestre de 2020.</a:t>
            </a:r>
            <a:endParaRPr dirty="0"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C2F1E552-859F-957A-DC7F-013D66EC0668}"/>
              </a:ext>
            </a:extLst>
          </p:cNvPr>
          <p:cNvSpPr txBox="1"/>
          <p:nvPr/>
        </p:nvSpPr>
        <p:spPr>
          <a:xfrm>
            <a:off x="389008" y="1489370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ventes_t1_2020 AS (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SELECT COUNT(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v.id_vente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AS nb_ventes_t1_2020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FROM vente v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v.Date_Vente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'2020-01-01' AND '2020-03-31'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ventes_t2_2020 AS (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SELECT COUNT(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v.id_vente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AS nb_ventes_t2_2020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FROM vente v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v.Date_Vente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'2020-04-01' AND '2020-06-30'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ventes_t1_2020.nb_ventes_t1_2020 AS nombre_ventes_T1_2020,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ventes_t2_2020.nb_ventes_t2_2020 AS nb_ventes_T2_2020,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CONCAT(ROUND(CAST((ventes_t2_2020.nb_ventes_t2_2020 - ventes_t1_2020.nb_ventes_t1_2020) AS float) / ventes_t1_2020.nb_ventes_t1_2020 * 100, 2), '%') AS evolution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ventes_t1_2020,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ventes_t2_2020;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3669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384C0B81-8BED-854E-BEDC-72C98B946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31B22431-4777-6A82-A3C0-E22022A71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7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9142CEC3-240F-9A96-B889-67432352306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E23AD2AB-6BD1-4BFF-7F64-D932216273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EF05C6D5-68EA-F08F-0D0A-2273F51240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Taux d’évolution du nombre de ventes entre le premier et le second trimestre de 2020.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D76C3-723C-8154-EBCD-986CF1645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539348"/>
            <a:ext cx="6129779" cy="82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0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3C839E58-047A-56D2-C1AE-B38E3849F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DCC4075E-073B-F3F2-3CBD-C7E1BBBE6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8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3AF75DF8-7BC8-A585-D31D-725D4B9676D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C4A1219A-E514-C68A-D6DA-C4CF0B0BD0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59C4E0AC-D79A-2E95-468D-81258DF2B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 classement des régions par rapport au prix au mètre carré des appartement de plus de 4 pièces.</a:t>
            </a:r>
            <a:endParaRPr dirty="0"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E88513CD-C255-6F87-B225-98CDFF6CE6FE}"/>
              </a:ext>
            </a:extLst>
          </p:cNvPr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r.nom_region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region,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ROUND(AVG(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v.valeur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b.surface_carrez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0) AS prix_au_m2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vente v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bien b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b.id_bien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commune c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b.id_commune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c.id_commune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region r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c.code_region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r.code_region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b.Type_local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'Appartement'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b.nombre_pieces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4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v.Valeur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&lt;&gt; ''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r.nom_region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prix_au_m2 DESC;</a:t>
            </a:r>
          </a:p>
        </p:txBody>
      </p:sp>
    </p:spTree>
    <p:extLst>
      <p:ext uri="{BB962C8B-B14F-4D97-AF65-F5344CB8AC3E}">
        <p14:creationId xmlns:p14="http://schemas.microsoft.com/office/powerpoint/2010/main" val="4088442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E6BEC598-5DEA-FCFA-DA18-2E3DE730B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7BAB1DB1-4B34-1C89-B02F-30FB472E2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8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F8700B08-4B23-A443-2643-414B5175A7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D673B05F-3B65-E228-6A9E-9100DC5926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11D630AD-9172-4216-D644-7031006FDC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 classement des régions par rapport au prix au mètre carré des appartement de plus de 4 pièces.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85E5A-C393-EE82-88DB-CF60095E4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651207"/>
            <a:ext cx="2297725" cy="295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17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78AF3EA4-74AD-D4F8-9F6E-62A08D7C9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406C9B86-3B60-92C9-CC85-F7DF41F248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537C07CC-E388-9D0E-825E-7203F80D204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CFB82EA0-4AC1-6463-51EC-61F238A0BA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3C459FC8-BC7C-34AB-C2CF-A8030BC597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communes ayant eu au moins 50 ventes au 1er trimestre</a:t>
            </a:r>
            <a:endParaRPr dirty="0"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72D7155A-A4F2-EBC1-CBBC-BD720D98A6B3}"/>
              </a:ext>
            </a:extLst>
          </p:cNvPr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c.nom_commune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Commune,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COUNT(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v.id_vente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AS nombre_de_vente_T1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vente v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bien b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b.id_bien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commune c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b.id_commune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c.id_commune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region r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c.code_region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r.code_region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v.Date_Vente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'2020-01-01' AND '2020-03-31'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c.nom_commune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COUNT(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v.id_vente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&gt;= 50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nombre_de_vente_T1 DESC;</a:t>
            </a:r>
          </a:p>
        </p:txBody>
      </p:sp>
    </p:spTree>
    <p:extLst>
      <p:ext uri="{BB962C8B-B14F-4D97-AF65-F5344CB8AC3E}">
        <p14:creationId xmlns:p14="http://schemas.microsoft.com/office/powerpoint/2010/main" val="882795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0F523B65-B5AE-191E-8B0B-91C015B67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B49C7BDF-2591-2825-2580-683FFB441A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298712BC-6895-4BD9-C413-2ACD3691F8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109338F3-B875-B642-E1F8-A4FAF7F4C96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1CA3B2E7-6AB3-1D10-E4A1-958740D5B5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Liste des communes ayant eu au moins 50 ventes au 1er trimestre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342C0-7EA9-682F-6C50-ED944509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261034"/>
            <a:ext cx="2925328" cy="34222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D0D48D-F50F-CD87-4B7E-F276B6350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4337" y="1282745"/>
            <a:ext cx="3086100" cy="3547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E8355-5233-4D70-50BE-D5AA6DCDBE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437" y="1363789"/>
            <a:ext cx="2764497" cy="24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66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4BFDEE29-FD8A-1FF0-87A4-D8194438A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554F6B71-AA39-0176-6494-5B01CAE043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10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718BD04D-A54C-25E9-B4A4-30105AEF473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E08469C0-5985-59F6-5921-2C7D2B65B1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36DB3DE7-26D7-D218-9ACD-86D6BD861B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Différence en pourcentage du prix au mètre carré entre un appartement de 2 pièces et un appartement de 3 pièces.</a:t>
            </a:r>
            <a:endParaRPr dirty="0"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E0341692-1D7A-08F2-C8A1-1B012EC51A6F}"/>
              </a:ext>
            </a:extLst>
          </p:cNvPr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appart_2_pieces AS (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SELECT ROUND(AVG(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v.Valeur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b.surface_carrez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0) AS prix_m2_2pieces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FROM vente v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JOIN bien b ON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b.id_bien</a:t>
            </a:r>
            <a:endParaRPr lang="en-US"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b.Type_local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'Appartement'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b.nombre_pieces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appart_3_pieces AS (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SELECT ROUND(AVG(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v.Valeur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b.surface_carrez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0) AS prix_m2_3pieces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FROM vente v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JOIN bien b ON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b.id_bien</a:t>
            </a:r>
            <a:endParaRPr lang="en-US"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b.Type_local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'Appartement'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AND </a:t>
            </a:r>
            <a:r>
              <a:rPr lang="en-US" sz="11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b.nombre_pieces</a:t>
            </a: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3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appart_2_pieces.prix_m2_2pieces AS prix_m2_appart_2pieces,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appart_3_pieces.prix_m2_3pieces AS prix_m2_appart_3pieces,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ROUND((appart_3_pieces.prix_m2_3pieces - appart_2_pieces.prix_m2_2pieces) * 100.0 / appart_2_pieces.prix_m2_2pieces, 2) AS difference_2_et_3_pieces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appart_2_pieces,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appart_3_pieces;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1907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464F866D-4814-8304-B309-D657EEDF9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5B1BA2A3-C891-4FA8-5BEE-BFD84010DA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10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F5B2BDFE-C0B2-3020-B220-80489347BF2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6880011B-68F1-271C-94A1-84BCF848A8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28AEE708-6B73-779C-A9F7-09D59A4C4E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Différence en pourcentage du prix au mètre carré entre un appartement de 2 pièces et un appartement de 3 pièces.</a:t>
            </a:r>
            <a:endParaRPr dirty="0"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E456A01A-1A38-4482-8D62-4897E63CBCB4}"/>
              </a:ext>
            </a:extLst>
          </p:cNvPr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0AEEC-2214-F5E4-C11D-BA6B03CD1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1656430"/>
            <a:ext cx="637311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74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19E46F42-B854-CCF4-785D-AF6B066FE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EC4B36D5-6562-9531-6BF6-56015056BE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119B4548-E756-576C-9D52-5E98FA32CB4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692765DC-A1CC-EE5F-A250-B672AC4CBDB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B2B90B9D-497B-B3B6-AD57-FC6A1E52B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Les moyennes de valeurs foncières pour le top 3 des communes des départements 6, 13, 33, 59 et 69.</a:t>
            </a:r>
            <a:endParaRPr dirty="0"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2CE01F51-50BD-B769-7CB0-D558B2D326E9}"/>
              </a:ext>
            </a:extLst>
          </p:cNvPr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valeur_dep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AS(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c.code_departement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c.nom_commune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commune,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ROUND(AVG(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v.Valeur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0) AS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moyen_valeurs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vente v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bien b ON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b.id_bien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commune c ON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b.id_commune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c.id_commune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region r ON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c.code_region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r.code_region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c.code_departement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('06', '13', '33', '59', '69')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commune)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(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code_departement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commune,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moyen_valeurs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RANK() OVER(PARTITION by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code_departement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 by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moyen_valeurs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desc) as rang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valeur_dep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rang &lt;= 3</a:t>
            </a:r>
          </a:p>
        </p:txBody>
      </p:sp>
    </p:spTree>
    <p:extLst>
      <p:ext uri="{BB962C8B-B14F-4D97-AF65-F5344CB8AC3E}">
        <p14:creationId xmlns:p14="http://schemas.microsoft.com/office/powerpoint/2010/main" val="6237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La stratégie de sauvegarde et la conformité RGPD</a:t>
            </a:r>
            <a:endParaRPr b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RGPD</a:t>
            </a: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Données personnelles</a:t>
            </a: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Nouvelle base de données triez par type de donner </a:t>
            </a:r>
          </a:p>
        </p:txBody>
      </p:sp>
      <p:sp>
        <p:nvSpPr>
          <p:cNvPr id="278" name="Google Shape;278;p3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83D6BBD6-2169-662D-DBB8-54C46491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8B430B13-ED28-AD30-7ED7-CAA9C431E5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94DAD87B-441B-345F-8290-BBF7F4C2EFE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8B188F60-263D-C603-DBEC-223AA0063F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B3728562-4B0A-B782-CDB0-2C8C72B43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Les moyennes de valeurs foncières pour le top 3 des communes des départements 6, 13, 33, 59 et 69.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988E60-25F5-C23D-7447-87B84A144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1504321"/>
            <a:ext cx="3761517" cy="334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F606880F-819E-69E5-6D9B-DEEEC34D1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1DB48167-D504-73CB-3AD5-AAA3AB98E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0C1992F5-54B9-8135-D224-559315859CD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34618B64-8051-285D-C8FB-F8C18900B0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31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DB4F55D3-41D6-7518-4F45-F4C1F1DAB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Les 20 communes avec le plus de transactions pour 1000 habitants pour les communes qui dépassent les 10 000 habitants.</a:t>
            </a:r>
            <a:endParaRPr dirty="0"/>
          </a:p>
        </p:txBody>
      </p:sp>
      <p:sp>
        <p:nvSpPr>
          <p:cNvPr id="345" name="Google Shape;345;p42">
            <a:extLst>
              <a:ext uri="{FF2B5EF4-FFF2-40B4-BE49-F238E27FC236}">
                <a16:creationId xmlns:a16="http://schemas.microsoft.com/office/drawing/2014/main" id="{07B0FF81-1D00-0AB9-F1F8-094FEFD4EB09}"/>
              </a:ext>
            </a:extLst>
          </p:cNvPr>
          <p:cNvSpPr txBox="1"/>
          <p:nvPr/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c.nom_commune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commune,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ROUND(CAST(COUNT(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v.id_vente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AS FLOAT) * 1000 /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p.population_municipale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p.population_comptee_a_part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2) AS transactions_pour_1000_habitants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vente v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bien b 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b.id_bien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commune c 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b.id_commune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c.id_commune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region r 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c.code_region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r.code_region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population p ON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c.id_commune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p.id_commune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(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p.population_municipale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p.population_comptee_a_part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&gt; 10000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c.nom_commune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p.population_municipale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p.population_comptee_a_part</a:t>
            </a:r>
            <a:endParaRPr lang="en-US"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transactions_pour_1000_habitants DESC</a:t>
            </a:r>
          </a:p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 20;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116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B8A86E42-D5E5-942D-D0E2-D46DD957B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>
            <a:extLst>
              <a:ext uri="{FF2B5EF4-FFF2-40B4-BE49-F238E27FC236}">
                <a16:creationId xmlns:a16="http://schemas.microsoft.com/office/drawing/2014/main" id="{CFD6ACFF-144A-393F-76E6-0080E27954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</a:t>
            </a:r>
            <a:endParaRPr dirty="0"/>
          </a:p>
        </p:txBody>
      </p:sp>
      <p:sp>
        <p:nvSpPr>
          <p:cNvPr id="342" name="Google Shape;342;p42">
            <a:extLst>
              <a:ext uri="{FF2B5EF4-FFF2-40B4-BE49-F238E27FC236}">
                <a16:creationId xmlns:a16="http://schemas.microsoft.com/office/drawing/2014/main" id="{A316021F-062D-E157-D60C-0B3243CAA65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>
            <a:extLst>
              <a:ext uri="{FF2B5EF4-FFF2-40B4-BE49-F238E27FC236}">
                <a16:creationId xmlns:a16="http://schemas.microsoft.com/office/drawing/2014/main" id="{A3F58E40-455D-5178-958D-E3C89CDC05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32</a:t>
            </a:fld>
            <a:endParaRPr/>
          </a:p>
        </p:txBody>
      </p:sp>
      <p:sp>
        <p:nvSpPr>
          <p:cNvPr id="344" name="Google Shape;344;p42">
            <a:extLst>
              <a:ext uri="{FF2B5EF4-FFF2-40B4-BE49-F238E27FC236}">
                <a16:creationId xmlns:a16="http://schemas.microsoft.com/office/drawing/2014/main" id="{1AE0564B-F17E-E713-4EAB-8A2A4B10F2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Les 20 communes avec le plus de transactions pour 1000 habitants pour les communes qui dépassent les 10 000 habitants.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C3BE9-345E-B5D1-999D-C109CE3C7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08" y="1474218"/>
            <a:ext cx="2879186" cy="356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61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Les données initiales</a:t>
            </a:r>
            <a:endParaRPr b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 dirty="0"/>
              <a:t>3 </a:t>
            </a:r>
            <a:r>
              <a:rPr lang="nl-NL" dirty="0" err="1"/>
              <a:t>documents</a:t>
            </a:r>
            <a:r>
              <a:rPr lang="nl-NL" dirty="0"/>
              <a:t>:</a:t>
            </a:r>
          </a:p>
          <a:p>
            <a:pPr marL="635000" lvl="1" indent="-177800">
              <a:spcBef>
                <a:spcPts val="0"/>
              </a:spcBef>
              <a:buSzPts val="1800"/>
            </a:pPr>
            <a:r>
              <a:rPr lang="nl-NL" dirty="0" err="1"/>
              <a:t>fr</a:t>
            </a:r>
            <a:r>
              <a:rPr lang="nl-NL" dirty="0"/>
              <a:t>-</a:t>
            </a:r>
            <a:r>
              <a:rPr lang="nl-NL" dirty="0" err="1"/>
              <a:t>esr</a:t>
            </a:r>
            <a:r>
              <a:rPr lang="nl-NL" dirty="0"/>
              <a:t>-referentiel-</a:t>
            </a:r>
            <a:r>
              <a:rPr lang="nl-NL" dirty="0" err="1"/>
              <a:t>geographique</a:t>
            </a:r>
            <a:endParaRPr lang="nl-NL" dirty="0"/>
          </a:p>
          <a:p>
            <a:pPr marL="635000" lvl="1" indent="-177800">
              <a:spcBef>
                <a:spcPts val="0"/>
              </a:spcBef>
              <a:buSzPts val="1800"/>
            </a:pPr>
            <a:r>
              <a:rPr lang="nl-NL" dirty="0" err="1"/>
              <a:t>Donnees_communes</a:t>
            </a:r>
            <a:endParaRPr lang="nl-NL" dirty="0"/>
          </a:p>
          <a:p>
            <a:pPr marL="635000" lvl="1" indent="-177800">
              <a:spcBef>
                <a:spcPts val="0"/>
              </a:spcBef>
              <a:buSzPts val="1800"/>
            </a:pPr>
            <a:r>
              <a:rPr lang="nl-NL" dirty="0" err="1"/>
              <a:t>Valeurs_foncières</a:t>
            </a:r>
            <a:endParaRPr lang="nl-NL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sp>
        <p:nvSpPr>
          <p:cNvPr id="287" name="Google Shape;287;p3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L’extrait du dictionnaire des données</a:t>
            </a:r>
            <a:endParaRPr b="0"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34746A-BC1B-8C95-5AD8-B061AC11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0720"/>
            <a:ext cx="9198798" cy="26578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Le schéma relationnel normalisé</a:t>
            </a:r>
            <a:endParaRPr b="0"/>
          </a:p>
        </p:txBody>
      </p:sp>
      <p:sp>
        <p:nvSpPr>
          <p:cNvPr id="304" name="Google Shape;304;p38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nl-NL" dirty="0"/>
              <a:t>SQL power architect</a:t>
            </a:r>
            <a:endParaRPr dirty="0"/>
          </a:p>
        </p:txBody>
      </p:sp>
      <p:sp>
        <p:nvSpPr>
          <p:cNvPr id="305" name="Google Shape;305;p3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DC510-B012-657F-CD33-8CB8B64E4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82" y="823706"/>
            <a:ext cx="4049631" cy="3764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513184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La base de données avec les tables créées et les données chargées</a:t>
            </a:r>
            <a:endParaRPr b="0" dirty="0"/>
          </a:p>
        </p:txBody>
      </p:sp>
      <p:sp>
        <p:nvSpPr>
          <p:cNvPr id="313" name="Google Shape;313;p39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40FA7-8290-2721-DF32-6168E2093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1414"/>
            <a:ext cx="9144000" cy="8806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1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"/>
              <a:t>Sous-titre</a:t>
            </a:r>
            <a:endParaRPr/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Requête 1</a:t>
            </a:r>
            <a:endParaRPr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fr-FR" dirty="0"/>
              <a:t>Nombre total d’appartements vendus au 1er semestre 2020.</a:t>
            </a:r>
            <a:endParaRPr dirty="0"/>
          </a:p>
        </p:txBody>
      </p:sp>
      <p:sp>
        <p:nvSpPr>
          <p:cNvPr id="345" name="Google Shape;345;p42"/>
          <p:cNvSpPr txBox="1"/>
          <p:nvPr/>
        </p:nvSpPr>
        <p:spPr>
          <a:xfrm>
            <a:off x="253897" y="1489370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COUNT(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b.id_bien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AS nombre_appartements_vendus_s1_2020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bien b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vente v ON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b.id_bien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v.id_bien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b.Type_local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'Appartement' 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1800"/>
            </a:pP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v.Date_vente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'2020-01-01' AND '2020-06-30';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2323</Words>
  <Application>Microsoft Office PowerPoint</Application>
  <PresentationFormat>On-screen Show (16:9)</PresentationFormat>
  <Paragraphs>343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Arial</vt:lpstr>
      <vt:lpstr>Arial Black</vt:lpstr>
      <vt:lpstr>Simple Light</vt:lpstr>
      <vt:lpstr>Thème Office</vt:lpstr>
      <vt:lpstr>Création et utilisation de la base de données</vt:lpstr>
      <vt:lpstr>Contexte du projet</vt:lpstr>
      <vt:lpstr>La stratégie de sauvegarde et la conformité RGPD</vt:lpstr>
      <vt:lpstr>Les données initiales</vt:lpstr>
      <vt:lpstr>L’extrait du dictionnaire des données</vt:lpstr>
      <vt:lpstr>Le schéma relationnel normalisé</vt:lpstr>
      <vt:lpstr>La base de données avec les tables créées et les données chargées</vt:lpstr>
      <vt:lpstr>Requêtes SQL et résultats</vt:lpstr>
      <vt:lpstr>Requête 1</vt:lpstr>
      <vt:lpstr>Requête 1</vt:lpstr>
      <vt:lpstr>Requête 2</vt:lpstr>
      <vt:lpstr>Requête 2</vt:lpstr>
      <vt:lpstr>Requête 3</vt:lpstr>
      <vt:lpstr>Requête 3</vt:lpstr>
      <vt:lpstr>Requête 4</vt:lpstr>
      <vt:lpstr>Requête 4</vt:lpstr>
      <vt:lpstr>Requête 5</vt:lpstr>
      <vt:lpstr>Requête 5</vt:lpstr>
      <vt:lpstr>Requête 6</vt:lpstr>
      <vt:lpstr>Requête 6</vt:lpstr>
      <vt:lpstr>Requête 7</vt:lpstr>
      <vt:lpstr>Requête 7</vt:lpstr>
      <vt:lpstr>Requête 8</vt:lpstr>
      <vt:lpstr>Requête 8</vt:lpstr>
      <vt:lpstr>Requête 9</vt:lpstr>
      <vt:lpstr>Requête 9</vt:lpstr>
      <vt:lpstr>Requête 10</vt:lpstr>
      <vt:lpstr>Requête 10</vt:lpstr>
      <vt:lpstr>Requête 11</vt:lpstr>
      <vt:lpstr>Requête 11</vt:lpstr>
      <vt:lpstr>Requête 12</vt:lpstr>
      <vt:lpstr>Requête 12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SKIKK</dc:creator>
  <cp:lastModifiedBy>Ruben Kraan</cp:lastModifiedBy>
  <cp:revision>2</cp:revision>
  <dcterms:modified xsi:type="dcterms:W3CDTF">2024-12-30T07:59:00Z</dcterms:modified>
</cp:coreProperties>
</file>