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5" r:id="rId5"/>
    <p:sldId id="264" r:id="rId6"/>
    <p:sldId id="266" r:id="rId7"/>
    <p:sldId id="268" r:id="rId8"/>
    <p:sldId id="258" r:id="rId9"/>
    <p:sldId id="259" r:id="rId10"/>
    <p:sldId id="269" r:id="rId11"/>
    <p:sldId id="260" r:id="rId12"/>
    <p:sldId id="272" r:id="rId13"/>
    <p:sldId id="271" r:id="rId14"/>
    <p:sldId id="270" r:id="rId15"/>
    <p:sldId id="273" r:id="rId16"/>
    <p:sldId id="274" r:id="rId17"/>
    <p:sldId id="261" r:id="rId18"/>
    <p:sldId id="275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6" y="804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CF2B0603-001A-C66A-7D2B-3E09FF0A0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>
            <a:extLst>
              <a:ext uri="{FF2B5EF4-FFF2-40B4-BE49-F238E27FC236}">
                <a16:creationId xmlns:a16="http://schemas.microsoft.com/office/drawing/2014/main" id="{055FDE77-5A1B-75D1-ECF6-E1FAAF4933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>
            <a:extLst>
              <a:ext uri="{FF2B5EF4-FFF2-40B4-BE49-F238E27FC236}">
                <a16:creationId xmlns:a16="http://schemas.microsoft.com/office/drawing/2014/main" id="{6BD14A65-67E2-386D-1722-2AAEE9FBF4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441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B5B7EB4D-BAFA-29A9-2973-4ECBF7A36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55177040-2D74-222E-B315-360E779810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ED5937C5-DD8A-A0D2-A1D0-C6D16FD41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007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59821278-D368-B188-DAD6-E8D472DFA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42D83EFE-C2AB-A625-0DE6-8E513BD4A5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725DCD54-D3C7-1CA3-1606-E524C02F3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376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624295E3-698C-6796-25F2-51FF2615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0994AF7E-0849-5A25-2494-85E0FC1B8F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D92AD6F4-1037-DBB8-BFB9-1C8086A45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18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6CF436D5-194F-5003-3447-82E0B6F73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39A37F89-C7B7-C5FC-9655-B2FBAD498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40AE003F-F2D2-38EA-B0A4-FD8D6B52FC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99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F48EDBA4-D248-556E-D85E-B16CAEFD3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F744D2EE-0FE0-F4F0-966A-BA3E9EEDB1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847386CA-763C-6F74-D0D2-86CD52E7DF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603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E753EA4-241C-0FAC-D29E-5BED98F89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>
            <a:extLst>
              <a:ext uri="{FF2B5EF4-FFF2-40B4-BE49-F238E27FC236}">
                <a16:creationId xmlns:a16="http://schemas.microsoft.com/office/drawing/2014/main" id="{3AB6D287-00EC-13AF-F742-C1F0EEB35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>
            <a:extLst>
              <a:ext uri="{FF2B5EF4-FFF2-40B4-BE49-F238E27FC236}">
                <a16:creationId xmlns:a16="http://schemas.microsoft.com/office/drawing/2014/main" id="{C5DBE0DC-5481-7C07-C220-63A56185CF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03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91614514-60F7-16C7-5969-0E23D6832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D0C2D1AD-68A9-E00D-92AB-EDC83C5080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ED9D6C5E-671B-6C97-A722-EB875C83B2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9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0B0E292-4D21-527D-88CA-2951BFCBC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3899D04A-C07B-6BF1-3014-A9A94CD466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F9414648-9E96-D695-8E5F-AD3F8DC069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4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F5A1C57B-C56A-87DA-A017-7443E6F0C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090F802C-2F07-E57E-5B00-B1D2B390FE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9719CA7C-DFDB-CFB7-3770-5A60CFF18D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920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9388EC27-306E-249F-1703-EB43FFDA8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D82A35C6-4759-4161-FF85-2BAC80F6DA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1AD10EDD-0AD0-EAAA-5256-7D15255A1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95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E778E2AC-2C10-3799-3859-B8C1CD4F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BA73BA0E-E498-20E5-A4BA-F88F7FE0A4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F24E38F1-D2A3-F0DB-7143-C4EDA4E5F7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740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92173" y="16777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52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Optimisez la gestion des données d'une boutique avec R ou Python</a:t>
            </a:r>
            <a:endParaRPr lang="en-US"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Ruben</a:t>
            </a:r>
            <a:r>
              <a:rPr lang="fr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Kraan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analyst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14/02/2025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81ECF367-4E72-9DD8-99B6-F422A680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>
            <a:extLst>
              <a:ext uri="{FF2B5EF4-FFF2-40B4-BE49-F238E27FC236}">
                <a16:creationId xmlns:a16="http://schemas.microsoft.com/office/drawing/2014/main" id="{76E9E4CD-F1C9-C7AA-3C0B-5869C691E1C5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>
            <a:extLst>
              <a:ext uri="{FF2B5EF4-FFF2-40B4-BE49-F238E27FC236}">
                <a16:creationId xmlns:a16="http://schemas.microsoft.com/office/drawing/2014/main" id="{03DBB23A-EADC-F04D-1DC9-80AE1AFCC6A6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>
            <a:extLst>
              <a:ext uri="{FF2B5EF4-FFF2-40B4-BE49-F238E27FC236}">
                <a16:creationId xmlns:a16="http://schemas.microsoft.com/office/drawing/2014/main" id="{D43A2B0D-AC56-F234-A826-37652E469EB3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3C1B8-FB1C-EB5B-9F8F-82C4DEC3A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75" y="1528607"/>
            <a:ext cx="2749691" cy="48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60F7C-BE10-9C94-C87C-A9E081D25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75" y="2094730"/>
            <a:ext cx="2654436" cy="1505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1B9ABC-C0D2-688F-E2EF-2F2F8AE2E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528607"/>
            <a:ext cx="3219615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DD77CF3E-EA8F-2344-4DFE-2B51EFA28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D1C0DEC6-2E50-7DAD-736C-8B386F450A68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BB0534EB-D05C-4E41-D71E-D04BBDDC30C6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D1EAC571-7970-CA29-AB9E-58AEB0899206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111E7193-86C2-869B-2661-09469E3B1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</a:t>
            </a:r>
            <a:endParaRPr b="1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24A23-9356-D1C9-CF9B-F55E8FF70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25" y="1590918"/>
            <a:ext cx="4330923" cy="273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95C4F-48FF-0FE6-DBD1-C60473A4F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9" y="2183597"/>
            <a:ext cx="4335431" cy="1950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06F2B-8149-350B-2FFD-6E147D2CA546}"/>
              </a:ext>
            </a:extLst>
          </p:cNvPr>
          <p:cNvSpPr txBox="1"/>
          <p:nvPr/>
        </p:nvSpPr>
        <p:spPr>
          <a:xfrm>
            <a:off x="824753" y="4258235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chemeClr val="tx1"/>
                </a:solidFill>
                <a:effectLst/>
                <a:latin typeface="Segoe WPC"/>
              </a:rPr>
              <a:t>Champagne Egly-</a:t>
            </a:r>
            <a:r>
              <a:rPr lang="fr-FR" b="0" i="0" dirty="0" err="1">
                <a:solidFill>
                  <a:schemeClr val="tx1"/>
                </a:solidFill>
                <a:effectLst/>
                <a:latin typeface="Segoe WPC"/>
              </a:rPr>
              <a:t>Ouriet</a:t>
            </a:r>
            <a:r>
              <a:rPr lang="fr-FR" b="0" i="0" dirty="0">
                <a:solidFill>
                  <a:schemeClr val="tx1"/>
                </a:solidFill>
                <a:effectLst/>
                <a:latin typeface="Segoe WPC"/>
              </a:rPr>
              <a:t> Grand Cru Millésimé 2008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89014-4461-080E-7F43-D944E0413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42" y="4722745"/>
            <a:ext cx="4553184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6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DEC8E55E-7E4A-6C17-6D5D-3A394CB88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057FDDF6-87F6-41A0-D6B5-4AC81D91C3D6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70FDC129-9CD4-DAEC-D33D-2073002DC49D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05771C18-74D6-1D68-1591-B91C77A9EA9B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DD272BB4-537C-8306-50F2-BD579C923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Quantités</a:t>
            </a:r>
            <a:r>
              <a:rPr lang="nl-NL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FFBF1-80CD-E6A8-F62F-B2FA3055B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4" y="1864149"/>
            <a:ext cx="5208494" cy="2343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8DADA-71D8-3896-4869-AE7E295215C6}"/>
              </a:ext>
            </a:extLst>
          </p:cNvPr>
          <p:cNvSpPr txBox="1"/>
          <p:nvPr/>
        </p:nvSpPr>
        <p:spPr>
          <a:xfrm>
            <a:off x="895525" y="4207971"/>
            <a:ext cx="6607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Château De La Selve IGP Coteaux de l'Ardèche </a:t>
            </a: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Nombre d'articles représentant 80% des ventes en CA : 433 Proportion de ces articles dans le catalogue entier : 52.42%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0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19166D10-795F-F096-FF7A-21DA8A568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A93448F8-A125-6358-7CA3-AA76D2E932F5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A6C4F566-BC89-8294-B840-D929F0E989F1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F30D8FE6-CB59-B164-C20A-F1E3C3D763D9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6F4D06B0-3294-A685-7FE4-616588E9E0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Stocks</a:t>
            </a:r>
          </a:p>
          <a:p>
            <a:pPr>
              <a:buClr>
                <a:srgbClr val="999999"/>
              </a:buClr>
            </a:pPr>
            <a:r>
              <a:rPr lang="fr-F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 valorisation des stocks en euros: 532776.7</a:t>
            </a:r>
          </a:p>
          <a:p>
            <a:pPr>
              <a:buClr>
                <a:srgbClr val="999999"/>
              </a:buClr>
            </a:pPr>
            <a:r>
              <a:rPr lang="fr-FR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Total du nombre de produits en stock: 17834</a:t>
            </a:r>
            <a:endParaRPr lang="nl-NL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B1D23-3BAB-1B25-D4E5-1E6CAB15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46" y="1528607"/>
            <a:ext cx="1884671" cy="35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6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5F8DE12C-F0D7-3469-43F3-CBD3444FD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83A6FFF3-BA3C-9916-5E22-416478808C0E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24C95D79-3822-241F-B4EC-180C4692FF07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3E23FDC1-8B1C-97DD-F0D9-5EDCC1995487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D29A69AD-377C-96E8-3D7D-CA69F9285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Taux</a:t>
            </a:r>
            <a:r>
              <a:rPr lang="nl-NL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Marge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64AFC-50E1-0D3F-1B77-F8FE21A8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27" y="1899571"/>
            <a:ext cx="1587582" cy="501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BEB5D5-72D9-94DB-0E4E-9C3AF0D4C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212" y="1440470"/>
            <a:ext cx="5164590" cy="370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BE3A9676-F71F-B4E7-F98C-C88FE1AC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DD1C54C1-6E12-9899-CCF6-41EB44B37C77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11B5D17F-CDD8-666C-38C4-95133CA3F083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C9A6C5E9-96A0-36D3-4AF1-8028505A0C4A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522B4839-76FE-6A40-C7C9-D57D4344AD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Correlations</a:t>
            </a:r>
            <a:r>
              <a:rPr lang="nl-NL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50542-881F-4ADB-9E48-7F4127A75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12" y="1460126"/>
            <a:ext cx="4218056" cy="36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3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Fichier WEB :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Beaucoup de données manquantes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Des colonnes non-utilisé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Des doublons pour chaque produit</a:t>
            </a:r>
          </a:p>
          <a:p>
            <a:pPr marL="0" indent="0"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Fichier ERP :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Faire attention aux cohésions entre la quantité et le statut des stocks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Fichier Liaison :</a:t>
            </a:r>
          </a:p>
          <a:p>
            <a:pPr marL="285750" indent="-285750"/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Quelques valeurs nulles</a:t>
            </a: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AD13E6B6-9225-EE83-7A1F-F5380C3A6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>
            <a:extLst>
              <a:ext uri="{FF2B5EF4-FFF2-40B4-BE49-F238E27FC236}">
                <a16:creationId xmlns:a16="http://schemas.microsoft.com/office/drawing/2014/main" id="{53D94207-FF25-E52D-00BA-14E44BA19B29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>
            <a:extLst>
              <a:ext uri="{FF2B5EF4-FFF2-40B4-BE49-F238E27FC236}">
                <a16:creationId xmlns:a16="http://schemas.microsoft.com/office/drawing/2014/main" id="{A64D25DB-400C-D765-FFCF-2CA60EB65CCD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>
            <a:extLst>
              <a:ext uri="{FF2B5EF4-FFF2-40B4-BE49-F238E27FC236}">
                <a16:creationId xmlns:a16="http://schemas.microsoft.com/office/drawing/2014/main" id="{F3590498-5EDD-93FD-CE29-E8BE8E4E85CC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>
            <a:extLst>
              <a:ext uri="{FF2B5EF4-FFF2-40B4-BE49-F238E27FC236}">
                <a16:creationId xmlns:a16="http://schemas.microsoft.com/office/drawing/2014/main" id="{D0C56365-4067-7516-7C77-18525EFB3B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7317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Rapprochement des données de l’ERP et du CMS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Calcul du chiffre d’affaire par produits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Calcul du chiffre d’affaire total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Analyse des prix des produits</a:t>
            </a:r>
            <a:endParaRPr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Mission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C6F821A-E413-5484-BDA0-129312BC5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7E9DE49C-3C25-A095-6991-79D2B5119A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sz="2000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Datasets</a:t>
            </a:r>
          </a:p>
          <a:p>
            <a:pPr>
              <a:buClr>
                <a:srgbClr val="999999"/>
              </a:buClr>
            </a:pPr>
            <a:r>
              <a:rPr lang="fr" sz="2000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 fichiers </a:t>
            </a:r>
          </a:p>
          <a:p>
            <a:pPr lvl="1">
              <a:buClr>
                <a:srgbClr val="999999"/>
              </a:buClr>
            </a:pPr>
            <a:r>
              <a:rPr lang="fr" sz="1600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Erp</a:t>
            </a:r>
          </a:p>
          <a:p>
            <a:pPr lvl="1">
              <a:buClr>
                <a:srgbClr val="999999"/>
              </a:buClr>
            </a:pPr>
            <a:r>
              <a:rPr lang="fr" sz="1600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Web</a:t>
            </a:r>
          </a:p>
          <a:p>
            <a:pPr lvl="1">
              <a:buClr>
                <a:srgbClr val="999999"/>
              </a:buClr>
            </a:pPr>
            <a:r>
              <a:rPr lang="en-US" sz="1600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" sz="1600" b="1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iaison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262F7A9B-9479-12F9-F39E-CAE8A1058382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39CF5E66-9542-221E-FCB1-C685D044F28B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98CA916A-AA44-1930-A6DC-9E2AA330C6AB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57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894551B-EF35-93AC-2BFB-4A56DF701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766E9DC3-A717-1BB1-2916-8A5E95A1DD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99558" y="158485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Erp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nl-NL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lang="nl-NL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60D94EF3-FA15-20FE-12FF-7F792F602387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6377FCE9-FA3E-3A70-470B-F7822E2A7AAA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des Données 2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369F53BE-FA8A-D041-E2BE-B35737E06988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7F964-93C6-6B1C-A0D4-0D55951B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29" y="1443165"/>
            <a:ext cx="1969898" cy="1297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8DF9FF-6231-4F93-CC44-E8146B2A4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333" y="1642849"/>
            <a:ext cx="4007056" cy="342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9865B-35F8-0663-C39E-7FF15E88F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12" y="2935495"/>
            <a:ext cx="3564548" cy="11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02E16C10-3613-40DB-D7DA-8FD8FA5AA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A2DEF88C-6953-93CA-FADE-0CE220049D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596" y="1593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Web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3AF61CD1-A58D-FF1C-7289-A38BC32E6D53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A96FB92C-DEC7-C5EE-22F4-DA37B5AAF1B4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des Données 3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DB3F0A98-085E-8795-F349-60F7F23964BD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9CF18-92D6-0702-4A66-CE5BC5A54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5" y="1473600"/>
            <a:ext cx="2927725" cy="3682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707D2-E7F0-6273-5992-16973B3C3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005" y="1593817"/>
            <a:ext cx="3683189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59F762DE-AB92-331A-4042-3E71F0851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9DF3DCFE-1790-50F1-A945-DCA82466E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596" y="1593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Web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6809C696-B416-B421-675A-AF3D755A8B8D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1596A97E-C5AA-0B4B-8B65-1A8705360CAB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des Données 3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F494D017-B228-B455-FCC3-F02523CB27D5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DEAE9-778D-F5C8-7A43-E69C99D1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25" y="1593817"/>
            <a:ext cx="7220141" cy="131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8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99420CA1-4AB0-9B98-8066-7DA07A12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E2077FE8-92BE-2433-A78B-8AC014D99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596" y="159381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nl-NL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Liaison</a:t>
            </a:r>
            <a:r>
              <a:rPr lang="nl-NL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EC630588-6661-3A17-18A4-28556C8C2782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BC96AD2D-E862-A777-2A3B-9CBDC7395A91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des Données 3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D351F782-49D6-EFDC-288C-25B12552386C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C00C6-5508-B18D-0E43-9EACFA11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25" y="1587449"/>
            <a:ext cx="4464279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071AA-5735-9A92-D44D-0D860585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0115"/>
            <a:ext cx="5780152" cy="219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48A06-5643-36D5-A934-DACF1D82B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0645"/>
            <a:ext cx="5378726" cy="13208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EF300-0976-B16B-822B-283975435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2" y="1473600"/>
            <a:ext cx="5876925" cy="36506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291</Words>
  <Application>Microsoft Office PowerPoint</Application>
  <PresentationFormat>On-screen Show (16:9)</PresentationFormat>
  <Paragraphs>64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Consolas</vt:lpstr>
      <vt:lpstr>Segoe WPC</vt:lpstr>
      <vt:lpstr>Arial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SKIKK</dc:creator>
  <cp:lastModifiedBy>Ruben Kraan</cp:lastModifiedBy>
  <cp:revision>3</cp:revision>
  <dcterms:modified xsi:type="dcterms:W3CDTF">2025-02-12T13:42:00Z</dcterms:modified>
</cp:coreProperties>
</file>