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Inter"/>
      <p:regular r:id="rId20"/>
      <p:bold r:id="rId21"/>
      <p:italic r:id="rId22"/>
      <p:boldItalic r:id="rId23"/>
    </p:embeddedFont>
    <p:embeddedFont>
      <p:font typeface="Helvetica Neue"/>
      <p:regular r:id="rId24"/>
      <p:bold r:id="rId25"/>
      <p:italic r:id="rId26"/>
      <p:boldItalic r:id="rId27"/>
    </p:embeddedFont>
    <p:embeddedFont>
      <p:font typeface="Inter Medium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regular.fntdata"/><Relationship Id="rId22" Type="http://schemas.openxmlformats.org/officeDocument/2006/relationships/font" Target="fonts/Inter-italic.fntdata"/><Relationship Id="rId21" Type="http://schemas.openxmlformats.org/officeDocument/2006/relationships/font" Target="fonts/Inter-bold.fntdata"/><Relationship Id="rId24" Type="http://schemas.openxmlformats.org/officeDocument/2006/relationships/font" Target="fonts/HelveticaNeue-regular.fntdata"/><Relationship Id="rId23" Type="http://schemas.openxmlformats.org/officeDocument/2006/relationships/font" Target="fonts/Inter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InterMedium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InterMedium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boldItalic.fntdata"/><Relationship Id="rId30" Type="http://schemas.openxmlformats.org/officeDocument/2006/relationships/font" Target="fonts/InterMedium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SLIDES_API191046287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SLIDES_API191046287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SLIDES_API1910462877_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SLIDES_API1910462877_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SLIDES_API1910462877_10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SLIDES_API1910462877_10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SLIDES_API1910462877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SLIDES_API1910462877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SLIDES_API1910462877_1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SLIDES_API1910462877_1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SLIDES_API1910462877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SLIDES_API1910462877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SLIDES_API1910462877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SLIDES_API1910462877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SLIDES_API1910462877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SLIDES_API1910462877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SLIDES_API1910462877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SLIDES_API1910462877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SLIDES_API1910462877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SLIDES_API1910462877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SLIDES_API1910462877_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SLIDES_API1910462877_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SLIDES_API1910462877_7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SLIDES_API1910462877_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SLIDES_API1910462877_8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SLIDES_API1910462877_8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570225" y="1545450"/>
            <a:ext cx="56019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Medium"/>
              <a:buNone/>
              <a:defRPr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Medium"/>
              <a:buNone/>
              <a:defRPr sz="1800">
                <a:solidFill>
                  <a:schemeClr val="l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cxnSp>
        <p:nvCxnSpPr>
          <p:cNvPr id="59" name="Google Shape;59;p1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" name="Google Shape;61;p14"/>
          <p:cNvSpPr/>
          <p:nvPr/>
        </p:nvSpPr>
        <p:spPr>
          <a:xfrm>
            <a:off x="5158725" y="3537900"/>
            <a:ext cx="221700" cy="2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271925" y="3537900"/>
            <a:ext cx="221700" cy="22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5380425" y="3537900"/>
            <a:ext cx="221700" cy="22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6267225" y="3537900"/>
            <a:ext cx="221700" cy="221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6" name="Google Shape;76;p17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8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5" name="Google Shape;85;p1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19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9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8" name="Google Shape;88;p19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7" name="Google Shape;9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8" name="Google Shape;9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8" name="Google Shape;10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1" name="Google Shape;11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12" name="Google Shape;112;p25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6" name="Google Shape;116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7" name="Google Shape;117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8" name="Google Shape;11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3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3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3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Relationship Id="rId4" Type="http://schemas.openxmlformats.org/officeDocument/2006/relationships/image" Target="../media/image6.jpg"/><Relationship Id="rId5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143" name="Google Shape;143;p32"/>
          <p:cNvSpPr txBox="1"/>
          <p:nvPr>
            <p:ph type="ctrTitle"/>
          </p:nvPr>
        </p:nvSpPr>
        <p:spPr>
          <a:xfrm>
            <a:off x="348525" y="816450"/>
            <a:ext cx="6140400" cy="3510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a Python Básico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ate" id="144" name="Google Shape;144;p32"/>
          <p:cNvSpPr txBox="1"/>
          <p:nvPr>
            <p:ph idx="1" type="subTitle"/>
          </p:nvPr>
        </p:nvSpPr>
        <p:spPr>
          <a:xfrm>
            <a:off x="6877125" y="422175"/>
            <a:ext cx="1918200" cy="324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Helvetica Neue"/>
                <a:ea typeface="Helvetica Neue"/>
                <a:cs typeface="Helvetica Neue"/>
                <a:sym typeface="Helvetica Neue"/>
              </a:rPr>
              <a:t>21 de Febrero de 2025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64" name="Google Shape;264;p41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accent4"/>
                </a:solidFill>
              </a:rPr>
              <a:t>¿Por qué aprender Python?</a:t>
            </a:r>
            <a:endParaRPr sz="1600">
              <a:solidFill>
                <a:schemeClr val="accent4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5" name="Google Shape;265;p41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41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detail_0" id="267" name="Google Shape;267;p41"/>
          <p:cNvSpPr txBox="1"/>
          <p:nvPr>
            <p:ph idx="1" type="body"/>
          </p:nvPr>
        </p:nvSpPr>
        <p:spPr>
          <a:xfrm>
            <a:off x="345042" y="1708098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permite crear scripts para automatizar tareas repetitivas, ahorrando tiempo y aumentando la eficiencia.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1" id="268" name="Google Shape;268;p41"/>
          <p:cNvSpPr txBox="1"/>
          <p:nvPr>
            <p:ph idx="4294967295" type="body"/>
          </p:nvPr>
        </p:nvSpPr>
        <p:spPr>
          <a:xfrm>
            <a:off x="3233328" y="1708098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Frameworks como Django y Flask facilitan el desarrollo de aplicaciones web robustas y escalables.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3" id="269" name="Google Shape;269;p41"/>
          <p:cNvSpPr txBox="1"/>
          <p:nvPr>
            <p:ph idx="4294967295" type="body"/>
          </p:nvPr>
        </p:nvSpPr>
        <p:spPr>
          <a:xfrm>
            <a:off x="345000" y="3508375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ofrece herramientas como TensorFlow y Scikit-learn, esenciales para el desarrollo de modelos de aprendizaje automático.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0" id="270" name="Google Shape;270;p41"/>
          <p:cNvSpPr txBox="1"/>
          <p:nvPr>
            <p:ph idx="4294967295" type="subTitle"/>
          </p:nvPr>
        </p:nvSpPr>
        <p:spPr>
          <a:xfrm>
            <a:off x="345042" y="1291425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Automatización de tareas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descr="header_1" id="271" name="Google Shape;271;p41"/>
          <p:cNvSpPr txBox="1"/>
          <p:nvPr>
            <p:ph idx="4294967295" type="subTitle"/>
          </p:nvPr>
        </p:nvSpPr>
        <p:spPr>
          <a:xfrm>
            <a:off x="3233326" y="1291425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Desarrollo web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descr="header_3" id="272" name="Google Shape;272;p41"/>
          <p:cNvSpPr txBox="1"/>
          <p:nvPr>
            <p:ph idx="4294967295" type="subTitle"/>
          </p:nvPr>
        </p:nvSpPr>
        <p:spPr>
          <a:xfrm>
            <a:off x="345000" y="3091702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Machine Learning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descr="detail_4" id="273" name="Google Shape;273;p41"/>
          <p:cNvSpPr txBox="1"/>
          <p:nvPr>
            <p:ph idx="4294967295" type="body"/>
          </p:nvPr>
        </p:nvSpPr>
        <p:spPr>
          <a:xfrm>
            <a:off x="3233285" y="3508375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se utiliza en herramientas de hacking ético y análisis de seguridad, siendo un lenguaje popular en este campo.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4" id="274" name="Google Shape;274;p41"/>
          <p:cNvSpPr txBox="1"/>
          <p:nvPr>
            <p:ph idx="4294967295" type="subTitle"/>
          </p:nvPr>
        </p:nvSpPr>
        <p:spPr>
          <a:xfrm>
            <a:off x="3233284" y="3091702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Ciberseguridad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descr="detail_2" id="275" name="Google Shape;275;p41"/>
          <p:cNvSpPr txBox="1"/>
          <p:nvPr>
            <p:ph idx="4294967295" type="body"/>
          </p:nvPr>
        </p:nvSpPr>
        <p:spPr>
          <a:xfrm>
            <a:off x="6121609" y="1708098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Con bibliotecas como Pandas y NumPy, Python es fundamental para el análisis y visualización de datos.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2" id="276" name="Google Shape;276;p41"/>
          <p:cNvSpPr txBox="1"/>
          <p:nvPr>
            <p:ph idx="4294967295" type="subTitle"/>
          </p:nvPr>
        </p:nvSpPr>
        <p:spPr>
          <a:xfrm>
            <a:off x="6121608" y="1291425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4"/>
                </a:solidFill>
              </a:rPr>
              <a:t>Ciencia de datos</a:t>
            </a:r>
            <a:endParaRPr sz="1200">
              <a:solidFill>
                <a:schemeClr val="accent4"/>
              </a:solidFill>
            </a:endParaRPr>
          </a:p>
        </p:txBody>
      </p:sp>
      <p:sp>
        <p:nvSpPr>
          <p:cNvPr descr="detail_5" id="277" name="Google Shape;277;p41"/>
          <p:cNvSpPr txBox="1"/>
          <p:nvPr>
            <p:ph idx="4294967295" type="body"/>
          </p:nvPr>
        </p:nvSpPr>
        <p:spPr>
          <a:xfrm>
            <a:off x="6121567" y="3508375"/>
            <a:ext cx="2677500" cy="1266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Librerías como Pygame permiten a los desarrolladores crear videojuegos de manera sencilla y rápida.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5" id="278" name="Google Shape;278;p41"/>
          <p:cNvSpPr txBox="1"/>
          <p:nvPr>
            <p:ph idx="4294967295" type="subTitle"/>
          </p:nvPr>
        </p:nvSpPr>
        <p:spPr>
          <a:xfrm>
            <a:off x="6121565" y="3091702"/>
            <a:ext cx="2677500" cy="340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accent4"/>
                </a:solidFill>
              </a:rPr>
              <a:t>Desarrollo de videojuegos</a:t>
            </a:r>
            <a:endParaRPr sz="1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header_0" id="283" name="Google Shape;283;p42"/>
          <p:cNvSpPr txBox="1"/>
          <p:nvPr>
            <p:ph idx="4294967295" type="subTitle"/>
          </p:nvPr>
        </p:nvSpPr>
        <p:spPr>
          <a:xfrm>
            <a:off x="348525" y="3003025"/>
            <a:ext cx="2535900" cy="542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Google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1" id="284" name="Google Shape;284;p42"/>
          <p:cNvSpPr txBox="1"/>
          <p:nvPr>
            <p:ph idx="4294967295" type="subTitle"/>
          </p:nvPr>
        </p:nvSpPr>
        <p:spPr>
          <a:xfrm>
            <a:off x="3264860" y="3003025"/>
            <a:ext cx="2535900" cy="542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NASA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header_2" id="285" name="Google Shape;285;p42"/>
          <p:cNvSpPr txBox="1"/>
          <p:nvPr>
            <p:ph idx="4294967295" type="subTitle"/>
          </p:nvPr>
        </p:nvSpPr>
        <p:spPr>
          <a:xfrm>
            <a:off x="6181175" y="3003025"/>
            <a:ext cx="2535900" cy="542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Netflix</a:t>
            </a:r>
            <a:endParaRPr b="1" sz="1200">
              <a:solidFill>
                <a:schemeClr val="lt1"/>
              </a:solidFill>
            </a:endParaRPr>
          </a:p>
        </p:txBody>
      </p:sp>
      <p:sp>
        <p:nvSpPr>
          <p:cNvPr descr="detail_0" id="286" name="Google Shape;286;p42"/>
          <p:cNvSpPr txBox="1"/>
          <p:nvPr>
            <p:ph idx="1" type="body"/>
          </p:nvPr>
        </p:nvSpPr>
        <p:spPr>
          <a:xfrm>
            <a:off x="348525" y="3545425"/>
            <a:ext cx="2535900" cy="1177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Utiliza Python en el backend de servicios como YouTube para manejar grandes volúmenes de datos y tráfico.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287" name="Google Shape;287;p42"/>
          <p:cNvSpPr txBox="1"/>
          <p:nvPr>
            <p:ph idx="1" type="body"/>
          </p:nvPr>
        </p:nvSpPr>
        <p:spPr>
          <a:xfrm>
            <a:off x="3264850" y="3545425"/>
            <a:ext cx="2535900" cy="1177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Emplea Python para análisis de datos y cálculos científicos en sus misiones espaciales.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288" name="Google Shape;288;p42"/>
          <p:cNvSpPr txBox="1"/>
          <p:nvPr>
            <p:ph idx="1" type="body"/>
          </p:nvPr>
        </p:nvSpPr>
        <p:spPr>
          <a:xfrm>
            <a:off x="6181150" y="3545425"/>
            <a:ext cx="2535900" cy="1177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Implementa algoritmos de recomendación en su plataforma utilizando Python para mejorar la experiencia del usuario.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2"/>
          <p:cNvPicPr preferRelativeResize="0"/>
          <p:nvPr/>
        </p:nvPicPr>
        <p:blipFill rotWithShape="1">
          <a:blip r:embed="rId3">
            <a:alphaModFix/>
          </a:blip>
          <a:srcRect b="11041" l="0" r="0" t="11034"/>
          <a:stretch/>
        </p:blipFill>
        <p:spPr>
          <a:xfrm>
            <a:off x="374825" y="980200"/>
            <a:ext cx="2509501" cy="195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2"/>
          <p:cNvPicPr preferRelativeResize="0"/>
          <p:nvPr/>
        </p:nvPicPr>
        <p:blipFill rotWithShape="1">
          <a:blip r:embed="rId4">
            <a:alphaModFix/>
          </a:blip>
          <a:srcRect b="11041" l="0" r="0" t="11034"/>
          <a:stretch/>
        </p:blipFill>
        <p:spPr>
          <a:xfrm>
            <a:off x="3264850" y="980175"/>
            <a:ext cx="2509501" cy="195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2"/>
          <p:cNvPicPr preferRelativeResize="0"/>
          <p:nvPr/>
        </p:nvPicPr>
        <p:blipFill rotWithShape="1">
          <a:blip r:embed="rId5">
            <a:alphaModFix/>
          </a:blip>
          <a:srcRect b="11041" l="0" r="0" t="11034"/>
          <a:stretch/>
        </p:blipFill>
        <p:spPr>
          <a:xfrm>
            <a:off x="6181175" y="980175"/>
            <a:ext cx="2509501" cy="1955526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92" name="Google Shape;292;p42"/>
          <p:cNvSpPr txBox="1"/>
          <p:nvPr>
            <p:ph type="title"/>
          </p:nvPr>
        </p:nvSpPr>
        <p:spPr>
          <a:xfrm>
            <a:off x="348525" y="356200"/>
            <a:ext cx="5367600" cy="429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¿Quién usa Python?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3" name="Google Shape;293;p4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4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5" name="Google Shape;295;p42"/>
          <p:cNvGrpSpPr/>
          <p:nvPr/>
        </p:nvGrpSpPr>
        <p:grpSpPr>
          <a:xfrm>
            <a:off x="7331439" y="398099"/>
            <a:ext cx="1463885" cy="146366"/>
            <a:chOff x="4271925" y="3537900"/>
            <a:chExt cx="2217000" cy="221700"/>
          </a:xfrm>
        </p:grpSpPr>
        <p:sp>
          <p:nvSpPr>
            <p:cNvPr id="296" name="Google Shape;296;p42"/>
            <p:cNvSpPr/>
            <p:nvPr/>
          </p:nvSpPr>
          <p:spPr>
            <a:xfrm>
              <a:off x="5158725" y="3537900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97" name="Google Shape;297;p42"/>
            <p:cNvSpPr/>
            <p:nvPr/>
          </p:nvSpPr>
          <p:spPr>
            <a:xfrm>
              <a:off x="4271925" y="3537900"/>
              <a:ext cx="221700" cy="2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98" name="Google Shape;298;p42"/>
            <p:cNvSpPr/>
            <p:nvPr/>
          </p:nvSpPr>
          <p:spPr>
            <a:xfrm>
              <a:off x="6267225" y="3537900"/>
              <a:ext cx="221700" cy="22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99" name="Google Shape;299;p42"/>
            <p:cNvSpPr/>
            <p:nvPr/>
          </p:nvSpPr>
          <p:spPr>
            <a:xfrm>
              <a:off x="5380425" y="3537900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304" name="Google Shape;304;p43"/>
          <p:cNvSpPr txBox="1"/>
          <p:nvPr>
            <p:ph type="title"/>
          </p:nvPr>
        </p:nvSpPr>
        <p:spPr>
          <a:xfrm>
            <a:off x="348525" y="384525"/>
            <a:ext cx="8446800" cy="53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Resumen y conclusiones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305" name="Google Shape;305;p43"/>
          <p:cNvSpPr txBox="1"/>
          <p:nvPr>
            <p:ph idx="1" type="body"/>
          </p:nvPr>
        </p:nvSpPr>
        <p:spPr>
          <a:xfrm>
            <a:off x="3427725" y="1369125"/>
            <a:ext cx="5367600" cy="3390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</a:rPr>
              <a:t>Python es un lenguaje de programación versátil y fácil de aprender, ideal para principiantes.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</a:rPr>
              <a:t>Se caracteriza por ser interpretado, dinámicamente tipado y multiplataforma, lo que facilita su uso en diferentes entornos.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</a:rPr>
              <a:t>Sus aplicaciones abarcan desde desarrollo web y automatización de tareas hasta ciencia de datos y machine learning.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</a:rPr>
              <a:t>Python es popular en la industria tecnológica debido a su amplia comunidad y la disponibilidad de numerosas bibliotecas y frameworks.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</a:rPr>
              <a:t>La simplicidad en su sintaxis permite a los programadores enfocarse en resolver problemas en lugar de lidiar con complejidades del lenguaje.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306" name="Google Shape;306;p4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48525" y="816450"/>
            <a:ext cx="6140400" cy="3510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Muchas gracias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13" name="Google Shape;313;p4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4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15" name="Google Shape;315;p44"/>
          <p:cNvGrpSpPr/>
          <p:nvPr/>
        </p:nvGrpSpPr>
        <p:grpSpPr>
          <a:xfrm>
            <a:off x="2249550" y="3340725"/>
            <a:ext cx="2023075" cy="443400"/>
            <a:chOff x="348525" y="767975"/>
            <a:chExt cx="2023075" cy="443400"/>
          </a:xfrm>
        </p:grpSpPr>
        <p:sp>
          <p:nvSpPr>
            <p:cNvPr id="316" name="Google Shape;316;p44"/>
            <p:cNvSpPr/>
            <p:nvPr/>
          </p:nvSpPr>
          <p:spPr>
            <a:xfrm>
              <a:off x="348525" y="989675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17" name="Google Shape;317;p44"/>
            <p:cNvSpPr/>
            <p:nvPr/>
          </p:nvSpPr>
          <p:spPr>
            <a:xfrm>
              <a:off x="570225" y="989675"/>
              <a:ext cx="221700" cy="2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18" name="Google Shape;318;p44"/>
            <p:cNvSpPr/>
            <p:nvPr/>
          </p:nvSpPr>
          <p:spPr>
            <a:xfrm>
              <a:off x="1928200" y="989675"/>
              <a:ext cx="221700" cy="22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19" name="Google Shape;319;p44"/>
            <p:cNvSpPr/>
            <p:nvPr/>
          </p:nvSpPr>
          <p:spPr>
            <a:xfrm>
              <a:off x="1457025" y="989675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320" name="Google Shape;320;p44"/>
            <p:cNvSpPr/>
            <p:nvPr/>
          </p:nvSpPr>
          <p:spPr>
            <a:xfrm>
              <a:off x="2149900" y="767975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3"/>
          <p:cNvSpPr txBox="1"/>
          <p:nvPr>
            <p:ph idx="1" type="body"/>
          </p:nvPr>
        </p:nvSpPr>
        <p:spPr>
          <a:xfrm>
            <a:off x="348525" y="342900"/>
            <a:ext cx="1918200" cy="396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agenda_0" id="150" name="Google Shape;150;p33"/>
          <p:cNvSpPr txBox="1"/>
          <p:nvPr/>
        </p:nvSpPr>
        <p:spPr>
          <a:xfrm>
            <a:off x="348525" y="1118850"/>
            <a:ext cx="4220400" cy="3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91425">
            <a:noAutofit/>
          </a:bodyPr>
          <a:lstStyle/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Portada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¿Qué es Python?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de Python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Lenguaje interpretado o de script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Tipado dinámico y fuerte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 es multiplataforma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Orientación a objetos en Python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¿Por qué aprender Python?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¿Quién usa Python?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Char char="•"/>
            </a:pPr>
            <a:r>
              <a:rPr lang="es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Resumen y conclusiones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1" name="Google Shape;151;p3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2" name="Google Shape;152;p33"/>
          <p:cNvSpPr/>
          <p:nvPr/>
        </p:nvSpPr>
        <p:spPr>
          <a:xfrm>
            <a:off x="8351925" y="398400"/>
            <a:ext cx="221700" cy="22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153" name="Google Shape;153;p33"/>
          <p:cNvGrpSpPr/>
          <p:nvPr/>
        </p:nvGrpSpPr>
        <p:grpSpPr>
          <a:xfrm>
            <a:off x="7465125" y="398400"/>
            <a:ext cx="1330200" cy="443400"/>
            <a:chOff x="7465125" y="398400"/>
            <a:chExt cx="1330200" cy="443400"/>
          </a:xfrm>
        </p:grpSpPr>
        <p:sp>
          <p:nvSpPr>
            <p:cNvPr id="154" name="Google Shape;154;p33"/>
            <p:cNvSpPr/>
            <p:nvPr/>
          </p:nvSpPr>
          <p:spPr>
            <a:xfrm>
              <a:off x="7465125" y="398400"/>
              <a:ext cx="221700" cy="2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5" name="Google Shape;155;p33"/>
            <p:cNvSpPr/>
            <p:nvPr/>
          </p:nvSpPr>
          <p:spPr>
            <a:xfrm>
              <a:off x="7686825" y="398400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6" name="Google Shape;156;p33"/>
            <p:cNvSpPr/>
            <p:nvPr/>
          </p:nvSpPr>
          <p:spPr>
            <a:xfrm>
              <a:off x="8351925" y="398400"/>
              <a:ext cx="221700" cy="22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57" name="Google Shape;157;p33"/>
            <p:cNvSpPr/>
            <p:nvPr/>
          </p:nvSpPr>
          <p:spPr>
            <a:xfrm>
              <a:off x="8573625" y="620100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cxnSp>
        <p:nvCxnSpPr>
          <p:cNvPr id="158" name="Google Shape;158;p3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163" name="Google Shape;163;p34"/>
          <p:cNvSpPr txBox="1"/>
          <p:nvPr>
            <p:ph idx="1" type="body"/>
          </p:nvPr>
        </p:nvSpPr>
        <p:spPr>
          <a:xfrm>
            <a:off x="3200054" y="3179125"/>
            <a:ext cx="5595300" cy="156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Título: Introducción a Python y fundamentos básicos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Curso de Python - Sesión 1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Fecha: 21 de febrero de 2025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Instructor: Mario Flores Cano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" id="164" name="Google Shape;164;p34"/>
          <p:cNvSpPr txBox="1"/>
          <p:nvPr>
            <p:ph idx="4294967295" type="subTitle"/>
          </p:nvPr>
        </p:nvSpPr>
        <p:spPr>
          <a:xfrm>
            <a:off x="348525" y="3179125"/>
            <a:ext cx="2604900" cy="156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Bienvenido a la Sesión 1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5" name="Google Shape;165;p34"/>
          <p:cNvGrpSpPr/>
          <p:nvPr/>
        </p:nvGrpSpPr>
        <p:grpSpPr>
          <a:xfrm>
            <a:off x="348514" y="2240224"/>
            <a:ext cx="427010" cy="1078676"/>
            <a:chOff x="348516" y="1601720"/>
            <a:chExt cx="768004" cy="1940064"/>
          </a:xfrm>
        </p:grpSpPr>
        <p:grpSp>
          <p:nvGrpSpPr>
            <p:cNvPr id="166" name="Google Shape;166;p34"/>
            <p:cNvGrpSpPr/>
            <p:nvPr/>
          </p:nvGrpSpPr>
          <p:grpSpPr>
            <a:xfrm>
              <a:off x="348516" y="1601720"/>
              <a:ext cx="384004" cy="1940064"/>
              <a:chOff x="348516" y="683795"/>
              <a:chExt cx="384004" cy="1940064"/>
            </a:xfrm>
          </p:grpSpPr>
          <p:sp>
            <p:nvSpPr>
              <p:cNvPr id="167" name="Google Shape;167;p34"/>
              <p:cNvSpPr/>
              <p:nvPr/>
            </p:nvSpPr>
            <p:spPr>
              <a:xfrm rot="5400000">
                <a:off x="150370" y="1261409"/>
                <a:ext cx="780300" cy="38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68" name="Google Shape;168;p34"/>
              <p:cNvSpPr/>
              <p:nvPr/>
            </p:nvSpPr>
            <p:spPr>
              <a:xfrm rot="10800000">
                <a:off x="348516" y="683795"/>
                <a:ext cx="384000" cy="780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69" name="Google Shape;169;p34"/>
              <p:cNvSpPr/>
              <p:nvPr/>
            </p:nvSpPr>
            <p:spPr>
              <a:xfrm rot="5400000">
                <a:off x="150370" y="2041709"/>
                <a:ext cx="780300" cy="384000"/>
              </a:xfrm>
              <a:prstGeom prst="rect">
                <a:avLst/>
              </a:prstGeom>
              <a:solidFill>
                <a:srgbClr val="F0E30D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</p:grpSp>
        <p:grpSp>
          <p:nvGrpSpPr>
            <p:cNvPr id="170" name="Google Shape;170;p34"/>
            <p:cNvGrpSpPr/>
            <p:nvPr/>
          </p:nvGrpSpPr>
          <p:grpSpPr>
            <a:xfrm rot="10800000">
              <a:off x="732516" y="1986245"/>
              <a:ext cx="384004" cy="1159764"/>
              <a:chOff x="348516" y="683795"/>
              <a:chExt cx="384004" cy="1159764"/>
            </a:xfrm>
          </p:grpSpPr>
          <p:sp>
            <p:nvSpPr>
              <p:cNvPr id="171" name="Google Shape;171;p34"/>
              <p:cNvSpPr/>
              <p:nvPr/>
            </p:nvSpPr>
            <p:spPr>
              <a:xfrm rot="5400000">
                <a:off x="150370" y="1261409"/>
                <a:ext cx="780300" cy="384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72" name="Google Shape;172;p34"/>
              <p:cNvSpPr/>
              <p:nvPr/>
            </p:nvSpPr>
            <p:spPr>
              <a:xfrm rot="10800000">
                <a:off x="348516" y="683795"/>
                <a:ext cx="384000" cy="780300"/>
              </a:xfrm>
              <a:prstGeom prst="rect">
                <a:avLst/>
              </a:prstGeom>
              <a:solidFill>
                <a:srgbClr val="1CB3EB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</p:grpSp>
      </p:grpSp>
      <p:sp>
        <p:nvSpPr>
          <p:cNvPr descr="title" id="173" name="Google Shape;173;p34"/>
          <p:cNvSpPr txBox="1"/>
          <p:nvPr>
            <p:ph type="title"/>
          </p:nvPr>
        </p:nvSpPr>
        <p:spPr>
          <a:xfrm>
            <a:off x="348525" y="356200"/>
            <a:ext cx="5367600" cy="40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Portada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4" name="Google Shape;174;p3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3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180" name="Google Shape;180;p35"/>
          <p:cNvSpPr txBox="1"/>
          <p:nvPr>
            <p:ph idx="1" type="body"/>
          </p:nvPr>
        </p:nvSpPr>
        <p:spPr>
          <a:xfrm>
            <a:off x="3200054" y="3179125"/>
            <a:ext cx="5595300" cy="156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873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Python es un lenguaje de programación creado por Guido van Rossum en los años 90, diseñado para ser fácil de leer y escribir.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Es un lenguaje interpretado, lo que significa que el código se ejecuta línea por línea sin necesidad de compilación previa.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Python es dinámicamente tipado, lo que permite cambiar el tipo de una variable sin necesidad de declaración previa.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Es multiplataforma, lo que permite que el mismo código se ejecute en diferentes sistemas operativos como Windows, Linux y macOS.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3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Python es orientado a objetos, soportando conceptos como clases, objetos, herencia y encapsulación.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descr="header" id="181" name="Google Shape;181;p35"/>
          <p:cNvSpPr txBox="1"/>
          <p:nvPr>
            <p:ph idx="4294967295" type="subTitle"/>
          </p:nvPr>
        </p:nvSpPr>
        <p:spPr>
          <a:xfrm>
            <a:off x="348525" y="3179125"/>
            <a:ext cx="2604900" cy="1567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Definición y características de Python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2" name="Google Shape;182;p35"/>
          <p:cNvGrpSpPr/>
          <p:nvPr/>
        </p:nvGrpSpPr>
        <p:grpSpPr>
          <a:xfrm>
            <a:off x="348514" y="2240224"/>
            <a:ext cx="427010" cy="1078676"/>
            <a:chOff x="348516" y="1601720"/>
            <a:chExt cx="768004" cy="1940064"/>
          </a:xfrm>
        </p:grpSpPr>
        <p:grpSp>
          <p:nvGrpSpPr>
            <p:cNvPr id="183" name="Google Shape;183;p35"/>
            <p:cNvGrpSpPr/>
            <p:nvPr/>
          </p:nvGrpSpPr>
          <p:grpSpPr>
            <a:xfrm>
              <a:off x="348516" y="1601720"/>
              <a:ext cx="384004" cy="1940064"/>
              <a:chOff x="348516" y="683795"/>
              <a:chExt cx="384004" cy="1940064"/>
            </a:xfrm>
          </p:grpSpPr>
          <p:sp>
            <p:nvSpPr>
              <p:cNvPr id="184" name="Google Shape;184;p35"/>
              <p:cNvSpPr/>
              <p:nvPr/>
            </p:nvSpPr>
            <p:spPr>
              <a:xfrm rot="5400000">
                <a:off x="150370" y="1261409"/>
                <a:ext cx="780300" cy="384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85" name="Google Shape;185;p35"/>
              <p:cNvSpPr/>
              <p:nvPr/>
            </p:nvSpPr>
            <p:spPr>
              <a:xfrm rot="10800000">
                <a:off x="348516" y="683795"/>
                <a:ext cx="384000" cy="780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86" name="Google Shape;186;p35"/>
              <p:cNvSpPr/>
              <p:nvPr/>
            </p:nvSpPr>
            <p:spPr>
              <a:xfrm rot="5400000">
                <a:off x="150370" y="2041709"/>
                <a:ext cx="780300" cy="384000"/>
              </a:xfrm>
              <a:prstGeom prst="rect">
                <a:avLst/>
              </a:prstGeom>
              <a:solidFill>
                <a:srgbClr val="F0E30D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</p:grpSp>
        <p:grpSp>
          <p:nvGrpSpPr>
            <p:cNvPr id="187" name="Google Shape;187;p35"/>
            <p:cNvGrpSpPr/>
            <p:nvPr/>
          </p:nvGrpSpPr>
          <p:grpSpPr>
            <a:xfrm rot="10800000">
              <a:off x="732516" y="1986245"/>
              <a:ext cx="384004" cy="1159764"/>
              <a:chOff x="348516" y="683795"/>
              <a:chExt cx="384004" cy="1159764"/>
            </a:xfrm>
          </p:grpSpPr>
          <p:sp>
            <p:nvSpPr>
              <p:cNvPr id="188" name="Google Shape;188;p35"/>
              <p:cNvSpPr/>
              <p:nvPr/>
            </p:nvSpPr>
            <p:spPr>
              <a:xfrm rot="5400000">
                <a:off x="150370" y="1261409"/>
                <a:ext cx="780300" cy="384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  <p:sp>
            <p:nvSpPr>
              <p:cNvPr id="189" name="Google Shape;189;p35"/>
              <p:cNvSpPr/>
              <p:nvPr/>
            </p:nvSpPr>
            <p:spPr>
              <a:xfrm rot="10800000">
                <a:off x="348516" y="683795"/>
                <a:ext cx="384000" cy="780300"/>
              </a:xfrm>
              <a:prstGeom prst="rect">
                <a:avLst/>
              </a:prstGeom>
              <a:solidFill>
                <a:srgbClr val="1CB3EB">
                  <a:alpha val="5000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Inter Medium"/>
                  <a:ea typeface="Inter Medium"/>
                  <a:cs typeface="Inter Medium"/>
                  <a:sym typeface="Inter Medium"/>
                </a:endParaRPr>
              </a:p>
            </p:txBody>
          </p:sp>
        </p:grpSp>
      </p:grpSp>
      <p:sp>
        <p:nvSpPr>
          <p:cNvPr descr="title" id="190" name="Google Shape;190;p35"/>
          <p:cNvSpPr txBox="1"/>
          <p:nvPr>
            <p:ph type="title"/>
          </p:nvPr>
        </p:nvSpPr>
        <p:spPr>
          <a:xfrm>
            <a:off x="348525" y="356200"/>
            <a:ext cx="5367600" cy="402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¿Qué es Python?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1" name="Google Shape;191;p3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050" y="857900"/>
            <a:ext cx="2115012" cy="2321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198" name="Google Shape;198;p36"/>
          <p:cNvSpPr txBox="1"/>
          <p:nvPr>
            <p:ph type="title"/>
          </p:nvPr>
        </p:nvSpPr>
        <p:spPr>
          <a:xfrm>
            <a:off x="348525" y="356200"/>
            <a:ext cx="5594400" cy="1354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chemeClr val="lt1"/>
                </a:solidFill>
              </a:rPr>
              <a:t>Características de Python</a:t>
            </a:r>
            <a:endParaRPr sz="4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9" name="Google Shape;199;p36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36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01" name="Google Shape;201;p36"/>
          <p:cNvGrpSpPr/>
          <p:nvPr/>
        </p:nvGrpSpPr>
        <p:grpSpPr>
          <a:xfrm>
            <a:off x="7686825" y="431850"/>
            <a:ext cx="1108500" cy="443400"/>
            <a:chOff x="7686825" y="431850"/>
            <a:chExt cx="1108500" cy="443400"/>
          </a:xfrm>
        </p:grpSpPr>
        <p:sp>
          <p:nvSpPr>
            <p:cNvPr id="202" name="Google Shape;202;p36"/>
            <p:cNvSpPr/>
            <p:nvPr/>
          </p:nvSpPr>
          <p:spPr>
            <a:xfrm>
              <a:off x="8573625" y="431850"/>
              <a:ext cx="221700" cy="22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03" name="Google Shape;203;p36"/>
            <p:cNvSpPr/>
            <p:nvPr/>
          </p:nvSpPr>
          <p:spPr>
            <a:xfrm>
              <a:off x="7686825" y="653550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descr="detail_0" id="204" name="Google Shape;204;p36"/>
          <p:cNvSpPr txBox="1"/>
          <p:nvPr>
            <p:ph idx="1" type="body"/>
          </p:nvPr>
        </p:nvSpPr>
        <p:spPr>
          <a:xfrm>
            <a:off x="344967" y="2124270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es un lenguaje interpretado, lo que significa que no requiere una compilación previa antes de ser ejecutado.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1" id="205" name="Google Shape;205;p36"/>
          <p:cNvSpPr txBox="1"/>
          <p:nvPr>
            <p:ph idx="4294967295" type="body"/>
          </p:nvPr>
        </p:nvSpPr>
        <p:spPr>
          <a:xfrm>
            <a:off x="3233248" y="2124270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En Python, no es necesario especificar el tipo de las variables al momento de su declaración, lo que permite flexibilidad.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3" id="206" name="Google Shape;206;p36"/>
          <p:cNvSpPr txBox="1"/>
          <p:nvPr>
            <p:ph idx="4294967295" type="body"/>
          </p:nvPr>
        </p:nvSpPr>
        <p:spPr>
          <a:xfrm>
            <a:off x="344950" y="3698928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El código de Python puede ejecutarse en diferentes sistemas operativos como Windows, Linux y macOS sin modificaciones.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0" id="207" name="Google Shape;207;p36"/>
          <p:cNvSpPr txBox="1"/>
          <p:nvPr>
            <p:ph idx="4294967295" type="subTitle"/>
          </p:nvPr>
        </p:nvSpPr>
        <p:spPr>
          <a:xfrm>
            <a:off x="344975" y="1724003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Interpretado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1" id="208" name="Google Shape;208;p36"/>
          <p:cNvSpPr txBox="1"/>
          <p:nvPr>
            <p:ph idx="4294967295" type="subTitle"/>
          </p:nvPr>
        </p:nvSpPr>
        <p:spPr>
          <a:xfrm>
            <a:off x="3233252" y="1724003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Dinamicamente tipado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3" id="209" name="Google Shape;209;p36"/>
          <p:cNvSpPr txBox="1"/>
          <p:nvPr>
            <p:ph idx="4294967295" type="subTitle"/>
          </p:nvPr>
        </p:nvSpPr>
        <p:spPr>
          <a:xfrm>
            <a:off x="344950" y="3298726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Multiplataforma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4" id="210" name="Google Shape;210;p36"/>
          <p:cNvSpPr txBox="1"/>
          <p:nvPr>
            <p:ph idx="4294967295" type="body"/>
          </p:nvPr>
        </p:nvSpPr>
        <p:spPr>
          <a:xfrm>
            <a:off x="3233231" y="3698928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permite la programación orientada a objetos, facilitando la creación de clases y objetos para modelar el mundo real.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4" id="211" name="Google Shape;211;p36"/>
          <p:cNvSpPr txBox="1"/>
          <p:nvPr>
            <p:ph idx="4294967295" type="subTitle"/>
          </p:nvPr>
        </p:nvSpPr>
        <p:spPr>
          <a:xfrm>
            <a:off x="3233227" y="3298726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Orientado a objetos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2" id="212" name="Google Shape;212;p36"/>
          <p:cNvSpPr txBox="1"/>
          <p:nvPr>
            <p:ph idx="4294967295" type="body"/>
          </p:nvPr>
        </p:nvSpPr>
        <p:spPr>
          <a:xfrm>
            <a:off x="6121525" y="2124270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no permite operaciones entre tipos incompatibles, evitando errores comunes en el manejo de datos.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2" id="213" name="Google Shape;213;p36"/>
          <p:cNvSpPr txBox="1"/>
          <p:nvPr>
            <p:ph idx="4294967295" type="subTitle"/>
          </p:nvPr>
        </p:nvSpPr>
        <p:spPr>
          <a:xfrm>
            <a:off x="6121527" y="1724003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</a:rPr>
              <a:t>Fuertemente tipado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5" id="214" name="Google Shape;214;p36"/>
          <p:cNvSpPr txBox="1"/>
          <p:nvPr>
            <p:ph idx="4294967295" type="body"/>
          </p:nvPr>
        </p:nvSpPr>
        <p:spPr>
          <a:xfrm>
            <a:off x="6121508" y="3698928"/>
            <a:ext cx="2677500" cy="1063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2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Python soporta diferentes paradigmas de programación, incluyendo la programación imperativa y funcional, además de la orientada a objetos.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_5" id="215" name="Google Shape;215;p36"/>
          <p:cNvSpPr txBox="1"/>
          <p:nvPr>
            <p:ph idx="4294967295" type="subTitle"/>
          </p:nvPr>
        </p:nvSpPr>
        <p:spPr>
          <a:xfrm>
            <a:off x="6121502" y="3298726"/>
            <a:ext cx="2677500" cy="3240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</a:rPr>
              <a:t>Soporte para múltiples paradigmas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20" name="Google Shape;220;p37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Tipado dinámico y fuerte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1" name="Google Shape;221;p37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37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header_0" id="223" name="Google Shape;223;p37"/>
          <p:cNvSpPr txBox="1"/>
          <p:nvPr>
            <p:ph idx="4294967295" type="subTitle"/>
          </p:nvPr>
        </p:nvSpPr>
        <p:spPr>
          <a:xfrm>
            <a:off x="348525" y="991900"/>
            <a:ext cx="5367600" cy="43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Tipado dinámico en Python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0" id="224" name="Google Shape;224;p37"/>
          <p:cNvSpPr txBox="1"/>
          <p:nvPr>
            <p:ph idx="1" type="body"/>
          </p:nvPr>
        </p:nvSpPr>
        <p:spPr>
          <a:xfrm>
            <a:off x="659025" y="1428350"/>
            <a:ext cx="5741100" cy="1353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No es necesario declarar el tipo de las variables al asignarles un valor.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Ejemplo: x = 5 (x es un entero) y luego x = 'Hola' (ahora x es una cadena).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Esto permite flexibilidad para reutilizar variables con diferentes tipos.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descr="header_1" id="225" name="Google Shape;225;p37"/>
          <p:cNvSpPr txBox="1"/>
          <p:nvPr>
            <p:ph idx="4294967295" type="subTitle"/>
          </p:nvPr>
        </p:nvSpPr>
        <p:spPr>
          <a:xfrm>
            <a:off x="348525" y="2781950"/>
            <a:ext cx="5367600" cy="436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Tipado fuerte en Python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226" name="Google Shape;226;p37"/>
          <p:cNvSpPr txBox="1"/>
          <p:nvPr>
            <p:ph idx="1" type="body"/>
          </p:nvPr>
        </p:nvSpPr>
        <p:spPr>
          <a:xfrm>
            <a:off x="659025" y="3218400"/>
            <a:ext cx="5741100" cy="1353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Python no permite operaciones entre tipos incompatibles, evitando errores en tiempo de ejecución.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Ejemplo incorrecto: print('9' + 8) genera un error porque no se puede sumar una cadena y un número.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Solución: convertir explícitamente usando int(): print(int('9') + 8) resulta en 17.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227" name="Google Shape;227;p37"/>
          <p:cNvGrpSpPr/>
          <p:nvPr/>
        </p:nvGrpSpPr>
        <p:grpSpPr>
          <a:xfrm>
            <a:off x="7686825" y="425350"/>
            <a:ext cx="1108500" cy="221700"/>
            <a:chOff x="7686825" y="425350"/>
            <a:chExt cx="1108500" cy="221700"/>
          </a:xfrm>
        </p:grpSpPr>
        <p:sp>
          <p:nvSpPr>
            <p:cNvPr id="228" name="Google Shape;228;p37"/>
            <p:cNvSpPr/>
            <p:nvPr/>
          </p:nvSpPr>
          <p:spPr>
            <a:xfrm>
              <a:off x="8573625" y="425350"/>
              <a:ext cx="221700" cy="2217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29" name="Google Shape;229;p37"/>
            <p:cNvSpPr/>
            <p:nvPr/>
          </p:nvSpPr>
          <p:spPr>
            <a:xfrm>
              <a:off x="7686825" y="425350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230" name="Google Shape;230;p37"/>
            <p:cNvSpPr/>
            <p:nvPr/>
          </p:nvSpPr>
          <p:spPr>
            <a:xfrm>
              <a:off x="7908525" y="425350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5" name="Google Shape;235;p38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38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37" name="Google Shape;237;p38"/>
          <p:cNvSpPr txBox="1"/>
          <p:nvPr>
            <p:ph type="title"/>
          </p:nvPr>
        </p:nvSpPr>
        <p:spPr>
          <a:xfrm>
            <a:off x="348525" y="356200"/>
            <a:ext cx="5367600" cy="4299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Lenguaje interpretado o de script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0" id="238" name="Google Shape;238;p38"/>
          <p:cNvSpPr txBox="1"/>
          <p:nvPr>
            <p:ph idx="4294967295" type="subTitle"/>
          </p:nvPr>
        </p:nvSpPr>
        <p:spPr>
          <a:xfrm>
            <a:off x="348525" y="915708"/>
            <a:ext cx="2731200" cy="168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Definición y Comparación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0" id="239" name="Google Shape;239;p38"/>
          <p:cNvSpPr txBox="1"/>
          <p:nvPr>
            <p:ph idx="1" type="body"/>
          </p:nvPr>
        </p:nvSpPr>
        <p:spPr>
          <a:xfrm>
            <a:off x="3200075" y="915600"/>
            <a:ext cx="5595300" cy="3428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444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lt1"/>
                </a:solidFill>
              </a:rPr>
              <a:t>Un lenguaje interpretado ejecuta su código línea por línea a través de un intérprete.</a:t>
            </a:r>
            <a:endParaRPr sz="1600">
              <a:solidFill>
                <a:schemeClr val="lt1"/>
              </a:solidFill>
            </a:endParaRPr>
          </a:p>
          <a:p>
            <a:pPr indent="-2444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lt1"/>
                </a:solidFill>
              </a:rPr>
              <a:t>Los lenguajes compilados requieren una etapa de compilación que traduce el código a código máquina antes de la ejecución.</a:t>
            </a:r>
            <a:endParaRPr sz="1600">
              <a:solidFill>
                <a:schemeClr val="lt1"/>
              </a:solidFill>
            </a:endParaRPr>
          </a:p>
          <a:p>
            <a:pPr indent="-2444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lt1"/>
                </a:solidFill>
              </a:rPr>
              <a:t>Python, como lenguaje interpretado, es más flexible y portable, pero generalmente más lento que los lenguajes compilados como C++.</a:t>
            </a:r>
            <a:endParaRPr sz="1600">
              <a:solidFill>
                <a:schemeClr val="lt1"/>
              </a:solidFill>
            </a:endParaRPr>
          </a:p>
          <a:p>
            <a:pPr indent="-2444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1600"/>
              <a:buFont typeface="Helvetica Neue"/>
              <a:buChar char="●"/>
            </a:pPr>
            <a:r>
              <a:rPr lang="es" sz="1600">
                <a:solidFill>
                  <a:schemeClr val="lt1"/>
                </a:solidFill>
              </a:rPr>
              <a:t>Python utiliza un bytecode intermedio (.pyc o .pyo) para mejorar su rendimiento durante la ejecución.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39"/>
          <p:cNvPicPr preferRelativeResize="0"/>
          <p:nvPr/>
        </p:nvPicPr>
        <p:blipFill rotWithShape="1">
          <a:blip r:embed="rId3">
            <a:alphaModFix/>
          </a:blip>
          <a:srcRect b="0" l="7460" r="7469" t="0"/>
          <a:stretch/>
        </p:blipFill>
        <p:spPr>
          <a:xfrm>
            <a:off x="2908125" y="1482800"/>
            <a:ext cx="2490553" cy="2927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45" name="Google Shape;245;p39"/>
          <p:cNvSpPr txBox="1"/>
          <p:nvPr>
            <p:ph type="title"/>
          </p:nvPr>
        </p:nvSpPr>
        <p:spPr>
          <a:xfrm>
            <a:off x="348525" y="356200"/>
            <a:ext cx="3268200" cy="287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Python es multiplataforma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46" name="Google Shape;246;p39"/>
          <p:cNvSpPr txBox="1"/>
          <p:nvPr>
            <p:ph idx="1" type="body"/>
          </p:nvPr>
        </p:nvSpPr>
        <p:spPr>
          <a:xfrm>
            <a:off x="5573150" y="1973900"/>
            <a:ext cx="3222000" cy="2785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Python es compatible con múltiples sistemas operativos, incluyendo Windows, Linux y macOS, lo que permite a los desarrolladores trabajar en la plataforma de su elección.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El código Python que no utiliza bibliotecas específicas de una plataforma puede ejecutarse en cualquier sistema operativo sin necesidad de modificaciones.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Python se puede instalar en dispositivos como Raspberry Pi, lo que amplía su uso en proyectos de computación de bajo costo.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descr="header" id="247" name="Google Shape;247;p39"/>
          <p:cNvSpPr txBox="1"/>
          <p:nvPr>
            <p:ph idx="4294967295" type="subTitle"/>
          </p:nvPr>
        </p:nvSpPr>
        <p:spPr>
          <a:xfrm>
            <a:off x="5573150" y="1482800"/>
            <a:ext cx="3222000" cy="491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Compatibilidad de Python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8" name="Google Shape;248;p3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/>
          <p:cNvPicPr preferRelativeResize="0"/>
          <p:nvPr/>
        </p:nvPicPr>
        <p:blipFill rotWithShape="1">
          <a:blip r:embed="rId3">
            <a:alphaModFix/>
          </a:blip>
          <a:srcRect b="0" l="21630" r="21625" t="0"/>
          <a:stretch/>
        </p:blipFill>
        <p:spPr>
          <a:xfrm>
            <a:off x="2908125" y="1482800"/>
            <a:ext cx="2490553" cy="2927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55" name="Google Shape;255;p40"/>
          <p:cNvSpPr txBox="1"/>
          <p:nvPr>
            <p:ph type="title"/>
          </p:nvPr>
        </p:nvSpPr>
        <p:spPr>
          <a:xfrm>
            <a:off x="348525" y="356200"/>
            <a:ext cx="3807600" cy="287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Orientación a objetos en Python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56" name="Google Shape;256;p40"/>
          <p:cNvSpPr txBox="1"/>
          <p:nvPr>
            <p:ph idx="1" type="body"/>
          </p:nvPr>
        </p:nvSpPr>
        <p:spPr>
          <a:xfrm>
            <a:off x="5573150" y="1973900"/>
            <a:ext cx="3222000" cy="2785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873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Python permite trabajar con clases y objetos, facilitando la representación de conceptos del mundo real mediante la encapsulación.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Una clase es una plantilla para crear objetos, donde se definen propiedades y métodos que los objetos de esa clase tendrán.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Por ejemplo, una clase 'Jugador' puede tener atributos como 'nombre' y 'equipo', y métodos como 'presentar' para mostrar información del jugador.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La creación de un objeto a partir de una clase se realiza utilizando el constructor, permitiendo instanciar múltiples objetos con características específicas.</a:t>
            </a:r>
            <a:endParaRPr sz="700">
              <a:solidFill>
                <a:schemeClr val="lt1"/>
              </a:solidFill>
            </a:endParaRPr>
          </a:p>
          <a:p>
            <a:pPr indent="-1873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700"/>
              <a:buFont typeface="Helvetica Neue"/>
              <a:buChar char="●"/>
            </a:pPr>
            <a:r>
              <a:rPr lang="es" sz="700">
                <a:solidFill>
                  <a:schemeClr val="lt1"/>
                </a:solidFill>
              </a:rPr>
              <a:t>La POO en Python fomenta la reutilización de código y la organización, lo que facilita el desarrollo y mantenimiento de aplicaciones.</a:t>
            </a:r>
            <a:endParaRPr sz="700">
              <a:solidFill>
                <a:schemeClr val="lt1"/>
              </a:solidFill>
            </a:endParaRPr>
          </a:p>
        </p:txBody>
      </p:sp>
      <p:sp>
        <p:nvSpPr>
          <p:cNvPr descr="header" id="257" name="Google Shape;257;p40"/>
          <p:cNvSpPr txBox="1"/>
          <p:nvPr>
            <p:ph idx="4294967295" type="subTitle"/>
          </p:nvPr>
        </p:nvSpPr>
        <p:spPr>
          <a:xfrm>
            <a:off x="5573150" y="1482800"/>
            <a:ext cx="3222000" cy="491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Programación orientada a objetos (POO) en Python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8" name="Google Shape;258;p40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" name="Google Shape;259;p40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wiss">
  <a:themeElements>
    <a:clrScheme name="Custom">
      <a:dk1>
        <a:srgbClr val="FFFFFF"/>
      </a:dk1>
      <a:lt1>
        <a:srgbClr val="0E0E0E"/>
      </a:lt1>
      <a:dk2>
        <a:srgbClr val="595959"/>
      </a:dk2>
      <a:lt2>
        <a:srgbClr val="E6E6E6"/>
      </a:lt2>
      <a:accent1>
        <a:srgbClr val="F0E30D"/>
      </a:accent1>
      <a:accent2>
        <a:srgbClr val="1CB3EB"/>
      </a:accent2>
      <a:accent3>
        <a:srgbClr val="EE0816"/>
      </a:accent3>
      <a:accent4>
        <a:srgbClr val="045AEC"/>
      </a:accent4>
      <a:accent5>
        <a:srgbClr val="F1B7C3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