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22"/>
  </p:notesMasterIdLst>
  <p:sldIdLst>
    <p:sldId id="256" r:id="rId2"/>
    <p:sldId id="257" r:id="rId3"/>
    <p:sldId id="284" r:id="rId4"/>
    <p:sldId id="285" r:id="rId5"/>
    <p:sldId id="286" r:id="rId6"/>
    <p:sldId id="287" r:id="rId7"/>
    <p:sldId id="288" r:id="rId8"/>
    <p:sldId id="289" r:id="rId9"/>
    <p:sldId id="291" r:id="rId10"/>
    <p:sldId id="290" r:id="rId11"/>
    <p:sldId id="292" r:id="rId12"/>
    <p:sldId id="293" r:id="rId13"/>
    <p:sldId id="294" r:id="rId14"/>
    <p:sldId id="295" r:id="rId15"/>
    <p:sldId id="296" r:id="rId16"/>
    <p:sldId id="297" r:id="rId17"/>
    <p:sldId id="298" r:id="rId18"/>
    <p:sldId id="299" r:id="rId19"/>
    <p:sldId id="302" r:id="rId20"/>
    <p:sldId id="30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0" autoAdjust="0"/>
    <p:restoredTop sz="86410" autoAdjust="0"/>
  </p:normalViewPr>
  <p:slideViewPr>
    <p:cSldViewPr>
      <p:cViewPr varScale="1">
        <p:scale>
          <a:sx n="63" d="100"/>
          <a:sy n="63" d="100"/>
        </p:scale>
        <p:origin x="1494" y="72"/>
      </p:cViewPr>
      <p:guideLst>
        <p:guide orient="horz" pos="2160"/>
        <p:guide pos="2880"/>
      </p:guideLst>
    </p:cSldViewPr>
  </p:slideViewPr>
  <p:outlineViewPr>
    <p:cViewPr>
      <p:scale>
        <a:sx n="33" d="100"/>
        <a:sy n="33" d="100"/>
      </p:scale>
      <p:origin x="0" y="212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40B89-D9DC-440F-AE5E-9D091E54C83B}" type="datetimeFigureOut">
              <a:rPr lang="en-PH" smtClean="0"/>
              <a:pPr/>
              <a:t>25/06/2022</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774FA3-FE18-45E9-B67E-9BC166879DFA}" type="slidenum">
              <a:rPr lang="en-PH" smtClean="0"/>
              <a:pPr/>
              <a:t>‹#›</a:t>
            </a:fld>
            <a:endParaRPr lang="en-PH"/>
          </a:p>
        </p:txBody>
      </p:sp>
    </p:spTree>
    <p:extLst>
      <p:ext uri="{BB962C8B-B14F-4D97-AF65-F5344CB8AC3E}">
        <p14:creationId xmlns:p14="http://schemas.microsoft.com/office/powerpoint/2010/main" val="351928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37809935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11967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723671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2EC1871-7A48-491C-B872-D6503AEE9897}" type="slidenum">
              <a:rPr lang="en-PH" smtClean="0"/>
              <a:pPr/>
              <a:t>‹#›</a:t>
            </a:fld>
            <a:endParaRPr lang="en-PH"/>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7458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3712092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167204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2672789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1793914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1914162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414697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108846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370568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124893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335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10057549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387624399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1EA51-2FFA-4521-BC45-76B41A03103C}" type="datetimeFigureOut">
              <a:rPr lang="en-PH" smtClean="0"/>
              <a:pPr/>
              <a:t>25/06/2022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2EC1871-7A48-491C-B872-D6503AEE9897}" type="slidenum">
              <a:rPr lang="en-PH" smtClean="0"/>
              <a:pPr/>
              <a:t>‹#›</a:t>
            </a:fld>
            <a:endParaRPr lang="en-PH"/>
          </a:p>
        </p:txBody>
      </p:sp>
    </p:spTree>
    <p:extLst>
      <p:ext uri="{BB962C8B-B14F-4D97-AF65-F5344CB8AC3E}">
        <p14:creationId xmlns:p14="http://schemas.microsoft.com/office/powerpoint/2010/main" val="137703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E41EA51-2FFA-4521-BC45-76B41A03103C}" type="datetimeFigureOut">
              <a:rPr lang="en-PH" smtClean="0"/>
              <a:pPr/>
              <a:t>25/06/2022</a:t>
            </a:fld>
            <a:endParaRPr lang="en-PH"/>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2EC1871-7A48-491C-B872-D6503AEE9897}" type="slidenum">
              <a:rPr lang="en-PH" smtClean="0"/>
              <a:pPr/>
              <a:t>‹#›</a:t>
            </a:fld>
            <a:endParaRPr lang="en-PH"/>
          </a:p>
        </p:txBody>
      </p:sp>
    </p:spTree>
    <p:extLst>
      <p:ext uri="{BB962C8B-B14F-4D97-AF65-F5344CB8AC3E}">
        <p14:creationId xmlns:p14="http://schemas.microsoft.com/office/powerpoint/2010/main" val="1587238924"/>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gif"/><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84238"/>
            <a:ext cx="8382000" cy="5821362"/>
          </a:xfrm>
        </p:spPr>
        <p:txBody>
          <a:bodyPr>
            <a:normAutofit/>
          </a:bodyPr>
          <a:lstStyle/>
          <a:p>
            <a:r>
              <a:rPr lang="en-PH" sz="8800" dirty="0">
                <a:solidFill>
                  <a:srgbClr val="FFFF00"/>
                </a:solidFill>
                <a:latin typeface="Times New Roman" pitchFamily="18" charset="0"/>
                <a:cs typeface="Times New Roman" pitchFamily="18" charset="0"/>
              </a:rPr>
              <a:t>SACRED VESTMENTS</a:t>
            </a:r>
            <a:br>
              <a:rPr lang="en-PH" sz="8800" dirty="0">
                <a:solidFill>
                  <a:srgbClr val="FFFF00"/>
                </a:solidFill>
                <a:latin typeface="Times New Roman" pitchFamily="18" charset="0"/>
                <a:cs typeface="Times New Roman" pitchFamily="18" charset="0"/>
              </a:rPr>
            </a:br>
            <a:endParaRPr lang="en-PH" sz="8800" dirty="0">
              <a:solidFill>
                <a:srgbClr val="FFFF00"/>
              </a:solidFill>
              <a:latin typeface="Times New Roman" pitchFamily="18" charset="0"/>
              <a:cs typeface="Times New Roman"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00400" y="2438400"/>
            <a:ext cx="6019800" cy="2743200"/>
          </a:xfrm>
        </p:spPr>
        <p:txBody>
          <a:bodyPr>
            <a:noAutofit/>
          </a:bodyPr>
          <a:lstStyle/>
          <a:p>
            <a:pPr algn="just"/>
            <a:r>
              <a:rPr lang="en-PH" sz="3600" dirty="0">
                <a:solidFill>
                  <a:srgbClr val="FFFF00"/>
                </a:solidFill>
                <a:latin typeface="Times New Roman" pitchFamily="18" charset="0"/>
                <a:cs typeface="Times New Roman" pitchFamily="18" charset="0"/>
              </a:rPr>
              <a:t>- is a double-pointed head-dress, with two lappets hanging at the back. It has been used by the bishops since the 12</a:t>
            </a:r>
            <a:r>
              <a:rPr lang="en-PH" sz="3600" baseline="30000" dirty="0">
                <a:solidFill>
                  <a:srgbClr val="FFFF00"/>
                </a:solidFill>
                <a:latin typeface="Times New Roman" pitchFamily="18" charset="0"/>
                <a:cs typeface="Times New Roman" pitchFamily="18" charset="0"/>
              </a:rPr>
              <a:t>th</a:t>
            </a:r>
            <a:r>
              <a:rPr lang="en-PH" sz="3600" dirty="0">
                <a:solidFill>
                  <a:srgbClr val="FFFF00"/>
                </a:solidFill>
                <a:latin typeface="Times New Roman" pitchFamily="18" charset="0"/>
                <a:cs typeface="Times New Roman" pitchFamily="18" charset="0"/>
              </a:rPr>
              <a:t> century. </a:t>
            </a:r>
          </a:p>
        </p:txBody>
      </p:sp>
      <p:sp>
        <p:nvSpPr>
          <p:cNvPr id="3" name="Rectangle 2"/>
          <p:cNvSpPr/>
          <p:nvPr/>
        </p:nvSpPr>
        <p:spPr>
          <a:xfrm>
            <a:off x="2286000" y="-76200"/>
            <a:ext cx="68580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MITRE</a:t>
            </a:r>
            <a:endParaRPr lang="en-PH" sz="5400" dirty="0">
              <a:solidFill>
                <a:srgbClr val="00CC00"/>
              </a:solidFill>
            </a:endParaRPr>
          </a:p>
        </p:txBody>
      </p:sp>
      <p:pic>
        <p:nvPicPr>
          <p:cNvPr id="6" name="Picture 5" descr="download (7).jpg"/>
          <p:cNvPicPr>
            <a:picLocks noChangeAspect="1"/>
          </p:cNvPicPr>
          <p:nvPr/>
        </p:nvPicPr>
        <p:blipFill>
          <a:blip r:embed="rId2" cstate="print"/>
          <a:stretch>
            <a:fillRect/>
          </a:stretch>
        </p:blipFill>
        <p:spPr>
          <a:xfrm>
            <a:off x="0" y="914400"/>
            <a:ext cx="3048000" cy="50292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000" fill="hold"/>
                                        <p:tgtEl>
                                          <p:spTgt spid="3"/>
                                        </p:tgtEl>
                                        <p:attrNameLst>
                                          <p:attrName>ppt_x</p:attrName>
                                        </p:attrNameLst>
                                      </p:cBhvr>
                                      <p:tavLst>
                                        <p:tav tm="0">
                                          <p:val>
                                            <p:strVal val="#ppt_x"/>
                                          </p:val>
                                        </p:tav>
                                        <p:tav tm="100000">
                                          <p:val>
                                            <p:strVal val="#ppt_x"/>
                                          </p:val>
                                        </p:tav>
                                      </p:tavLst>
                                    </p:anim>
                                    <p:anim calcmode="lin" valueType="num">
                                      <p:cBhvr additive="base">
                                        <p:cTn id="14"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048000"/>
            <a:ext cx="9220200" cy="2743200"/>
          </a:xfrm>
        </p:spPr>
        <p:txBody>
          <a:bodyPr>
            <a:noAutofit/>
          </a:bodyPr>
          <a:lstStyle/>
          <a:p>
            <a:pPr algn="l"/>
            <a:r>
              <a:rPr lang="en-PH" sz="2800" dirty="0">
                <a:solidFill>
                  <a:srgbClr val="FFFF00"/>
                </a:solidFill>
                <a:latin typeface="Times New Roman" pitchFamily="18" charset="0"/>
                <a:cs typeface="Times New Roman" pitchFamily="18" charset="0"/>
              </a:rPr>
              <a:t>It is ordinarily used while:</a:t>
            </a:r>
            <a:br>
              <a:rPr lang="en-PH" sz="2800" dirty="0">
                <a:solidFill>
                  <a:srgbClr val="FFFF00"/>
                </a:solidFill>
                <a:latin typeface="Times New Roman" pitchFamily="18" charset="0"/>
                <a:cs typeface="Times New Roman" pitchFamily="18" charset="0"/>
              </a:rPr>
            </a:br>
            <a:br>
              <a:rPr lang="en-PH" sz="2800" dirty="0">
                <a:solidFill>
                  <a:srgbClr val="FFFF00"/>
                </a:solidFill>
                <a:latin typeface="Times New Roman" pitchFamily="18" charset="0"/>
                <a:cs typeface="Times New Roman" pitchFamily="18" charset="0"/>
              </a:rPr>
            </a:br>
            <a:r>
              <a:rPr lang="en-PH" sz="2800" dirty="0">
                <a:solidFill>
                  <a:srgbClr val="FFFF00"/>
                </a:solidFill>
                <a:latin typeface="Times New Roman" pitchFamily="18" charset="0"/>
                <a:cs typeface="Times New Roman" pitchFamily="18" charset="0"/>
              </a:rPr>
              <a:t>a. sitting</a:t>
            </a:r>
            <a:br>
              <a:rPr lang="en-PH" sz="2800" dirty="0">
                <a:solidFill>
                  <a:srgbClr val="FFFF00"/>
                </a:solidFill>
                <a:latin typeface="Times New Roman" pitchFamily="18" charset="0"/>
                <a:cs typeface="Times New Roman" pitchFamily="18" charset="0"/>
              </a:rPr>
            </a:br>
            <a:r>
              <a:rPr lang="en-PH" sz="2800" dirty="0">
                <a:solidFill>
                  <a:srgbClr val="FFFF00"/>
                </a:solidFill>
                <a:latin typeface="Times New Roman" pitchFamily="18" charset="0"/>
                <a:cs typeface="Times New Roman" pitchFamily="18" charset="0"/>
              </a:rPr>
              <a:t>b. addressing or blessing the</a:t>
            </a:r>
            <a:br>
              <a:rPr lang="en-PH" sz="2800" dirty="0">
                <a:solidFill>
                  <a:srgbClr val="FFFF00"/>
                </a:solidFill>
                <a:latin typeface="Times New Roman" pitchFamily="18" charset="0"/>
                <a:cs typeface="Times New Roman" pitchFamily="18" charset="0"/>
              </a:rPr>
            </a:br>
            <a:r>
              <a:rPr lang="en-PH" sz="2800" dirty="0">
                <a:solidFill>
                  <a:srgbClr val="FFFF00"/>
                </a:solidFill>
                <a:latin typeface="Times New Roman" pitchFamily="18" charset="0"/>
                <a:cs typeface="Times New Roman" pitchFamily="18" charset="0"/>
              </a:rPr>
              <a:t>    people</a:t>
            </a:r>
            <a:br>
              <a:rPr lang="en-PH" sz="2800" dirty="0">
                <a:solidFill>
                  <a:srgbClr val="FFFF00"/>
                </a:solidFill>
                <a:latin typeface="Times New Roman" pitchFamily="18" charset="0"/>
                <a:cs typeface="Times New Roman" pitchFamily="18" charset="0"/>
              </a:rPr>
            </a:br>
            <a:r>
              <a:rPr lang="en-PH" sz="2800" dirty="0">
                <a:solidFill>
                  <a:srgbClr val="FFFF00"/>
                </a:solidFill>
                <a:latin typeface="Times New Roman" pitchFamily="18" charset="0"/>
                <a:cs typeface="Times New Roman" pitchFamily="18" charset="0"/>
              </a:rPr>
              <a:t>c. walking in procession      </a:t>
            </a:r>
            <a:br>
              <a:rPr lang="en-PH" sz="2800" dirty="0">
                <a:solidFill>
                  <a:srgbClr val="FFFF00"/>
                </a:solidFill>
                <a:latin typeface="Times New Roman" pitchFamily="18" charset="0"/>
                <a:cs typeface="Times New Roman" pitchFamily="18" charset="0"/>
              </a:rPr>
            </a:br>
            <a:r>
              <a:rPr lang="en-PH" sz="2800" dirty="0">
                <a:solidFill>
                  <a:srgbClr val="FFFF00"/>
                </a:solidFill>
                <a:latin typeface="Times New Roman" pitchFamily="18" charset="0"/>
                <a:cs typeface="Times New Roman" pitchFamily="18" charset="0"/>
              </a:rPr>
              <a:t>    (except in the presence of the Blessed</a:t>
            </a:r>
            <a:br>
              <a:rPr lang="en-PH" sz="2800" dirty="0">
                <a:solidFill>
                  <a:srgbClr val="FFFF00"/>
                </a:solidFill>
                <a:latin typeface="Times New Roman" pitchFamily="18" charset="0"/>
                <a:cs typeface="Times New Roman" pitchFamily="18" charset="0"/>
              </a:rPr>
            </a:br>
            <a:r>
              <a:rPr lang="en-PH" sz="2800" dirty="0">
                <a:solidFill>
                  <a:srgbClr val="FFFF00"/>
                </a:solidFill>
                <a:latin typeface="Times New Roman" pitchFamily="18" charset="0"/>
                <a:cs typeface="Times New Roman" pitchFamily="18" charset="0"/>
              </a:rPr>
              <a:t>      Sacrament)</a:t>
            </a:r>
          </a:p>
        </p:txBody>
      </p:sp>
      <p:sp>
        <p:nvSpPr>
          <p:cNvPr id="3" name="Rectangle 2"/>
          <p:cNvSpPr/>
          <p:nvPr/>
        </p:nvSpPr>
        <p:spPr>
          <a:xfrm>
            <a:off x="0" y="304800"/>
            <a:ext cx="60198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MITRE</a:t>
            </a:r>
            <a:endParaRPr lang="en-PH" sz="5400" dirty="0">
              <a:solidFill>
                <a:srgbClr val="00CC00"/>
              </a:solidFill>
            </a:endParaRPr>
          </a:p>
        </p:txBody>
      </p:sp>
      <p:pic>
        <p:nvPicPr>
          <p:cNvPr id="5" name="Picture 4" descr="images (16).jpg"/>
          <p:cNvPicPr>
            <a:picLocks noChangeAspect="1"/>
          </p:cNvPicPr>
          <p:nvPr/>
        </p:nvPicPr>
        <p:blipFill>
          <a:blip r:embed="rId2" cstate="print"/>
          <a:stretch>
            <a:fillRect/>
          </a:stretch>
        </p:blipFill>
        <p:spPr>
          <a:xfrm>
            <a:off x="6019800" y="0"/>
            <a:ext cx="3124200" cy="38862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2000" fill="hold"/>
                                        <p:tgtEl>
                                          <p:spTgt spid="5"/>
                                        </p:tgtEl>
                                        <p:attrNameLst>
                                          <p:attrName>ppt_x</p:attrName>
                                        </p:attrNameLst>
                                      </p:cBhvr>
                                      <p:tavLst>
                                        <p:tav tm="0">
                                          <p:val>
                                            <p:strVal val="#ppt_x"/>
                                          </p:val>
                                        </p:tav>
                                        <p:tav tm="100000">
                                          <p:val>
                                            <p:strVal val="#ppt_x"/>
                                          </p:val>
                                        </p:tav>
                                      </p:tavLst>
                                    </p:anim>
                                    <p:anim calcmode="lin" valueType="num">
                                      <p:cBhvr additive="base">
                                        <p:cTn id="17"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2438400"/>
            <a:ext cx="5867400" cy="2743200"/>
          </a:xfrm>
        </p:spPr>
        <p:txBody>
          <a:bodyPr>
            <a:noAutofit/>
          </a:bodyPr>
          <a:lstStyle/>
          <a:p>
            <a:pPr algn="just"/>
            <a:r>
              <a:rPr lang="en-PH" sz="2800" dirty="0">
                <a:solidFill>
                  <a:srgbClr val="FFFF00"/>
                </a:solidFill>
                <a:latin typeface="Times New Roman" pitchFamily="18" charset="0"/>
                <a:cs typeface="Times New Roman" pitchFamily="18" charset="0"/>
              </a:rPr>
              <a:t>He does not use it at the Introductory Prayers of the Mass or Liturgy of the Hours, at the orations, the Prayer of the Faithful, Eucharistic Prayer, the Gospel, at hymns sung standing, nor in the presence of the exposed Blessed Sacrament.</a:t>
            </a:r>
          </a:p>
        </p:txBody>
      </p:sp>
      <p:sp>
        <p:nvSpPr>
          <p:cNvPr id="3" name="Rectangle 2"/>
          <p:cNvSpPr/>
          <p:nvPr/>
        </p:nvSpPr>
        <p:spPr>
          <a:xfrm>
            <a:off x="2286000" y="-76200"/>
            <a:ext cx="68580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MITRE</a:t>
            </a:r>
            <a:endParaRPr lang="en-PH" sz="5400" dirty="0">
              <a:solidFill>
                <a:srgbClr val="00CC00"/>
              </a:solidFill>
            </a:endParaRPr>
          </a:p>
        </p:txBody>
      </p:sp>
      <p:pic>
        <p:nvPicPr>
          <p:cNvPr id="5" name="Picture 4" descr="images (15).jpg"/>
          <p:cNvPicPr>
            <a:picLocks noChangeAspect="1"/>
          </p:cNvPicPr>
          <p:nvPr/>
        </p:nvPicPr>
        <p:blipFill>
          <a:blip r:embed="rId2" cstate="print"/>
          <a:stretch>
            <a:fillRect/>
          </a:stretch>
        </p:blipFill>
        <p:spPr>
          <a:xfrm>
            <a:off x="76200" y="1066800"/>
            <a:ext cx="3124200" cy="44196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000" fill="hold"/>
                                        <p:tgtEl>
                                          <p:spTgt spid="5"/>
                                        </p:tgtEl>
                                        <p:attrNameLst>
                                          <p:attrName>ppt_x</p:attrName>
                                        </p:attrNameLst>
                                      </p:cBhvr>
                                      <p:tavLst>
                                        <p:tav tm="0">
                                          <p:val>
                                            <p:strVal val="#ppt_x"/>
                                          </p:val>
                                        </p:tav>
                                        <p:tav tm="100000">
                                          <p:val>
                                            <p:strVal val="#ppt_x"/>
                                          </p:val>
                                        </p:tav>
                                      </p:tavLst>
                                    </p:anim>
                                    <p:anim calcmode="lin" valueType="num">
                                      <p:cBhvr additive="base">
                                        <p:cTn id="13"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0" y="2438400"/>
            <a:ext cx="6172200" cy="2743200"/>
          </a:xfrm>
        </p:spPr>
        <p:txBody>
          <a:bodyPr>
            <a:noAutofit/>
          </a:bodyPr>
          <a:lstStyle/>
          <a:p>
            <a:pPr algn="just"/>
            <a:r>
              <a:rPr lang="en-PH" sz="3200" dirty="0">
                <a:solidFill>
                  <a:srgbClr val="FFFF00"/>
                </a:solidFill>
                <a:latin typeface="Times New Roman" pitchFamily="18" charset="0"/>
                <a:cs typeface="Times New Roman" pitchFamily="18" charset="0"/>
              </a:rPr>
              <a:t>- usually with a shepherd’s crook at the top, is a sign of his pastoral office. The bishop carries it to remind us that he is the pastor and guardian of God’s people. If there are several bishops in a  celebration, only the presiding one uses it. </a:t>
            </a:r>
          </a:p>
        </p:txBody>
      </p:sp>
      <p:sp>
        <p:nvSpPr>
          <p:cNvPr id="3" name="Rectangle 2"/>
          <p:cNvSpPr/>
          <p:nvPr/>
        </p:nvSpPr>
        <p:spPr>
          <a:xfrm>
            <a:off x="2286000" y="-76200"/>
            <a:ext cx="68580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CROZIER</a:t>
            </a:r>
            <a:endParaRPr lang="en-PH" sz="5400" dirty="0">
              <a:solidFill>
                <a:srgbClr val="00CC00"/>
              </a:solidFill>
            </a:endParaRPr>
          </a:p>
        </p:txBody>
      </p:sp>
      <p:pic>
        <p:nvPicPr>
          <p:cNvPr id="5" name="Picture 4" descr="5a2397fc833fac0d5fcee123ca3f4bce.jpg"/>
          <p:cNvPicPr>
            <a:picLocks noChangeAspect="1"/>
          </p:cNvPicPr>
          <p:nvPr/>
        </p:nvPicPr>
        <p:blipFill>
          <a:blip r:embed="rId2" cstate="print"/>
          <a:stretch>
            <a:fillRect/>
          </a:stretch>
        </p:blipFill>
        <p:spPr>
          <a:xfrm>
            <a:off x="381000" y="0"/>
            <a:ext cx="2246992" cy="68580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000" fill="hold"/>
                                        <p:tgtEl>
                                          <p:spTgt spid="3"/>
                                        </p:tgtEl>
                                        <p:attrNameLst>
                                          <p:attrName>ppt_x</p:attrName>
                                        </p:attrNameLst>
                                      </p:cBhvr>
                                      <p:tavLst>
                                        <p:tav tm="0">
                                          <p:val>
                                            <p:strVal val="#ppt_x"/>
                                          </p:val>
                                        </p:tav>
                                        <p:tav tm="100000">
                                          <p:val>
                                            <p:strVal val="#ppt_x"/>
                                          </p:val>
                                        </p:tav>
                                      </p:tavLst>
                                    </p:anim>
                                    <p:anim calcmode="lin" valueType="num">
                                      <p:cBhvr additive="base">
                                        <p:cTn id="14"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0" y="2438400"/>
            <a:ext cx="6172200" cy="2743200"/>
          </a:xfrm>
        </p:spPr>
        <p:txBody>
          <a:bodyPr>
            <a:noAutofit/>
          </a:bodyPr>
          <a:lstStyle/>
          <a:p>
            <a:pPr algn="l"/>
            <a:r>
              <a:rPr lang="en-PH" sz="3200" dirty="0">
                <a:solidFill>
                  <a:srgbClr val="FFFF00"/>
                </a:solidFill>
                <a:latin typeface="Times New Roman" pitchFamily="18" charset="0"/>
                <a:cs typeface="Times New Roman" pitchFamily="18" charset="0"/>
              </a:rPr>
              <a:t>It is usually used while:</a:t>
            </a:r>
            <a:br>
              <a:rPr lang="en-PH" sz="3200" dirty="0">
                <a:solidFill>
                  <a:srgbClr val="FFFF00"/>
                </a:solidFill>
                <a:latin typeface="Times New Roman" pitchFamily="18" charset="0"/>
                <a:cs typeface="Times New Roman" pitchFamily="18" charset="0"/>
              </a:rPr>
            </a:br>
            <a:br>
              <a:rPr lang="en-PH" sz="3200" dirty="0">
                <a:solidFill>
                  <a:srgbClr val="FFFF00"/>
                </a:solidFill>
                <a:latin typeface="Times New Roman" pitchFamily="18" charset="0"/>
                <a:cs typeface="Times New Roman" pitchFamily="18" charset="0"/>
              </a:rPr>
            </a:br>
            <a:r>
              <a:rPr lang="en-PH" sz="3200" dirty="0">
                <a:solidFill>
                  <a:srgbClr val="FFFF00"/>
                </a:solidFill>
                <a:latin typeface="Times New Roman" pitchFamily="18" charset="0"/>
                <a:cs typeface="Times New Roman" pitchFamily="18" charset="0"/>
              </a:rPr>
              <a:t>a. walking in procession</a:t>
            </a:r>
            <a:br>
              <a:rPr lang="en-PH" sz="3200" dirty="0">
                <a:solidFill>
                  <a:srgbClr val="FFFF00"/>
                </a:solidFill>
                <a:latin typeface="Times New Roman" pitchFamily="18" charset="0"/>
                <a:cs typeface="Times New Roman" pitchFamily="18" charset="0"/>
              </a:rPr>
            </a:br>
            <a:r>
              <a:rPr lang="en-PH" sz="3200" dirty="0">
                <a:solidFill>
                  <a:srgbClr val="FFFF00"/>
                </a:solidFill>
                <a:latin typeface="Times New Roman" pitchFamily="18" charset="0"/>
                <a:cs typeface="Times New Roman" pitchFamily="18" charset="0"/>
              </a:rPr>
              <a:t>b. listening  to the Gospel</a:t>
            </a:r>
            <a:br>
              <a:rPr lang="en-PH" sz="3200" dirty="0">
                <a:solidFill>
                  <a:srgbClr val="FFFF00"/>
                </a:solidFill>
                <a:latin typeface="Times New Roman" pitchFamily="18" charset="0"/>
                <a:cs typeface="Times New Roman" pitchFamily="18" charset="0"/>
              </a:rPr>
            </a:br>
            <a:r>
              <a:rPr lang="en-PH" sz="3200" dirty="0">
                <a:solidFill>
                  <a:srgbClr val="FFFF00"/>
                </a:solidFill>
                <a:latin typeface="Times New Roman" pitchFamily="18" charset="0"/>
                <a:cs typeface="Times New Roman" pitchFamily="18" charset="0"/>
              </a:rPr>
              <a:t>c. preaching the homily</a:t>
            </a:r>
            <a:br>
              <a:rPr lang="en-PH" sz="3200" dirty="0">
                <a:solidFill>
                  <a:srgbClr val="FFFF00"/>
                </a:solidFill>
                <a:latin typeface="Times New Roman" pitchFamily="18" charset="0"/>
                <a:cs typeface="Times New Roman" pitchFamily="18" charset="0"/>
              </a:rPr>
            </a:br>
            <a:r>
              <a:rPr lang="en-PH" sz="3200" dirty="0">
                <a:solidFill>
                  <a:srgbClr val="FFFF00"/>
                </a:solidFill>
                <a:latin typeface="Times New Roman" pitchFamily="18" charset="0"/>
                <a:cs typeface="Times New Roman" pitchFamily="18" charset="0"/>
              </a:rPr>
              <a:t>d. receiving the vows or</a:t>
            </a:r>
            <a:br>
              <a:rPr lang="en-PH" sz="3200" dirty="0">
                <a:solidFill>
                  <a:srgbClr val="FFFF00"/>
                </a:solidFill>
                <a:latin typeface="Times New Roman" pitchFamily="18" charset="0"/>
                <a:cs typeface="Times New Roman" pitchFamily="18" charset="0"/>
              </a:rPr>
            </a:br>
            <a:r>
              <a:rPr lang="en-PH" sz="3200" dirty="0">
                <a:solidFill>
                  <a:srgbClr val="FFFF00"/>
                </a:solidFill>
                <a:latin typeface="Times New Roman" pitchFamily="18" charset="0"/>
                <a:cs typeface="Times New Roman" pitchFamily="18" charset="0"/>
              </a:rPr>
              <a:t>     professions of faith</a:t>
            </a:r>
            <a:br>
              <a:rPr lang="en-PH" sz="3200" dirty="0">
                <a:solidFill>
                  <a:srgbClr val="FFFF00"/>
                </a:solidFill>
                <a:latin typeface="Times New Roman" pitchFamily="18" charset="0"/>
                <a:cs typeface="Times New Roman" pitchFamily="18" charset="0"/>
              </a:rPr>
            </a:br>
            <a:r>
              <a:rPr lang="en-PH" sz="3200" dirty="0">
                <a:solidFill>
                  <a:srgbClr val="FFFF00"/>
                </a:solidFill>
                <a:latin typeface="Times New Roman" pitchFamily="18" charset="0"/>
                <a:cs typeface="Times New Roman" pitchFamily="18" charset="0"/>
              </a:rPr>
              <a:t>e. to bless persons, unless</a:t>
            </a:r>
            <a:br>
              <a:rPr lang="en-PH" sz="3200" dirty="0">
                <a:solidFill>
                  <a:srgbClr val="FFFF00"/>
                </a:solidFill>
                <a:latin typeface="Times New Roman" pitchFamily="18" charset="0"/>
                <a:cs typeface="Times New Roman" pitchFamily="18" charset="0"/>
              </a:rPr>
            </a:br>
            <a:r>
              <a:rPr lang="en-PH" sz="3200" dirty="0">
                <a:solidFill>
                  <a:srgbClr val="FFFF00"/>
                </a:solidFill>
                <a:latin typeface="Times New Roman" pitchFamily="18" charset="0"/>
                <a:cs typeface="Times New Roman" pitchFamily="18" charset="0"/>
              </a:rPr>
              <a:t>    imposition of hand is             </a:t>
            </a:r>
            <a:br>
              <a:rPr lang="en-PH" sz="3200" dirty="0">
                <a:solidFill>
                  <a:srgbClr val="FFFF00"/>
                </a:solidFill>
                <a:latin typeface="Times New Roman" pitchFamily="18" charset="0"/>
                <a:cs typeface="Times New Roman" pitchFamily="18" charset="0"/>
              </a:rPr>
            </a:br>
            <a:r>
              <a:rPr lang="en-PH" sz="3200" dirty="0">
                <a:solidFill>
                  <a:srgbClr val="FFFF00"/>
                </a:solidFill>
                <a:latin typeface="Times New Roman" pitchFamily="18" charset="0"/>
                <a:cs typeface="Times New Roman" pitchFamily="18" charset="0"/>
              </a:rPr>
              <a:t>    required</a:t>
            </a:r>
          </a:p>
        </p:txBody>
      </p:sp>
      <p:sp>
        <p:nvSpPr>
          <p:cNvPr id="3" name="Rectangle 2"/>
          <p:cNvSpPr/>
          <p:nvPr/>
        </p:nvSpPr>
        <p:spPr>
          <a:xfrm>
            <a:off x="2286000" y="-76200"/>
            <a:ext cx="68580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CROZIER</a:t>
            </a:r>
            <a:endParaRPr lang="en-PH" sz="5400" dirty="0">
              <a:solidFill>
                <a:srgbClr val="00CC00"/>
              </a:solidFill>
            </a:endParaRPr>
          </a:p>
        </p:txBody>
      </p:sp>
      <p:pic>
        <p:nvPicPr>
          <p:cNvPr id="5" name="Picture 4" descr="Crozier.jpg.JPG"/>
          <p:cNvPicPr>
            <a:picLocks noChangeAspect="1"/>
          </p:cNvPicPr>
          <p:nvPr/>
        </p:nvPicPr>
        <p:blipFill>
          <a:blip r:embed="rId2" cstate="print"/>
          <a:stretch>
            <a:fillRect/>
          </a:stretch>
        </p:blipFill>
        <p:spPr>
          <a:xfrm>
            <a:off x="0" y="0"/>
            <a:ext cx="2762250" cy="3676650"/>
          </a:xfrm>
          <a:prstGeom prst="rect">
            <a:avLst/>
          </a:prstGeom>
        </p:spPr>
      </p:pic>
      <p:pic>
        <p:nvPicPr>
          <p:cNvPr id="6" name="Picture 5" descr="9.jpg"/>
          <p:cNvPicPr>
            <a:picLocks noChangeAspect="1"/>
          </p:cNvPicPr>
          <p:nvPr/>
        </p:nvPicPr>
        <p:blipFill>
          <a:blip r:embed="rId3" cstate="print"/>
          <a:stretch>
            <a:fillRect/>
          </a:stretch>
        </p:blipFill>
        <p:spPr>
          <a:xfrm>
            <a:off x="0" y="3886199"/>
            <a:ext cx="2819400" cy="2819401"/>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05200" y="3429000"/>
            <a:ext cx="5638800" cy="2743200"/>
          </a:xfrm>
        </p:spPr>
        <p:txBody>
          <a:bodyPr>
            <a:noAutofit/>
          </a:bodyPr>
          <a:lstStyle/>
          <a:p>
            <a:pPr algn="just"/>
            <a:r>
              <a:rPr lang="en-PH" dirty="0">
                <a:solidFill>
                  <a:srgbClr val="FFFF00"/>
                </a:solidFill>
                <a:latin typeface="Times New Roman" pitchFamily="18" charset="0"/>
                <a:cs typeface="Times New Roman" pitchFamily="18" charset="0"/>
              </a:rPr>
              <a:t>-  is the bishop’s necklace. It is worn under the chasuble and the dalmatic, under the cope but above the </a:t>
            </a:r>
            <a:r>
              <a:rPr lang="en-PH" dirty="0" err="1">
                <a:solidFill>
                  <a:srgbClr val="FFFF00"/>
                </a:solidFill>
                <a:latin typeface="Times New Roman" pitchFamily="18" charset="0"/>
                <a:cs typeface="Times New Roman" pitchFamily="18" charset="0"/>
              </a:rPr>
              <a:t>mozeta</a:t>
            </a:r>
            <a:r>
              <a:rPr lang="en-PH" dirty="0">
                <a:solidFill>
                  <a:srgbClr val="FFFF00"/>
                </a:solidFill>
                <a:latin typeface="Times New Roman" pitchFamily="18" charset="0"/>
                <a:cs typeface="Times New Roman" pitchFamily="18" charset="0"/>
              </a:rPr>
              <a:t>. </a:t>
            </a:r>
          </a:p>
        </p:txBody>
      </p:sp>
      <p:sp>
        <p:nvSpPr>
          <p:cNvPr id="3" name="Rectangle 2"/>
          <p:cNvSpPr/>
          <p:nvPr/>
        </p:nvSpPr>
        <p:spPr>
          <a:xfrm>
            <a:off x="1981200" y="-76200"/>
            <a:ext cx="6858000" cy="1754326"/>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PECTORAL CROSS</a:t>
            </a:r>
            <a:endParaRPr lang="en-PH" sz="5400" dirty="0">
              <a:solidFill>
                <a:srgbClr val="00CC00"/>
              </a:solidFill>
            </a:endParaRPr>
          </a:p>
        </p:txBody>
      </p:sp>
      <p:pic>
        <p:nvPicPr>
          <p:cNvPr id="5" name="Picture 4" descr="download (9).jpg"/>
          <p:cNvPicPr>
            <a:picLocks noChangeAspect="1"/>
          </p:cNvPicPr>
          <p:nvPr/>
        </p:nvPicPr>
        <p:blipFill>
          <a:blip r:embed="rId2" cstate="print"/>
          <a:stretch>
            <a:fillRect/>
          </a:stretch>
        </p:blipFill>
        <p:spPr>
          <a:xfrm>
            <a:off x="0" y="914400"/>
            <a:ext cx="3352800" cy="5486400"/>
          </a:xfrm>
          <a:prstGeom prst="rect">
            <a:avLst/>
          </a:prstGeom>
        </p:spPr>
      </p:pic>
      <p:pic>
        <p:nvPicPr>
          <p:cNvPr id="6" name="Picture 5" descr="images (17).jpg"/>
          <p:cNvPicPr>
            <a:picLocks noChangeAspect="1"/>
          </p:cNvPicPr>
          <p:nvPr/>
        </p:nvPicPr>
        <p:blipFill>
          <a:blip r:embed="rId3" cstate="print"/>
          <a:stretch>
            <a:fillRect/>
          </a:stretch>
        </p:blipFill>
        <p:spPr>
          <a:xfrm>
            <a:off x="7600950" y="759349"/>
            <a:ext cx="1543050" cy="2060051"/>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2000" fill="hold"/>
                                        <p:tgtEl>
                                          <p:spTgt spid="3"/>
                                        </p:tgtEl>
                                        <p:attrNameLst>
                                          <p:attrName>ppt_x</p:attrName>
                                        </p:attrNameLst>
                                      </p:cBhvr>
                                      <p:tavLst>
                                        <p:tav tm="0">
                                          <p:val>
                                            <p:strVal val="#ppt_x"/>
                                          </p:val>
                                        </p:tav>
                                        <p:tav tm="100000">
                                          <p:val>
                                            <p:strVal val="#ppt_x"/>
                                          </p:val>
                                        </p:tav>
                                      </p:tavLst>
                                    </p:anim>
                                    <p:anim calcmode="lin" valueType="num">
                                      <p:cBhvr additive="base">
                                        <p:cTn id="1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0" y="2438400"/>
            <a:ext cx="6172200" cy="2743200"/>
          </a:xfrm>
        </p:spPr>
        <p:txBody>
          <a:bodyPr>
            <a:noAutofit/>
          </a:bodyPr>
          <a:lstStyle/>
          <a:p>
            <a:pPr algn="just"/>
            <a:r>
              <a:rPr lang="en-PH" dirty="0">
                <a:solidFill>
                  <a:srgbClr val="FFFF00"/>
                </a:solidFill>
                <a:latin typeface="Times New Roman" pitchFamily="18" charset="0"/>
                <a:cs typeface="Times New Roman" pitchFamily="18" charset="0"/>
              </a:rPr>
              <a:t>-  is worn at all times as  a sign that the bishop is wedded to Christ in the service of his Church as shepherd of the flock and should always be worn. </a:t>
            </a:r>
          </a:p>
        </p:txBody>
      </p:sp>
      <p:sp>
        <p:nvSpPr>
          <p:cNvPr id="3" name="Rectangle 2"/>
          <p:cNvSpPr/>
          <p:nvPr/>
        </p:nvSpPr>
        <p:spPr>
          <a:xfrm>
            <a:off x="5029200" y="6010870"/>
            <a:ext cx="47244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RING</a:t>
            </a:r>
            <a:endParaRPr lang="en-PH" sz="5400" dirty="0">
              <a:solidFill>
                <a:srgbClr val="00CC00"/>
              </a:solidFill>
            </a:endParaRPr>
          </a:p>
        </p:txBody>
      </p:sp>
      <p:pic>
        <p:nvPicPr>
          <p:cNvPr id="5" name="Picture 4" descr="download (10).jpg"/>
          <p:cNvPicPr>
            <a:picLocks noChangeAspect="1"/>
          </p:cNvPicPr>
          <p:nvPr/>
        </p:nvPicPr>
        <p:blipFill>
          <a:blip r:embed="rId2" cstate="print"/>
          <a:stretch>
            <a:fillRect/>
          </a:stretch>
        </p:blipFill>
        <p:spPr>
          <a:xfrm>
            <a:off x="4038600" y="0"/>
            <a:ext cx="1676400" cy="1676400"/>
          </a:xfrm>
          <a:prstGeom prst="rect">
            <a:avLst/>
          </a:prstGeom>
        </p:spPr>
      </p:pic>
      <p:pic>
        <p:nvPicPr>
          <p:cNvPr id="6" name="Picture 5" descr="images (19).jpg"/>
          <p:cNvPicPr>
            <a:picLocks noChangeAspect="1"/>
          </p:cNvPicPr>
          <p:nvPr/>
        </p:nvPicPr>
        <p:blipFill>
          <a:blip r:embed="rId3" cstate="print"/>
          <a:stretch>
            <a:fillRect/>
          </a:stretch>
        </p:blipFill>
        <p:spPr>
          <a:xfrm>
            <a:off x="0" y="0"/>
            <a:ext cx="2819400" cy="2667000"/>
          </a:xfrm>
          <a:prstGeom prst="rect">
            <a:avLst/>
          </a:prstGeom>
        </p:spPr>
      </p:pic>
      <p:pic>
        <p:nvPicPr>
          <p:cNvPr id="7" name="Picture 6" descr="images (20).jpg"/>
          <p:cNvPicPr>
            <a:picLocks noChangeAspect="1"/>
          </p:cNvPicPr>
          <p:nvPr/>
        </p:nvPicPr>
        <p:blipFill>
          <a:blip r:embed="rId4" cstate="print"/>
          <a:stretch>
            <a:fillRect/>
          </a:stretch>
        </p:blipFill>
        <p:spPr>
          <a:xfrm>
            <a:off x="-13607" y="2971800"/>
            <a:ext cx="2909207" cy="3581400"/>
          </a:xfrm>
          <a:prstGeom prst="rect">
            <a:avLst/>
          </a:prstGeom>
        </p:spPr>
      </p:pic>
      <p:pic>
        <p:nvPicPr>
          <p:cNvPr id="8" name="Picture 7" descr="images (21).jpg"/>
          <p:cNvPicPr>
            <a:picLocks noChangeAspect="1"/>
          </p:cNvPicPr>
          <p:nvPr/>
        </p:nvPicPr>
        <p:blipFill>
          <a:blip r:embed="rId5" cstate="print"/>
          <a:stretch>
            <a:fillRect/>
          </a:stretch>
        </p:blipFill>
        <p:spPr>
          <a:xfrm>
            <a:off x="6524625" y="0"/>
            <a:ext cx="2619375" cy="17526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par>
                                <p:cTn id="17" presetID="16" presetClass="entr" presetSubtype="2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2000" fill="hold"/>
                                        <p:tgtEl>
                                          <p:spTgt spid="3"/>
                                        </p:tgtEl>
                                        <p:attrNameLst>
                                          <p:attrName>ppt_x</p:attrName>
                                        </p:attrNameLst>
                                      </p:cBhvr>
                                      <p:tavLst>
                                        <p:tav tm="0">
                                          <p:val>
                                            <p:strVal val="#ppt_x"/>
                                          </p:val>
                                        </p:tav>
                                        <p:tav tm="100000">
                                          <p:val>
                                            <p:strVal val="#ppt_x"/>
                                          </p:val>
                                        </p:tav>
                                      </p:tavLst>
                                    </p:anim>
                                    <p:anim calcmode="lin" valueType="num">
                                      <p:cBhvr additive="base">
                                        <p:cTn id="25"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0" y="4267200"/>
            <a:ext cx="4953000" cy="1905000"/>
          </a:xfrm>
        </p:spPr>
        <p:txBody>
          <a:bodyPr>
            <a:noAutofit/>
          </a:bodyPr>
          <a:lstStyle/>
          <a:p>
            <a:pPr algn="just"/>
            <a:r>
              <a:rPr lang="en-PH" sz="4800" dirty="0">
                <a:solidFill>
                  <a:srgbClr val="FFFF00"/>
                </a:solidFill>
                <a:latin typeface="Times New Roman" pitchFamily="18" charset="0"/>
                <a:cs typeface="Times New Roman" pitchFamily="18" charset="0"/>
              </a:rPr>
              <a:t>-  is the small violet cap worn by the bishop. </a:t>
            </a:r>
          </a:p>
        </p:txBody>
      </p:sp>
      <p:sp>
        <p:nvSpPr>
          <p:cNvPr id="3" name="Rectangle 2"/>
          <p:cNvSpPr/>
          <p:nvPr/>
        </p:nvSpPr>
        <p:spPr>
          <a:xfrm>
            <a:off x="2819400" y="2284274"/>
            <a:ext cx="6858000" cy="1754326"/>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SKULL CAP</a:t>
            </a:r>
          </a:p>
          <a:p>
            <a:pPr algn="ctr"/>
            <a:r>
              <a:rPr lang="en-PH" sz="5400" dirty="0">
                <a:solidFill>
                  <a:srgbClr val="00CC00"/>
                </a:solidFill>
                <a:latin typeface="Times New Roman" pitchFamily="18" charset="0"/>
                <a:cs typeface="Times New Roman" pitchFamily="18" charset="0"/>
              </a:rPr>
              <a:t>or zucchetto  </a:t>
            </a:r>
            <a:endParaRPr lang="en-PH" sz="5400" dirty="0">
              <a:solidFill>
                <a:srgbClr val="00CC00"/>
              </a:solidFill>
            </a:endParaRPr>
          </a:p>
        </p:txBody>
      </p:sp>
      <p:pic>
        <p:nvPicPr>
          <p:cNvPr id="5" name="Picture 4" descr="download (11).jpg"/>
          <p:cNvPicPr>
            <a:picLocks noChangeAspect="1"/>
          </p:cNvPicPr>
          <p:nvPr/>
        </p:nvPicPr>
        <p:blipFill>
          <a:blip r:embed="rId2" cstate="print"/>
          <a:stretch>
            <a:fillRect/>
          </a:stretch>
        </p:blipFill>
        <p:spPr>
          <a:xfrm>
            <a:off x="0" y="3657600"/>
            <a:ext cx="4038600" cy="3200400"/>
          </a:xfrm>
          <a:prstGeom prst="rect">
            <a:avLst/>
          </a:prstGeom>
        </p:spPr>
      </p:pic>
      <p:pic>
        <p:nvPicPr>
          <p:cNvPr id="6" name="Picture 5" descr="images (22).jpg"/>
          <p:cNvPicPr>
            <a:picLocks noChangeAspect="1"/>
          </p:cNvPicPr>
          <p:nvPr/>
        </p:nvPicPr>
        <p:blipFill>
          <a:blip r:embed="rId3" cstate="print"/>
          <a:stretch>
            <a:fillRect/>
          </a:stretch>
        </p:blipFill>
        <p:spPr>
          <a:xfrm>
            <a:off x="0" y="0"/>
            <a:ext cx="2819400" cy="3524250"/>
          </a:xfrm>
          <a:prstGeom prst="rect">
            <a:avLst/>
          </a:prstGeom>
        </p:spPr>
      </p:pic>
      <p:pic>
        <p:nvPicPr>
          <p:cNvPr id="7" name="Picture 6" descr="images (23).jpg"/>
          <p:cNvPicPr>
            <a:picLocks noChangeAspect="1"/>
          </p:cNvPicPr>
          <p:nvPr/>
        </p:nvPicPr>
        <p:blipFill>
          <a:blip r:embed="rId4" cstate="print"/>
          <a:stretch>
            <a:fillRect/>
          </a:stretch>
        </p:blipFill>
        <p:spPr>
          <a:xfrm>
            <a:off x="6600334" y="0"/>
            <a:ext cx="2543666" cy="190529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000" fill="hold"/>
                                        <p:tgtEl>
                                          <p:spTgt spid="7"/>
                                        </p:tgtEl>
                                        <p:attrNameLst>
                                          <p:attrName>ppt_x</p:attrName>
                                        </p:attrNameLst>
                                      </p:cBhvr>
                                      <p:tavLst>
                                        <p:tav tm="0">
                                          <p:val>
                                            <p:strVal val="#ppt_x"/>
                                          </p:val>
                                        </p:tav>
                                        <p:tav tm="100000">
                                          <p:val>
                                            <p:strVal val="#ppt_x"/>
                                          </p:val>
                                        </p:tav>
                                      </p:tavLst>
                                    </p:anim>
                                    <p:anim calcmode="lin" valueType="num">
                                      <p:cBhvr additive="base">
                                        <p:cTn id="16"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2000" fill="hold"/>
                                        <p:tgtEl>
                                          <p:spTgt spid="3"/>
                                        </p:tgtEl>
                                        <p:attrNameLst>
                                          <p:attrName>ppt_x</p:attrName>
                                        </p:attrNameLst>
                                      </p:cBhvr>
                                      <p:tavLst>
                                        <p:tav tm="0">
                                          <p:val>
                                            <p:strVal val="#ppt_x"/>
                                          </p:val>
                                        </p:tav>
                                        <p:tav tm="100000">
                                          <p:val>
                                            <p:strVal val="#ppt_x"/>
                                          </p:val>
                                        </p:tav>
                                      </p:tavLst>
                                    </p:anim>
                                    <p:anim calcmode="lin" valueType="num">
                                      <p:cBhvr additive="base">
                                        <p:cTn id="22"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810000"/>
            <a:ext cx="9220200" cy="2743200"/>
          </a:xfrm>
        </p:spPr>
        <p:txBody>
          <a:bodyPr>
            <a:noAutofit/>
          </a:bodyPr>
          <a:lstStyle/>
          <a:p>
            <a:pPr algn="just"/>
            <a:r>
              <a:rPr lang="en-PH" sz="2800" dirty="0">
                <a:solidFill>
                  <a:srgbClr val="FFFF00"/>
                </a:solidFill>
                <a:latin typeface="Times New Roman" pitchFamily="18" charset="0"/>
                <a:cs typeface="Times New Roman" pitchFamily="18" charset="0"/>
              </a:rPr>
              <a:t>-  is given to the residential archbishops. They wear it above the chasuble in their jurisdictional territory when pontificating solemnly and during ordinations, consecration of a church, dedication of an altar, blessing of an abbot or consecration of virgins. </a:t>
            </a:r>
          </a:p>
        </p:txBody>
      </p:sp>
      <p:sp>
        <p:nvSpPr>
          <p:cNvPr id="3" name="Rectangle 2"/>
          <p:cNvSpPr/>
          <p:nvPr/>
        </p:nvSpPr>
        <p:spPr>
          <a:xfrm>
            <a:off x="4038600" y="2819400"/>
            <a:ext cx="56388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PALLIUM</a:t>
            </a:r>
            <a:endParaRPr lang="en-PH" sz="5400" dirty="0">
              <a:solidFill>
                <a:srgbClr val="00CC00"/>
              </a:solidFill>
            </a:endParaRPr>
          </a:p>
        </p:txBody>
      </p:sp>
      <p:pic>
        <p:nvPicPr>
          <p:cNvPr id="5" name="Picture 4" descr="LOR_newpapalpallium.jpg"/>
          <p:cNvPicPr>
            <a:picLocks noChangeAspect="1"/>
          </p:cNvPicPr>
          <p:nvPr/>
        </p:nvPicPr>
        <p:blipFill>
          <a:blip r:embed="rId2" cstate="print"/>
          <a:stretch>
            <a:fillRect/>
          </a:stretch>
        </p:blipFill>
        <p:spPr>
          <a:xfrm>
            <a:off x="0" y="0"/>
            <a:ext cx="2743200" cy="3551122"/>
          </a:xfrm>
          <a:prstGeom prst="rect">
            <a:avLst/>
          </a:prstGeom>
        </p:spPr>
      </p:pic>
      <p:pic>
        <p:nvPicPr>
          <p:cNvPr id="6" name="Picture 5" descr="Pallium.jpg"/>
          <p:cNvPicPr>
            <a:picLocks noChangeAspect="1"/>
          </p:cNvPicPr>
          <p:nvPr/>
        </p:nvPicPr>
        <p:blipFill>
          <a:blip r:embed="rId3" cstate="print"/>
          <a:stretch>
            <a:fillRect/>
          </a:stretch>
        </p:blipFill>
        <p:spPr>
          <a:xfrm>
            <a:off x="2819400" y="-1"/>
            <a:ext cx="3733800" cy="2950377"/>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2000" fill="hold"/>
                                        <p:tgtEl>
                                          <p:spTgt spid="3"/>
                                        </p:tgtEl>
                                        <p:attrNameLst>
                                          <p:attrName>ppt_x</p:attrName>
                                        </p:attrNameLst>
                                      </p:cBhvr>
                                      <p:tavLst>
                                        <p:tav tm="0">
                                          <p:val>
                                            <p:strVal val="#ppt_x"/>
                                          </p:val>
                                        </p:tav>
                                        <p:tav tm="100000">
                                          <p:val>
                                            <p:strVal val="#ppt_x"/>
                                          </p:val>
                                        </p:tav>
                                      </p:tavLst>
                                    </p:anim>
                                    <p:anim calcmode="lin" valueType="num">
                                      <p:cBhvr additive="base">
                                        <p:cTn id="1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9A68-73FF-4C7B-8EEC-8508D30E4E99}"/>
              </a:ext>
            </a:extLst>
          </p:cNvPr>
          <p:cNvSpPr>
            <a:spLocks noGrp="1"/>
          </p:cNvSpPr>
          <p:nvPr>
            <p:ph type="title"/>
          </p:nvPr>
        </p:nvSpPr>
        <p:spPr>
          <a:xfrm>
            <a:off x="190500" y="5715000"/>
            <a:ext cx="8762999" cy="1326321"/>
          </a:xfrm>
        </p:spPr>
        <p:txBody>
          <a:bodyPr>
            <a:normAutofit/>
          </a:bodyPr>
          <a:lstStyle/>
          <a:p>
            <a:r>
              <a:rPr lang="en-PH" sz="2750" dirty="0"/>
              <a:t>HIS EXCELLENCY GILBERT A. GARCERA, D.D.</a:t>
            </a:r>
            <a:br>
              <a:rPr lang="en-PH" sz="2750" dirty="0"/>
            </a:br>
            <a:r>
              <a:rPr lang="en-PH" sz="2750" dirty="0">
                <a:latin typeface="Bradley Hand ITC" panose="03070402050302030203" pitchFamily="66" charset="0"/>
              </a:rPr>
              <a:t>archbishop of </a:t>
            </a:r>
            <a:r>
              <a:rPr lang="en-PH" sz="2750" dirty="0" err="1">
                <a:latin typeface="Bradley Hand ITC" panose="03070402050302030203" pitchFamily="66" charset="0"/>
              </a:rPr>
              <a:t>lipa</a:t>
            </a:r>
            <a:endParaRPr lang="en-PH" sz="2750" dirty="0">
              <a:latin typeface="Bradley Hand ITC" panose="03070402050302030203" pitchFamily="66" charset="0"/>
            </a:endParaRPr>
          </a:p>
        </p:txBody>
      </p:sp>
      <p:pic>
        <p:nvPicPr>
          <p:cNvPr id="4" name="Picture 3">
            <a:extLst>
              <a:ext uri="{FF2B5EF4-FFF2-40B4-BE49-F238E27FC236}">
                <a16:creationId xmlns:a16="http://schemas.microsoft.com/office/drawing/2014/main" id="{A80B84B6-9921-40B3-8280-3D9F414DD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0480"/>
            <a:ext cx="4800600" cy="5760720"/>
          </a:xfrm>
          <a:prstGeom prst="rect">
            <a:avLst/>
          </a:prstGeom>
        </p:spPr>
      </p:pic>
    </p:spTree>
    <p:extLst>
      <p:ext uri="{BB962C8B-B14F-4D97-AF65-F5344CB8AC3E}">
        <p14:creationId xmlns:p14="http://schemas.microsoft.com/office/powerpoint/2010/main" val="7955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fltVal val="0"/>
                                          </p:val>
                                        </p:tav>
                                        <p:tav tm="100000">
                                          <p:val>
                                            <p:strVal val="#ppt_w"/>
                                          </p:val>
                                        </p:tav>
                                      </p:tavLst>
                                    </p:anim>
                                    <p:anim calcmode="lin" valueType="num">
                                      <p:cBhvr>
                                        <p:cTn id="8" dur="3000" fill="hold"/>
                                        <p:tgtEl>
                                          <p:spTgt spid="2"/>
                                        </p:tgtEl>
                                        <p:attrNameLst>
                                          <p:attrName>ppt_h</p:attrName>
                                        </p:attrNameLst>
                                      </p:cBhvr>
                                      <p:tavLst>
                                        <p:tav tm="0">
                                          <p:val>
                                            <p:fltVal val="0"/>
                                          </p:val>
                                        </p:tav>
                                        <p:tav tm="100000">
                                          <p:val>
                                            <p:strVal val="#ppt_h"/>
                                          </p:val>
                                        </p:tav>
                                      </p:tavLst>
                                    </p:anim>
                                    <p:anim calcmode="lin" valueType="num">
                                      <p:cBhvr>
                                        <p:cTn id="9" dur="3000" fill="hold"/>
                                        <p:tgtEl>
                                          <p:spTgt spid="2"/>
                                        </p:tgtEl>
                                        <p:attrNameLst>
                                          <p:attrName>style.rotation</p:attrName>
                                        </p:attrNameLst>
                                      </p:cBhvr>
                                      <p:tavLst>
                                        <p:tav tm="0">
                                          <p:val>
                                            <p:fltVal val="90"/>
                                          </p:val>
                                        </p:tav>
                                        <p:tav tm="100000">
                                          <p:val>
                                            <p:fltVal val="0"/>
                                          </p:val>
                                        </p:tav>
                                      </p:tavLst>
                                    </p:anim>
                                    <p:animEffect transition="in" filter="fade">
                                      <p:cBhvr>
                                        <p:cTn id="10" dur="3000"/>
                                        <p:tgtEl>
                                          <p:spTgt spid="2"/>
                                        </p:tgtEl>
                                      </p:cBhvr>
                                    </p:animEffect>
                                  </p:childTnLst>
                                </p:cTn>
                              </p:par>
                            </p:childTnLst>
                          </p:cTn>
                        </p:par>
                        <p:par>
                          <p:cTn id="11" fill="hold">
                            <p:stCondLst>
                              <p:cond delay="3000"/>
                            </p:stCondLst>
                            <p:childTnLst>
                              <p:par>
                                <p:cTn id="12" presetID="32" presetClass="emph" presetSubtype="0" fill="hold" grpId="0" nodeType="afterEffect">
                                  <p:stCondLst>
                                    <p:cond delay="0"/>
                                  </p:stCondLst>
                                  <p:childTnLst>
                                    <p:animRot by="120000">
                                      <p:cBhvr>
                                        <p:cTn id="13" dur="200" fill="hold">
                                          <p:stCondLst>
                                            <p:cond delay="0"/>
                                          </p:stCondLst>
                                        </p:cTn>
                                        <p:tgtEl>
                                          <p:spTgt spid="2"/>
                                        </p:tgtEl>
                                        <p:attrNameLst>
                                          <p:attrName>r</p:attrName>
                                        </p:attrNameLst>
                                      </p:cBhvr>
                                    </p:animRot>
                                    <p:animRot by="-240000">
                                      <p:cBhvr>
                                        <p:cTn id="14" dur="400" fill="hold">
                                          <p:stCondLst>
                                            <p:cond delay="400"/>
                                          </p:stCondLst>
                                        </p:cTn>
                                        <p:tgtEl>
                                          <p:spTgt spid="2"/>
                                        </p:tgtEl>
                                        <p:attrNameLst>
                                          <p:attrName>r</p:attrName>
                                        </p:attrNameLst>
                                      </p:cBhvr>
                                    </p:animRot>
                                    <p:animRot by="240000">
                                      <p:cBhvr>
                                        <p:cTn id="15" dur="400" fill="hold">
                                          <p:stCondLst>
                                            <p:cond delay="800"/>
                                          </p:stCondLst>
                                        </p:cTn>
                                        <p:tgtEl>
                                          <p:spTgt spid="2"/>
                                        </p:tgtEl>
                                        <p:attrNameLst>
                                          <p:attrName>r</p:attrName>
                                        </p:attrNameLst>
                                      </p:cBhvr>
                                    </p:animRot>
                                    <p:animRot by="-240000">
                                      <p:cBhvr>
                                        <p:cTn id="16" dur="400" fill="hold">
                                          <p:stCondLst>
                                            <p:cond delay="1200"/>
                                          </p:stCondLst>
                                        </p:cTn>
                                        <p:tgtEl>
                                          <p:spTgt spid="2"/>
                                        </p:tgtEl>
                                        <p:attrNameLst>
                                          <p:attrName>r</p:attrName>
                                        </p:attrNameLst>
                                      </p:cBhvr>
                                    </p:animRot>
                                    <p:animRot by="120000">
                                      <p:cBhvr>
                                        <p:cTn id="17" dur="400" fill="hold">
                                          <p:stCondLst>
                                            <p:cond delay="16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382000" cy="6278562"/>
          </a:xfrm>
        </p:spPr>
        <p:txBody>
          <a:bodyPr>
            <a:noAutofit/>
          </a:bodyPr>
          <a:lstStyle/>
          <a:p>
            <a:r>
              <a:rPr lang="en-PH" sz="4000" dirty="0">
                <a:solidFill>
                  <a:srgbClr val="FFFF00"/>
                </a:solidFill>
                <a:latin typeface="Times New Roman" pitchFamily="18" charset="0"/>
                <a:cs typeface="Times New Roman" pitchFamily="18" charset="0"/>
              </a:rPr>
              <a:t>The practical server must know and understand the various vestments used in the liturgy.</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914400"/>
            <a:ext cx="9144000" cy="5181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PH" sz="11500" b="1" i="0" u="none" strike="noStrike" kern="1200" cap="none" spc="0" normalizeH="0" baseline="0" noProof="0" dirty="0">
                <a:ln>
                  <a:noFill/>
                </a:ln>
                <a:solidFill>
                  <a:srgbClr val="FFFF00"/>
                </a:solidFill>
                <a:effectLst/>
                <a:uLnTx/>
                <a:uFillTx/>
                <a:latin typeface="Monotype Corsiva" pitchFamily="66" charset="0"/>
                <a:ea typeface="+mj-ea"/>
                <a:cs typeface="+mj-cs"/>
              </a:rPr>
              <a:t>Thank you </a:t>
            </a:r>
            <a:br>
              <a:rPr kumimoji="0" lang="en-PH" sz="11500" b="1" i="0" u="none" strike="noStrike" kern="1200" cap="none" spc="0" normalizeH="0" baseline="0" noProof="0" dirty="0">
                <a:ln>
                  <a:noFill/>
                </a:ln>
                <a:solidFill>
                  <a:srgbClr val="FFFF00"/>
                </a:solidFill>
                <a:effectLst/>
                <a:uLnTx/>
                <a:uFillTx/>
                <a:latin typeface="Monotype Corsiva" pitchFamily="66" charset="0"/>
                <a:ea typeface="+mj-ea"/>
                <a:cs typeface="+mj-cs"/>
              </a:rPr>
            </a:br>
            <a:r>
              <a:rPr kumimoji="0" lang="en-PH" sz="11500" b="1" i="0" u="none" strike="noStrike" kern="1200" cap="none" spc="0" normalizeH="0" baseline="0" noProof="0" dirty="0">
                <a:ln>
                  <a:noFill/>
                </a:ln>
                <a:solidFill>
                  <a:srgbClr val="FFFF00"/>
                </a:solidFill>
                <a:effectLst/>
                <a:uLnTx/>
                <a:uFillTx/>
                <a:latin typeface="Monotype Corsiva" pitchFamily="66" charset="0"/>
                <a:ea typeface="+mj-ea"/>
                <a:cs typeface="+mj-cs"/>
              </a:rPr>
              <a:t>for listening! ! ! </a:t>
            </a:r>
          </a:p>
        </p:txBody>
      </p:sp>
      <p:sp>
        <p:nvSpPr>
          <p:cNvPr id="2" name="Title 1"/>
          <p:cNvSpPr>
            <a:spLocks noGrp="1"/>
          </p:cNvSpPr>
          <p:nvPr>
            <p:ph type="title"/>
          </p:nvPr>
        </p:nvSpPr>
        <p:spPr/>
        <p:txBody>
          <a:bodyPr/>
          <a:lstStyle/>
          <a:p>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path" presetSubtype="0" accel="50000" decel="50000" fill="hold" grpId="0" nodeType="afterEffect">
                                  <p:stCondLst>
                                    <p:cond delay="0"/>
                                  </p:stCondLst>
                                  <p:childTnLst>
                                    <p:animMotion origin="layout" path="M 0 0  C -0.066 0.008  -0.115 0.028  -0.115 0.044  C -0.115 0.05867  -0.067 0.06933  -0.003 0.06933  C 0.061 0.06933  0.115 0.05867  0.115 0.044  C 0.115 0.028  0.059 0.024  -0.005 0.03467  C -0.068 0.04667  -0.115 0.06667  -0.115 0.08133  C -0.115 0.096  -0.066 0.108  -0.003 0.108  C 0.061 0.108  0.115 0.096  0.115 0.08133  C 0.115 0.06667  0.059 0.06267  -0.004 0.07333  C -0.068 0.084  -0.115 0.104  -0.115 0.11867  C -0.115 0.13467  -0.066 0.14667  -0.002 0.14667  C 0.061 0.14667  0.115 0.13467  0.115 0.11867  C 0.115 0.10533  0.059 0.10133  -0.004 0.11067  C -0.067 0.12133  -0.115 0.14267  -0.115 0.15733  C -0.115 0.172  -0.065 0.184  -0.002 0.184  C 0.063 0.184  0.115 0.172  0.115 0.15733  C 0.115 0.14267  0.06 0.13867  -0.003 0.14933  C -0.066 0.16  -0.115 0.18  -0.115 0.19467  C -0.115 0.21067  -0.065 0.22133  -0.001 0.22133  C 0.063 0.22133  0.115 0.20933  0.115 0.19467  C 0.115 0.18  0.06 0.176  -0.003 0.18667  C -0.066 0.19733  -0.115 0.21867  -0.115 0.232  C -0.115 0.24667  -0.064 0.25867  -0.001 0.25867  C 0.063 0.25867  0.115 0.24667  0.115 0.232  C 0.115 0.21867  0.061 0.21467  -0.003 0.224  C -0.066 0.23467  -0.115 0.256  -0.115 0.27067  C -0.115 0.284  -0.064 0.29733  0 0.29733  C 0.064 0.29733  0.115 0.28533  0.115 0.27067  C 0.115 0.256  0.061 0.252  -0.002 0.26267  C -0.065 0.27333  -0.116 0.29333  -0.115 0.308  C -0.114 0.32267  -0.064 0.33333  0 0.33333  C 0.064 0.33333  0.115 0.32133  0.115 0.30667  C 0.115 0.29333  0.063 0.28933  0 0.30133  E" pathEditMode="relative" ptsTypes="">
                                      <p:cBhvr>
                                        <p:cTn id="6" dur="2000" fill="hold"/>
                                        <p:tgtEl>
                                          <p:spTgt spid="7"/>
                                        </p:tgtEl>
                                        <p:attrNameLst>
                                          <p:attrName>ppt_x</p:attrName>
                                          <p:attrName>ppt_y</p:attrName>
                                        </p:attrNameLst>
                                      </p:cBhvr>
                                    </p:animMotion>
                                  </p:childTnLst>
                                  <p:subTnLst>
                                    <p:audio>
                                      <p:cMediaNode vol="100000">
                                        <p:cTn display="0" masterRel="sameClick">
                                          <p:stCondLst>
                                            <p:cond evt="begin" delay="0">
                                              <p:tn val="5"/>
                                            </p:cond>
                                          </p:stCondLst>
                                          <p:endCondLst>
                                            <p:cond evt="onStopAudio" delay="0">
                                              <p:tgtEl>
                                                <p:sldTgt/>
                                              </p:tgtEl>
                                            </p:cond>
                                          </p:endCondLst>
                                        </p:cTn>
                                        <p:tgtEl>
                                          <p:sndTgt r:embed="rId2" name="applause.wav"/>
                                        </p:tgtEl>
                                      </p:cMediaNode>
                                    </p:audio>
                                  </p:subTnLst>
                                </p:cTn>
                              </p:par>
                            </p:childTnLst>
                          </p:cTn>
                        </p:par>
                        <p:par>
                          <p:cTn id="7" fill="hold">
                            <p:stCondLst>
                              <p:cond delay="2000"/>
                            </p:stCondLst>
                            <p:childTnLst>
                              <p:par>
                                <p:cTn id="8" presetID="17" presetClass="path" presetSubtype="0" accel="50000" decel="50000" fill="hold" grpId="1" nodeType="afterEffect">
                                  <p:stCondLst>
                                    <p:cond delay="0"/>
                                  </p:stCondLst>
                                  <p:childTnLst>
                                    <p:animMotion origin="layout" path="M 0 0  L 0.052 0  L 0.089 -0.04933  L 0.125 0  L 0.177 0  L 0.177 0.06933  L 0.213 0.11867  L 0.177 0.16667  L 0.177 0.236  L 0.125 0.236  L 0.089 0.284  L 0.052 0.236  L 0 0.236  L 0 0.16667  L -0.037 0.11867  L 0 0.06933  L 0 0  Z" pathEditMode="relative" ptsTypes="">
                                      <p:cBhvr>
                                        <p:cTn id="9" dur="2000" fill="hold"/>
                                        <p:tgtEl>
                                          <p:spTgt spid="7"/>
                                        </p:tgtEl>
                                        <p:attrNameLst>
                                          <p:attrName>ppt_x</p:attrName>
                                          <p:attrName>ppt_y</p:attrName>
                                        </p:attrNameLst>
                                      </p:cBhvr>
                                    </p:animMotion>
                                  </p:childTnLst>
                                  <p:subTnLst>
                                    <p:audio>
                                      <p:cMediaNode vol="100000">
                                        <p:cTn display="0" masterRel="sameClick">
                                          <p:stCondLst>
                                            <p:cond evt="begin" delay="0">
                                              <p:tn val="8"/>
                                            </p:cond>
                                          </p:stCondLst>
                                          <p:endCondLst>
                                            <p:cond evt="onStopAudio" delay="0">
                                              <p:tgtEl>
                                                <p:sldTgt/>
                                              </p:tgtEl>
                                            </p:cond>
                                          </p:endCondLst>
                                        </p:cTn>
                                        <p:tgtEl>
                                          <p:sndTgt r:embed="rId2" name="applause.wav"/>
                                        </p:tgtEl>
                                      </p:cMediaNode>
                                    </p:audio>
                                  </p:subTnLst>
                                </p:cTn>
                              </p:par>
                            </p:childTnLst>
                          </p:cTn>
                        </p:par>
                        <p:par>
                          <p:cTn id="10" fill="hold">
                            <p:stCondLst>
                              <p:cond delay="4000"/>
                            </p:stCondLst>
                            <p:childTnLst>
                              <p:par>
                                <p:cTn id="11" presetID="3" presetClass="exit" presetSubtype="10" fill="hold" grpId="2" nodeType="afterEffect">
                                  <p:stCondLst>
                                    <p:cond delay="2000"/>
                                  </p:stCondLst>
                                  <p:childTnLst>
                                    <p:animEffect transition="out" filter="blinds(horizontal)">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6200" y="2667000"/>
            <a:ext cx="5029200" cy="2590800"/>
          </a:xfrm>
        </p:spPr>
        <p:txBody>
          <a:bodyPr>
            <a:noAutofit/>
          </a:bodyPr>
          <a:lstStyle/>
          <a:p>
            <a:pPr algn="just"/>
            <a:r>
              <a:rPr lang="en-PH" sz="3200" dirty="0">
                <a:solidFill>
                  <a:srgbClr val="FFFF00"/>
                </a:solidFill>
                <a:latin typeface="Times New Roman" pitchFamily="18" charset="0"/>
                <a:cs typeface="Times New Roman" pitchFamily="18" charset="0"/>
              </a:rPr>
              <a:t>- is a white garment reaching the ankles. It is derived from the ancient Roman tunic and is a sign of purity. This word comes from the Latin word “white”.   </a:t>
            </a:r>
          </a:p>
        </p:txBody>
      </p:sp>
      <p:sp>
        <p:nvSpPr>
          <p:cNvPr id="3" name="Rectangle 2"/>
          <p:cNvSpPr/>
          <p:nvPr/>
        </p:nvSpPr>
        <p:spPr>
          <a:xfrm>
            <a:off x="3048000" y="917552"/>
            <a:ext cx="64008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ALB</a:t>
            </a:r>
            <a:endParaRPr lang="en-PH" sz="5400" dirty="0">
              <a:solidFill>
                <a:srgbClr val="00CC00"/>
              </a:solidFill>
            </a:endParaRPr>
          </a:p>
        </p:txBody>
      </p:sp>
      <p:pic>
        <p:nvPicPr>
          <p:cNvPr id="6" name="Picture 5" descr="089-02-07 alb.jpg"/>
          <p:cNvPicPr>
            <a:picLocks noChangeAspect="1"/>
          </p:cNvPicPr>
          <p:nvPr/>
        </p:nvPicPr>
        <p:blipFill>
          <a:blip r:embed="rId2" cstate="print"/>
          <a:stretch>
            <a:fillRect/>
          </a:stretch>
        </p:blipFill>
        <p:spPr>
          <a:xfrm>
            <a:off x="495301" y="3429000"/>
            <a:ext cx="2666999" cy="3429000"/>
          </a:xfrm>
          <a:prstGeom prst="rect">
            <a:avLst/>
          </a:prstGeom>
        </p:spPr>
      </p:pic>
      <p:pic>
        <p:nvPicPr>
          <p:cNvPr id="7" name="Picture 6" descr="download (3).jpg"/>
          <p:cNvPicPr>
            <a:picLocks noChangeAspect="1"/>
          </p:cNvPicPr>
          <p:nvPr/>
        </p:nvPicPr>
        <p:blipFill>
          <a:blip r:embed="rId3" cstate="print"/>
          <a:stretch>
            <a:fillRect/>
          </a:stretch>
        </p:blipFill>
        <p:spPr>
          <a:xfrm>
            <a:off x="381000" y="252763"/>
            <a:ext cx="3276600" cy="3206717"/>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ppt_x"/>
                                          </p:val>
                                        </p:tav>
                                        <p:tav tm="100000">
                                          <p:val>
                                            <p:strVal val="#ppt_x"/>
                                          </p:val>
                                        </p:tav>
                                      </p:tavLst>
                                    </p:anim>
                                    <p:anim calcmode="lin" valueType="num">
                                      <p:cBhvr additive="base">
                                        <p:cTn id="12"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2000" fill="hold"/>
                                        <p:tgtEl>
                                          <p:spTgt spid="3"/>
                                        </p:tgtEl>
                                        <p:attrNameLst>
                                          <p:attrName>ppt_x</p:attrName>
                                        </p:attrNameLst>
                                      </p:cBhvr>
                                      <p:tavLst>
                                        <p:tav tm="0">
                                          <p:val>
                                            <p:strVal val="#ppt_x"/>
                                          </p:val>
                                        </p:tav>
                                        <p:tav tm="100000">
                                          <p:val>
                                            <p:strVal val="#ppt_x"/>
                                          </p:val>
                                        </p:tav>
                                      </p:tavLst>
                                    </p:anim>
                                    <p:anim calcmode="lin" valueType="num">
                                      <p:cBhvr additive="base">
                                        <p:cTn id="1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V701.jpg"/>
          <p:cNvPicPr>
            <a:picLocks noChangeAspect="1"/>
          </p:cNvPicPr>
          <p:nvPr/>
        </p:nvPicPr>
        <p:blipFill>
          <a:blip r:embed="rId2" cstate="print"/>
          <a:srcRect r="36762"/>
          <a:stretch>
            <a:fillRect/>
          </a:stretch>
        </p:blipFill>
        <p:spPr>
          <a:xfrm>
            <a:off x="0" y="0"/>
            <a:ext cx="4572000" cy="3261360"/>
          </a:xfrm>
          <a:prstGeom prst="rect">
            <a:avLst/>
          </a:prstGeom>
        </p:spPr>
      </p:pic>
      <p:sp>
        <p:nvSpPr>
          <p:cNvPr id="4" name="Title 3"/>
          <p:cNvSpPr>
            <a:spLocks noGrp="1"/>
          </p:cNvSpPr>
          <p:nvPr>
            <p:ph type="title"/>
          </p:nvPr>
        </p:nvSpPr>
        <p:spPr>
          <a:xfrm>
            <a:off x="0" y="3810000"/>
            <a:ext cx="9220200" cy="2743200"/>
          </a:xfrm>
        </p:spPr>
        <p:txBody>
          <a:bodyPr>
            <a:noAutofit/>
          </a:bodyPr>
          <a:lstStyle/>
          <a:p>
            <a:pPr algn="just"/>
            <a:r>
              <a:rPr lang="en-PH" sz="2400" dirty="0">
                <a:solidFill>
                  <a:srgbClr val="FFFF00"/>
                </a:solidFill>
                <a:latin typeface="Times New Roman" pitchFamily="18" charset="0"/>
                <a:cs typeface="Times New Roman" pitchFamily="18" charset="0"/>
              </a:rPr>
              <a:t>- is a distinctive sign of those who have received Holy Orders as they carry out the ministry in sacrament and worship.  The priest wears this around the neck and hanging down in front. The deacon wears this on his left shoulder, crossing it like a sash under his right arm. It is of the </a:t>
            </a:r>
            <a:r>
              <a:rPr lang="en-PH" sz="2400" dirty="0" err="1">
                <a:solidFill>
                  <a:srgbClr val="FFFF00"/>
                </a:solidFill>
                <a:latin typeface="Times New Roman" pitchFamily="18" charset="0"/>
                <a:cs typeface="Times New Roman" pitchFamily="18" charset="0"/>
              </a:rPr>
              <a:t>color</a:t>
            </a:r>
            <a:r>
              <a:rPr lang="en-PH" sz="2400" dirty="0">
                <a:solidFill>
                  <a:srgbClr val="FFFF00"/>
                </a:solidFill>
                <a:latin typeface="Times New Roman" pitchFamily="18" charset="0"/>
                <a:cs typeface="Times New Roman" pitchFamily="18" charset="0"/>
              </a:rPr>
              <a:t> of the season or day. It stands for authority in the community.</a:t>
            </a:r>
          </a:p>
        </p:txBody>
      </p:sp>
      <p:sp>
        <p:nvSpPr>
          <p:cNvPr id="3" name="Rectangle 2"/>
          <p:cNvSpPr/>
          <p:nvPr/>
        </p:nvSpPr>
        <p:spPr>
          <a:xfrm>
            <a:off x="5257800" y="2810470"/>
            <a:ext cx="38862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STOLE</a:t>
            </a:r>
            <a:endParaRPr lang="en-PH" sz="5400" dirty="0">
              <a:solidFill>
                <a:srgbClr val="00CC00"/>
              </a:solidFill>
            </a:endParaRPr>
          </a:p>
        </p:txBody>
      </p:sp>
      <p:pic>
        <p:nvPicPr>
          <p:cNvPr id="6" name="Picture 5" descr="images (11).jpg"/>
          <p:cNvPicPr>
            <a:picLocks noChangeAspect="1"/>
          </p:cNvPicPr>
          <p:nvPr/>
        </p:nvPicPr>
        <p:blipFill>
          <a:blip r:embed="rId3" cstate="print"/>
          <a:stretch>
            <a:fillRect/>
          </a:stretch>
        </p:blipFill>
        <p:spPr>
          <a:xfrm>
            <a:off x="7458075" y="0"/>
            <a:ext cx="1685925" cy="2714625"/>
          </a:xfrm>
          <a:prstGeom prst="rect">
            <a:avLst/>
          </a:prstGeom>
        </p:spPr>
      </p:pic>
      <p:pic>
        <p:nvPicPr>
          <p:cNvPr id="7" name="Picture 6" descr="p_2684_d.jpg"/>
          <p:cNvPicPr>
            <a:picLocks noChangeAspect="1"/>
          </p:cNvPicPr>
          <p:nvPr/>
        </p:nvPicPr>
        <p:blipFill>
          <a:blip r:embed="rId4" cstate="print"/>
          <a:stretch>
            <a:fillRect/>
          </a:stretch>
        </p:blipFill>
        <p:spPr>
          <a:xfrm>
            <a:off x="5029200" y="0"/>
            <a:ext cx="2209800" cy="276225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000" fill="hold"/>
                                        <p:tgtEl>
                                          <p:spTgt spid="7"/>
                                        </p:tgtEl>
                                        <p:attrNameLst>
                                          <p:attrName>ppt_x</p:attrName>
                                        </p:attrNameLst>
                                      </p:cBhvr>
                                      <p:tavLst>
                                        <p:tav tm="0">
                                          <p:val>
                                            <p:strVal val="#ppt_x"/>
                                          </p:val>
                                        </p:tav>
                                        <p:tav tm="100000">
                                          <p:val>
                                            <p:strVal val="#ppt_x"/>
                                          </p:val>
                                        </p:tav>
                                      </p:tavLst>
                                    </p:anim>
                                    <p:anim calcmode="lin" valueType="num">
                                      <p:cBhvr additive="base">
                                        <p:cTn id="16"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2000" fill="hold"/>
                                        <p:tgtEl>
                                          <p:spTgt spid="3"/>
                                        </p:tgtEl>
                                        <p:attrNameLst>
                                          <p:attrName>ppt_x</p:attrName>
                                        </p:attrNameLst>
                                      </p:cBhvr>
                                      <p:tavLst>
                                        <p:tav tm="0">
                                          <p:val>
                                            <p:strVal val="#ppt_x"/>
                                          </p:val>
                                        </p:tav>
                                        <p:tav tm="100000">
                                          <p:val>
                                            <p:strVal val="#ppt_x"/>
                                          </p:val>
                                        </p:tav>
                                      </p:tavLst>
                                    </p:anim>
                                    <p:anim calcmode="lin" valueType="num">
                                      <p:cBhvr additive="base">
                                        <p:cTn id="22"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886200"/>
            <a:ext cx="9220200" cy="2743200"/>
          </a:xfrm>
        </p:spPr>
        <p:txBody>
          <a:bodyPr>
            <a:noAutofit/>
          </a:bodyPr>
          <a:lstStyle/>
          <a:p>
            <a:pPr algn="just"/>
            <a:r>
              <a:rPr lang="en-PH" sz="2000" dirty="0">
                <a:solidFill>
                  <a:srgbClr val="FFFF00"/>
                </a:solidFill>
                <a:latin typeface="Times New Roman" pitchFamily="18" charset="0"/>
                <a:cs typeface="Times New Roman" pitchFamily="18" charset="0"/>
              </a:rPr>
              <a:t>- is the major Eucharistic vestment, worn over the stole and the alb. It is the </a:t>
            </a:r>
            <a:r>
              <a:rPr lang="en-PH" sz="2000" dirty="0" err="1">
                <a:solidFill>
                  <a:srgbClr val="FFFF00"/>
                </a:solidFill>
                <a:latin typeface="Times New Roman" pitchFamily="18" charset="0"/>
                <a:cs typeface="Times New Roman" pitchFamily="18" charset="0"/>
              </a:rPr>
              <a:t>color</a:t>
            </a:r>
            <a:r>
              <a:rPr lang="en-PH" sz="2000" dirty="0">
                <a:solidFill>
                  <a:srgbClr val="FFFF00"/>
                </a:solidFill>
                <a:latin typeface="Times New Roman" pitchFamily="18" charset="0"/>
                <a:cs typeface="Times New Roman" pitchFamily="18" charset="0"/>
              </a:rPr>
              <a:t> of the season or day. There are various styles of chasuble. These styles developed over the years from the original form of outdoor cloak of the later Greek and Roman period. It stands for charity (“And over all these put on love, that is, the bond of perfection.” </a:t>
            </a:r>
            <a:br>
              <a:rPr lang="en-PH" sz="2000" dirty="0">
                <a:solidFill>
                  <a:srgbClr val="FFFF00"/>
                </a:solidFill>
                <a:latin typeface="Times New Roman" pitchFamily="18" charset="0"/>
                <a:cs typeface="Times New Roman" pitchFamily="18" charset="0"/>
              </a:rPr>
            </a:br>
            <a:r>
              <a:rPr lang="en-PH" sz="2000" dirty="0">
                <a:solidFill>
                  <a:srgbClr val="FFFF00"/>
                </a:solidFill>
                <a:latin typeface="Times New Roman" pitchFamily="18" charset="0"/>
                <a:cs typeface="Times New Roman" pitchFamily="18" charset="0"/>
              </a:rPr>
              <a:t>Col. 3:14). </a:t>
            </a:r>
          </a:p>
        </p:txBody>
      </p:sp>
      <p:sp>
        <p:nvSpPr>
          <p:cNvPr id="3" name="Rectangle 2"/>
          <p:cNvSpPr/>
          <p:nvPr/>
        </p:nvSpPr>
        <p:spPr>
          <a:xfrm>
            <a:off x="3276600" y="2971800"/>
            <a:ext cx="64008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CHASUBLE</a:t>
            </a:r>
            <a:endParaRPr lang="en-PH" sz="5400" dirty="0">
              <a:solidFill>
                <a:srgbClr val="00CC00"/>
              </a:solidFill>
            </a:endParaRPr>
          </a:p>
        </p:txBody>
      </p:sp>
      <p:pic>
        <p:nvPicPr>
          <p:cNvPr id="5" name="Picture 4" descr="download (4).jpg"/>
          <p:cNvPicPr>
            <a:picLocks noChangeAspect="1"/>
          </p:cNvPicPr>
          <p:nvPr/>
        </p:nvPicPr>
        <p:blipFill>
          <a:blip r:embed="rId2" cstate="print"/>
          <a:stretch>
            <a:fillRect/>
          </a:stretch>
        </p:blipFill>
        <p:spPr>
          <a:xfrm>
            <a:off x="3657600" y="152400"/>
            <a:ext cx="5486400" cy="2743200"/>
          </a:xfrm>
          <a:prstGeom prst="rect">
            <a:avLst/>
          </a:prstGeom>
        </p:spPr>
      </p:pic>
      <p:pic>
        <p:nvPicPr>
          <p:cNvPr id="6" name="Picture 5" descr="chasub10.jpg"/>
          <p:cNvPicPr>
            <a:picLocks noChangeAspect="1"/>
          </p:cNvPicPr>
          <p:nvPr/>
        </p:nvPicPr>
        <p:blipFill>
          <a:blip r:embed="rId3" cstate="print"/>
          <a:stretch>
            <a:fillRect/>
          </a:stretch>
        </p:blipFill>
        <p:spPr>
          <a:xfrm>
            <a:off x="152400" y="0"/>
            <a:ext cx="3200400" cy="36576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000" fill="hold"/>
                                        <p:tgtEl>
                                          <p:spTgt spid="4"/>
                                        </p:tgtEl>
                                        <p:attrNameLst>
                                          <p:attrName>ppt_x</p:attrName>
                                        </p:attrNameLst>
                                      </p:cBhvr>
                                      <p:tavLst>
                                        <p:tav tm="0">
                                          <p:val>
                                            <p:strVal val="#ppt_x"/>
                                          </p:val>
                                        </p:tav>
                                        <p:tav tm="100000">
                                          <p:val>
                                            <p:strVal val="#ppt_x"/>
                                          </p:val>
                                        </p:tav>
                                      </p:tavLst>
                                    </p:anim>
                                    <p:anim calcmode="lin" valueType="num">
                                      <p:cBhvr additive="base">
                                        <p:cTn id="14"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0" fill="hold"/>
                                        <p:tgtEl>
                                          <p:spTgt spid="5"/>
                                        </p:tgtEl>
                                        <p:attrNameLst>
                                          <p:attrName>ppt_x</p:attrName>
                                        </p:attrNameLst>
                                      </p:cBhvr>
                                      <p:tavLst>
                                        <p:tav tm="0">
                                          <p:val>
                                            <p:strVal val="#ppt_x"/>
                                          </p:val>
                                        </p:tav>
                                        <p:tav tm="100000">
                                          <p:val>
                                            <p:strVal val="#ppt_x"/>
                                          </p:val>
                                        </p:tav>
                                      </p:tavLst>
                                    </p:anim>
                                    <p:anim calcmode="lin" valueType="num">
                                      <p:cBhvr additive="base">
                                        <p:cTn id="20" dur="20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2000" fill="hold"/>
                                        <p:tgtEl>
                                          <p:spTgt spid="6"/>
                                        </p:tgtEl>
                                        <p:attrNameLst>
                                          <p:attrName>ppt_x</p:attrName>
                                        </p:attrNameLst>
                                      </p:cBhvr>
                                      <p:tavLst>
                                        <p:tav tm="0">
                                          <p:val>
                                            <p:strVal val="#ppt_x"/>
                                          </p:val>
                                        </p:tav>
                                        <p:tav tm="100000">
                                          <p:val>
                                            <p:strVal val="#ppt_x"/>
                                          </p:val>
                                        </p:tav>
                                      </p:tavLst>
                                    </p:anim>
                                    <p:anim calcmode="lin" valueType="num">
                                      <p:cBhvr additive="base">
                                        <p:cTn id="24"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191000"/>
            <a:ext cx="9220200" cy="2743200"/>
          </a:xfrm>
        </p:spPr>
        <p:txBody>
          <a:bodyPr>
            <a:noAutofit/>
          </a:bodyPr>
          <a:lstStyle/>
          <a:p>
            <a:pPr algn="just"/>
            <a:r>
              <a:rPr lang="en-PH" dirty="0">
                <a:solidFill>
                  <a:srgbClr val="FFFF00"/>
                </a:solidFill>
                <a:latin typeface="Times New Roman" pitchFamily="18" charset="0"/>
                <a:cs typeface="Times New Roman" pitchFamily="18" charset="0"/>
              </a:rPr>
              <a:t>- is worn by the deacon. It resembles a large coat, of the </a:t>
            </a:r>
            <a:r>
              <a:rPr lang="en-PH" dirty="0" err="1">
                <a:solidFill>
                  <a:srgbClr val="FFFF00"/>
                </a:solidFill>
                <a:latin typeface="Times New Roman" pitchFamily="18" charset="0"/>
                <a:cs typeface="Times New Roman" pitchFamily="18" charset="0"/>
              </a:rPr>
              <a:t>color</a:t>
            </a:r>
            <a:r>
              <a:rPr lang="en-PH" dirty="0">
                <a:solidFill>
                  <a:srgbClr val="FFFF00"/>
                </a:solidFill>
                <a:latin typeface="Times New Roman" pitchFamily="18" charset="0"/>
                <a:cs typeface="Times New Roman" pitchFamily="18" charset="0"/>
              </a:rPr>
              <a:t> of the season or day. It is worn over the stole and the alb. </a:t>
            </a:r>
          </a:p>
        </p:txBody>
      </p:sp>
      <p:sp>
        <p:nvSpPr>
          <p:cNvPr id="3" name="Rectangle 2"/>
          <p:cNvSpPr/>
          <p:nvPr/>
        </p:nvSpPr>
        <p:spPr>
          <a:xfrm>
            <a:off x="3124200" y="3505200"/>
            <a:ext cx="64008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DALMATIC</a:t>
            </a:r>
            <a:endParaRPr lang="en-PH" sz="5400" dirty="0">
              <a:solidFill>
                <a:srgbClr val="00CC00"/>
              </a:solidFill>
            </a:endParaRPr>
          </a:p>
        </p:txBody>
      </p:sp>
      <p:pic>
        <p:nvPicPr>
          <p:cNvPr id="5" name="Picture 4" descr="download (5).jpg"/>
          <p:cNvPicPr>
            <a:picLocks noChangeAspect="1"/>
          </p:cNvPicPr>
          <p:nvPr/>
        </p:nvPicPr>
        <p:blipFill>
          <a:blip r:embed="rId2" cstate="print"/>
          <a:stretch>
            <a:fillRect/>
          </a:stretch>
        </p:blipFill>
        <p:spPr>
          <a:xfrm>
            <a:off x="0" y="0"/>
            <a:ext cx="3429000" cy="4267200"/>
          </a:xfrm>
          <a:prstGeom prst="rect">
            <a:avLst/>
          </a:prstGeom>
        </p:spPr>
      </p:pic>
      <p:pic>
        <p:nvPicPr>
          <p:cNvPr id="6" name="Picture 5" descr="images (12).jpg"/>
          <p:cNvPicPr>
            <a:picLocks noChangeAspect="1"/>
          </p:cNvPicPr>
          <p:nvPr/>
        </p:nvPicPr>
        <p:blipFill>
          <a:blip r:embed="rId3" cstate="print"/>
          <a:stretch>
            <a:fillRect/>
          </a:stretch>
        </p:blipFill>
        <p:spPr>
          <a:xfrm>
            <a:off x="4419600" y="76200"/>
            <a:ext cx="3458671" cy="35052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2000" fill="hold"/>
                                        <p:tgtEl>
                                          <p:spTgt spid="3"/>
                                        </p:tgtEl>
                                        <p:attrNameLst>
                                          <p:attrName>ppt_x</p:attrName>
                                        </p:attrNameLst>
                                      </p:cBhvr>
                                      <p:tavLst>
                                        <p:tav tm="0">
                                          <p:val>
                                            <p:strVal val="#ppt_x"/>
                                          </p:val>
                                        </p:tav>
                                        <p:tav tm="100000">
                                          <p:val>
                                            <p:strVal val="#ppt_x"/>
                                          </p:val>
                                        </p:tav>
                                      </p:tavLst>
                                    </p:anim>
                                    <p:anim calcmode="lin" valueType="num">
                                      <p:cBhvr additive="base">
                                        <p:cTn id="1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43400"/>
            <a:ext cx="9144000" cy="2743200"/>
          </a:xfrm>
        </p:spPr>
        <p:txBody>
          <a:bodyPr>
            <a:noAutofit/>
          </a:bodyPr>
          <a:lstStyle/>
          <a:p>
            <a:pPr algn="just"/>
            <a:r>
              <a:rPr lang="en-PH" sz="2800" dirty="0">
                <a:solidFill>
                  <a:srgbClr val="FFFF00"/>
                </a:solidFill>
                <a:latin typeface="Times New Roman" pitchFamily="18" charset="0"/>
                <a:cs typeface="Times New Roman" pitchFamily="18" charset="0"/>
              </a:rPr>
              <a:t>- is a large semi-circular cloak, held at the front by a clasp or band of fabric. It is used for solemn celebrations of the sacraments and for Benediction of the Blessed Sacrament.</a:t>
            </a:r>
          </a:p>
        </p:txBody>
      </p:sp>
      <p:sp>
        <p:nvSpPr>
          <p:cNvPr id="3" name="Rectangle 2"/>
          <p:cNvSpPr/>
          <p:nvPr/>
        </p:nvSpPr>
        <p:spPr>
          <a:xfrm>
            <a:off x="-1447800" y="3886200"/>
            <a:ext cx="64008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COPE</a:t>
            </a:r>
            <a:endParaRPr lang="en-PH" sz="5400" dirty="0">
              <a:solidFill>
                <a:srgbClr val="00CC00"/>
              </a:solidFill>
            </a:endParaRPr>
          </a:p>
        </p:txBody>
      </p:sp>
      <p:pic>
        <p:nvPicPr>
          <p:cNvPr id="5" name="Picture 4" descr="large481.jpg"/>
          <p:cNvPicPr>
            <a:picLocks noChangeAspect="1"/>
          </p:cNvPicPr>
          <p:nvPr/>
        </p:nvPicPr>
        <p:blipFill>
          <a:blip r:embed="rId2" cstate="print"/>
          <a:stretch>
            <a:fillRect/>
          </a:stretch>
        </p:blipFill>
        <p:spPr>
          <a:xfrm>
            <a:off x="5715000" y="0"/>
            <a:ext cx="3429000" cy="4505325"/>
          </a:xfrm>
          <a:prstGeom prst="rect">
            <a:avLst/>
          </a:prstGeom>
        </p:spPr>
      </p:pic>
      <p:pic>
        <p:nvPicPr>
          <p:cNvPr id="6" name="Picture 5" descr="White Cope 2541f.jpg"/>
          <p:cNvPicPr>
            <a:picLocks noChangeAspect="1"/>
          </p:cNvPicPr>
          <p:nvPr/>
        </p:nvPicPr>
        <p:blipFill>
          <a:blip r:embed="rId3" cstate="print"/>
          <a:stretch>
            <a:fillRect/>
          </a:stretch>
        </p:blipFill>
        <p:spPr>
          <a:xfrm>
            <a:off x="2514600" y="0"/>
            <a:ext cx="3048000" cy="4038600"/>
          </a:xfrm>
          <a:prstGeom prst="rect">
            <a:avLst/>
          </a:prstGeom>
        </p:spPr>
      </p:pic>
      <p:pic>
        <p:nvPicPr>
          <p:cNvPr id="8" name="Picture 7" descr="images (13).jpg"/>
          <p:cNvPicPr>
            <a:picLocks noChangeAspect="1"/>
          </p:cNvPicPr>
          <p:nvPr/>
        </p:nvPicPr>
        <p:blipFill>
          <a:blip r:embed="rId4" cstate="print"/>
          <a:stretch>
            <a:fillRect/>
          </a:stretch>
        </p:blipFill>
        <p:spPr>
          <a:xfrm>
            <a:off x="0" y="0"/>
            <a:ext cx="2362200" cy="40386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ppt_x"/>
                                          </p:val>
                                        </p:tav>
                                        <p:tav tm="100000">
                                          <p:val>
                                            <p:strVal val="#ppt_x"/>
                                          </p:val>
                                        </p:tav>
                                      </p:tavLst>
                                    </p:anim>
                                    <p:anim calcmode="lin" valueType="num">
                                      <p:cBhvr additive="base">
                                        <p:cTn id="12" dur="2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000" fill="hold"/>
                                        <p:tgtEl>
                                          <p:spTgt spid="8"/>
                                        </p:tgtEl>
                                        <p:attrNameLst>
                                          <p:attrName>ppt_x</p:attrName>
                                        </p:attrNameLst>
                                      </p:cBhvr>
                                      <p:tavLst>
                                        <p:tav tm="0">
                                          <p:val>
                                            <p:strVal val="#ppt_x"/>
                                          </p:val>
                                        </p:tav>
                                        <p:tav tm="100000">
                                          <p:val>
                                            <p:strVal val="#ppt_x"/>
                                          </p:val>
                                        </p:tav>
                                      </p:tavLst>
                                    </p:anim>
                                    <p:anim calcmode="lin" valueType="num">
                                      <p:cBhvr additive="base">
                                        <p:cTn id="16" dur="2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2000" fill="hold"/>
                                        <p:tgtEl>
                                          <p:spTgt spid="3"/>
                                        </p:tgtEl>
                                        <p:attrNameLst>
                                          <p:attrName>ppt_x</p:attrName>
                                        </p:attrNameLst>
                                      </p:cBhvr>
                                      <p:tavLst>
                                        <p:tav tm="0">
                                          <p:val>
                                            <p:strVal val="#ppt_x"/>
                                          </p:val>
                                        </p:tav>
                                        <p:tav tm="100000">
                                          <p:val>
                                            <p:strVal val="#ppt_x"/>
                                          </p:val>
                                        </p:tav>
                                      </p:tavLst>
                                    </p:anim>
                                    <p:anim calcmode="lin" valueType="num">
                                      <p:cBhvr additive="base">
                                        <p:cTn id="22"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81400" y="3429000"/>
            <a:ext cx="5638800" cy="2743200"/>
          </a:xfrm>
        </p:spPr>
        <p:txBody>
          <a:bodyPr>
            <a:noAutofit/>
          </a:bodyPr>
          <a:lstStyle/>
          <a:p>
            <a:r>
              <a:rPr lang="en-PH" sz="3200" dirty="0">
                <a:solidFill>
                  <a:srgbClr val="FFFF00"/>
                </a:solidFill>
                <a:latin typeface="Times New Roman" pitchFamily="18" charset="0"/>
                <a:cs typeface="Times New Roman" pitchFamily="18" charset="0"/>
              </a:rPr>
              <a:t>- is a large white shawl, worn around the shoulders while carrying the Blessed Sacrament in procession and while giving the Eucharistic blessing at the benediction.</a:t>
            </a:r>
          </a:p>
        </p:txBody>
      </p:sp>
      <p:sp>
        <p:nvSpPr>
          <p:cNvPr id="3" name="Rectangle 2"/>
          <p:cNvSpPr/>
          <p:nvPr/>
        </p:nvSpPr>
        <p:spPr>
          <a:xfrm>
            <a:off x="2362200" y="1905000"/>
            <a:ext cx="6858000" cy="923330"/>
          </a:xfrm>
          <a:prstGeom prst="rect">
            <a:avLst/>
          </a:prstGeom>
        </p:spPr>
        <p:txBody>
          <a:bodyPr wrap="square">
            <a:spAutoFit/>
          </a:bodyPr>
          <a:lstStyle/>
          <a:p>
            <a:pPr algn="ctr"/>
            <a:r>
              <a:rPr lang="en-PH" sz="5400" dirty="0">
                <a:solidFill>
                  <a:srgbClr val="00CC00"/>
                </a:solidFill>
                <a:latin typeface="Times New Roman" pitchFamily="18" charset="0"/>
                <a:cs typeface="Times New Roman" pitchFamily="18" charset="0"/>
              </a:rPr>
              <a:t>THE HUMERAL VEIL</a:t>
            </a:r>
            <a:endParaRPr lang="en-PH" sz="5400" dirty="0">
              <a:solidFill>
                <a:srgbClr val="00CC00"/>
              </a:solidFill>
            </a:endParaRPr>
          </a:p>
        </p:txBody>
      </p:sp>
      <p:pic>
        <p:nvPicPr>
          <p:cNvPr id="5" name="Picture 4" descr="FR-2749-Small.gif"/>
          <p:cNvPicPr>
            <a:picLocks noChangeAspect="1"/>
          </p:cNvPicPr>
          <p:nvPr/>
        </p:nvPicPr>
        <p:blipFill>
          <a:blip r:embed="rId2" cstate="print"/>
          <a:stretch>
            <a:fillRect/>
          </a:stretch>
        </p:blipFill>
        <p:spPr>
          <a:xfrm>
            <a:off x="0" y="1676400"/>
            <a:ext cx="3638550" cy="5000625"/>
          </a:xfrm>
          <a:prstGeom prst="rect">
            <a:avLst/>
          </a:prstGeom>
        </p:spPr>
      </p:pic>
      <p:pic>
        <p:nvPicPr>
          <p:cNvPr id="6" name="Picture 5" descr="download (6).jpg"/>
          <p:cNvPicPr>
            <a:picLocks noChangeAspect="1"/>
          </p:cNvPicPr>
          <p:nvPr/>
        </p:nvPicPr>
        <p:blipFill>
          <a:blip r:embed="rId3" cstate="print"/>
          <a:stretch>
            <a:fillRect/>
          </a:stretch>
        </p:blipFill>
        <p:spPr>
          <a:xfrm>
            <a:off x="4114800" y="76200"/>
            <a:ext cx="4953001" cy="1905000"/>
          </a:xfrm>
          <a:prstGeom prst="rect">
            <a:avLst/>
          </a:prstGeom>
        </p:spPr>
      </p:pic>
      <p:pic>
        <p:nvPicPr>
          <p:cNvPr id="7" name="Picture 6" descr="images (14).jpg"/>
          <p:cNvPicPr>
            <a:picLocks noChangeAspect="1"/>
          </p:cNvPicPr>
          <p:nvPr/>
        </p:nvPicPr>
        <p:blipFill>
          <a:blip r:embed="rId4" cstate="print"/>
          <a:stretch>
            <a:fillRect/>
          </a:stretch>
        </p:blipFill>
        <p:spPr>
          <a:xfrm>
            <a:off x="2819400" y="152400"/>
            <a:ext cx="1118294" cy="19050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ppt_x"/>
                                          </p:val>
                                        </p:tav>
                                        <p:tav tm="100000">
                                          <p:val>
                                            <p:strVal val="#ppt_x"/>
                                          </p:val>
                                        </p:tav>
                                      </p:tavLst>
                                    </p:anim>
                                    <p:anim calcmode="lin" valueType="num">
                                      <p:cBhvr additive="base">
                                        <p:cTn id="12" dur="2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ppt_x"/>
                                          </p:val>
                                        </p:tav>
                                        <p:tav tm="100000">
                                          <p:val>
                                            <p:strVal val="#ppt_x"/>
                                          </p:val>
                                        </p:tav>
                                      </p:tavLst>
                                    </p:anim>
                                    <p:anim calcmode="lin" valueType="num">
                                      <p:cBhvr additive="base">
                                        <p:cTn id="16"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2000" fill="hold"/>
                                        <p:tgtEl>
                                          <p:spTgt spid="3"/>
                                        </p:tgtEl>
                                        <p:attrNameLst>
                                          <p:attrName>ppt_x</p:attrName>
                                        </p:attrNameLst>
                                      </p:cBhvr>
                                      <p:tavLst>
                                        <p:tav tm="0">
                                          <p:val>
                                            <p:strVal val="#ppt_x"/>
                                          </p:val>
                                        </p:tav>
                                        <p:tav tm="100000">
                                          <p:val>
                                            <p:strVal val="#ppt_x"/>
                                          </p:val>
                                        </p:tav>
                                      </p:tavLst>
                                    </p:anim>
                                    <p:anim calcmode="lin" valueType="num">
                                      <p:cBhvr additive="base">
                                        <p:cTn id="22"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33600"/>
            <a:ext cx="9220200" cy="2743200"/>
          </a:xfrm>
        </p:spPr>
        <p:txBody>
          <a:bodyPr>
            <a:noAutofit/>
          </a:bodyPr>
          <a:lstStyle/>
          <a:p>
            <a:pPr algn="just"/>
            <a:r>
              <a:rPr lang="en-PH" sz="3200" dirty="0">
                <a:solidFill>
                  <a:srgbClr val="FFFF00"/>
                </a:solidFill>
                <a:latin typeface="Times New Roman" pitchFamily="18" charset="0"/>
                <a:cs typeface="Times New Roman" pitchFamily="18" charset="0"/>
              </a:rPr>
              <a:t>In addition to the basic vestments, the servers should also know the vestments and regalia used by a bishop. In liturgical celebrations, the vestments of the bishop are the same as that of the priest. In more solemn celebrations, it is fitting that he wears the dalmatic under the chasuble, especially during ordinations. The Pontifical insignia which he wears are the following: the ring, the </a:t>
            </a:r>
            <a:r>
              <a:rPr lang="en-PH" sz="3200" dirty="0" err="1">
                <a:solidFill>
                  <a:srgbClr val="FFFF00"/>
                </a:solidFill>
                <a:latin typeface="Times New Roman" pitchFamily="18" charset="0"/>
                <a:cs typeface="Times New Roman" pitchFamily="18" charset="0"/>
              </a:rPr>
              <a:t>crozier</a:t>
            </a:r>
            <a:r>
              <a:rPr lang="en-PH" sz="3200" dirty="0">
                <a:solidFill>
                  <a:srgbClr val="FFFF00"/>
                </a:solidFill>
                <a:latin typeface="Times New Roman" pitchFamily="18" charset="0"/>
                <a:cs typeface="Times New Roman" pitchFamily="18" charset="0"/>
              </a:rPr>
              <a:t>, the mitre, the pectoral cross and the </a:t>
            </a:r>
            <a:r>
              <a:rPr lang="en-PH" sz="3200" dirty="0" err="1">
                <a:solidFill>
                  <a:srgbClr val="FFFF00"/>
                </a:solidFill>
                <a:latin typeface="Times New Roman" pitchFamily="18" charset="0"/>
                <a:cs typeface="Times New Roman" pitchFamily="18" charset="0"/>
              </a:rPr>
              <a:t>pallium</a:t>
            </a:r>
            <a:r>
              <a:rPr lang="en-PH" sz="3200" dirty="0">
                <a:solidFill>
                  <a:srgbClr val="FFFF00"/>
                </a:solidFill>
                <a:latin typeface="Times New Roman" pitchFamily="18" charset="0"/>
                <a:cs typeface="Times New Roman" pitchFamily="18" charset="0"/>
              </a:rPr>
              <a:t>, if he has right on it.  </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4964</TotalTime>
  <Words>787</Words>
  <Application>Microsoft Office PowerPoint</Application>
  <PresentationFormat>On-screen Show (4:3)</PresentationFormat>
  <Paragraphs>36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Bradley Hand ITC</vt:lpstr>
      <vt:lpstr>Calibri</vt:lpstr>
      <vt:lpstr>Monotype Corsiva</vt:lpstr>
      <vt:lpstr>Rockwell</vt:lpstr>
      <vt:lpstr>Times New Roman</vt:lpstr>
      <vt:lpstr>Damask</vt:lpstr>
      <vt:lpstr>SACRED VESTMENTS </vt:lpstr>
      <vt:lpstr>The practical server must know and understand the various vestments used in the liturgy.</vt:lpstr>
      <vt:lpstr>- is a white garment reaching the ankles. It is derived from the ancient Roman tunic and is a sign of purity. This word comes from the Latin word “white”.   </vt:lpstr>
      <vt:lpstr>- is a distinctive sign of those who have received Holy Orders as they carry out the ministry in sacrament and worship.  The priest wears this around the neck and hanging down in front. The deacon wears this on his left shoulder, crossing it like a sash under his right arm. It is of the color of the season or day. It stands for authority in the community.</vt:lpstr>
      <vt:lpstr>- is the major Eucharistic vestment, worn over the stole and the alb. It is the color of the season or day. There are various styles of chasuble. These styles developed over the years from the original form of outdoor cloak of the later Greek and Roman period. It stands for charity (“And over all these put on love, that is, the bond of perfection.”  Col. 3:14). </vt:lpstr>
      <vt:lpstr>- is worn by the deacon. It resembles a large coat, of the color of the season or day. It is worn over the stole and the alb. </vt:lpstr>
      <vt:lpstr>- is a large semi-circular cloak, held at the front by a clasp or band of fabric. It is used for solemn celebrations of the sacraments and for Benediction of the Blessed Sacrament.</vt:lpstr>
      <vt:lpstr>- is a large white shawl, worn around the shoulders while carrying the Blessed Sacrament in procession and while giving the Eucharistic blessing at the benediction.</vt:lpstr>
      <vt:lpstr>In addition to the basic vestments, the servers should also know the vestments and regalia used by a bishop. In liturgical celebrations, the vestments of the bishop are the same as that of the priest. In more solemn celebrations, it is fitting that he wears the dalmatic under the chasuble, especially during ordinations. The Pontifical insignia which he wears are the following: the ring, the crozier, the mitre, the pectoral cross and the pallium, if he has right on it.  </vt:lpstr>
      <vt:lpstr>- is a double-pointed head-dress, with two lappets hanging at the back. It has been used by the bishops since the 12th century. </vt:lpstr>
      <vt:lpstr>It is ordinarily used while:  a. sitting b. addressing or blessing the     people c. walking in procession           (except in the presence of the Blessed       Sacrament)</vt:lpstr>
      <vt:lpstr>He does not use it at the Introductory Prayers of the Mass or Liturgy of the Hours, at the orations, the Prayer of the Faithful, Eucharistic Prayer, the Gospel, at hymns sung standing, nor in the presence of the exposed Blessed Sacrament.</vt:lpstr>
      <vt:lpstr>- usually with a shepherd’s crook at the top, is a sign of his pastoral office. The bishop carries it to remind us that he is the pastor and guardian of God’s people. If there are several bishops in a  celebration, only the presiding one uses it. </vt:lpstr>
      <vt:lpstr>It is usually used while:  a. walking in procession b. listening  to the Gospel c. preaching the homily d. receiving the vows or      professions of faith e. to bless persons, unless     imposition of hand is                  required</vt:lpstr>
      <vt:lpstr>-  is the bishop’s necklace. It is worn under the chasuble and the dalmatic, under the cope but above the mozeta. </vt:lpstr>
      <vt:lpstr>-  is worn at all times as  a sign that the bishop is wedded to Christ in the service of his Church as shepherd of the flock and should always be worn. </vt:lpstr>
      <vt:lpstr>-  is the small violet cap worn by the bishop. </vt:lpstr>
      <vt:lpstr>-  is given to the residential archbishops. They wear it above the chasuble in their jurisdictional territory when pontificating solemnly and during ordinations, consecration of a church, dedication of an altar, blessing of an abbot or consecration of virgins. </vt:lpstr>
      <vt:lpstr>HIS EXCELLENCY GILBERT A. GARCERA, D.D. archbishop of lipa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SACRED OBJECTS AND VESTMENTS  Speaker: Bro. Ed K. Tesico, M.A.L</dc:title>
  <dc:creator>samsung</dc:creator>
  <cp:lastModifiedBy>Macapugay, Ruben (Student)</cp:lastModifiedBy>
  <cp:revision>36</cp:revision>
  <dcterms:created xsi:type="dcterms:W3CDTF">2014-05-26T10:48:57Z</dcterms:created>
  <dcterms:modified xsi:type="dcterms:W3CDTF">2022-06-25T14:07:13Z</dcterms:modified>
</cp:coreProperties>
</file>