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120" cy="533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120" cy="533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76000" y="207000"/>
            <a:ext cx="11040120" cy="533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10000"/>
            <a:ext cx="12191040" cy="64692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280" cy="358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212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8000"/>
            <a:ext cx="12192120" cy="6208920"/>
          </a:xfrm>
          <a:prstGeom prst="rect">
            <a:avLst/>
          </a:prstGeom>
          <a:solidFill>
            <a:srgbClr val="dce7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648000"/>
            <a:ext cx="12192120" cy="445572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360000" y="360000"/>
            <a:ext cx="2017080" cy="7189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210000"/>
            <a:ext cx="12191040" cy="64692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280" cy="35892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210000"/>
            <a:ext cx="12191040" cy="646920"/>
          </a:xfrm>
          <a:prstGeom prst="rect">
            <a:avLst/>
          </a:prstGeom>
          <a:solidFill>
            <a:srgbClr val="1d8db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7280" cy="35892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120" cy="1150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76000" y="1080000"/>
            <a:ext cx="609552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Optimalisatietechnieken</a:t>
            </a:r>
            <a:br/>
            <a:r>
              <a:rPr b="0" lang="en-GB" sz="3600" spc="-1" strike="noStrike">
                <a:solidFill>
                  <a:srgbClr val="ffffff"/>
                </a:solidFill>
                <a:latin typeface="Arial"/>
                <a:ea typeface="DejaVu Sans"/>
              </a:rPr>
              <a:t>Opdracht TVH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76000" y="5184000"/>
            <a:ext cx="345528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  <a:ea typeface="DejaVu Sans"/>
              </a:rPr>
              <a:t>Jarne Clarysse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  <a:ea typeface="DejaVu Sans"/>
              </a:rPr>
              <a:t>Joran De Wilde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  <a:ea typeface="DejaVu Sans"/>
              </a:rPr>
              <a:t>Maarten Vervaeke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f4d5d"/>
                </a:solidFill>
                <a:latin typeface="Arial"/>
                <a:ea typeface="DejaVu Sans"/>
              </a:rPr>
              <a:t>Ruben Mechelinck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935040" y="936360"/>
            <a:ext cx="5016960" cy="38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  <a:ea typeface="DejaVu Sans"/>
              </a:rPr>
              <a:t>Constructive Heuristic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Assign requests to best truck (still feasable)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Remaining requests </a:t>
            </a:r>
            <a:r>
              <a:rPr b="0" lang="en-GB" sz="2800" spc="-1" strike="noStrike">
                <a:solidFill>
                  <a:srgbClr val="2f4d5d"/>
                </a:solidFill>
                <a:latin typeface="TeX Gyre Bonum Math"/>
                <a:ea typeface="TeX Gyre Bonum Math"/>
              </a:rPr>
              <a:t>→</a:t>
            </a: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 increase truck working time (infeasable)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  <a:ea typeface="DejaVu Sans"/>
              </a:rPr>
              <a:t>Neighbourhood Moves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Hill climbing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3 moves</a:t>
            </a:r>
            <a:endParaRPr b="0" lang="en-GB" sz="2800" spc="-1" strike="noStrike">
              <a:latin typeface="Arial"/>
            </a:endParaRPr>
          </a:p>
          <a:p>
            <a:pPr lvl="2" marL="648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Move request between trucks</a:t>
            </a:r>
            <a:endParaRPr b="0" lang="en-GB" sz="2200" spc="-1" strike="noStrike">
              <a:latin typeface="Arial"/>
            </a:endParaRPr>
          </a:p>
          <a:p>
            <a:pPr lvl="2" marL="648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Move a request pair within a truck</a:t>
            </a:r>
            <a:endParaRPr b="0" lang="en-GB" sz="2200" spc="-1" strike="noStrike">
              <a:latin typeface="Arial"/>
            </a:endParaRPr>
          </a:p>
          <a:p>
            <a:pPr lvl="2" marL="648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Move a depot of a request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  <a:ea typeface="DejaVu Sans"/>
              </a:rPr>
              <a:t>Local Search &amp; Simulated Annealing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Inititial solution not feasable </a:t>
            </a: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TeX Gyre Termes Math"/>
              </a:rPr>
              <a:t>⇒ local search</a:t>
            </a:r>
            <a:endParaRPr b="0" lang="en-GB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Each iteration: random move from moves set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TeX Gyre Termes Math"/>
              </a:rPr>
              <a:t>Simulated annealing</a:t>
            </a:r>
            <a:endParaRPr b="0" lang="en-GB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Reheating with lower acceptance bound</a:t>
            </a:r>
            <a:endParaRPr b="0" lang="en-GB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2f4d5d"/>
                </a:solidFill>
                <a:latin typeface="Arial"/>
                <a:ea typeface="TeX Gyre Termes Math"/>
              </a:rPr>
              <a:t>Steeper cooling schedule </a:t>
            </a:r>
            <a:endParaRPr b="0" lang="en-GB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3"/>
              <p:cNvSpPr txBox="1"/>
              <p:nvPr/>
            </p:nvSpPr>
            <p:spPr>
              <a:xfrm>
                <a:off x="5756760" y="3262320"/>
                <a:ext cx="718920" cy="35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6000" y="207000"/>
            <a:ext cx="110401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1d8db0"/>
                </a:solidFill>
                <a:latin typeface="Arial"/>
                <a:ea typeface="DejaVu Sans"/>
              </a:rPr>
              <a:t>Best Results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730440" y="2920680"/>
          <a:ext cx="10870920" cy="1614960"/>
        </p:xfrm>
        <a:graphic>
          <a:graphicData uri="http://schemas.openxmlformats.org/drawingml/2006/table">
            <a:tbl>
              <a:tblPr/>
              <a:tblGrid>
                <a:gridCol w="1553040"/>
                <a:gridCol w="1553040"/>
                <a:gridCol w="1553040"/>
                <a:gridCol w="1553040"/>
                <a:gridCol w="1553040"/>
                <a:gridCol w="1553040"/>
                <a:gridCol w="1553040"/>
              </a:tblGrid>
              <a:tr h="77472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969"/>
                        </a:spcBef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Instance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969"/>
                        </a:spcBef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b75bc"/>
                    </a:solidFill>
                  </a:tcPr>
                </a:tc>
              </a:tr>
              <a:tr h="8406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latin typeface="Arial"/>
                        </a:rPr>
                        <a:t>Best Result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1325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6825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7644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8466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7985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2400" spc="-1" strike="noStrike">
                          <a:latin typeface="Arial"/>
                        </a:rPr>
                        <a:t>7650</a:t>
                      </a:r>
                      <a:endParaRPr b="0" lang="en-GB" sz="2400" spc="-1" strike="noStrike">
                        <a:latin typeface="Arial"/>
                        <a:ea typeface="AR PL SungtiL GB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30 min 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f4d5d"/>
                </a:solidFill>
                <a:latin typeface="Arial"/>
                <a:ea typeface="DejaVu Sans"/>
              </a:rPr>
              <a:t>Different seeds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2018-12-12T13:25:09Z</dcterms:created>
  <dc:creator/>
  <dc:description/>
  <dc:language>en-GB</dc:language>
  <cp:lastModifiedBy/>
  <dcterms:modified xsi:type="dcterms:W3CDTF">2018-12-13T18:41:45Z</dcterms:modified>
  <cp:revision>6</cp:revision>
  <dc:subject/>
  <dc:title>KU Leuven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