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5.jpeg" ContentType="image/jpe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76000" y="207000"/>
            <a:ext cx="11040480" cy="1151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76000" y="207000"/>
            <a:ext cx="11040480" cy="1151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576000" y="207000"/>
            <a:ext cx="11040480" cy="1151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76000" y="207000"/>
            <a:ext cx="11040480" cy="1151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76000" y="207000"/>
            <a:ext cx="11040480" cy="1151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76000" y="207000"/>
            <a:ext cx="11040480" cy="1151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76000" y="207000"/>
            <a:ext cx="11040480" cy="1151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576000" y="207000"/>
            <a:ext cx="11040480" cy="5338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76000" y="207000"/>
            <a:ext cx="11040480" cy="1151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76000" y="207000"/>
            <a:ext cx="11040480" cy="1151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76000" y="207000"/>
            <a:ext cx="11040480" cy="1151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76000" y="207000"/>
            <a:ext cx="11040480" cy="1151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76000" y="207000"/>
            <a:ext cx="11040480" cy="1151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76000" y="207000"/>
            <a:ext cx="11040480" cy="1151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76000" y="207000"/>
            <a:ext cx="11040480" cy="1151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76000" y="207000"/>
            <a:ext cx="11040480" cy="1151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76000" y="207000"/>
            <a:ext cx="11040480" cy="1151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76000" y="207000"/>
            <a:ext cx="11040480" cy="1151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76000" y="207000"/>
            <a:ext cx="11040480" cy="1151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76000" y="207000"/>
            <a:ext cx="11040480" cy="1151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576000" y="207000"/>
            <a:ext cx="11040480" cy="5338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76000" y="207000"/>
            <a:ext cx="11040480" cy="1151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76000" y="207000"/>
            <a:ext cx="11040480" cy="1151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76000" y="207000"/>
            <a:ext cx="11040480" cy="1151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576000" y="207000"/>
            <a:ext cx="11040480" cy="1151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76000" y="207000"/>
            <a:ext cx="11040480" cy="1151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576000" y="207000"/>
            <a:ext cx="11040480" cy="1151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76000" y="207000"/>
            <a:ext cx="11040480" cy="1151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76000" y="207000"/>
            <a:ext cx="11040480" cy="1151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576000" y="207000"/>
            <a:ext cx="11040480" cy="5338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76000" y="207000"/>
            <a:ext cx="11040480" cy="1151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76000" y="207000"/>
            <a:ext cx="11040480" cy="1151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76000" y="207000"/>
            <a:ext cx="11040480" cy="1151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6210000"/>
            <a:ext cx="12191400" cy="647280"/>
          </a:xfrm>
          <a:prstGeom prst="rect">
            <a:avLst/>
          </a:prstGeom>
          <a:solidFill>
            <a:srgbClr val="1d8db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" name="Afbeelding 7" descr=""/>
          <p:cNvPicPr/>
          <p:nvPr/>
        </p:nvPicPr>
        <p:blipFill>
          <a:blip r:embed="rId2"/>
          <a:stretch/>
        </p:blipFill>
        <p:spPr>
          <a:xfrm>
            <a:off x="11041200" y="6354000"/>
            <a:ext cx="1007640" cy="359280"/>
          </a:xfrm>
          <a:prstGeom prst="rect">
            <a:avLst/>
          </a:prstGeom>
          <a:ln>
            <a:noFill/>
          </a:ln>
        </p:spPr>
      </p:pic>
      <p:sp>
        <p:nvSpPr>
          <p:cNvPr id="2" name="CustomShape 2"/>
          <p:cNvSpPr/>
          <p:nvPr/>
        </p:nvSpPr>
        <p:spPr>
          <a:xfrm>
            <a:off x="0" y="0"/>
            <a:ext cx="12192480" cy="685728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3"/>
          <p:cNvSpPr/>
          <p:nvPr/>
        </p:nvSpPr>
        <p:spPr>
          <a:xfrm>
            <a:off x="0" y="648000"/>
            <a:ext cx="12192480" cy="6209280"/>
          </a:xfrm>
          <a:prstGeom prst="rect">
            <a:avLst/>
          </a:prstGeom>
          <a:solidFill>
            <a:srgbClr val="dce7f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4"/>
          <p:cNvSpPr/>
          <p:nvPr/>
        </p:nvSpPr>
        <p:spPr>
          <a:xfrm>
            <a:off x="0" y="648000"/>
            <a:ext cx="12192480" cy="4456080"/>
          </a:xfrm>
          <a:prstGeom prst="rect">
            <a:avLst/>
          </a:prstGeom>
          <a:solidFill>
            <a:srgbClr val="1d8db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" name="" descr=""/>
          <p:cNvPicPr/>
          <p:nvPr/>
        </p:nvPicPr>
        <p:blipFill>
          <a:blip r:embed="rId3"/>
          <a:stretch/>
        </p:blipFill>
        <p:spPr>
          <a:xfrm>
            <a:off x="360000" y="360000"/>
            <a:ext cx="2017440" cy="719280"/>
          </a:xfrm>
          <a:prstGeom prst="rect">
            <a:avLst/>
          </a:prstGeom>
          <a:ln>
            <a:noFill/>
          </a:ln>
        </p:spPr>
      </p:pic>
      <p:sp>
        <p:nvSpPr>
          <p:cNvPr id="6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latin typeface="Arial"/>
              </a:rPr>
              <a:t>Click </a:t>
            </a:r>
            <a:r>
              <a:rPr b="0" lang="en-GB" sz="4400" spc="-1" strike="noStrike">
                <a:latin typeface="Arial"/>
              </a:rPr>
              <a:t>to </a:t>
            </a:r>
            <a:r>
              <a:rPr b="0" lang="en-GB" sz="4400" spc="-1" strike="noStrike">
                <a:latin typeface="Arial"/>
              </a:rPr>
              <a:t>edit </a:t>
            </a:r>
            <a:r>
              <a:rPr b="0" lang="en-GB" sz="4400" spc="-1" strike="noStrike">
                <a:latin typeface="Arial"/>
              </a:rPr>
              <a:t>the </a:t>
            </a:r>
            <a:r>
              <a:rPr b="0" lang="en-GB" sz="4400" spc="-1" strike="noStrike">
                <a:latin typeface="Arial"/>
              </a:rPr>
              <a:t>title </a:t>
            </a:r>
            <a:r>
              <a:rPr b="0" lang="en-GB" sz="4400" spc="-1" strike="noStrike">
                <a:latin typeface="Arial"/>
              </a:rPr>
              <a:t>text </a:t>
            </a:r>
            <a:r>
              <a:rPr b="0" lang="en-GB" sz="4400" spc="-1" strike="noStrike">
                <a:latin typeface="Arial"/>
              </a:rPr>
              <a:t>form</a:t>
            </a:r>
            <a:r>
              <a:rPr b="0" lang="en-GB" sz="4400" spc="-1" strike="noStrike">
                <a:latin typeface="Arial"/>
              </a:rPr>
              <a:t>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0" y="6210000"/>
            <a:ext cx="12191400" cy="647280"/>
          </a:xfrm>
          <a:prstGeom prst="rect">
            <a:avLst/>
          </a:prstGeom>
          <a:solidFill>
            <a:srgbClr val="1d8db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5" name="Afbeelding 7" descr=""/>
          <p:cNvPicPr/>
          <p:nvPr/>
        </p:nvPicPr>
        <p:blipFill>
          <a:blip r:embed="rId2"/>
          <a:stretch/>
        </p:blipFill>
        <p:spPr>
          <a:xfrm>
            <a:off x="11041200" y="6354000"/>
            <a:ext cx="1007640" cy="359280"/>
          </a:xfrm>
          <a:prstGeom prst="rect">
            <a:avLst/>
          </a:prstGeom>
          <a:ln>
            <a:noFill/>
          </a:ln>
        </p:spPr>
      </p:pic>
      <p:sp>
        <p:nvSpPr>
          <p:cNvPr id="46" name="PlaceHolder 2"/>
          <p:cNvSpPr>
            <a:spLocks noGrp="1"/>
          </p:cNvSpPr>
          <p:nvPr>
            <p:ph type="title"/>
          </p:nvPr>
        </p:nvSpPr>
        <p:spPr>
          <a:xfrm>
            <a:off x="576000" y="207000"/>
            <a:ext cx="11040480" cy="115128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GB" sz="1800" spc="-1" strike="noStrike">
                <a:latin typeface="Arial"/>
              </a:rPr>
              <a:t>Click to edit the title text format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Click to edit the outline text format</a:t>
            </a:r>
            <a:endParaRPr b="0" lang="en-GB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Second Outline Level</a:t>
            </a:r>
            <a:endParaRPr b="0" lang="en-GB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Third Outline Level</a:t>
            </a:r>
            <a:endParaRPr b="0" lang="en-GB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Fourth Outline Level</a:t>
            </a:r>
            <a:endParaRPr b="0" lang="en-GB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Fifth Outline Level</a:t>
            </a:r>
            <a:endParaRPr b="0" lang="en-GB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Sixth Outline Level</a:t>
            </a:r>
            <a:endParaRPr b="0" lang="en-GB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Seventh Outline Level</a:t>
            </a:r>
            <a:endParaRPr b="0" lang="en-GB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0" y="6210000"/>
            <a:ext cx="12191400" cy="647280"/>
          </a:xfrm>
          <a:prstGeom prst="rect">
            <a:avLst/>
          </a:prstGeom>
          <a:solidFill>
            <a:srgbClr val="1d8db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5" name="Afbeelding 7" descr=""/>
          <p:cNvPicPr/>
          <p:nvPr/>
        </p:nvPicPr>
        <p:blipFill>
          <a:blip r:embed="rId2"/>
          <a:stretch/>
        </p:blipFill>
        <p:spPr>
          <a:xfrm>
            <a:off x="11041200" y="6354000"/>
            <a:ext cx="1007640" cy="359280"/>
          </a:xfrm>
          <a:prstGeom prst="rect">
            <a:avLst/>
          </a:prstGeom>
          <a:ln>
            <a:noFill/>
          </a:ln>
        </p:spPr>
      </p:pic>
      <p:sp>
        <p:nvSpPr>
          <p:cNvPr id="86" name="PlaceHolder 2"/>
          <p:cNvSpPr>
            <a:spLocks noGrp="1"/>
          </p:cNvSpPr>
          <p:nvPr>
            <p:ph type="title"/>
          </p:nvPr>
        </p:nvSpPr>
        <p:spPr>
          <a:xfrm>
            <a:off x="576000" y="207000"/>
            <a:ext cx="11040480" cy="115128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GB" sz="1800" spc="-1" strike="noStrike">
                <a:latin typeface="Arial"/>
              </a:rPr>
              <a:t>Click to edit the title text format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576000" y="1080000"/>
            <a:ext cx="6095880" cy="40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GB" sz="4400" spc="-1" strike="noStrike">
                <a:solidFill>
                  <a:srgbClr val="ffffff"/>
                </a:solidFill>
                <a:latin typeface="Arial"/>
              </a:rPr>
              <a:t>Optimalisatietechnieken</a:t>
            </a:r>
            <a:br/>
            <a:r>
              <a:rPr b="0" lang="en-GB" sz="3600" spc="-1" strike="noStrike">
                <a:solidFill>
                  <a:srgbClr val="ffffff"/>
                </a:solidFill>
                <a:latin typeface="Arial"/>
              </a:rPr>
              <a:t>Opdracht TVH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576000" y="5184000"/>
            <a:ext cx="3455640" cy="158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2f4d5d"/>
                </a:solidFill>
                <a:latin typeface="Arial"/>
              </a:rPr>
              <a:t>Jarne Clarysse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2f4d5d"/>
                </a:solidFill>
                <a:latin typeface="Arial"/>
              </a:rPr>
              <a:t>Joran De Wilde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2f4d5d"/>
                </a:solidFill>
                <a:latin typeface="Arial"/>
              </a:rPr>
              <a:t>Maarten Vervaeke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2f4d5d"/>
                </a:solidFill>
                <a:latin typeface="Arial"/>
              </a:rPr>
              <a:t>Ruben Mechelinck</a:t>
            </a:r>
            <a:endParaRPr b="0" lang="en-GB" sz="2400" spc="-1" strike="noStrike">
              <a:latin typeface="Arial"/>
            </a:endParaRPr>
          </a:p>
        </p:txBody>
      </p:sp>
      <p:pic>
        <p:nvPicPr>
          <p:cNvPr id="126" name="" descr=""/>
          <p:cNvPicPr/>
          <p:nvPr/>
        </p:nvPicPr>
        <p:blipFill>
          <a:blip r:embed="rId1"/>
          <a:stretch/>
        </p:blipFill>
        <p:spPr>
          <a:xfrm>
            <a:off x="6984000" y="1654200"/>
            <a:ext cx="4571640" cy="2971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576000" y="207000"/>
            <a:ext cx="11040480" cy="115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GB" sz="4400" spc="-1" strike="noStrike">
                <a:solidFill>
                  <a:srgbClr val="1d8db0"/>
                </a:solidFill>
                <a:latin typeface="Arial"/>
              </a:rPr>
              <a:t>Constructive Heuristic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2f4d5d"/>
                </a:solidFill>
                <a:latin typeface="Arial"/>
              </a:rPr>
              <a:t>Not guaranteed to be feasable</a:t>
            </a:r>
            <a:endParaRPr b="0" lang="en-GB" sz="2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576000" y="207000"/>
            <a:ext cx="11040480" cy="115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GB" sz="4400" spc="-1" strike="noStrike">
                <a:solidFill>
                  <a:srgbClr val="1d8db0"/>
                </a:solidFill>
                <a:latin typeface="Arial"/>
              </a:rPr>
              <a:t>Neighbourhood Moves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2f4d5d"/>
                </a:solidFill>
                <a:latin typeface="Arial"/>
              </a:rPr>
              <a:t>Hill climbing</a:t>
            </a:r>
            <a:endParaRPr b="0" lang="en-GB" sz="2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576000" y="207000"/>
            <a:ext cx="11040480" cy="115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GB" sz="4400" spc="-1" strike="noStrike">
                <a:solidFill>
                  <a:srgbClr val="1d8db0"/>
                </a:solidFill>
                <a:latin typeface="Arial"/>
              </a:rPr>
              <a:t>Local Search &amp; Simulated Annealing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en-GB" sz="2800" spc="-1" strike="noStrike">
                <a:solidFill>
                  <a:srgbClr val="2f4d5d"/>
                </a:solidFill>
                <a:latin typeface="Arial"/>
              </a:rPr>
              <a:t>Inititial solution not feasable </a:t>
            </a:r>
            <a:r>
              <a:rPr b="0" lang="en-GB" sz="2800" spc="-1" strike="noStrike">
                <a:solidFill>
                  <a:srgbClr val="2f4d5d"/>
                </a:solidFill>
                <a:latin typeface="Arial"/>
                <a:ea typeface="TeX Gyre Termes Math"/>
              </a:rPr>
              <a:t>⇒ local search</a:t>
            </a:r>
            <a:endParaRPr b="0" lang="en-GB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Symbol"/>
              <a:buChar char=""/>
            </a:pPr>
            <a:r>
              <a:rPr b="0" lang="en-GB" sz="2200" spc="-1" strike="noStrike">
                <a:solidFill>
                  <a:srgbClr val="2f4d5d"/>
                </a:solidFill>
                <a:latin typeface="Arial"/>
                <a:ea typeface="TeX Gyre Termes Math"/>
              </a:rPr>
              <a:t>Each iteration: random move from moves set</a:t>
            </a:r>
            <a:endParaRPr b="0" lang="en-GB" sz="2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en-GB" sz="2800" spc="-1" strike="noStrike">
                <a:solidFill>
                  <a:srgbClr val="2f4d5d"/>
                </a:solidFill>
                <a:latin typeface="Arial"/>
                <a:ea typeface="TeX Gyre Termes Math"/>
              </a:rPr>
              <a:t>Simulated annealing</a:t>
            </a:r>
            <a:endParaRPr b="0" lang="en-GB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Symbol"/>
              <a:buChar char=""/>
            </a:pPr>
            <a:r>
              <a:rPr b="0" lang="en-GB" sz="2200" spc="-1" strike="noStrike">
                <a:solidFill>
                  <a:srgbClr val="2f4d5d"/>
                </a:solidFill>
                <a:latin typeface="Arial"/>
                <a:ea typeface="TeX Gyre Termes Math"/>
              </a:rPr>
              <a:t>Reheating with lower acceptance bound</a:t>
            </a:r>
            <a:endParaRPr b="0" lang="en-GB" sz="2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Symbol"/>
              <a:buChar char=""/>
            </a:pPr>
            <a:r>
              <a:rPr b="0" lang="en-GB" sz="2200" spc="-1" strike="noStrike">
                <a:solidFill>
                  <a:srgbClr val="2f4d5d"/>
                </a:solidFill>
                <a:latin typeface="Arial"/>
                <a:ea typeface="TeX Gyre Termes Math"/>
              </a:rPr>
              <a:t>Steeper cooling schedule </a:t>
            </a:r>
            <a:endParaRPr b="0" lang="en-GB" sz="22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133" name="Formula 3"/>
              <p:cNvSpPr txBox="1"/>
              <p:nvPr/>
            </p:nvSpPr>
            <p:spPr>
              <a:xfrm>
                <a:off x="5756760" y="3262320"/>
                <a:ext cx="719280" cy="3592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/>
                </a14:m>
              </a:p>
            </p:txBody>
          </p:sp>
        </mc:Choice>
        <mc:Fallback/>
      </mc:AlternateContent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576000" y="207000"/>
            <a:ext cx="11040480" cy="115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GB" sz="4400" spc="-1" strike="noStrike">
                <a:solidFill>
                  <a:srgbClr val="1d8db0"/>
                </a:solidFill>
                <a:latin typeface="Arial"/>
              </a:rPr>
              <a:t>Best Results</a:t>
            </a:r>
            <a:endParaRPr b="0" lang="en-GB" sz="4400" spc="-1" strike="noStrike">
              <a:latin typeface="Arial"/>
            </a:endParaRPr>
          </a:p>
        </p:txBody>
      </p:sp>
      <p:graphicFrame>
        <p:nvGraphicFramePr>
          <p:cNvPr id="135" name="Table 2"/>
          <p:cNvGraphicFramePr/>
          <p:nvPr/>
        </p:nvGraphicFramePr>
        <p:xfrm>
          <a:off x="730440" y="2920680"/>
          <a:ext cx="10870920" cy="1615320"/>
        </p:xfrm>
        <a:graphic>
          <a:graphicData uri="http://schemas.openxmlformats.org/drawingml/2006/table">
            <a:tbl>
              <a:tblPr/>
              <a:tblGrid>
                <a:gridCol w="1553040"/>
                <a:gridCol w="1553040"/>
                <a:gridCol w="1553040"/>
                <a:gridCol w="1553040"/>
                <a:gridCol w="1553040"/>
                <a:gridCol w="1553040"/>
                <a:gridCol w="1553040"/>
              </a:tblGrid>
              <a:tr h="774720">
                <a:tc>
                  <a:txBody>
                    <a:bodyPr lIns="90000" rIns="90000" anchor="ctr"/>
                    <a:p>
                      <a:pPr algn="ctr">
                        <a:lnSpc>
                          <a:spcPct val="100000"/>
                        </a:lnSpc>
                        <a:spcBef>
                          <a:spcPts val="3969"/>
                        </a:spcBef>
                      </a:pPr>
                      <a:r>
                        <a:rPr b="0" lang="en-GB" sz="24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Instance</a:t>
                      </a:r>
                      <a:endParaRPr b="0" lang="en-GB" sz="2400" spc="-1" strike="noStrike">
                        <a:latin typeface="Arial"/>
                      </a:endParaRPr>
                    </a:p>
                  </a:txBody>
                  <a:tcPr marL="90000" marR="90000"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1b75bc"/>
                    </a:solidFill>
                  </a:tcPr>
                </a:tc>
                <a:tc>
                  <a:txBody>
                    <a:bodyPr lIns="90000" rIns="90000" anchor="ctr"/>
                    <a:p>
                      <a:pPr algn="ctr">
                        <a:lnSpc>
                          <a:spcPct val="100000"/>
                        </a:lnSpc>
                        <a:spcBef>
                          <a:spcPts val="3969"/>
                        </a:spcBef>
                      </a:pPr>
                      <a:r>
                        <a:rPr b="0" lang="en-GB" sz="24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3</a:t>
                      </a:r>
                      <a:endParaRPr b="0" lang="en-GB" sz="2400" spc="-1" strike="noStrike">
                        <a:latin typeface="Arial"/>
                      </a:endParaRPr>
                    </a:p>
                  </a:txBody>
                  <a:tcPr marL="90000" marR="90000"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1b75bc"/>
                    </a:solidFill>
                  </a:tcPr>
                </a:tc>
                <a:tc>
                  <a:txBody>
                    <a:bodyPr lIns="90000" rIns="900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24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4</a:t>
                      </a:r>
                      <a:endParaRPr b="0" lang="en-GB" sz="2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1b75bc"/>
                    </a:solidFill>
                  </a:tcPr>
                </a:tc>
                <a:tc>
                  <a:txBody>
                    <a:bodyPr lIns="90000" rIns="900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24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5</a:t>
                      </a:r>
                      <a:endParaRPr b="0" lang="en-GB" sz="2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1b75bc"/>
                    </a:solidFill>
                  </a:tcPr>
                </a:tc>
                <a:tc>
                  <a:txBody>
                    <a:bodyPr lIns="90000" rIns="900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24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6</a:t>
                      </a:r>
                      <a:endParaRPr b="0" lang="en-GB" sz="2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1b75bc"/>
                    </a:solidFill>
                  </a:tcPr>
                </a:tc>
                <a:tc>
                  <a:txBody>
                    <a:bodyPr lIns="90000" rIns="900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24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7</a:t>
                      </a:r>
                      <a:endParaRPr b="0" lang="en-GB" sz="2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1b75bc"/>
                    </a:solidFill>
                  </a:tcPr>
                </a:tc>
                <a:tc>
                  <a:txBody>
                    <a:bodyPr lIns="90000" rIns="900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24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8</a:t>
                      </a:r>
                      <a:endParaRPr b="0" lang="en-GB" sz="2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1b75bc"/>
                    </a:solidFill>
                  </a:tcPr>
                </a:tc>
              </a:tr>
              <a:tr h="840600">
                <a:tc>
                  <a:txBody>
                    <a:bodyPr lIns="90000" rIns="900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2400" spc="-1" strike="noStrike">
                          <a:latin typeface="Arial"/>
                        </a:rPr>
                        <a:t>Best Result</a:t>
                      </a:r>
                      <a:endParaRPr b="0" lang="en-GB" sz="2400" spc="-1" strike="noStrike">
                        <a:latin typeface="Arial"/>
                      </a:endParaRPr>
                    </a:p>
                  </a:txBody>
                  <a:tcPr marL="90000" marR="90000"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136" name="CustomShape 3"/>
          <p:cNvSpPr/>
          <p:nvPr/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2f4d5d"/>
                </a:solidFill>
                <a:latin typeface="Arial"/>
              </a:rPr>
              <a:t>30 min </a:t>
            </a:r>
            <a:endParaRPr b="0" lang="en-GB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2f4d5d"/>
                </a:solidFill>
                <a:latin typeface="Arial"/>
              </a:rPr>
              <a:t>Different seeds</a:t>
            </a:r>
            <a:endParaRPr b="0" lang="en-GB" sz="2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Application>LibreOffice/6.0.6.2$Linux_X86_64 LibreOffice_project/00m0$Build-2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2018-12-12T13:25:09Z</dcterms:created>
  <dc:creator/>
  <dc:description/>
  <dc:language>en-GB</dc:language>
  <cp:lastModifiedBy/>
  <dcterms:modified xsi:type="dcterms:W3CDTF">2018-12-12T14:25:50Z</dcterms:modified>
  <cp:revision>3</cp:revision>
  <dc:subject/>
  <dc:title>KU Leuven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Breedbeeld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4</vt:i4>
  </property>
</Properties>
</file>