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9"/>
  </p:notesMasterIdLst>
  <p:handoutMasterIdLst>
    <p:handoutMasterId r:id="rId20"/>
  </p:handoutMasterIdLst>
  <p:sldIdLst>
    <p:sldId id="1575" r:id="rId3"/>
    <p:sldId id="1576" r:id="rId4"/>
    <p:sldId id="1707" r:id="rId5"/>
    <p:sldId id="1708" r:id="rId6"/>
    <p:sldId id="1709" r:id="rId7"/>
    <p:sldId id="1710" r:id="rId8"/>
    <p:sldId id="1712" r:id="rId9"/>
    <p:sldId id="1702" r:id="rId10"/>
    <p:sldId id="1711" r:id="rId11"/>
    <p:sldId id="1706" r:id="rId12"/>
    <p:sldId id="1703" r:id="rId13"/>
    <p:sldId id="1704" r:id="rId14"/>
    <p:sldId id="1713" r:id="rId15"/>
    <p:sldId id="1714" r:id="rId16"/>
    <p:sldId id="1715" r:id="rId17"/>
    <p:sldId id="171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707"/>
            <p14:sldId id="1708"/>
            <p14:sldId id="1709"/>
            <p14:sldId id="1710"/>
            <p14:sldId id="1712"/>
            <p14:sldId id="1702"/>
            <p14:sldId id="1711"/>
            <p14:sldId id="1706"/>
            <p14:sldId id="1703"/>
            <p14:sldId id="1704"/>
            <p14:sldId id="1713"/>
          </p14:sldIdLst>
        </p14:section>
        <p14:section name="outro" id="{E93196B6-EFE2-3242-B776-C77C0FCFFEF1}">
          <p14:sldIdLst>
            <p14:sldId id="1714"/>
            <p14:sldId id="1715"/>
            <p14:sldId id="17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4809" autoAdjust="0"/>
  </p:normalViewPr>
  <p:slideViewPr>
    <p:cSldViewPr snapToGrid="0">
      <p:cViewPr varScale="1">
        <p:scale>
          <a:sx n="100" d="100"/>
          <a:sy n="100" d="100"/>
        </p:scale>
        <p:origin x="200" y="31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 3:00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 3:00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3:00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7:13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6001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 not tied to the SharePoint Framework package. Approving or rejecting the permissions is a separate step that must be performed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7:17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permission requests, navigate to the **API Management** page in the **SharePoint Admin Center**. Here you'll find a list of permission requests pending approval or rejection:</a:t>
            </a:r>
          </a:p>
          <a:p>
            <a:endParaRPr lang="en-US" dirty="0"/>
          </a:p>
          <a:p>
            <a:r>
              <a:rPr lang="en-US" dirty="0"/>
              <a:t>Select the permission request to view it's details and use the buttons at the bottom of the panel to approve or reject the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7:19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3:00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3:00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3/5/20 3:00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6:22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6:29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approach to implementing a REST API is to use Azure Functions. Securing an Azure Function with Azure AD is simple. From the Azure Function app's **Platform features** page, select the **Authentication / Authorization** menu item:</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6:32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**Authentication / Authorization** blade supports authentication using different OAuth 2.0 providers, including Azure AD, Microsoft Accounts, Facebook, and Google.</a:t>
            </a:r>
          </a:p>
          <a:p>
            <a:endParaRPr lang="en-US" dirty="0"/>
          </a:p>
          <a:p>
            <a:r>
              <a:rPr lang="en-US" dirty="0"/>
              <a:t>After enabling authentication and selecting **Azure AD**, you will then either create a new Azure AD app or associate the Azure Function app with an existing Azure AD app.</a:t>
            </a:r>
          </a:p>
          <a:p>
            <a:endParaRPr lang="en-US" dirty="0"/>
          </a:p>
          <a:p>
            <a:r>
              <a:rPr lang="en-US" dirty="0"/>
              <a:t>By enabling Azure AD authentication and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6:39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22727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6:46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6:52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6:54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3/6/20 7:04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81696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33762" y="1248620"/>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7911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s://docs.microsoft.com/sharepoint/dev/spfx/use-aadhttpclient" TargetMode="External"/><Relationship Id="rId4" Type="http://schemas.openxmlformats.org/officeDocument/2006/relationships/hyperlink" Target="https://docs.microsoft.com/sharepoint/dev/spfx/web-parts/guidance/connect-to-api-secured-with-aa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sharepoint/dev/spfx/use-aadhttpclient" TargetMode="External"/><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Using the Azure AD HTTP Client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3" name="Picture 2" descr="A screenshot of a cell phone&#10;&#10;Description automatically generated">
            <a:extLst>
              <a:ext uri="{FF2B5EF4-FFF2-40B4-BE49-F238E27FC236}">
                <a16:creationId xmlns:a16="http://schemas.microsoft.com/office/drawing/2014/main" id="{41055624-2E08-0241-8C6F-661E07F80B76}"/>
              </a:ext>
            </a:extLst>
          </p:cNvPr>
          <p:cNvPicPr>
            <a:picLocks noChangeAspect="1"/>
          </p:cNvPicPr>
          <p:nvPr/>
        </p:nvPicPr>
        <p:blipFill>
          <a:blip r:embed="rId3"/>
          <a:stretch>
            <a:fillRect/>
          </a:stretch>
        </p:blipFill>
        <p:spPr>
          <a:xfrm>
            <a:off x="5081047" y="2711885"/>
            <a:ext cx="5930720" cy="379822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6" name="Picture 5">
            <a:extLst>
              <a:ext uri="{FF2B5EF4-FFF2-40B4-BE49-F238E27FC236}">
                <a16:creationId xmlns:a16="http://schemas.microsoft.com/office/drawing/2014/main" id="{FEC618F4-F928-47D0-91A1-5DA784271CCC}"/>
              </a:ext>
            </a:extLst>
          </p:cNvPr>
          <p:cNvPicPr>
            <a:picLocks noChangeAspect="1"/>
          </p:cNvPicPr>
          <p:nvPr/>
        </p:nvPicPr>
        <p:blipFill>
          <a:blip r:embed="rId3"/>
          <a:stretch>
            <a:fillRect/>
          </a:stretch>
        </p:blipFill>
        <p:spPr>
          <a:xfrm>
            <a:off x="465137" y="1385455"/>
            <a:ext cx="8091527" cy="4976291"/>
          </a:xfrm>
          <a:prstGeom prst="rect">
            <a:avLst/>
          </a:prstGeom>
          <a:ln>
            <a:solidFill>
              <a:schemeClr val="accent1"/>
            </a:solidFill>
          </a:ln>
        </p:spPr>
      </p:pic>
      <p:pic>
        <p:nvPicPr>
          <p:cNvPr id="10" name="Picture 9">
            <a:extLst>
              <a:ext uri="{FF2B5EF4-FFF2-40B4-BE49-F238E27FC236}">
                <a16:creationId xmlns:a16="http://schemas.microsoft.com/office/drawing/2014/main" id="{ABDBA5D7-5614-4ECD-B230-FF067C9DB518}"/>
              </a:ext>
            </a:extLst>
          </p:cNvPr>
          <p:cNvPicPr>
            <a:picLocks noChangeAspect="1"/>
          </p:cNvPicPr>
          <p:nvPr/>
        </p:nvPicPr>
        <p:blipFill>
          <a:blip r:embed="rId4"/>
          <a:stretch>
            <a:fillRect/>
          </a:stretch>
        </p:blipFill>
        <p:spPr>
          <a:xfrm>
            <a:off x="8956928" y="1385455"/>
            <a:ext cx="2270957" cy="4976291"/>
          </a:xfrm>
          <a:prstGeom prst="rect">
            <a:avLst/>
          </a:prstGeom>
          <a:ln>
            <a:solidFill>
              <a:schemeClr val="accent1"/>
            </a:solidFill>
          </a:ln>
        </p:spPr>
      </p:pic>
    </p:spTree>
    <p:extLst>
      <p:ext uri="{BB962C8B-B14F-4D97-AF65-F5344CB8AC3E}">
        <p14:creationId xmlns:p14="http://schemas.microsoft.com/office/powerpoint/2010/main" val="8963922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API Secured with Azure Active Directory</a:t>
            </a:r>
          </a:p>
          <a:p>
            <a:pPr marL="342900" lvl="0" indent="-342900" defTabSz="914400">
              <a:lnSpc>
                <a:spcPct val="100000"/>
              </a:lnSpc>
              <a:spcBef>
                <a:spcPts val="600"/>
              </a:spcBef>
              <a:buSzTx/>
              <a:defRPr/>
            </a:pPr>
            <a:r>
              <a:rPr lang="en-US" sz="1800" dirty="0">
                <a:latin typeface="+mj-lt"/>
                <a:hlinkClick r:id="rId4"/>
              </a:rPr>
              <a:t>https://docs.microsoft.com/sharepoint/dev/spfx/web-parts/guidance/connect-to-api-secured-with-aad</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5"/>
              </a:rPr>
              <a:t>https://docs.microsoft.com/sharepoint/dev/spfx/use-aadhttpclient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70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6" name="Picture 5">
            <a:extLst>
              <a:ext uri="{FF2B5EF4-FFF2-40B4-BE49-F238E27FC236}">
                <a16:creationId xmlns:a16="http://schemas.microsoft.com/office/drawing/2014/main" id="{5F6EFC5C-9B01-4055-937D-B64FCCB6DB53}"/>
              </a:ext>
            </a:extLst>
          </p:cNvPr>
          <p:cNvPicPr>
            <a:picLocks noChangeAspect="1"/>
          </p:cNvPicPr>
          <p:nvPr/>
        </p:nvPicPr>
        <p:blipFill>
          <a:blip r:embed="rId3"/>
          <a:stretch>
            <a:fillRect/>
          </a:stretch>
        </p:blipFill>
        <p:spPr>
          <a:xfrm>
            <a:off x="678656" y="1203514"/>
            <a:ext cx="11079162" cy="5158232"/>
          </a:xfrm>
          <a:prstGeom prst="rect">
            <a:avLst/>
          </a:prstGeom>
          <a:ln>
            <a:solidFill>
              <a:schemeClr val="bg1">
                <a:lumMod val="75000"/>
              </a:schemeClr>
            </a:solidFill>
          </a:ln>
        </p:spPr>
      </p:pic>
    </p:spTree>
    <p:extLst>
      <p:ext uri="{BB962C8B-B14F-4D97-AF65-F5344CB8AC3E}">
        <p14:creationId xmlns:p14="http://schemas.microsoft.com/office/powerpoint/2010/main" val="21282257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1D49-9517-214A-8890-30DD67A9BC9C}"/>
              </a:ext>
            </a:extLst>
          </p:cNvPr>
          <p:cNvSpPr>
            <a:spLocks noGrp="1"/>
          </p:cNvSpPr>
          <p:nvPr>
            <p:ph type="title"/>
          </p:nvPr>
        </p:nvSpPr>
        <p:spPr/>
        <p:txBody>
          <a:bodyPr/>
          <a:lstStyle/>
          <a:p>
            <a:r>
              <a:rPr lang="en-US" dirty="0"/>
              <a:t>Securing Azure Functions</a:t>
            </a:r>
          </a:p>
        </p:txBody>
      </p:sp>
      <p:pic>
        <p:nvPicPr>
          <p:cNvPr id="6" name="Picture 5">
            <a:extLst>
              <a:ext uri="{FF2B5EF4-FFF2-40B4-BE49-F238E27FC236}">
                <a16:creationId xmlns:a16="http://schemas.microsoft.com/office/drawing/2014/main" id="{6F0F4026-AFCB-41D5-8E3D-53502AD81EA4}"/>
              </a:ext>
            </a:extLst>
          </p:cNvPr>
          <p:cNvPicPr>
            <a:picLocks noChangeAspect="1"/>
          </p:cNvPicPr>
          <p:nvPr/>
        </p:nvPicPr>
        <p:blipFill>
          <a:blip r:embed="rId3"/>
          <a:stretch>
            <a:fillRect/>
          </a:stretch>
        </p:blipFill>
        <p:spPr>
          <a:xfrm>
            <a:off x="465138" y="1226049"/>
            <a:ext cx="5173662" cy="5342675"/>
          </a:xfrm>
          <a:prstGeom prst="rect">
            <a:avLst/>
          </a:prstGeom>
          <a:ln>
            <a:solidFill>
              <a:schemeClr val="bg1">
                <a:lumMod val="75000"/>
              </a:schemeClr>
            </a:solidFill>
          </a:ln>
        </p:spPr>
      </p:pic>
      <p:pic>
        <p:nvPicPr>
          <p:cNvPr id="8" name="Picture 7">
            <a:extLst>
              <a:ext uri="{FF2B5EF4-FFF2-40B4-BE49-F238E27FC236}">
                <a16:creationId xmlns:a16="http://schemas.microsoft.com/office/drawing/2014/main" id="{631C5CCD-5A2D-410D-9814-7A3A89150C3D}"/>
              </a:ext>
            </a:extLst>
          </p:cNvPr>
          <p:cNvPicPr>
            <a:picLocks noChangeAspect="1"/>
          </p:cNvPicPr>
          <p:nvPr/>
        </p:nvPicPr>
        <p:blipFill>
          <a:blip r:embed="rId4"/>
          <a:stretch>
            <a:fillRect/>
          </a:stretch>
        </p:blipFill>
        <p:spPr>
          <a:xfrm>
            <a:off x="6218237" y="1226049"/>
            <a:ext cx="4879924" cy="5342675"/>
          </a:xfrm>
          <a:prstGeom prst="rect">
            <a:avLst/>
          </a:prstGeom>
          <a:ln>
            <a:solidFill>
              <a:schemeClr val="bg1">
                <a:lumMod val="75000"/>
              </a:schemeClr>
            </a:solidFill>
          </a:ln>
        </p:spPr>
      </p:pic>
    </p:spTree>
    <p:extLst>
      <p:ext uri="{BB962C8B-B14F-4D97-AF65-F5344CB8AC3E}">
        <p14:creationId xmlns:p14="http://schemas.microsoft.com/office/powerpoint/2010/main" val="25126823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2188</Words>
  <Application>Microsoft Macintosh PowerPoint</Application>
  <PresentationFormat>Custom</PresentationFormat>
  <Paragraphs>187</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Consolas</vt:lpstr>
      <vt:lpstr>Segoe UI</vt:lpstr>
      <vt:lpstr>Segoe UI Light</vt:lpstr>
      <vt:lpstr>Segoe UI Semibold</vt:lpstr>
      <vt:lpstr>Wingdings</vt:lpstr>
      <vt:lpstr>Office 365 PPT Template - 2017</vt:lpstr>
      <vt:lpstr>Leverage the Microsoft Graph &amp; 3rd Party APIs</vt:lpstr>
      <vt:lpstr>Calling Azure AD Protected 3rd Party REST APIs</vt:lpstr>
      <vt:lpstr>Securing REST APIs with Azure AD</vt:lpstr>
      <vt:lpstr>Securing Azure Functions</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vt:lpstr>
      <vt:lpstr>Add SharePoint Package to SharePoint App Catalog</vt:lpstr>
      <vt:lpstr>Approve / Reject with SharePoint Online API Management Page</vt:lpstr>
      <vt:lpstr>Demo Calling the Microsoft Graph</vt:lpstr>
      <vt:lpstr>Summary</vt:lpstr>
      <vt:lpstr>Reading further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2020-03-06T12:19:06Z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