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8"/>
  </p:notesMasterIdLst>
  <p:handoutMasterIdLst>
    <p:handoutMasterId r:id="rId29"/>
  </p:handoutMasterIdLst>
  <p:sldIdLst>
    <p:sldId id="261" r:id="rId3"/>
    <p:sldId id="265" r:id="rId4"/>
    <p:sldId id="278" r:id="rId5"/>
    <p:sldId id="279" r:id="rId6"/>
    <p:sldId id="273" r:id="rId7"/>
    <p:sldId id="266" r:id="rId8"/>
    <p:sldId id="267" r:id="rId9"/>
    <p:sldId id="268" r:id="rId10"/>
    <p:sldId id="282" r:id="rId11"/>
    <p:sldId id="274" r:id="rId12"/>
    <p:sldId id="270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1" r:id="rId21"/>
    <p:sldId id="294" r:id="rId22"/>
    <p:sldId id="295" r:id="rId23"/>
    <p:sldId id="296" r:id="rId24"/>
    <p:sldId id="297" r:id="rId25"/>
    <p:sldId id="298" r:id="rId26"/>
    <p:sldId id="292" r:id="rId2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3347" autoAdjust="0"/>
  </p:normalViewPr>
  <p:slideViewPr>
    <p:cSldViewPr snapToGrid="0" snapToObjects="1">
      <p:cViewPr varScale="1">
        <p:scale>
          <a:sx n="80" d="100"/>
          <a:sy n="80" d="100"/>
        </p:scale>
        <p:origin x="12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11-7-2020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11-7-2020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3451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7929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6797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5659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0597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85817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351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0048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3352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3647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234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3405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75425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6980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497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5326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6872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6163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1256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496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3516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b="1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255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F3E9-5998-4BE0-876F-6E04048C5E86}" type="datetime1">
              <a:rPr lang="nl-BE" smtClean="0"/>
              <a:t>11/07/2020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E603E-C31C-465D-BDD1-33839F1E9ECC}" type="datetime1">
              <a:rPr lang="nl-BE" smtClean="0"/>
              <a:t>11/07/2020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0A96-5771-492C-AB00-7043A96ED955}" type="datetime1">
              <a:rPr lang="nl-BE" smtClean="0"/>
              <a:t>11/07/2020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6BDF1-A91B-42A1-B99E-194E5CB210DE}" type="datetime1">
              <a:rPr lang="nl-BE" smtClean="0"/>
              <a:t>11/07/2020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35179-016B-4441-A92E-372A3186ED1E}" type="datetime1">
              <a:rPr lang="nl-BE" smtClean="0"/>
              <a:t>11/07/2020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254C-5482-4A0B-8D45-C58D2CA62440}" type="datetime1">
              <a:rPr lang="nl-BE" smtClean="0"/>
              <a:t>11/07/2020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01E65-B218-4E1C-8985-28EC9987F3D0}" type="datetime1">
              <a:rPr lang="nl-BE" smtClean="0"/>
              <a:t>11/07/2020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A4D84-94D4-48C0-B6DF-B243FE4B23DC}" type="datetime1">
              <a:rPr lang="nl-BE" smtClean="0"/>
              <a:t>11/07/2020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A45C3-217E-4682-A133-B5AFFB28ECE6}" type="datetime1">
              <a:rPr lang="nl-BE" smtClean="0"/>
              <a:t>11/07/2020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88786-3F57-4EAF-8D6A-C1F766D850E3}" type="datetime1">
              <a:rPr lang="nl-BE" smtClean="0"/>
              <a:t>11/07/2020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60E887A0-7B25-4ABC-B8D2-6FB03DF2CCBD}" type="datetime1">
              <a:rPr lang="nl-BE" smtClean="0"/>
              <a:t>11/07/2020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66CF2BE-08DD-437C-9DB8-9C77D09D5C6C}" type="datetime1">
              <a:rPr lang="nl-BE" smtClean="0"/>
              <a:t>11/07/2020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Computer Science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witter.com/torfsbot?lang=e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icrosoft.com/en-us/research/blog/turing-nlg-a-17-billion-parameter-language-model-by-microsoft/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transformers/model_doc/albert.html" TargetMode="External"/><Relationship Id="rId7" Type="http://schemas.openxmlformats.org/officeDocument/2006/relationships/hyperlink" Target="https://www.kaggle.com/manann/quotes-500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ballas8/PoetRNN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ltk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rake-nltk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hyperlink" Target="https://github.com/bentrevett/pytorch-seq2seq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hyperlink" Target="https://huggingface.co/" TargetMode="External"/><Relationship Id="rId4" Type="http://schemas.openxmlformats.org/officeDocument/2006/relationships/hyperlink" Target="https://pytorch.org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pierre_guillou/nlp-fastai-lstm-gru-27ce86578c62" TargetMode="External"/><Relationship Id="rId5" Type="http://schemas.openxmlformats.org/officeDocument/2006/relationships/hyperlink" Target="https://www.bouvet.no/bouvet-deler/explaining-recurrent-neural-networks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rstudio.com/tensorflow/posts/2018-07-30-attention-layer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575998" y="1080000"/>
            <a:ext cx="10953061" cy="1431911"/>
          </a:xfrm>
        </p:spPr>
        <p:txBody>
          <a:bodyPr>
            <a:normAutofit/>
          </a:bodyPr>
          <a:lstStyle/>
          <a:p>
            <a:r>
              <a:rPr lang="nl-NL" sz="2400" dirty="0"/>
              <a:t>Capita </a:t>
            </a:r>
            <a:r>
              <a:rPr lang="en-US" sz="2400" dirty="0"/>
              <a:t>Selecta</a:t>
            </a:r>
            <a:r>
              <a:rPr lang="nl-NL" sz="2400" dirty="0"/>
              <a:t> C</a:t>
            </a:r>
            <a:r>
              <a:rPr lang="en-US" sz="2400" dirty="0" err="1"/>
              <a:t>omputer</a:t>
            </a:r>
            <a:r>
              <a:rPr lang="en-US" sz="2400" dirty="0"/>
              <a:t> </a:t>
            </a:r>
            <a:r>
              <a:rPr lang="en-US" sz="2400" dirty="0" err="1"/>
              <a:t>Scien</a:t>
            </a:r>
            <a:r>
              <a:rPr lang="nl-NL" sz="2400" dirty="0" err="1"/>
              <a:t>ce</a:t>
            </a:r>
            <a:r>
              <a:rPr lang="nl-NL" sz="2400" dirty="0"/>
              <a:t>: </a:t>
            </a:r>
            <a:br>
              <a:rPr lang="nl-NL" sz="2400" dirty="0"/>
            </a:br>
            <a:r>
              <a:rPr lang="en-US" sz="2400" dirty="0"/>
              <a:t>Artificial</a:t>
            </a:r>
            <a:r>
              <a:rPr lang="nl-NL" sz="2400" dirty="0"/>
              <a:t> Intelligence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8" y="5667121"/>
            <a:ext cx="6096524" cy="730188"/>
          </a:xfrm>
        </p:spPr>
        <p:txBody>
          <a:bodyPr anchor="ctr">
            <a:normAutofit/>
          </a:bodyPr>
          <a:lstStyle/>
          <a:p>
            <a:r>
              <a:rPr lang="nl-NL" sz="1700" dirty="0" err="1"/>
              <a:t>Sieben</a:t>
            </a:r>
            <a:r>
              <a:rPr lang="nl-NL" sz="1700" dirty="0"/>
              <a:t> Bocklandt &amp; Ruben Broekx</a:t>
            </a:r>
          </a:p>
        </p:txBody>
      </p:sp>
      <p:sp>
        <p:nvSpPr>
          <p:cNvPr id="4" name="Titel 7">
            <a:extLst>
              <a:ext uri="{FF2B5EF4-FFF2-40B4-BE49-F238E27FC236}">
                <a16:creationId xmlns:a16="http://schemas.microsoft.com/office/drawing/2014/main" id="{2F3FD736-A3EC-4761-8E7D-BE220054A2DF}"/>
              </a:ext>
            </a:extLst>
          </p:cNvPr>
          <p:cNvSpPr txBox="1">
            <a:spLocks/>
          </p:cNvSpPr>
          <p:nvPr/>
        </p:nvSpPr>
        <p:spPr>
          <a:xfrm>
            <a:off x="575998" y="2899186"/>
            <a:ext cx="10953061" cy="220561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charset="0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/>
              <a:t>TransPoemer</a:t>
            </a:r>
            <a:endParaRPr lang="nl-NL" sz="6000" dirty="0"/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737EF-9BD7-4C9C-B845-9527475D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A1391-AAC2-458F-822C-349DCF48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54A15CAB-1451-4EF2-8649-16DD81C0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/>
          <a:lstStyle/>
          <a:p>
            <a:r>
              <a:rPr lang="en-US" dirty="0"/>
              <a:t>Project</a:t>
            </a:r>
            <a:endParaRPr lang="nl-BE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2751312-39CF-4AE1-B956-82D8B579A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0547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458345-3323-4A10-B9DB-27DB882B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ym typeface="Wingdings" panose="05000000000000000000" pitchFamily="2" charset="2"/>
              </a:rPr>
              <a:t>“Do something creative with a Transformer.”</a:t>
            </a:r>
          </a:p>
          <a:p>
            <a:r>
              <a:rPr lang="en-US" dirty="0">
                <a:sym typeface="Wingdings" panose="05000000000000000000" pitchFamily="2" charset="2"/>
              </a:rPr>
              <a:t>Twitter generator?</a:t>
            </a:r>
          </a:p>
          <a:p>
            <a:r>
              <a:rPr lang="en-US" dirty="0">
                <a:sym typeface="Wingdings" panose="05000000000000000000" pitchFamily="2" charset="2"/>
              </a:rPr>
              <a:t>Creating poetry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Poem generator?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Text-to-poem translator!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282CF0-5D72-4B4E-BEDF-B248C656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08FDD59A-7CDB-4BF4-A54A-B2A1DB4CE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316" y="2202208"/>
            <a:ext cx="5296954" cy="2671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8AD141-1805-4962-B459-67729AF65403}"/>
              </a:ext>
            </a:extLst>
          </p:cNvPr>
          <p:cNvSpPr txBox="1"/>
          <p:nvPr/>
        </p:nvSpPr>
        <p:spPr>
          <a:xfrm>
            <a:off x="6493588" y="4873840"/>
            <a:ext cx="2172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https://twitter.com/torfsbot?lang=en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289202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282CF0-5D72-4B4E-BEDF-B248C656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TransPoemer – Architecture 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B57AE5E0-426E-4F4C-B324-03E86C3FC167}"/>
              </a:ext>
            </a:extLst>
          </p:cNvPr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DA973-E8C4-4EE8-8AA7-A751402AA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Trained as autoencoder</a:t>
            </a:r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BF63FCAB-053E-469C-98E7-28B4EA130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53" y="1449036"/>
            <a:ext cx="11836893" cy="297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0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282CF0-5D72-4B4E-BEDF-B248C656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Decisions 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B57AE5E0-426E-4F4C-B324-03E86C3FC167}"/>
              </a:ext>
            </a:extLst>
          </p:cNvPr>
          <p:cNvSpPr txBox="1">
            <a:spLocks/>
          </p:cNvSpPr>
          <p:nvPr/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8B655-F06F-49F6-ACFA-F730275B7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Limericks as poems (AABBA)</a:t>
            </a:r>
          </a:p>
          <a:p>
            <a:r>
              <a:rPr lang="en-US" dirty="0"/>
              <a:t>Laptop trainable model</a:t>
            </a:r>
          </a:p>
          <a:p>
            <a:pPr lvl="1"/>
            <a:r>
              <a:rPr lang="en-US" dirty="0"/>
              <a:t>Curiosity</a:t>
            </a:r>
          </a:p>
          <a:p>
            <a:pPr lvl="1"/>
            <a:r>
              <a:rPr lang="en-US" dirty="0"/>
              <a:t>2 study point project</a:t>
            </a:r>
          </a:p>
          <a:p>
            <a:r>
              <a:rPr lang="en-US" dirty="0"/>
              <a:t>Train from scratch</a:t>
            </a:r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C25170A8-238F-474B-B49C-1B817958E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67" t="3266" r="4592" b="2006"/>
          <a:stretch/>
        </p:blipFill>
        <p:spPr>
          <a:xfrm>
            <a:off x="4953217" y="1389638"/>
            <a:ext cx="7277067" cy="4294847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DD39B425-723E-49CD-9822-E1CBC6A3E8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500" b="28778"/>
          <a:stretch/>
        </p:blipFill>
        <p:spPr>
          <a:xfrm>
            <a:off x="2928886" y="4201722"/>
            <a:ext cx="1791112" cy="1465654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44B1A82-04FA-4D0A-AD91-170634B66020}"/>
              </a:ext>
            </a:extLst>
          </p:cNvPr>
          <p:cNvSpPr/>
          <p:nvPr/>
        </p:nvSpPr>
        <p:spPr>
          <a:xfrm>
            <a:off x="4895060" y="4651533"/>
            <a:ext cx="751386" cy="7102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665A7B-1398-45D9-8F00-A0CE2ADA2DCB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413230" y="5006640"/>
            <a:ext cx="48183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663297-E365-4631-896F-73D7790653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041" t="60320" r="46858" b="32892"/>
          <a:stretch/>
        </p:blipFill>
        <p:spPr>
          <a:xfrm>
            <a:off x="694866" y="4319423"/>
            <a:ext cx="1745968" cy="1573734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709A7156-FC38-427E-9A26-0E127A557469}"/>
              </a:ext>
            </a:extLst>
          </p:cNvPr>
          <p:cNvSpPr/>
          <p:nvPr/>
        </p:nvSpPr>
        <p:spPr>
          <a:xfrm>
            <a:off x="3371850" y="5438480"/>
            <a:ext cx="146050" cy="152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CD78C7-7466-4FEE-B31B-50D33CA05985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2355850" y="5019382"/>
            <a:ext cx="1016000" cy="4952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D0DB52-D56F-4D70-986C-0FC028AFB776}"/>
              </a:ext>
            </a:extLst>
          </p:cNvPr>
          <p:cNvCxnSpPr>
            <a:cxnSpLocks/>
          </p:cNvCxnSpPr>
          <p:nvPr/>
        </p:nvCxnSpPr>
        <p:spPr>
          <a:xfrm>
            <a:off x="650875" y="4549611"/>
            <a:ext cx="0" cy="11191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252C34-3489-48E2-AFF0-75B18FE7731C}"/>
              </a:ext>
            </a:extLst>
          </p:cNvPr>
          <p:cNvCxnSpPr/>
          <p:nvPr/>
        </p:nvCxnSpPr>
        <p:spPr>
          <a:xfrm>
            <a:off x="595312" y="5665623"/>
            <a:ext cx="11112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10D26F-239F-4815-AA40-66BFC04E28BD}"/>
              </a:ext>
            </a:extLst>
          </p:cNvPr>
          <p:cNvCxnSpPr>
            <a:cxnSpLocks/>
          </p:cNvCxnSpPr>
          <p:nvPr/>
        </p:nvCxnSpPr>
        <p:spPr>
          <a:xfrm>
            <a:off x="595312" y="4967616"/>
            <a:ext cx="1178719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A7FF32-5A52-4459-ABCF-C70944EC39DA}"/>
              </a:ext>
            </a:extLst>
          </p:cNvPr>
          <p:cNvCxnSpPr/>
          <p:nvPr/>
        </p:nvCxnSpPr>
        <p:spPr>
          <a:xfrm>
            <a:off x="595312" y="5596567"/>
            <a:ext cx="1111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F7E4D57-06C3-4835-B519-73C99E9A7D40}"/>
              </a:ext>
            </a:extLst>
          </p:cNvPr>
          <p:cNvSpPr txBox="1"/>
          <p:nvPr/>
        </p:nvSpPr>
        <p:spPr>
          <a:xfrm>
            <a:off x="108607" y="47985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94m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33FD10-2332-4BB4-BF1E-5EF5AC2A52F0}"/>
              </a:ext>
            </a:extLst>
          </p:cNvPr>
          <p:cNvSpPr txBox="1"/>
          <p:nvPr/>
        </p:nvSpPr>
        <p:spPr>
          <a:xfrm>
            <a:off x="97219" y="5377253"/>
            <a:ext cx="5822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rgbClr val="FF0000"/>
                </a:solidFill>
              </a:rPr>
              <a:t>8.7m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D2273F-3042-4C46-BD4B-EB9E280D3690}"/>
              </a:ext>
            </a:extLst>
          </p:cNvPr>
          <p:cNvSpPr txBox="1"/>
          <p:nvPr/>
        </p:nvSpPr>
        <p:spPr>
          <a:xfrm>
            <a:off x="395378" y="55599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CC0397-AFD3-4ADA-9120-1C6295801637}"/>
              </a:ext>
            </a:extLst>
          </p:cNvPr>
          <p:cNvSpPr txBox="1"/>
          <p:nvPr/>
        </p:nvSpPr>
        <p:spPr>
          <a:xfrm>
            <a:off x="5454972" y="846453"/>
            <a:ext cx="6433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5"/>
              </a:rPr>
              <a:t>https://www.microsoft.com/en-us/research/blog/turing-nlg-a-17-billion-parameter-language-model-by-microsoft/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180865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35" grpId="0"/>
      <p:bldP spid="36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458345-3323-4A10-B9DB-27DB882B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Datasets:</a:t>
            </a:r>
          </a:p>
          <a:p>
            <a:pPr lvl="1"/>
            <a:r>
              <a:rPr lang="en-US" dirty="0"/>
              <a:t>Pre-training: quotes [1] (~ 500 000)</a:t>
            </a:r>
          </a:p>
          <a:p>
            <a:pPr lvl="1"/>
            <a:r>
              <a:rPr lang="en-US" dirty="0"/>
              <a:t>Fine-tuning: limericks [2] (~ 90 000)</a:t>
            </a:r>
          </a:p>
          <a:p>
            <a:r>
              <a:rPr lang="en-US" dirty="0"/>
              <a:t>Tokenizer:</a:t>
            </a:r>
          </a:p>
          <a:p>
            <a:pPr lvl="1"/>
            <a:r>
              <a:rPr lang="en-US" dirty="0"/>
              <a:t>Word-tokenization?</a:t>
            </a:r>
          </a:p>
          <a:p>
            <a:pPr lvl="1"/>
            <a:r>
              <a:rPr lang="en-US" dirty="0" err="1"/>
              <a:t>HuggingFace’s</a:t>
            </a:r>
            <a:r>
              <a:rPr lang="en-US" dirty="0"/>
              <a:t> </a:t>
            </a:r>
            <a:r>
              <a:rPr lang="en-US" dirty="0" err="1"/>
              <a:t>AlbertTokenizer</a:t>
            </a:r>
            <a:r>
              <a:rPr lang="en-US" dirty="0"/>
              <a:t> [3]</a:t>
            </a:r>
          </a:p>
          <a:p>
            <a:pPr lvl="1"/>
            <a:r>
              <a:rPr lang="en-US" dirty="0"/>
              <a:t>20 000 most frequently used tokens</a:t>
            </a:r>
          </a:p>
          <a:p>
            <a:r>
              <a:rPr lang="en-US" dirty="0"/>
              <a:t>Input-size: 68 (70)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54AAAF3-6ACD-41D8-8556-0E4247E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D532D5-8488-4EC9-961D-21F943DB34AC}"/>
              </a:ext>
            </a:extLst>
          </p:cNvPr>
          <p:cNvSpPr txBox="1"/>
          <p:nvPr/>
        </p:nvSpPr>
        <p:spPr>
          <a:xfrm>
            <a:off x="-5379" y="5952815"/>
            <a:ext cx="36487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[3] </a:t>
            </a:r>
            <a:r>
              <a:rPr lang="en-US" sz="1000" dirty="0">
                <a:hlinkClick r:id="rId3"/>
              </a:rPr>
              <a:t>https://huggingface.co/transformers/model_doc/albert.html</a:t>
            </a:r>
            <a:endParaRPr lang="nl-BE" sz="1000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3968C080-0336-4B2B-911E-598B9F160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818" y="3286126"/>
            <a:ext cx="5333382" cy="266669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8D8873-94E2-40BE-96B4-3B58851BE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627" y="529435"/>
            <a:ext cx="5333382" cy="26666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0F29092-8240-4747-BE6F-957EA1B4F16C}"/>
              </a:ext>
            </a:extLst>
          </p:cNvPr>
          <p:cNvSpPr/>
          <p:nvPr/>
        </p:nvSpPr>
        <p:spPr>
          <a:xfrm>
            <a:off x="4480922" y="2112886"/>
            <a:ext cx="1794514" cy="386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(~ 600 000)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10592-C63D-430F-AF06-C0956844BEBD}"/>
              </a:ext>
            </a:extLst>
          </p:cNvPr>
          <p:cNvSpPr txBox="1"/>
          <p:nvPr/>
        </p:nvSpPr>
        <p:spPr>
          <a:xfrm>
            <a:off x="-5379" y="5709880"/>
            <a:ext cx="2444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[2] </a:t>
            </a:r>
            <a:r>
              <a:rPr lang="en-US" sz="1000" dirty="0">
                <a:hlinkClick r:id="rId6"/>
              </a:rPr>
              <a:t>https://github.com/sballas8/PoetRNN</a:t>
            </a:r>
            <a:endParaRPr lang="nl-BE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0D524-DB7B-4013-87D5-8744C9467222}"/>
              </a:ext>
            </a:extLst>
          </p:cNvPr>
          <p:cNvSpPr txBox="1"/>
          <p:nvPr/>
        </p:nvSpPr>
        <p:spPr>
          <a:xfrm>
            <a:off x="0" y="5466945"/>
            <a:ext cx="29402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[1] </a:t>
            </a:r>
            <a:r>
              <a:rPr lang="en-US" sz="1000" dirty="0">
                <a:hlinkClick r:id="rId7"/>
              </a:rPr>
              <a:t>https://www.kaggle.com/manann/quotes-500k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159709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458345-3323-4A10-B9DB-27DB882B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</a:t>
            </a:r>
            <a:r>
              <a:rPr lang="en-US" dirty="0" err="1"/>
              <a:t>ToolKit</a:t>
            </a:r>
            <a:r>
              <a:rPr lang="en-US" dirty="0"/>
              <a:t> (NLTK) [1]</a:t>
            </a:r>
          </a:p>
          <a:p>
            <a:r>
              <a:rPr lang="en-US" dirty="0"/>
              <a:t>Rapid Automatic Keyword Extraction (RAKE) [2]</a:t>
            </a:r>
          </a:p>
          <a:p>
            <a:pPr lvl="1"/>
            <a:r>
              <a:rPr lang="en-US" dirty="0"/>
              <a:t>TF-IDF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Input: ‘</a:t>
            </a:r>
            <a:r>
              <a:rPr lang="en-US" i="1" dirty="0"/>
              <a:t>this is a piece of example text fed into the model that will be used to train the model on’</a:t>
            </a:r>
          </a:p>
          <a:p>
            <a:pPr lvl="1"/>
            <a:r>
              <a:rPr lang="en-US" dirty="0"/>
              <a:t>Keywords:</a:t>
            </a:r>
            <a:r>
              <a:rPr lang="en-US" i="1" dirty="0"/>
              <a:t> [‘used’, ‘train’, ‘piece’, ‘model’]</a:t>
            </a:r>
          </a:p>
          <a:p>
            <a:pPr lvl="1"/>
            <a:r>
              <a:rPr lang="en-US" dirty="0"/>
              <a:t>Result: </a:t>
            </a:r>
            <a:r>
              <a:rPr lang="en-US" i="1" dirty="0"/>
              <a:t>‘piece model used train model’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15</a:t>
            </a:fld>
            <a:endParaRPr lang="nl-NL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54AAAF3-6ACD-41D8-8556-0E4247E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Extraction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AF938-115E-4965-B494-D9EC7D945223}"/>
              </a:ext>
            </a:extLst>
          </p:cNvPr>
          <p:cNvSpPr txBox="1"/>
          <p:nvPr/>
        </p:nvSpPr>
        <p:spPr>
          <a:xfrm>
            <a:off x="0" y="5706594"/>
            <a:ext cx="15103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[1] </a:t>
            </a:r>
            <a:r>
              <a:rPr lang="en-US" sz="1000" dirty="0">
                <a:hlinkClick r:id="rId3"/>
              </a:rPr>
              <a:t>https://www.nltk.org/</a:t>
            </a:r>
            <a:endParaRPr lang="nl-BE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B30145-77EF-46E7-8676-CA78C7252EF7}"/>
              </a:ext>
            </a:extLst>
          </p:cNvPr>
          <p:cNvSpPr txBox="1"/>
          <p:nvPr/>
        </p:nvSpPr>
        <p:spPr>
          <a:xfrm>
            <a:off x="-5379" y="5952815"/>
            <a:ext cx="2175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[2] </a:t>
            </a:r>
            <a:r>
              <a:rPr lang="en-US" sz="1000" dirty="0">
                <a:hlinkClick r:id="rId4"/>
              </a:rPr>
              <a:t>https://pypi.org/project/rake-nltk/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338143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458345-3323-4A10-B9DB-27DB882B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pytorch-seq2seq [1]</a:t>
            </a:r>
          </a:p>
          <a:p>
            <a:pPr lvl="1"/>
            <a:r>
              <a:rPr lang="en-US" dirty="0" err="1"/>
              <a:t>HuggingFace</a:t>
            </a:r>
            <a:r>
              <a:rPr lang="en-US" dirty="0"/>
              <a:t> [2]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 [3]</a:t>
            </a:r>
          </a:p>
          <a:p>
            <a:r>
              <a:rPr lang="en-US" dirty="0"/>
              <a:t>Parameters: 8.7 million</a:t>
            </a:r>
          </a:p>
          <a:p>
            <a:r>
              <a:rPr lang="en-US" dirty="0"/>
              <a:t>Training: </a:t>
            </a:r>
          </a:p>
          <a:p>
            <a:pPr lvl="1"/>
            <a:r>
              <a:rPr lang="en-US" dirty="0"/>
              <a:t>batch-size: 64</a:t>
            </a:r>
          </a:p>
          <a:p>
            <a:pPr lvl="1"/>
            <a:r>
              <a:rPr lang="en-US" dirty="0"/>
              <a:t>Cross entropy loss</a:t>
            </a:r>
          </a:p>
          <a:p>
            <a:pPr lvl="1"/>
            <a:r>
              <a:rPr lang="en-US" dirty="0"/>
              <a:t>Adam optimizer (learning rate = 0.0005)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16</a:t>
            </a:fld>
            <a:endParaRPr lang="nl-NL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54AAAF3-6ACD-41D8-8556-0E4247E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1B0C4B0-A28D-4EA1-91DA-8308C0558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698" y="1744606"/>
            <a:ext cx="886877" cy="886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5EDBE-92D1-4BCE-B325-9D024DE284EC}"/>
              </a:ext>
            </a:extLst>
          </p:cNvPr>
          <p:cNvSpPr txBox="1"/>
          <p:nvPr/>
        </p:nvSpPr>
        <p:spPr>
          <a:xfrm>
            <a:off x="0" y="5952815"/>
            <a:ext cx="14157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[3</a:t>
            </a:r>
            <a:r>
              <a:rPr lang="en-US" sz="1000" dirty="0"/>
              <a:t>] </a:t>
            </a:r>
            <a:r>
              <a:rPr lang="en-US" sz="1000" dirty="0">
                <a:hlinkClick r:id="rId4"/>
              </a:rPr>
              <a:t>https://pytorch.org/</a:t>
            </a:r>
            <a:endParaRPr lang="nl-BE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C0249-C33C-4B96-83A3-53B177F301E4}"/>
              </a:ext>
            </a:extLst>
          </p:cNvPr>
          <p:cNvSpPr txBox="1"/>
          <p:nvPr/>
        </p:nvSpPr>
        <p:spPr>
          <a:xfrm>
            <a:off x="0" y="5706594"/>
            <a:ext cx="1640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[2</a:t>
            </a:r>
            <a:r>
              <a:rPr lang="en-US" sz="1000" dirty="0"/>
              <a:t>] </a:t>
            </a:r>
            <a:r>
              <a:rPr lang="en-US" sz="1000" dirty="0">
                <a:hlinkClick r:id="rId5"/>
              </a:rPr>
              <a:t>https://huggingface.co/</a:t>
            </a:r>
            <a:endParaRPr lang="nl-BE" sz="1000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DA063CDE-5C06-44D6-AAD2-D864E20F3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3390" y="2505107"/>
            <a:ext cx="2462474" cy="6425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800211-19DA-4C45-A669-71CC9FA22FB0}"/>
              </a:ext>
            </a:extLst>
          </p:cNvPr>
          <p:cNvSpPr txBox="1"/>
          <p:nvPr/>
        </p:nvSpPr>
        <p:spPr>
          <a:xfrm>
            <a:off x="0" y="5460373"/>
            <a:ext cx="2945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[1</a:t>
            </a:r>
            <a:r>
              <a:rPr lang="en-US" sz="1000" dirty="0"/>
              <a:t>] </a:t>
            </a:r>
            <a:r>
              <a:rPr lang="en-US" sz="1000" dirty="0">
                <a:hlinkClick r:id="rId7"/>
              </a:rPr>
              <a:t>https://github.com/bentrevett/pytorch-seq2seq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153156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458345-3323-4A10-B9DB-27DB882B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models: with/without pre-training</a:t>
            </a:r>
          </a:p>
          <a:p>
            <a:r>
              <a:rPr lang="en-US" dirty="0"/>
              <a:t>Trade-off: originality vs quality</a:t>
            </a:r>
          </a:p>
          <a:p>
            <a:pPr lvl="1"/>
            <a:r>
              <a:rPr lang="en-US" dirty="0"/>
              <a:t>Early stop on validation loss</a:t>
            </a:r>
          </a:p>
          <a:p>
            <a:r>
              <a:rPr lang="en-US" dirty="0"/>
              <a:t>Training:</a:t>
            </a:r>
          </a:p>
          <a:p>
            <a:pPr lvl="1"/>
            <a:r>
              <a:rPr lang="en-US" dirty="0"/>
              <a:t>Model PF: 5 epochs pre-training, 5 (+1) epochs fine-tuning</a:t>
            </a:r>
          </a:p>
          <a:p>
            <a:pPr lvl="1"/>
            <a:r>
              <a:rPr lang="en-US" dirty="0"/>
              <a:t>Model F: 12 (+1) epochs of training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3600" y="6214665"/>
            <a:ext cx="4993200" cy="648000"/>
          </a:xfrm>
        </p:spPr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17</a:t>
            </a:fld>
            <a:endParaRPr lang="nl-NL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54AAAF3-6ACD-41D8-8556-0E4247E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45536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458345-3323-4A10-B9DB-27DB882B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Metrics:</a:t>
            </a:r>
          </a:p>
          <a:p>
            <a:pPr lvl="1"/>
            <a:r>
              <a:rPr lang="en-US" dirty="0"/>
              <a:t>Cross entropy loss</a:t>
            </a:r>
          </a:p>
          <a:p>
            <a:pPr lvl="1"/>
            <a:r>
              <a:rPr lang="en-US" dirty="0"/>
              <a:t>GLEU score</a:t>
            </a:r>
          </a:p>
          <a:p>
            <a:pPr lvl="2"/>
            <a:r>
              <a:rPr lang="en-US" dirty="0"/>
              <a:t>Minimum of precision and recall</a:t>
            </a:r>
          </a:p>
          <a:p>
            <a:pPr lvl="2"/>
            <a:r>
              <a:rPr lang="en-US" dirty="0"/>
              <a:t>N-grams, N ∈ [1..4]</a:t>
            </a:r>
          </a:p>
          <a:p>
            <a:pPr lvl="1"/>
            <a:r>
              <a:rPr lang="en-US" dirty="0"/>
              <a:t>Quality check on English?</a:t>
            </a:r>
          </a:p>
          <a:p>
            <a:pPr lvl="1"/>
            <a:r>
              <a:rPr lang="en-US" dirty="0"/>
              <a:t>Empirical evaluation</a:t>
            </a:r>
          </a:p>
          <a:p>
            <a:r>
              <a:rPr lang="en-US" dirty="0"/>
              <a:t>Evaluation</a:t>
            </a:r>
          </a:p>
          <a:p>
            <a:pPr lvl="1"/>
            <a:r>
              <a:rPr lang="en-US" dirty="0"/>
              <a:t>Model PF (with):	Loss: </a:t>
            </a:r>
            <a:r>
              <a:rPr lang="en-US" b="1" dirty="0"/>
              <a:t>3.537</a:t>
            </a:r>
            <a:r>
              <a:rPr lang="en-US" dirty="0"/>
              <a:t>		GLEU: 13.17</a:t>
            </a:r>
          </a:p>
          <a:p>
            <a:pPr lvl="1"/>
            <a:r>
              <a:rPr lang="en-US" dirty="0"/>
              <a:t>Model F (without):	Loss: 3.791		GLEU: </a:t>
            </a:r>
            <a:r>
              <a:rPr lang="en-US" b="1" dirty="0"/>
              <a:t>14.17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18</a:t>
            </a:fld>
            <a:endParaRPr lang="nl-NL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54AAAF3-6ACD-41D8-8556-0E4247E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79103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458345-3323-4A10-B9DB-27DB882B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English-like gibberish predicted:</a:t>
            </a:r>
          </a:p>
          <a:p>
            <a:pPr lvl="1"/>
            <a:r>
              <a:rPr lang="en-US" sz="2000" b="1" dirty="0"/>
              <a:t>Input: </a:t>
            </a:r>
            <a:r>
              <a:rPr lang="en-US" sz="2000" dirty="0"/>
              <a:t>comedogenic foods make me break out? acne pimples determined to sprout. greasy pizza and fries send some fat to my thighs and some oil to the tip of my snout.</a:t>
            </a:r>
          </a:p>
          <a:p>
            <a:pPr lvl="1"/>
            <a:r>
              <a:rPr lang="en-US" sz="2000" b="1" dirty="0"/>
              <a:t>Keywords: </a:t>
            </a:r>
            <a:r>
              <a:rPr lang="en-US" sz="2000" dirty="0"/>
              <a:t>break sprout thighs snout</a:t>
            </a:r>
            <a:endParaRPr lang="en-US" dirty="0"/>
          </a:p>
          <a:p>
            <a:pPr lvl="1"/>
            <a:r>
              <a:rPr lang="en-US" sz="2000" b="1" dirty="0"/>
              <a:t>Model PF: </a:t>
            </a:r>
            <a:r>
              <a:rPr lang="en-US" sz="2000" dirty="0"/>
              <a:t>if you break a small metal, you'll sprout from your thighs, and your snout is a big deal. you'll find something drastic, and you'll find something drastic, and you'll see.</a:t>
            </a:r>
            <a:endParaRPr lang="en-US" dirty="0"/>
          </a:p>
          <a:p>
            <a:pPr lvl="1"/>
            <a:r>
              <a:rPr lang="en-US" sz="2000" b="1" dirty="0"/>
              <a:t>Model F: </a:t>
            </a:r>
            <a:r>
              <a:rPr lang="en-US" sz="2000" dirty="0"/>
              <a:t>when you break out of your thighs, you can sprout, and your thighs are quite clear. if you're out of your snout, you're a pig, and you'll find yourself a big mistake.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54AAAF3-6ACD-41D8-8556-0E4247E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Empirical</a:t>
            </a:r>
          </a:p>
        </p:txBody>
      </p:sp>
    </p:spTree>
    <p:extLst>
      <p:ext uri="{BB962C8B-B14F-4D97-AF65-F5344CB8AC3E}">
        <p14:creationId xmlns:p14="http://schemas.microsoft.com/office/powerpoint/2010/main" val="201415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737EF-9BD7-4C9C-B845-9527475D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A1391-AAC2-458F-822C-349DCF48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54A15CAB-1451-4EF2-8649-16DD81C0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3" y="1800000"/>
            <a:ext cx="9041333" cy="2386800"/>
          </a:xfrm>
        </p:spPr>
        <p:txBody>
          <a:bodyPr/>
          <a:lstStyle/>
          <a:p>
            <a:r>
              <a:rPr lang="en-US" dirty="0"/>
              <a:t>Background</a:t>
            </a:r>
            <a:endParaRPr lang="nl-BE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2751312-39CF-4AE1-B956-82D8B579A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31335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458345-3323-4A10-B9DB-27DB882B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A has the tendency to loop:</a:t>
            </a:r>
          </a:p>
          <a:p>
            <a:pPr lvl="1"/>
            <a:r>
              <a:rPr lang="en-US" sz="2000" b="1" dirty="0"/>
              <a:t>Keywords: </a:t>
            </a:r>
            <a:r>
              <a:rPr lang="en-US" sz="2000" dirty="0"/>
              <a:t>someone peeling okay montage cool collage creation</a:t>
            </a:r>
            <a:endParaRPr lang="en-US" dirty="0"/>
          </a:p>
          <a:p>
            <a:pPr lvl="1"/>
            <a:r>
              <a:rPr lang="en-US" sz="2000" b="1" dirty="0"/>
              <a:t>Model PF: </a:t>
            </a:r>
            <a:r>
              <a:rPr lang="en-US" sz="2000" dirty="0"/>
              <a:t>someone's peeling, okay, and the montage is cool, collagen, collagen, collagen, collagen, collagen, collagen, collagen, collagen, collage, collage, collage, collage, collage, collage, collage, collage. creation.</a:t>
            </a:r>
          </a:p>
          <a:p>
            <a:pPr lvl="1"/>
            <a:r>
              <a:rPr lang="en-US" sz="2000" b="1" dirty="0"/>
              <a:t>Model F: </a:t>
            </a:r>
            <a:r>
              <a:rPr lang="en-US" sz="2000" dirty="0"/>
              <a:t>someone's peeling a </a:t>
            </a:r>
            <a:r>
              <a:rPr lang="en-US" sz="2000" dirty="0" err="1"/>
              <a:t>montrature</a:t>
            </a:r>
            <a:r>
              <a:rPr lang="en-US" sz="2000" dirty="0"/>
              <a:t>, okay? it's a montage. it's cool, collagen's creation. it's a popular thrill.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20</a:t>
            </a:fld>
            <a:endParaRPr lang="nl-NL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54AAAF3-6ACD-41D8-8556-0E4247E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Empirical</a:t>
            </a:r>
          </a:p>
        </p:txBody>
      </p:sp>
    </p:spTree>
    <p:extLst>
      <p:ext uri="{BB962C8B-B14F-4D97-AF65-F5344CB8AC3E}">
        <p14:creationId xmlns:p14="http://schemas.microsoft.com/office/powerpoint/2010/main" val="3388249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458345-3323-4A10-B9DB-27DB882B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 word as input:</a:t>
            </a:r>
          </a:p>
          <a:p>
            <a:pPr lvl="1"/>
            <a:r>
              <a:rPr lang="en-US" sz="2000" b="1" dirty="0"/>
              <a:t>Keywords: </a:t>
            </a:r>
            <a:r>
              <a:rPr lang="en-US" sz="2000" dirty="0"/>
              <a:t>rain</a:t>
            </a:r>
          </a:p>
          <a:p>
            <a:pPr lvl="1"/>
            <a:r>
              <a:rPr lang="en-US" sz="2000" b="1" dirty="0"/>
              <a:t>Model PF: </a:t>
            </a:r>
            <a:r>
              <a:rPr lang="en-US" sz="2000" dirty="0"/>
              <a:t>the "the "old" is a "the """""" "it's a """""" "it's a "no," "it's a "no," "it's a "it"."</a:t>
            </a:r>
          </a:p>
          <a:p>
            <a:pPr lvl="1"/>
            <a:r>
              <a:rPr lang="en-US" sz="2000" b="1" dirty="0"/>
              <a:t>Model F: </a:t>
            </a:r>
            <a:r>
              <a:rPr lang="en-US" sz="2000" dirty="0"/>
              <a:t>the "the rain" is the sun, and the sun's wet. it's a clear demonstration of rain, and the sun's a good place, and the sun's got a good place to behold.</a:t>
            </a:r>
          </a:p>
          <a:p>
            <a:pPr lvl="1"/>
            <a:r>
              <a:rPr lang="en-US" sz="2000" b="1" dirty="0"/>
              <a:t>Model P: </a:t>
            </a:r>
            <a:r>
              <a:rPr lang="en-US" sz="2000" dirty="0"/>
              <a:t>the rain is a beautiful thing.</a:t>
            </a:r>
          </a:p>
          <a:p>
            <a:r>
              <a:rPr lang="en-US" dirty="0"/>
              <a:t>No input:</a:t>
            </a:r>
          </a:p>
          <a:p>
            <a:pPr lvl="1"/>
            <a:r>
              <a:rPr lang="en-US" sz="2000" b="1" dirty="0"/>
              <a:t>Keywords: </a:t>
            </a:r>
            <a:r>
              <a:rPr lang="en-US" sz="2000" dirty="0"/>
              <a:t>/</a:t>
            </a:r>
          </a:p>
          <a:p>
            <a:pPr lvl="1"/>
            <a:r>
              <a:rPr lang="en-US" sz="2000" b="1" dirty="0"/>
              <a:t>Model PF: </a:t>
            </a:r>
            <a:r>
              <a:rPr lang="en-US" sz="2000" dirty="0"/>
              <a:t>"</a:t>
            </a:r>
            <a:r>
              <a:rPr lang="en-US" sz="2000" dirty="0" err="1"/>
              <a:t>i'm</a:t>
            </a:r>
            <a:r>
              <a:rPr lang="en-US" sz="2000" dirty="0"/>
              <a:t> a man," said the guy, "</a:t>
            </a:r>
            <a:r>
              <a:rPr lang="en-US" sz="2000" dirty="0" err="1"/>
              <a:t>i'm</a:t>
            </a:r>
            <a:r>
              <a:rPr lang="en-US" sz="2000" dirty="0"/>
              <a:t> a man." "</a:t>
            </a:r>
            <a:r>
              <a:rPr lang="en-US" sz="2000" dirty="0" err="1"/>
              <a:t>i'm</a:t>
            </a:r>
            <a:r>
              <a:rPr lang="en-US" sz="2000" dirty="0"/>
              <a:t> a man," said the guy, "</a:t>
            </a:r>
            <a:r>
              <a:rPr lang="en-US" sz="2000" dirty="0" err="1"/>
              <a:t>i'm</a:t>
            </a:r>
            <a:r>
              <a:rPr lang="en-US" sz="2000" dirty="0"/>
              <a:t> a guy," said the guy. "</a:t>
            </a:r>
            <a:r>
              <a:rPr lang="en-US" sz="2000" dirty="0" err="1"/>
              <a:t>i'm</a:t>
            </a:r>
            <a:r>
              <a:rPr lang="en-US" sz="2000" dirty="0"/>
              <a:t> a guy." "</a:t>
            </a:r>
            <a:r>
              <a:rPr lang="en-US" sz="2000" dirty="0" err="1"/>
              <a:t>i'm</a:t>
            </a:r>
            <a:r>
              <a:rPr lang="en-US" sz="2000" dirty="0"/>
              <a:t> a guy."</a:t>
            </a:r>
          </a:p>
          <a:p>
            <a:pPr lvl="1"/>
            <a:r>
              <a:rPr lang="en-US" sz="2000" b="1" dirty="0"/>
              <a:t>Model F: </a:t>
            </a:r>
            <a:r>
              <a:rPr lang="en-US" sz="2000" dirty="0"/>
              <a:t>the "the "s" is the "s". "</a:t>
            </a:r>
            <a:r>
              <a:rPr lang="en-US" sz="2000" dirty="0" err="1"/>
              <a:t>i'm</a:t>
            </a:r>
            <a:r>
              <a:rPr lang="en-US" sz="2000" dirty="0"/>
              <a:t> a "s-a-"." "</a:t>
            </a:r>
            <a:r>
              <a:rPr lang="en-US" sz="2000" dirty="0" err="1"/>
              <a:t>i'm</a:t>
            </a:r>
            <a:r>
              <a:rPr lang="en-US" sz="2000" dirty="0"/>
              <a:t> a "s-uh-uh-uh-uh-uh-uh-uh-uh-uh-uh-uh-uh-uh-uh-uh</a:t>
            </a:r>
          </a:p>
          <a:p>
            <a:pPr lvl="1"/>
            <a:r>
              <a:rPr lang="en-US" sz="2000" b="1" dirty="0"/>
              <a:t>Model P:</a:t>
            </a:r>
            <a:r>
              <a:rPr lang="en-US" sz="2000" dirty="0"/>
              <a:t> the best way to get is to be a good person.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54AAAF3-6ACD-41D8-8556-0E4247E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Empirical</a:t>
            </a:r>
          </a:p>
        </p:txBody>
      </p:sp>
    </p:spTree>
    <p:extLst>
      <p:ext uri="{BB962C8B-B14F-4D97-AF65-F5344CB8AC3E}">
        <p14:creationId xmlns:p14="http://schemas.microsoft.com/office/powerpoint/2010/main" val="4188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458345-3323-4A10-B9DB-27DB882B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20 test samples:</a:t>
            </a:r>
          </a:p>
          <a:p>
            <a:pPr lvl="1"/>
            <a:r>
              <a:rPr lang="en-US" dirty="0"/>
              <a:t>Samples with loops: model A: 7, and model B: 0</a:t>
            </a:r>
          </a:p>
          <a:p>
            <a:pPr lvl="1"/>
            <a:r>
              <a:rPr lang="en-US" dirty="0"/>
              <a:t>Both were ‘original’</a:t>
            </a:r>
          </a:p>
          <a:p>
            <a:pPr lvl="1"/>
            <a:r>
              <a:rPr lang="en-US" dirty="0"/>
              <a:t>Keywords used: model A: 97%, and model B: 93%</a:t>
            </a:r>
          </a:p>
          <a:p>
            <a:pPr lvl="1"/>
            <a:r>
              <a:rPr lang="en-US" dirty="0"/>
              <a:t>Both bad at rhyming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54AAAF3-6ACD-41D8-8556-0E4247E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Empirical</a:t>
            </a:r>
          </a:p>
        </p:txBody>
      </p:sp>
    </p:spTree>
    <p:extLst>
      <p:ext uri="{BB962C8B-B14F-4D97-AF65-F5344CB8AC3E}">
        <p14:creationId xmlns:p14="http://schemas.microsoft.com/office/powerpoint/2010/main" val="3991287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458345-3323-4A10-B9DB-27DB882B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Poetic gibberish, but no rhymes</a:t>
            </a:r>
          </a:p>
          <a:p>
            <a:r>
              <a:rPr lang="en-US" dirty="0"/>
              <a:t>Limerick dataset of debatable quality</a:t>
            </a:r>
          </a:p>
          <a:p>
            <a:r>
              <a:rPr lang="en-US" dirty="0"/>
              <a:t>Valley after pre-training</a:t>
            </a:r>
          </a:p>
          <a:p>
            <a:r>
              <a:rPr lang="en-US" dirty="0"/>
              <a:t>Limited dataset-size, missing ‘logic’ in predictions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blabla</a:t>
            </a:r>
            <a:r>
              <a:rPr lang="en-US" dirty="0"/>
              <a:t>” said “</a:t>
            </a:r>
            <a:r>
              <a:rPr lang="en-US" dirty="0" err="1"/>
              <a:t>blabla</a:t>
            </a:r>
            <a:r>
              <a:rPr lang="en-US" dirty="0"/>
              <a:t>”</a:t>
            </a:r>
          </a:p>
          <a:p>
            <a:r>
              <a:rPr lang="en-US" dirty="0"/>
              <a:t>Number of keywords</a:t>
            </a:r>
          </a:p>
          <a:p>
            <a:r>
              <a:rPr lang="en-US" dirty="0"/>
              <a:t>Translation</a:t>
            </a:r>
          </a:p>
          <a:p>
            <a:r>
              <a:rPr lang="en-US" dirty="0"/>
              <a:t>Build on pre-trained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23</a:t>
            </a:fld>
            <a:endParaRPr lang="nl-NL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54AAAF3-6ACD-41D8-8556-0E4247E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12796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458345-3323-4A10-B9DB-27DB882B6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359958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Transformers are laptop trainable, </a:t>
            </a:r>
            <a:br>
              <a:rPr lang="en-US" sz="4000" dirty="0"/>
            </a:br>
            <a:r>
              <a:rPr lang="en-US" sz="4000" dirty="0"/>
              <a:t>as long as your expectation aren’t too high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24</a:t>
            </a:fld>
            <a:endParaRPr lang="nl-NL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54AAAF3-6ACD-41D8-8556-0E4247E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88174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458345-3323-4A10-B9DB-27DB882B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tonsured the crown of the hope that spread is young, and the girls are quite vile. but the girls are a scalding, and they're rather a scalding, and not dead.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i've</a:t>
            </a:r>
            <a:r>
              <a:rPr lang="en-US" dirty="0"/>
              <a:t> lost my new girlfriend, and depressing, </a:t>
            </a:r>
            <a:r>
              <a:rPr lang="en-US" dirty="0" err="1"/>
              <a:t>i</a:t>
            </a:r>
            <a:r>
              <a:rPr lang="en-US" dirty="0"/>
              <a:t> deny that my look at the dressing. </a:t>
            </a:r>
            <a:r>
              <a:rPr lang="en-US" dirty="0" err="1"/>
              <a:t>i</a:t>
            </a:r>
            <a:r>
              <a:rPr lang="en-US" dirty="0"/>
              <a:t> worry, hell, </a:t>
            </a:r>
            <a:r>
              <a:rPr lang="en-US" dirty="0" err="1"/>
              <a:t>i'm</a:t>
            </a:r>
            <a:r>
              <a:rPr lang="en-US" dirty="0"/>
              <a:t> a hurry, and </a:t>
            </a:r>
            <a:r>
              <a:rPr lang="en-US" dirty="0" err="1"/>
              <a:t>i'm</a:t>
            </a:r>
            <a:r>
              <a:rPr lang="en-US" dirty="0"/>
              <a:t> </a:t>
            </a:r>
            <a:r>
              <a:rPr lang="en-US" dirty="0" err="1"/>
              <a:t>gonna</a:t>
            </a:r>
            <a:r>
              <a:rPr lang="en-US" dirty="0"/>
              <a:t> get my shotgun and girl.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i</a:t>
            </a:r>
            <a:r>
              <a:rPr lang="en-US" dirty="0"/>
              <a:t> know that the prince was a head, and </a:t>
            </a:r>
            <a:r>
              <a:rPr lang="en-US" dirty="0" err="1"/>
              <a:t>i</a:t>
            </a:r>
            <a:r>
              <a:rPr lang="en-US" dirty="0"/>
              <a:t> handle the word that </a:t>
            </a:r>
            <a:r>
              <a:rPr lang="en-US" dirty="0" err="1"/>
              <a:t>i'd</a:t>
            </a:r>
            <a:r>
              <a:rPr lang="en-US" dirty="0"/>
              <a:t> breathe. it's a soul that </a:t>
            </a:r>
            <a:r>
              <a:rPr lang="en-US" dirty="0" err="1"/>
              <a:t>i'll</a:t>
            </a:r>
            <a:r>
              <a:rPr lang="en-US" dirty="0"/>
              <a:t> see, but </a:t>
            </a:r>
            <a:r>
              <a:rPr lang="en-US" dirty="0" err="1"/>
              <a:t>i'm</a:t>
            </a:r>
            <a:r>
              <a:rPr lang="en-US" dirty="0"/>
              <a:t> dead, and </a:t>
            </a:r>
            <a:r>
              <a:rPr lang="en-US" dirty="0" err="1"/>
              <a:t>i'm</a:t>
            </a:r>
            <a:r>
              <a:rPr lang="en-US" dirty="0"/>
              <a:t> not a big deal.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25</a:t>
            </a:fld>
            <a:endParaRPr lang="nl-NL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54AAAF3-6ACD-41D8-8556-0E4247E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Cherries</a:t>
            </a:r>
          </a:p>
        </p:txBody>
      </p:sp>
      <p:pic>
        <p:nvPicPr>
          <p:cNvPr id="11" name="Picture 10" descr="A picture containing lamp, flower&#10;&#10;Description automatically generated">
            <a:extLst>
              <a:ext uri="{FF2B5EF4-FFF2-40B4-BE49-F238E27FC236}">
                <a16:creationId xmlns:a16="http://schemas.microsoft.com/office/drawing/2014/main" id="{CE317CD4-D497-4A71-A28E-221EEE4D7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9699">
            <a:off x="4141968" y="461071"/>
            <a:ext cx="525985" cy="6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22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458345-3323-4A10-B9DB-27DB882B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  ⊆  Machine Learning  ⊆  Artificial Intelligence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282CF0-5D72-4B4E-BEDF-B248C656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F97E2BB-2136-4131-A7BA-2FA8CF3FC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04" y="2132703"/>
            <a:ext cx="3571538" cy="2232212"/>
          </a:xfrm>
          <a:prstGeom prst="rect">
            <a:avLst/>
          </a:prstGeom>
        </p:spPr>
      </p:pic>
      <p:pic>
        <p:nvPicPr>
          <p:cNvPr id="9" name="Picture 8" descr="A picture containing person, dark, animal, holding&#10;&#10;Description automatically generated">
            <a:extLst>
              <a:ext uri="{FF2B5EF4-FFF2-40B4-BE49-F238E27FC236}">
                <a16:creationId xmlns:a16="http://schemas.microsoft.com/office/drawing/2014/main" id="{66042004-6F72-4E20-86B0-01BB7F669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46" y="3146611"/>
            <a:ext cx="2934527" cy="2579804"/>
          </a:xfrm>
          <a:prstGeom prst="rect">
            <a:avLst/>
          </a:prstGeom>
        </p:spPr>
      </p:pic>
      <p:pic>
        <p:nvPicPr>
          <p:cNvPr id="2050" name="Picture 2" descr="Image result for chat bot">
            <a:extLst>
              <a:ext uri="{FF2B5EF4-FFF2-40B4-BE49-F238E27FC236}">
                <a16:creationId xmlns:a16="http://schemas.microsoft.com/office/drawing/2014/main" id="{EF68247B-F710-453E-8ABE-373B9865A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573" y="3197114"/>
            <a:ext cx="4429824" cy="247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3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458345-3323-4A10-B9DB-27DB882B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</a:t>
            </a:r>
            <a:r>
              <a:rPr lang="en-US" dirty="0">
                <a:sym typeface="Wingdings" panose="05000000000000000000" pitchFamily="2" charset="2"/>
              </a:rPr>
              <a:t> natural language</a:t>
            </a:r>
          </a:p>
          <a:p>
            <a:r>
              <a:rPr lang="en-US" dirty="0">
                <a:sym typeface="Wingdings" panose="05000000000000000000" pitchFamily="2" charset="2"/>
              </a:rPr>
              <a:t>Challenges in NLP: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Speech recognition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Natural language understanding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Natural language generation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282CF0-5D72-4B4E-BEDF-B248C656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4887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458345-3323-4A10-B9DB-27DB882B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Language model = probability distribution</a:t>
            </a:r>
          </a:p>
          <a:p>
            <a:pPr lvl="1"/>
            <a:r>
              <a:rPr lang="en-US" dirty="0"/>
              <a:t>Tokenizing: “this is a sentence” </a:t>
            </a:r>
            <a:r>
              <a:rPr lang="en-US" dirty="0">
                <a:sym typeface="Wingdings" panose="05000000000000000000" pitchFamily="2" charset="2"/>
              </a:rPr>
              <a:t> [23, 13, 4, 178]</a:t>
            </a:r>
          </a:p>
          <a:p>
            <a:r>
              <a:rPr lang="en-US" dirty="0"/>
              <a:t>P(sentence | language)</a:t>
            </a:r>
          </a:p>
          <a:p>
            <a:pPr lvl="1"/>
            <a:r>
              <a:rPr lang="en-US" dirty="0"/>
              <a:t>generation, translation, summarization, question answering, …</a:t>
            </a:r>
          </a:p>
          <a:p>
            <a:r>
              <a:rPr lang="en-US" dirty="0"/>
              <a:t>Markov chain:</a:t>
            </a:r>
          </a:p>
          <a:p>
            <a:pPr lvl="1"/>
            <a:r>
              <a:rPr lang="en-US" dirty="0"/>
              <a:t>Based on Bayes’ theorem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[the, cat] </a:t>
            </a:r>
            <a:r>
              <a:rPr lang="en-US" dirty="0">
                <a:sym typeface="Wingdings" panose="05000000000000000000" pitchFamily="2" charset="2"/>
              </a:rPr>
              <a:t> and</a:t>
            </a:r>
          </a:p>
          <a:p>
            <a:pPr lvl="2"/>
            <a:r>
              <a:rPr lang="en-US" dirty="0"/>
              <a:t>[cat, and] </a:t>
            </a:r>
            <a:r>
              <a:rPr lang="en-US" dirty="0">
                <a:sym typeface="Wingdings" panose="05000000000000000000" pitchFamily="2" charset="2"/>
              </a:rPr>
              <a:t> dog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[and, dog]  and</a:t>
            </a:r>
          </a:p>
          <a:p>
            <a:pPr lvl="2"/>
            <a:r>
              <a:rPr lang="en-US" dirty="0"/>
              <a:t>[dog, and] </a:t>
            </a:r>
            <a:r>
              <a:rPr lang="en-US" dirty="0">
                <a:sym typeface="Wingdings" panose="05000000000000000000" pitchFamily="2" charset="2"/>
              </a:rPr>
              <a:t> cat (loop!)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282CF0-5D72-4B4E-BEDF-B248C656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</a:t>
            </a:r>
          </a:p>
        </p:txBody>
      </p:sp>
      <p:pic>
        <p:nvPicPr>
          <p:cNvPr id="7" name="Picture 6" descr="A drawing of a person&#10;&#10;Description automatically generated">
            <a:extLst>
              <a:ext uri="{FF2B5EF4-FFF2-40B4-BE49-F238E27FC236}">
                <a16:creationId xmlns:a16="http://schemas.microsoft.com/office/drawing/2014/main" id="{DC16A9CF-C0B7-47EF-9A12-3B5B88722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864" y="3581899"/>
            <a:ext cx="3484672" cy="79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5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458345-3323-4A10-B9DB-27DB882B6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56000"/>
            <a:ext cx="11041200" cy="4464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Memory as a continued thread</a:t>
            </a:r>
          </a:p>
          <a:p>
            <a:r>
              <a:rPr lang="en-US" dirty="0"/>
              <a:t>Current memory + input = output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Preserve context</a:t>
            </a:r>
          </a:p>
          <a:p>
            <a:pPr lvl="1"/>
            <a:r>
              <a:rPr lang="en-US" dirty="0"/>
              <a:t>Variable length inputs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Slow to train (not parallelizable)</a:t>
            </a:r>
          </a:p>
          <a:p>
            <a:pPr lvl="1"/>
            <a:r>
              <a:rPr lang="en-US" dirty="0"/>
              <a:t>Do not handle long sequences well</a:t>
            </a:r>
          </a:p>
          <a:p>
            <a:r>
              <a:rPr lang="en-US" dirty="0"/>
              <a:t>GRU:					LSTM: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282CF0-5D72-4B4E-BEDF-B248C656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6FE23FBE-923F-45EE-BCB7-B3414A577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643" y="1449036"/>
            <a:ext cx="4730132" cy="2066849"/>
          </a:xfrm>
          <a:prstGeom prst="rect">
            <a:avLst/>
          </a:prstGeom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2A544C33-413A-4A43-91A6-25E1D390F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71080"/>
            <a:ext cx="2458875" cy="1848670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CBCD28A0-CE65-4F63-BDF2-6C496A923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491" y="4271080"/>
            <a:ext cx="2237592" cy="18489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1F513E-9C8D-405B-9FD8-E8434D78D83C}"/>
              </a:ext>
            </a:extLst>
          </p:cNvPr>
          <p:cNvSpPr txBox="1"/>
          <p:nvPr/>
        </p:nvSpPr>
        <p:spPr>
          <a:xfrm>
            <a:off x="5830645" y="3482774"/>
            <a:ext cx="4297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5"/>
              </a:rPr>
              <a:t>https://www.bouvet.no/bouvet-deler/explaining-recurrent-neural-networks</a:t>
            </a:r>
            <a:endParaRPr lang="nl-BE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317102-B54F-42E9-A94E-7ACA673A5AA2}"/>
              </a:ext>
            </a:extLst>
          </p:cNvPr>
          <p:cNvSpPr txBox="1"/>
          <p:nvPr/>
        </p:nvSpPr>
        <p:spPr>
          <a:xfrm>
            <a:off x="3920064" y="5065660"/>
            <a:ext cx="2015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hlinkClick r:id="rId6"/>
              </a:rPr>
              <a:t>https://medium.com/@pierre_guillou/nlp-fastai-lstm-gru-27ce86578c62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36354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458345-3323-4A10-B9DB-27DB882B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Translation:       “It’s very kind of you.” </a:t>
            </a:r>
            <a:r>
              <a:rPr lang="en-US" dirty="0">
                <a:sym typeface="Wingdings" panose="05000000000000000000" pitchFamily="2" charset="2"/>
              </a:rPr>
              <a:t> “Het is erg </a:t>
            </a:r>
            <a:r>
              <a:rPr lang="en-US" dirty="0" err="1">
                <a:sym typeface="Wingdings" panose="05000000000000000000" pitchFamily="2" charset="2"/>
              </a:rPr>
              <a:t>aardig</a:t>
            </a:r>
            <a:r>
              <a:rPr lang="en-US" dirty="0">
                <a:sym typeface="Wingdings" panose="05000000000000000000" pitchFamily="2" charset="2"/>
              </a:rPr>
              <a:t> van je.”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	     	 </a:t>
            </a:r>
            <a:r>
              <a:rPr lang="en-US" dirty="0"/>
              <a:t>[2, 5, 13, 54, 15, 567, 12] </a:t>
            </a:r>
            <a:r>
              <a:rPr lang="en-US" dirty="0">
                <a:sym typeface="Wingdings" panose="05000000000000000000" pitchFamily="2" charset="2"/>
              </a:rPr>
              <a:t> [4, 9, 42, 543, 25, 17, 5]</a:t>
            </a:r>
          </a:p>
          <a:p>
            <a:r>
              <a:rPr lang="en-US" dirty="0"/>
              <a:t>Model input: </a:t>
            </a:r>
          </a:p>
          <a:p>
            <a:pPr lvl="1"/>
            <a:r>
              <a:rPr lang="en-US" dirty="0"/>
              <a:t>Sequence to be translated</a:t>
            </a:r>
          </a:p>
          <a:p>
            <a:pPr lvl="1"/>
            <a:r>
              <a:rPr lang="en-US" dirty="0"/>
              <a:t>Translated sequence predicted thus far</a:t>
            </a:r>
          </a:p>
          <a:p>
            <a:r>
              <a:rPr lang="en-US" dirty="0"/>
              <a:t>Flawed approach: hard to remember early parts!</a:t>
            </a:r>
          </a:p>
          <a:p>
            <a:r>
              <a:rPr lang="en-US" dirty="0"/>
              <a:t>Attention: decide on which parts of the input to focus 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282CF0-5D72-4B4E-BEDF-B248C656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6BC4088-07EF-459E-B1CB-E2BF7A95F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200" y="2894611"/>
            <a:ext cx="3314987" cy="30673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A4157E-5299-4806-8C2C-2219F0C330C1}"/>
              </a:ext>
            </a:extLst>
          </p:cNvPr>
          <p:cNvSpPr txBox="1"/>
          <p:nvPr/>
        </p:nvSpPr>
        <p:spPr>
          <a:xfrm>
            <a:off x="8096007" y="5952815"/>
            <a:ext cx="4095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4"/>
              </a:rPr>
              <a:t>https://blogs.rstudio.com/tensorflow/posts/2018-07-30-attention-layer/</a:t>
            </a:r>
            <a:endParaRPr lang="nl-BE" sz="1000" dirty="0"/>
          </a:p>
        </p:txBody>
      </p:sp>
    </p:spTree>
    <p:extLst>
      <p:ext uri="{BB962C8B-B14F-4D97-AF65-F5344CB8AC3E}">
        <p14:creationId xmlns:p14="http://schemas.microsoft.com/office/powerpoint/2010/main" val="3371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458345-3323-4A10-B9DB-27DB882B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Transformer (2017): </a:t>
            </a:r>
            <a:r>
              <a:rPr lang="en-US" i="1" dirty="0"/>
              <a:t>Attention Is All You Need </a:t>
            </a:r>
            <a:r>
              <a:rPr lang="en-US" dirty="0"/>
              <a:t>[1]</a:t>
            </a:r>
          </a:p>
          <a:p>
            <a:pPr lvl="1"/>
            <a:r>
              <a:rPr lang="en-US" dirty="0"/>
              <a:t>Internal memory and recurrent connections not needed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Outperform RNNs</a:t>
            </a:r>
          </a:p>
          <a:p>
            <a:pPr lvl="1"/>
            <a:r>
              <a:rPr lang="en-US" dirty="0"/>
              <a:t>Need less memory than RNNs</a:t>
            </a:r>
          </a:p>
          <a:p>
            <a:pPr lvl="1"/>
            <a:r>
              <a:rPr lang="en-US" dirty="0"/>
              <a:t>More interpretable</a:t>
            </a:r>
          </a:p>
          <a:p>
            <a:pPr lvl="1"/>
            <a:r>
              <a:rPr lang="en-US" dirty="0"/>
              <a:t>Limits yet untouched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E0A4D-BEDF-4D46-89C5-0F69BBC25BFA}"/>
              </a:ext>
            </a:extLst>
          </p:cNvPr>
          <p:cNvSpPr txBox="1"/>
          <p:nvPr/>
        </p:nvSpPr>
        <p:spPr>
          <a:xfrm>
            <a:off x="-5379" y="5952815"/>
            <a:ext cx="2178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000" dirty="0"/>
              <a:t>[1] </a:t>
            </a:r>
            <a:r>
              <a:rPr lang="en-US" sz="1000" dirty="0">
                <a:hlinkClick r:id="rId3"/>
              </a:rPr>
              <a:t>https://arxiv.org/abs/1706.03762</a:t>
            </a:r>
            <a:endParaRPr lang="nl-BE" sz="10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54AAAF3-6ACD-41D8-8556-0E4247E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4303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458345-3323-4A10-B9DB-27DB882B6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Embeddings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Encoder</a:t>
            </a:r>
          </a:p>
          <a:p>
            <a:pPr lvl="1"/>
            <a:r>
              <a:rPr lang="en-US" dirty="0"/>
              <a:t>Decoder</a:t>
            </a:r>
          </a:p>
          <a:p>
            <a:pPr lvl="1"/>
            <a:r>
              <a:rPr lang="en-US" dirty="0"/>
              <a:t>Linear layer </a:t>
            </a:r>
            <a:r>
              <a:rPr lang="en-US" dirty="0" err="1"/>
              <a:t>softmaxed</a:t>
            </a:r>
            <a:endParaRPr lang="en-US" dirty="0"/>
          </a:p>
          <a:p>
            <a:r>
              <a:rPr lang="en-US" dirty="0"/>
              <a:t>Weights updated via backpropagation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60C528-CCB3-4BA7-88DF-05483675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Computer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DC491-3EDA-44E1-8CE3-AA5FBAE0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E0A4D-BEDF-4D46-89C5-0F69BBC25BFA}"/>
              </a:ext>
            </a:extLst>
          </p:cNvPr>
          <p:cNvSpPr txBox="1"/>
          <p:nvPr/>
        </p:nvSpPr>
        <p:spPr>
          <a:xfrm>
            <a:off x="8732454" y="5669842"/>
            <a:ext cx="2002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https://arxiv.org/abs/1706.03762</a:t>
            </a:r>
            <a:endParaRPr lang="nl-BE" sz="10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54AAAF3-6ACD-41D8-8556-0E4247E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– Implementation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90F474-C09D-4DA1-8145-645E8B001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159" y="215104"/>
            <a:ext cx="3913348" cy="5444529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6630FCB9-34E8-41E0-8C24-113AAC7D5512}"/>
              </a:ext>
            </a:extLst>
          </p:cNvPr>
          <p:cNvSpPr/>
          <p:nvPr/>
        </p:nvSpPr>
        <p:spPr>
          <a:xfrm>
            <a:off x="2663301" y="3040602"/>
            <a:ext cx="239697" cy="736847"/>
          </a:xfrm>
          <a:prstGeom prst="rightBrace">
            <a:avLst>
              <a:gd name="adj1" fmla="val 8333"/>
              <a:gd name="adj2" fmla="val 48795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F6C5E-9B45-4782-B5D6-49D7AB440BBB}"/>
              </a:ext>
            </a:extLst>
          </p:cNvPr>
          <p:cNvSpPr txBox="1"/>
          <p:nvPr/>
        </p:nvSpPr>
        <p:spPr>
          <a:xfrm>
            <a:off x="3022847" y="3178192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/>
              <a:t>Multi-</a:t>
            </a:r>
            <a:r>
              <a:rPr lang="nl-BE" sz="2400" dirty="0" err="1"/>
              <a:t>head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59166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1327</Words>
  <Application>Microsoft Office PowerPoint</Application>
  <PresentationFormat>Widescreen</PresentationFormat>
  <Paragraphs>261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KU Leuven</vt:lpstr>
      <vt:lpstr>KU Leuven Sedes</vt:lpstr>
      <vt:lpstr>Capita Selecta Computer Science:  Artificial Intelligence</vt:lpstr>
      <vt:lpstr>Background</vt:lpstr>
      <vt:lpstr>Deep Learning</vt:lpstr>
      <vt:lpstr>Natural Language Processing</vt:lpstr>
      <vt:lpstr>Language Model</vt:lpstr>
      <vt:lpstr>Recurrent Neural Networks</vt:lpstr>
      <vt:lpstr>Attention</vt:lpstr>
      <vt:lpstr>Transformer</vt:lpstr>
      <vt:lpstr>Transformer – Implementation</vt:lpstr>
      <vt:lpstr>Project</vt:lpstr>
      <vt:lpstr>Task</vt:lpstr>
      <vt:lpstr>TransPoemer – Architecture </vt:lpstr>
      <vt:lpstr>Design Decisions </vt:lpstr>
      <vt:lpstr>Data</vt:lpstr>
      <vt:lpstr>Keyword Extraction</vt:lpstr>
      <vt:lpstr>Transformer</vt:lpstr>
      <vt:lpstr>Training</vt:lpstr>
      <vt:lpstr>Evaluation</vt:lpstr>
      <vt:lpstr>Evaluation – Empirical</vt:lpstr>
      <vt:lpstr>Evaluation – Empirical</vt:lpstr>
      <vt:lpstr>Evaluation – Empirical</vt:lpstr>
      <vt:lpstr>Evaluation – Empirical</vt:lpstr>
      <vt:lpstr>Discussion</vt:lpstr>
      <vt:lpstr>Conclusion</vt:lpstr>
      <vt:lpstr>Some Cherries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2020-07-11T14:49:24Z</dcterms:modified>
</cp:coreProperties>
</file>