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9" r:id="rId2"/>
    <p:sldId id="256" r:id="rId3"/>
    <p:sldId id="261" r:id="rId4"/>
    <p:sldId id="262" r:id="rId5"/>
    <p:sldId id="288" r:id="rId6"/>
    <p:sldId id="264" r:id="rId7"/>
    <p:sldId id="275" r:id="rId8"/>
    <p:sldId id="289" r:id="rId9"/>
    <p:sldId id="266" r:id="rId10"/>
    <p:sldId id="268" r:id="rId11"/>
    <p:sldId id="303" r:id="rId12"/>
    <p:sldId id="276" r:id="rId13"/>
    <p:sldId id="277" r:id="rId14"/>
    <p:sldId id="292" r:id="rId15"/>
    <p:sldId id="293" r:id="rId16"/>
    <p:sldId id="294" r:id="rId17"/>
    <p:sldId id="295" r:id="rId18"/>
    <p:sldId id="296" r:id="rId19"/>
    <p:sldId id="279" r:id="rId20"/>
    <p:sldId id="270" r:id="rId21"/>
    <p:sldId id="291" r:id="rId22"/>
    <p:sldId id="290" r:id="rId23"/>
    <p:sldId id="305" r:id="rId24"/>
    <p:sldId id="280" r:id="rId25"/>
    <p:sldId id="273" r:id="rId26"/>
    <p:sldId id="287" r:id="rId27"/>
    <p:sldId id="285" r:id="rId28"/>
    <p:sldId id="301" r:id="rId29"/>
    <p:sldId id="297" r:id="rId30"/>
    <p:sldId id="298" r:id="rId31"/>
    <p:sldId id="299" r:id="rId32"/>
    <p:sldId id="300" r:id="rId33"/>
    <p:sldId id="274" r:id="rId34"/>
    <p:sldId id="282" r:id="rId35"/>
    <p:sldId id="304" r:id="rId36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8BBEE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93" autoAdjust="0"/>
  </p:normalViewPr>
  <p:slideViewPr>
    <p:cSldViewPr snapToGrid="0" showGuides="1">
      <p:cViewPr varScale="1">
        <p:scale>
          <a:sx n="65" d="100"/>
          <a:sy n="65" d="100"/>
        </p:scale>
        <p:origin x="1302" y="84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b="0" i="0" dirty="0">
                <a:effectLst/>
                <a:latin typeface="Arial" panose="020B0604020202020204" pitchFamily="34" charset="0"/>
              </a:rPr>
              <a:t>[</a:t>
            </a:r>
            <a:r>
              <a:rPr lang="en-US" b="0" i="0" dirty="0">
                <a:effectLst/>
                <a:latin typeface="Arial" panose="020B0604020202020204" pitchFamily="34" charset="0"/>
              </a:rPr>
              <a:t>10</a:t>
            </a:r>
            <a:r>
              <a:rPr lang="en-BE" b="0" i="0" dirty="0">
                <a:effectLst/>
                <a:latin typeface="Arial" panose="020B0604020202020204" pitchFamily="34" charset="0"/>
              </a:rPr>
              <a:t>] </a:t>
            </a:r>
            <a:r>
              <a:rPr lang="en-US" b="0" i="0" dirty="0">
                <a:effectLst/>
                <a:latin typeface="Arial" panose="020B0604020202020204" pitchFamily="34" charset="0"/>
              </a:rPr>
              <a:t>K. Doshi</a:t>
            </a:r>
            <a:r>
              <a:rPr lang="en-BE" b="0" i="0" dirty="0">
                <a:effectLst/>
                <a:latin typeface="Arial" panose="020B0604020202020204" pitchFamily="34" charset="0"/>
              </a:rPr>
              <a:t>, “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Reinforcement Learning Explained Visually (Part 5): Deep Q Networks, step-by-step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October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2020. [Online].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https://towardsdatascience.com/reinforcement-learning-explained-visually-part-5-deep-q-networks-step-by-step-5a5317197f4b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="0" i="0" dirty="0">
              <a:solidFill>
                <a:srgbClr val="5D687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[11] M. Roderick, J.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MacGlashan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S.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Tellex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Implementing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q-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vol.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abs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/1711.07478, 2017. [Online].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http://arxiv.org/abs/1711.07478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0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effectLst/>
                <a:latin typeface="Arial" panose="020B0604020202020204" pitchFamily="34" charset="0"/>
              </a:rPr>
              <a:t>First </a:t>
            </a:r>
            <a:r>
              <a:rPr lang="nl-BE" dirty="0" err="1">
                <a:effectLst/>
                <a:latin typeface="Arial" panose="020B0604020202020204" pitchFamily="34" charset="0"/>
              </a:rPr>
              <a:t>formula</a:t>
            </a:r>
            <a:r>
              <a:rPr lang="nl-BE" dirty="0">
                <a:effectLst/>
                <a:latin typeface="Arial" panose="020B0604020202020204" pitchFamily="34" charset="0"/>
              </a:rPr>
              <a:t>, </a:t>
            </a:r>
            <a:r>
              <a:rPr lang="nl-BE" dirty="0" err="1">
                <a:effectLst/>
                <a:latin typeface="Arial" panose="020B0604020202020204" pitchFamily="34" charset="0"/>
              </a:rPr>
              <a:t>decoupled</a:t>
            </a:r>
            <a:r>
              <a:rPr lang="nl-BE" dirty="0">
                <a:effectLst/>
                <a:latin typeface="Arial" panose="020B0604020202020204" pitchFamily="34" charset="0"/>
              </a:rPr>
              <a:t>, is </a:t>
            </a:r>
            <a:r>
              <a:rPr lang="nl-BE" dirty="0" err="1">
                <a:effectLst/>
                <a:latin typeface="Arial" panose="020B0604020202020204" pitchFamily="34" charset="0"/>
              </a:rPr>
              <a:t>the</a:t>
            </a:r>
            <a:r>
              <a:rPr lang="nl-BE" dirty="0">
                <a:effectLst/>
                <a:latin typeface="Arial" panose="020B0604020202020204" pitchFamily="34" charset="0"/>
              </a:rPr>
              <a:t> </a:t>
            </a:r>
            <a:r>
              <a:rPr lang="nl-BE" dirty="0" err="1">
                <a:effectLst/>
                <a:latin typeface="Arial" panose="020B0604020202020204" pitchFamily="34" charset="0"/>
              </a:rPr>
              <a:t>same</a:t>
            </a:r>
            <a:r>
              <a:rPr lang="nl-BE" dirty="0">
                <a:effectLst/>
                <a:latin typeface="Arial" panose="020B0604020202020204" pitchFamily="34" charset="0"/>
              </a:rPr>
              <a:t> as second </a:t>
            </a:r>
            <a:r>
              <a:rPr lang="nl-BE" dirty="0" err="1">
                <a:effectLst/>
                <a:latin typeface="Arial" panose="020B0604020202020204" pitchFamily="34" charset="0"/>
              </a:rPr>
              <a:t>formula</a:t>
            </a:r>
            <a:r>
              <a:rPr lang="nl-BE" dirty="0">
                <a:effectLst/>
                <a:latin typeface="Arial" panose="020B0604020202020204" pitchFamily="34" charset="0"/>
              </a:rPr>
              <a:t>, </a:t>
            </a:r>
            <a:r>
              <a:rPr lang="nl-BE" dirty="0" err="1">
                <a:effectLst/>
                <a:latin typeface="Arial" panose="020B0604020202020204" pitchFamily="34" charset="0"/>
              </a:rPr>
              <a:t>only</a:t>
            </a:r>
            <a:r>
              <a:rPr lang="nl-BE" dirty="0">
                <a:effectLst/>
                <a:latin typeface="Arial" panose="020B0604020202020204" pitchFamily="34" charset="0"/>
              </a:rPr>
              <a:t> </a:t>
            </a:r>
            <a:r>
              <a:rPr lang="nl-BE" dirty="0" err="1">
                <a:effectLst/>
                <a:latin typeface="Arial" panose="020B0604020202020204" pitchFamily="34" charset="0"/>
              </a:rPr>
              <a:t>the</a:t>
            </a:r>
            <a:r>
              <a:rPr lang="nl-BE" dirty="0">
                <a:effectLst/>
                <a:latin typeface="Arial" panose="020B0604020202020204" pitchFamily="34" charset="0"/>
              </a:rPr>
              <a:t> </a:t>
            </a:r>
            <a:r>
              <a:rPr lang="nl-BE" dirty="0" err="1">
                <a:effectLst/>
                <a:latin typeface="Arial" panose="020B0604020202020204" pitchFamily="34" charset="0"/>
              </a:rPr>
              <a:t>weight</a:t>
            </a:r>
            <a:r>
              <a:rPr lang="nl-BE" dirty="0">
                <a:effectLst/>
                <a:latin typeface="Arial" panose="020B0604020202020204" pitchFamily="34" charset="0"/>
              </a:rPr>
              <a:t> is </a:t>
            </a:r>
            <a:r>
              <a:rPr lang="nl-BE" dirty="0" err="1">
                <a:effectLst/>
                <a:latin typeface="Arial" panose="020B0604020202020204" pitchFamily="34" charset="0"/>
              </a:rPr>
              <a:t>always</a:t>
            </a:r>
            <a:r>
              <a:rPr lang="nl-BE" dirty="0">
                <a:effectLst/>
                <a:latin typeface="Arial" panose="020B0604020202020204" pitchFamily="34" charset="0"/>
              </a:rPr>
              <a:t> </a:t>
            </a:r>
            <a:r>
              <a:rPr lang="el-GR" b="0" i="0" dirty="0">
                <a:effectLst/>
                <a:latin typeface="Arial" panose="020B0604020202020204" pitchFamily="34" charset="0"/>
              </a:rPr>
              <a:t>θ</a:t>
            </a:r>
            <a:endParaRPr lang="nl-BE" dirty="0">
              <a:effectLst/>
              <a:latin typeface="Arial" panose="020B0604020202020204" pitchFamily="34" charset="0"/>
            </a:endParaRPr>
          </a:p>
          <a:p>
            <a:endParaRPr lang="nl-BE" dirty="0">
              <a:effectLst/>
              <a:latin typeface="Arial" panose="020B0604020202020204" pitchFamily="34" charset="0"/>
            </a:endParaRPr>
          </a:p>
          <a:p>
            <a:endParaRPr lang="nl-BE" dirty="0">
              <a:effectLst/>
              <a:latin typeface="Arial" panose="020B0604020202020204" pitchFamily="34" charset="0"/>
            </a:endParaRPr>
          </a:p>
          <a:p>
            <a:r>
              <a:rPr lang="nl-BE" dirty="0">
                <a:effectLst/>
                <a:latin typeface="Arial" panose="020B0604020202020204" pitchFamily="34" charset="0"/>
              </a:rPr>
              <a:t>[12] H. Hasselt, “Double q-</a:t>
            </a:r>
            <a:r>
              <a:rPr lang="nl-BE" dirty="0" err="1">
                <a:effectLst/>
                <a:latin typeface="Arial" panose="020B0604020202020204" pitchFamily="34" charset="0"/>
              </a:rPr>
              <a:t>learning</a:t>
            </a:r>
            <a:r>
              <a:rPr lang="nl-BE" dirty="0">
                <a:effectLst/>
                <a:latin typeface="Arial" panose="020B0604020202020204" pitchFamily="34" charset="0"/>
              </a:rPr>
              <a:t>,” in</a:t>
            </a:r>
            <a:br>
              <a:rPr lang="nl-BE" dirty="0">
                <a:effectLst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Advances in </a:t>
            </a:r>
            <a:r>
              <a:rPr lang="nl-BE" dirty="0" err="1">
                <a:effectLst/>
                <a:latin typeface="Arial" panose="020B0604020202020204" pitchFamily="34" charset="0"/>
              </a:rPr>
              <a:t>Neural</a:t>
            </a:r>
            <a:r>
              <a:rPr lang="nl-BE" dirty="0">
                <a:effectLst/>
                <a:latin typeface="Arial" panose="020B0604020202020204" pitchFamily="34" charset="0"/>
              </a:rPr>
              <a:t> Information Processing Systems, J. </a:t>
            </a:r>
            <a:r>
              <a:rPr lang="nl-BE" dirty="0" err="1">
                <a:effectLst/>
                <a:latin typeface="Arial" panose="020B0604020202020204" pitchFamily="34" charset="0"/>
              </a:rPr>
              <a:t>Lafferty</a:t>
            </a:r>
            <a:r>
              <a:rPr lang="nl-BE" dirty="0">
                <a:effectLst/>
                <a:latin typeface="Arial" panose="020B0604020202020204" pitchFamily="34" charset="0"/>
              </a:rPr>
              <a:t>, C. Williams,</a:t>
            </a:r>
            <a:br>
              <a:rPr lang="nl-BE" dirty="0">
                <a:effectLst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J. </a:t>
            </a:r>
            <a:r>
              <a:rPr lang="nl-BE" dirty="0" err="1">
                <a:effectLst/>
                <a:latin typeface="Arial" panose="020B0604020202020204" pitchFamily="34" charset="0"/>
              </a:rPr>
              <a:t>Shawe</a:t>
            </a:r>
            <a:r>
              <a:rPr lang="nl-BE" dirty="0">
                <a:effectLst/>
                <a:latin typeface="Arial" panose="020B0604020202020204" pitchFamily="34" charset="0"/>
              </a:rPr>
              <a:t>-Taylor, R. Zemel, </a:t>
            </a:r>
            <a:r>
              <a:rPr lang="nl-BE" dirty="0" err="1">
                <a:effectLst/>
                <a:latin typeface="Arial" panose="020B0604020202020204" pitchFamily="34" charset="0"/>
              </a:rPr>
              <a:t>and</a:t>
            </a:r>
            <a:r>
              <a:rPr lang="nl-BE" dirty="0">
                <a:effectLst/>
                <a:latin typeface="Arial" panose="020B0604020202020204" pitchFamily="34" charset="0"/>
              </a:rPr>
              <a:t> A. </a:t>
            </a:r>
            <a:r>
              <a:rPr lang="nl-BE" dirty="0" err="1">
                <a:effectLst/>
                <a:latin typeface="Arial" panose="020B0604020202020204" pitchFamily="34" charset="0"/>
              </a:rPr>
              <a:t>Culotta</a:t>
            </a:r>
            <a:r>
              <a:rPr lang="nl-BE" dirty="0">
                <a:effectLst/>
                <a:latin typeface="Arial" panose="020B0604020202020204" pitchFamily="34" charset="0"/>
              </a:rPr>
              <a:t>, Eds., vol. 23. </a:t>
            </a:r>
            <a:r>
              <a:rPr lang="nl-BE" dirty="0" err="1">
                <a:effectLst/>
                <a:latin typeface="Arial" panose="020B0604020202020204" pitchFamily="34" charset="0"/>
              </a:rPr>
              <a:t>Curran</a:t>
            </a:r>
            <a:r>
              <a:rPr lang="nl-BE" dirty="0">
                <a:effectLst/>
                <a:latin typeface="Arial" panose="020B0604020202020204" pitchFamily="34" charset="0"/>
              </a:rPr>
              <a:t> </a:t>
            </a:r>
            <a:r>
              <a:rPr lang="nl-BE" dirty="0" err="1">
                <a:effectLst/>
                <a:latin typeface="Arial" panose="020B0604020202020204" pitchFamily="34" charset="0"/>
              </a:rPr>
              <a:t>Associates</a:t>
            </a:r>
            <a:r>
              <a:rPr lang="nl-BE" dirty="0">
                <a:effectLst/>
                <a:latin typeface="Arial" panose="020B0604020202020204" pitchFamily="34" charset="0"/>
              </a:rPr>
              <a:t>, Inc., 2010. [Online]. </a:t>
            </a:r>
            <a:r>
              <a:rPr lang="nl-BE" dirty="0" err="1">
                <a:effectLst/>
                <a:latin typeface="Arial" panose="020B0604020202020204" pitchFamily="34" charset="0"/>
              </a:rPr>
              <a:t>Available</a:t>
            </a:r>
            <a:r>
              <a:rPr lang="nl-BE" dirty="0">
                <a:effectLst/>
                <a:latin typeface="Arial" panose="020B0604020202020204" pitchFamily="34" charset="0"/>
              </a:rPr>
              <a:t>:</a:t>
            </a:r>
            <a:br>
              <a:rPr lang="nl-BE" dirty="0">
                <a:effectLst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https://proceedings.neurips.cc/paper/2010/file/091d584fced301b442654dd8c23b3fc9-Paper.pdf</a:t>
            </a:r>
            <a:br>
              <a:rPr lang="nl-BE" dirty="0">
                <a:effectLst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[13] M. </a:t>
            </a:r>
            <a:r>
              <a:rPr lang="nl-BE" dirty="0" err="1">
                <a:effectLst/>
                <a:latin typeface="Arial" panose="020B0604020202020204" pitchFamily="34" charset="0"/>
              </a:rPr>
              <a:t>Sewak</a:t>
            </a:r>
            <a:r>
              <a:rPr lang="nl-BE" dirty="0">
                <a:effectLst/>
                <a:latin typeface="Arial" panose="020B0604020202020204" pitchFamily="34" charset="0"/>
              </a:rPr>
              <a:t>,</a:t>
            </a:r>
            <a:br>
              <a:rPr lang="nl-BE" dirty="0">
                <a:effectLst/>
              </a:rPr>
            </a:br>
            <a:r>
              <a:rPr lang="nl-BE" dirty="0" err="1">
                <a:effectLst/>
                <a:latin typeface="Arial" panose="020B0604020202020204" pitchFamily="34" charset="0"/>
              </a:rPr>
              <a:t>Deep</a:t>
            </a:r>
            <a:r>
              <a:rPr lang="nl-BE" dirty="0">
                <a:effectLst/>
                <a:latin typeface="Arial" panose="020B0604020202020204" pitchFamily="34" charset="0"/>
              </a:rPr>
              <a:t> Q Network (DQN), Double DQN, </a:t>
            </a:r>
            <a:r>
              <a:rPr lang="nl-BE" dirty="0" err="1">
                <a:effectLst/>
                <a:latin typeface="Arial" panose="020B0604020202020204" pitchFamily="34" charset="0"/>
              </a:rPr>
              <a:t>and</a:t>
            </a:r>
            <a:r>
              <a:rPr lang="nl-BE" dirty="0">
                <a:effectLst/>
                <a:latin typeface="Arial" panose="020B0604020202020204" pitchFamily="34" charset="0"/>
              </a:rPr>
              <a:t> </a:t>
            </a:r>
            <a:r>
              <a:rPr lang="nl-BE" dirty="0" err="1">
                <a:effectLst/>
                <a:latin typeface="Arial" panose="020B0604020202020204" pitchFamily="34" charset="0"/>
              </a:rPr>
              <a:t>Dueling</a:t>
            </a:r>
            <a:r>
              <a:rPr lang="nl-BE" dirty="0">
                <a:effectLst/>
                <a:latin typeface="Arial" panose="020B0604020202020204" pitchFamily="34" charset="0"/>
              </a:rPr>
              <a:t> DQN. Singapore: Springer Singapore, 2019, pp. 95–108.</a:t>
            </a:r>
            <a:br>
              <a:rPr lang="nl-BE" dirty="0">
                <a:effectLst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[Online]. </a:t>
            </a:r>
            <a:r>
              <a:rPr lang="nl-BE" dirty="0" err="1">
                <a:effectLst/>
                <a:latin typeface="Arial" panose="020B0604020202020204" pitchFamily="34" charset="0"/>
              </a:rPr>
              <a:t>Available</a:t>
            </a:r>
            <a:r>
              <a:rPr lang="nl-BE" dirty="0">
                <a:effectLst/>
                <a:latin typeface="Arial" panose="020B0604020202020204" pitchFamily="34" charset="0"/>
              </a:rPr>
              <a:t>: https://doi.org/10.1007/978-981-13-8285-7_8</a:t>
            </a:r>
          </a:p>
          <a:p>
            <a:endParaRPr lang="nl-BE" dirty="0">
              <a:effectLst/>
              <a:latin typeface="Arial" panose="020B0604020202020204" pitchFamily="34" charset="0"/>
            </a:endParaRPr>
          </a:p>
          <a:p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[14] H. van Hasselt, A.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Guez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D. Silver,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double q-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 2015.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https://arxiv.org/abs/1509.06461</a:t>
            </a:r>
            <a:br>
              <a:rPr lang="nl-BE" dirty="0">
                <a:effectLst/>
              </a:rPr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11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nl-BE" dirty="0">
                <a:effectLst/>
              </a:rPr>
            </a:br>
            <a:r>
              <a:rPr lang="nl-BE" dirty="0">
                <a:effectLst/>
              </a:rPr>
              <a:t>Learning </a:t>
            </a:r>
            <a:r>
              <a:rPr lang="nl-BE" dirty="0" err="1">
                <a:effectLst/>
              </a:rPr>
              <a:t>which</a:t>
            </a:r>
            <a:r>
              <a:rPr lang="nl-BE" dirty="0">
                <a:effectLst/>
              </a:rPr>
              <a:t> </a:t>
            </a:r>
            <a:r>
              <a:rPr lang="nl-BE" dirty="0" err="1">
                <a:effectLst/>
              </a:rPr>
              <a:t>states</a:t>
            </a:r>
            <a:r>
              <a:rPr lang="nl-BE" dirty="0">
                <a:effectLst/>
              </a:rPr>
              <a:t> are </a:t>
            </a:r>
            <a:r>
              <a:rPr lang="nl-BE" dirty="0" err="1">
                <a:effectLst/>
              </a:rPr>
              <a:t>valuable</a:t>
            </a:r>
            <a:r>
              <a:rPr lang="nl-BE" dirty="0">
                <a:effectLst/>
              </a:rPr>
              <a:t> without </a:t>
            </a:r>
            <a:r>
              <a:rPr lang="nl-BE" dirty="0" err="1">
                <a:effectLst/>
              </a:rPr>
              <a:t>having</a:t>
            </a:r>
            <a:r>
              <a:rPr lang="nl-BE" dirty="0">
                <a:effectLst/>
              </a:rPr>
              <a:t> </a:t>
            </a:r>
            <a:r>
              <a:rPr lang="nl-BE" dirty="0" err="1">
                <a:effectLst/>
              </a:rPr>
              <a:t>to</a:t>
            </a:r>
            <a:r>
              <a:rPr lang="nl-BE" dirty="0">
                <a:effectLst/>
              </a:rPr>
              <a:t> </a:t>
            </a:r>
            <a:r>
              <a:rPr lang="nl-BE" dirty="0" err="1">
                <a:effectLst/>
              </a:rPr>
              <a:t>learn</a:t>
            </a:r>
            <a:r>
              <a:rPr lang="nl-BE" dirty="0">
                <a:effectLst/>
              </a:rPr>
              <a:t> </a:t>
            </a:r>
            <a:r>
              <a:rPr lang="nl-BE" dirty="0" err="1">
                <a:effectLst/>
              </a:rPr>
              <a:t>the</a:t>
            </a:r>
            <a:r>
              <a:rPr lang="nl-BE" dirty="0">
                <a:effectLst/>
              </a:rPr>
              <a:t> effect of </a:t>
            </a:r>
            <a:r>
              <a:rPr lang="nl-BE" dirty="0" err="1">
                <a:effectLst/>
              </a:rPr>
              <a:t>each</a:t>
            </a:r>
            <a:r>
              <a:rPr lang="nl-BE" dirty="0">
                <a:effectLst/>
              </a:rPr>
              <a:t> action </a:t>
            </a:r>
            <a:r>
              <a:rPr lang="nl-BE" dirty="0" err="1">
                <a:effectLst/>
              </a:rPr>
              <a:t>for</a:t>
            </a:r>
            <a:r>
              <a:rPr lang="nl-BE" dirty="0">
                <a:effectLst/>
              </a:rPr>
              <a:t> </a:t>
            </a:r>
            <a:r>
              <a:rPr lang="nl-BE" dirty="0" err="1">
                <a:effectLst/>
              </a:rPr>
              <a:t>each</a:t>
            </a:r>
            <a:r>
              <a:rPr lang="nl-BE" dirty="0">
                <a:effectLst/>
              </a:rPr>
              <a:t> state.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5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[15] M.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Plappert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R.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Houthooft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P.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Dhariwal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Sidor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R. Y. Chen, X. Chen, T.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Asfour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P.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Abbeel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M.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Andrychowicz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“Parameter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noise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exploration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vol.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abs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/1706.01905, 2017.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http://arxiv.org/abs/1706.01905</a:t>
            </a:r>
          </a:p>
          <a:p>
            <a:pPr algn="l"/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3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[16] T. Schaul, J.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I.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Antonoglou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D. Silver,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Prioritized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replay,” 2015.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https://arxiv.org/abs/1511.05952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[17] M.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Babaeizadeh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I.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Frosio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S. Tyree, J.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Clemons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J.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Kautz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“GA3C: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gpu-based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A3C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vol.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abs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/1611.06256, 2016.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http://arxiv.org/abs/1611.06256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5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2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[1] M.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Verkerken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L. D’hooge, T. Wauters, B. Volckaert,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F. De Turck,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generalization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intrusion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Unsupervised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machine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Journal of Network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Systems Management, vol. 30, no. 1,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p. 12,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Oct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2021.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https://doi.org/10.1007/s10922-021-09615-7</a:t>
            </a:r>
          </a:p>
          <a:p>
            <a:pPr algn="l"/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[2] M. Rai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H. 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Mandoria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“Network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intrusion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comparative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state-of-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-art machine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 in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2019 International Conference on Issues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in Intelligent Computing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(ICICT), vol. 1,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Sep. 2019, pp. 1–5.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[3] 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Zhiqiang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G.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Mohi-Ud-Din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L. Bing, 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Jianchao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Ye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Zhijun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intrusion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system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using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feed-forward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unsw-nb15 dataset,” in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2019 IEEE 7th International Conference on Smart Energy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Grid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Engineering (SEGE), Aug 2019, pp. 299–303.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[4] N.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Thapa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Liu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D. B. KC, B.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Gokaraju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K. Roy,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of machine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intrusion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systems,”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Internet, vol. 12, no. 10, 2020.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https://www.mdpi.com/1999-5903/12/10/167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1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2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2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[5] L.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D’Hooge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“clean-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ids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 April 2022.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https://gitlab.ilabt.imec.be/lpdhooge/clean-ids-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collection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[6] L. D’hooge, M.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Verkerken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T. Wauters, B. Volckaert,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F. De Turck,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Hierarchical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feature block ranking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for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data-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intrusion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Computer Networks, vol. 201, p. 108613, 2021. [Online].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https://www.sciencedirect.com/science/article/pii/S1389128621005107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7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BE" b="0" i="0" dirty="0">
                <a:effectLst/>
                <a:latin typeface="Arial" panose="020B0604020202020204" pitchFamily="34" charset="0"/>
              </a:rPr>
              <a:t>[</a:t>
            </a:r>
            <a:r>
              <a:rPr lang="en-US" b="0" i="0" dirty="0">
                <a:effectLst/>
                <a:latin typeface="Arial" panose="020B0604020202020204" pitchFamily="34" charset="0"/>
              </a:rPr>
              <a:t>7</a:t>
            </a:r>
            <a:r>
              <a:rPr lang="en-BE" b="0" i="0" dirty="0">
                <a:effectLst/>
                <a:latin typeface="Arial" panose="020B0604020202020204" pitchFamily="34" charset="0"/>
              </a:rPr>
              <a:t>] </a:t>
            </a:r>
            <a:r>
              <a:rPr lang="en-US" b="0" i="0" dirty="0">
                <a:effectLst/>
                <a:latin typeface="Arial" panose="020B0604020202020204" pitchFamily="34" charset="0"/>
              </a:rPr>
              <a:t>K. Doshi</a:t>
            </a:r>
            <a:r>
              <a:rPr lang="en-BE" b="0" i="0" dirty="0">
                <a:effectLst/>
                <a:latin typeface="Arial" panose="020B0604020202020204" pitchFamily="34" charset="0"/>
              </a:rPr>
              <a:t>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explained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visually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(part 3): Model-free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step-by-step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October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2020. [Online].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https://towardsdatascience.com/reinforcement-learning-explained-visually-part-3-model-free-solutions-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step-by-step-c4bbb2b72dcf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75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effectLst/>
                <a:latin typeface="Arial" panose="020B0604020202020204" pitchFamily="34" charset="0"/>
              </a:rPr>
              <a:t>[8] C. J. C. H. Watkins </a:t>
            </a:r>
            <a:r>
              <a:rPr lang="nl-BE" dirty="0" err="1">
                <a:effectLst/>
                <a:latin typeface="Arial" panose="020B0604020202020204" pitchFamily="34" charset="0"/>
              </a:rPr>
              <a:t>and</a:t>
            </a:r>
            <a:r>
              <a:rPr lang="nl-BE" dirty="0">
                <a:effectLst/>
                <a:latin typeface="Arial" panose="020B0604020202020204" pitchFamily="34" charset="0"/>
              </a:rPr>
              <a:t> P. Dayan, “Q-</a:t>
            </a:r>
            <a:r>
              <a:rPr lang="nl-BE" dirty="0" err="1">
                <a:effectLst/>
                <a:latin typeface="Arial" panose="020B0604020202020204" pitchFamily="34" charset="0"/>
              </a:rPr>
              <a:t>learning</a:t>
            </a:r>
            <a:r>
              <a:rPr lang="nl-BE" dirty="0">
                <a:effectLst/>
                <a:latin typeface="Arial" panose="020B0604020202020204" pitchFamily="34" charset="0"/>
              </a:rPr>
              <a:t>,”</a:t>
            </a:r>
            <a:br>
              <a:rPr lang="nl-BE" dirty="0">
                <a:effectLst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Machine Learning, vol. 8, no. 3, pp. 279–292, May 1992. [Online]. </a:t>
            </a:r>
            <a:r>
              <a:rPr lang="nl-BE" dirty="0" err="1">
                <a:effectLst/>
                <a:latin typeface="Arial" panose="020B0604020202020204" pitchFamily="34" charset="0"/>
              </a:rPr>
              <a:t>Available</a:t>
            </a:r>
            <a:r>
              <a:rPr lang="nl-BE" dirty="0">
                <a:effectLst/>
                <a:latin typeface="Arial" panose="020B0604020202020204" pitchFamily="34" charset="0"/>
              </a:rPr>
              <a:t>:</a:t>
            </a:r>
            <a:br>
              <a:rPr lang="nl-BE" dirty="0">
                <a:effectLst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https://doi.org/10.1007/BF00992698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b="0" i="0" dirty="0">
                <a:effectLst/>
                <a:latin typeface="Arial" panose="020B0604020202020204" pitchFamily="34" charset="0"/>
              </a:rPr>
              <a:t>[</a:t>
            </a:r>
            <a:r>
              <a:rPr lang="en-US" b="0" i="0" dirty="0">
                <a:effectLst/>
                <a:latin typeface="Arial" panose="020B0604020202020204" pitchFamily="34" charset="0"/>
              </a:rPr>
              <a:t>9</a:t>
            </a:r>
            <a:r>
              <a:rPr lang="en-BE" b="0" i="0" dirty="0">
                <a:effectLst/>
                <a:latin typeface="Arial" panose="020B0604020202020204" pitchFamily="34" charset="0"/>
              </a:rPr>
              <a:t>] </a:t>
            </a:r>
            <a:r>
              <a:rPr lang="en-US" b="0" i="0" dirty="0">
                <a:effectLst/>
                <a:latin typeface="Arial" panose="020B0604020202020204" pitchFamily="34" charset="0"/>
              </a:rPr>
              <a:t>K. Doshi</a:t>
            </a:r>
            <a:r>
              <a:rPr lang="en-BE" b="0" i="0" dirty="0">
                <a:effectLst/>
                <a:latin typeface="Arial" panose="020B0604020202020204" pitchFamily="34" charset="0"/>
              </a:rPr>
              <a:t>, “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explained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visually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(part 1): 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Intro to Basic Concepts and Terminology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October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2020. [Online].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nl-BE" b="0" i="0" dirty="0" err="1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nl-BE" b="0" i="0" dirty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: https://towardsdatascience.com/reinforcement-learning-made-simple-part-1-intro-to-basic-concepts-and-terminology-1d2a87aa060</a:t>
            </a:r>
            <a:br>
              <a:rPr lang="nl-BE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5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1298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1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28/06/2022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28/06/2022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28/06/2022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28-6-2022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387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28-6-2022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30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28/06/2022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C65-1D1B-CAE6-C929-C14AD42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67E-E80F-31AD-C0C1-03DF46FA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Decision Process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1A44-E82C-44CD-1D64-E6D64780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B83E3F-BC3D-1D40-0FE7-B37091C93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64" y="2556850"/>
            <a:ext cx="9588622" cy="5593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D9567-1B5F-2DB9-D65A-AD942F933F95}"/>
              </a:ext>
            </a:extLst>
          </p:cNvPr>
          <p:cNvSpPr txBox="1"/>
          <p:nvPr/>
        </p:nvSpPr>
        <p:spPr>
          <a:xfrm>
            <a:off x="16381927" y="8049296"/>
            <a:ext cx="542136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[7]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4818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C65-1D1B-CAE6-C929-C14AD42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67E-E80F-31AD-C0C1-03DF46FA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State-action value</a:t>
            </a:r>
          </a:p>
          <a:p>
            <a:r>
              <a:rPr lang="en-US" dirty="0"/>
              <a:t>Bellman Equation</a:t>
            </a:r>
          </a:p>
          <a:p>
            <a:r>
              <a:rPr lang="en-US" dirty="0"/>
              <a:t>Expected sum of </a:t>
            </a:r>
          </a:p>
          <a:p>
            <a:pPr marL="86400" indent="0">
              <a:buNone/>
            </a:pPr>
            <a:r>
              <a:rPr lang="en-US" dirty="0"/>
              <a:t>	 future rewards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1A44-E82C-44CD-1D64-E6D64780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C34A6B-E8AB-ABCA-576B-C6E0A4E0B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35" y="575842"/>
            <a:ext cx="9030763" cy="7843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245FB-F584-9DAF-4253-9CDE9D536421}"/>
              </a:ext>
            </a:extLst>
          </p:cNvPr>
          <p:cNvSpPr txBox="1"/>
          <p:nvPr/>
        </p:nvSpPr>
        <p:spPr>
          <a:xfrm>
            <a:off x="15981485" y="8437088"/>
            <a:ext cx="899605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[7, 8]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386985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C65-1D1B-CAE6-C929-C14AD42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67E-E80F-31AD-C0C1-03DF46FA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“How to pick an action”</a:t>
            </a:r>
          </a:p>
          <a:p>
            <a:r>
              <a:rPr lang="en-US" dirty="0"/>
              <a:t>On-policy vs off-policy</a:t>
            </a:r>
          </a:p>
          <a:p>
            <a:pPr lvl="1"/>
            <a:r>
              <a:rPr lang="en-US" dirty="0"/>
              <a:t>Predicting future rewards</a:t>
            </a:r>
          </a:p>
          <a:p>
            <a:pPr lvl="1"/>
            <a:r>
              <a:rPr lang="el-GR" b="0" i="0" dirty="0">
                <a:effectLst/>
                <a:latin typeface="Arial" panose="020B0604020202020204" pitchFamily="34" charset="0"/>
              </a:rPr>
              <a:t>ϵ</a:t>
            </a:r>
            <a:r>
              <a:rPr lang="nl-BE" b="0" i="0" dirty="0">
                <a:effectLst/>
                <a:latin typeface="Arial" panose="020B0604020202020204" pitchFamily="34" charset="0"/>
              </a:rPr>
              <a:t>-</a:t>
            </a:r>
            <a:r>
              <a:rPr lang="nl-BE" b="0" i="0" dirty="0" err="1">
                <a:effectLst/>
                <a:latin typeface="Arial" panose="020B0604020202020204" pitchFamily="34" charset="0"/>
              </a:rPr>
              <a:t>greedy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1A44-E82C-44CD-1D64-E6D64780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12</a:t>
            </a:fld>
            <a:endParaRPr lang="en-GB" noProof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61B6109-5AF2-7B2A-61AA-E822D6C6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94" y="977764"/>
            <a:ext cx="7056706" cy="779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17195-5778-0688-41A9-BD2AC3FBFD37}"/>
              </a:ext>
            </a:extLst>
          </p:cNvPr>
          <p:cNvSpPr txBox="1"/>
          <p:nvPr/>
        </p:nvSpPr>
        <p:spPr>
          <a:xfrm>
            <a:off x="10586434" y="8590208"/>
            <a:ext cx="542136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[9]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188709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C65-1D1B-CAE6-C929-C14AD42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 network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67E-E80F-31AD-C0C1-03DF46FA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Q-function as neural network</a:t>
            </a:r>
          </a:p>
          <a:p>
            <a:r>
              <a:rPr lang="en-US" dirty="0"/>
              <a:t>Experience replay</a:t>
            </a:r>
          </a:p>
          <a:p>
            <a:r>
              <a:rPr lang="en-US" dirty="0"/>
              <a:t>Off-policy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1A44-E82C-44CD-1D64-E6D64780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13</a:t>
            </a:fld>
            <a:endParaRPr lang="en-GB" noProof="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66EB552-7418-465A-2831-C18A9D105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5" y="3370488"/>
            <a:ext cx="11530551" cy="5188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71EA9-F312-D8FD-C86D-1465533DA637}"/>
              </a:ext>
            </a:extLst>
          </p:cNvPr>
          <p:cNvSpPr txBox="1"/>
          <p:nvPr/>
        </p:nvSpPr>
        <p:spPr>
          <a:xfrm>
            <a:off x="15919558" y="8047621"/>
            <a:ext cx="1231684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[10, 11]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115028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3DE3-F146-6D1B-943F-96123B0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DQn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95BF-D218-6D54-3E3A-2199B679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0" i="0" dirty="0">
                <a:effectLst/>
                <a:latin typeface="Arial" panose="020B0604020202020204" pitchFamily="34" charset="0"/>
              </a:rPr>
              <a:t>θ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l-GR" b="0" i="0" dirty="0">
                <a:effectLst/>
                <a:latin typeface="Arial" panose="020B0604020202020204" pitchFamily="34" charset="0"/>
              </a:rPr>
              <a:t>θ′</a:t>
            </a:r>
            <a:r>
              <a:rPr lang="en-US" b="0" i="0" dirty="0">
                <a:effectLst/>
                <a:latin typeface="Arial" panose="020B0604020202020204" pitchFamily="34" charset="0"/>
              </a:rPr>
              <a:t> weights</a:t>
            </a:r>
          </a:p>
          <a:p>
            <a:r>
              <a:rPr lang="en-US" dirty="0">
                <a:latin typeface="Arial" panose="020B0604020202020204" pitchFamily="34" charset="0"/>
              </a:rPr>
              <a:t>Role symmetrically updated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Select and evaluate</a:t>
            </a:r>
          </a:p>
          <a:p>
            <a:r>
              <a:rPr lang="en-US" sz="2000" dirty="0">
                <a:solidFill>
                  <a:srgbClr val="1E64C8"/>
                </a:solidFill>
              </a:rPr>
              <a:t>Select = pick action a’</a:t>
            </a:r>
          </a:p>
          <a:p>
            <a:r>
              <a:rPr lang="en-US" sz="2000" dirty="0">
                <a:solidFill>
                  <a:srgbClr val="FFC000"/>
                </a:solidFill>
              </a:rPr>
              <a:t>Evaluate = calculate Q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8FC7-F636-3A24-B733-A6F9423F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14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DAD8A-F064-FFB5-E7F0-100B4A95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93" y="4876800"/>
            <a:ext cx="9016688" cy="1328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8826D-230C-B14F-589A-A7093590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40" y="3192162"/>
            <a:ext cx="3531930" cy="769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9C325-0CBB-6626-4C12-14EC1229B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31" y="5250710"/>
            <a:ext cx="438211" cy="5811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D63D91-7411-8F24-E792-5353B7C9CEE2}"/>
              </a:ext>
            </a:extLst>
          </p:cNvPr>
          <p:cNvSpPr/>
          <p:nvPr/>
        </p:nvSpPr>
        <p:spPr>
          <a:xfrm>
            <a:off x="7698259" y="2912287"/>
            <a:ext cx="2308611" cy="13289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306753-8E39-D579-5165-990063723D91}"/>
              </a:ext>
            </a:extLst>
          </p:cNvPr>
          <p:cNvSpPr/>
          <p:nvPr/>
        </p:nvSpPr>
        <p:spPr>
          <a:xfrm>
            <a:off x="7653311" y="4931884"/>
            <a:ext cx="5615346" cy="1161007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95386-81D5-35C4-6F1B-D7E29AFECDDC}"/>
              </a:ext>
            </a:extLst>
          </p:cNvPr>
          <p:cNvSpPr/>
          <p:nvPr/>
        </p:nvSpPr>
        <p:spPr>
          <a:xfrm>
            <a:off x="8669337" y="5008083"/>
            <a:ext cx="3489712" cy="1008607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971D9F-907E-7BE5-B2E4-6534017C0F98}"/>
              </a:ext>
            </a:extLst>
          </p:cNvPr>
          <p:cNvCxnSpPr/>
          <p:nvPr/>
        </p:nvCxnSpPr>
        <p:spPr>
          <a:xfrm flipV="1">
            <a:off x="11479427" y="5721178"/>
            <a:ext cx="333632" cy="1062681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D9C204-8912-C0B5-D7EA-47C81DEFE77F}"/>
              </a:ext>
            </a:extLst>
          </p:cNvPr>
          <p:cNvCxnSpPr/>
          <p:nvPr/>
        </p:nvCxnSpPr>
        <p:spPr>
          <a:xfrm flipH="1" flipV="1">
            <a:off x="12640962" y="5721178"/>
            <a:ext cx="536719" cy="1161536"/>
          </a:xfrm>
          <a:prstGeom prst="straightConnector1">
            <a:avLst/>
          </a:prstGeom>
          <a:ln w="31750">
            <a:solidFill>
              <a:srgbClr val="FFC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D54D9D-6BD5-9A1E-129F-064EF33F8593}"/>
              </a:ext>
            </a:extLst>
          </p:cNvPr>
          <p:cNvSpPr txBox="1"/>
          <p:nvPr/>
        </p:nvSpPr>
        <p:spPr>
          <a:xfrm>
            <a:off x="14261690" y="8259097"/>
            <a:ext cx="1790875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[12, 13, 14]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394690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F0DD-8427-1DF5-D2AA-8A822138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Dueling DQN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CECD-D546-55BE-DDBE-50842A67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vs value estimate</a:t>
            </a:r>
          </a:p>
          <a:p>
            <a:pPr lvl="1"/>
            <a:r>
              <a:rPr lang="en-US" sz="2800" dirty="0"/>
              <a:t>How advantageous selecting an action is relative to the others at given state</a:t>
            </a: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8EF78-EB4B-47A0-5D2E-0A6964DF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15</a:t>
            </a:fld>
            <a:endParaRPr lang="en-GB" noProof="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B586C97-21F7-A08C-30CE-87025BA8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48" y="3196824"/>
            <a:ext cx="7554423" cy="5652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708709-02F9-0D3E-4916-45D191FFEEFD}"/>
              </a:ext>
            </a:extLst>
          </p:cNvPr>
          <p:cNvSpPr txBox="1"/>
          <p:nvPr/>
        </p:nvSpPr>
        <p:spPr>
          <a:xfrm>
            <a:off x="14746310" y="8559236"/>
            <a:ext cx="720069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[13]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114541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8174-D36F-4250-E00C-308C77A3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DDDQN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9C47-8A89-D424-70DA-E19C0109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dueling DQN and double DQN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3D06-BE48-BBBF-621F-225B6A67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FD115-2382-54D3-16B5-58F1AD66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00" y="4114767"/>
            <a:ext cx="5649113" cy="2314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0A971-5314-9211-AD6D-F34516C6B439}"/>
              </a:ext>
            </a:extLst>
          </p:cNvPr>
          <p:cNvSpPr txBox="1"/>
          <p:nvPr/>
        </p:nvSpPr>
        <p:spPr>
          <a:xfrm>
            <a:off x="8124999" y="4967416"/>
            <a:ext cx="37221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+</a:t>
            </a:r>
            <a:endParaRPr lang="en-BE" sz="2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831C4-84CB-E4FF-7351-0595BA8E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088" y="4629255"/>
            <a:ext cx="7063072" cy="16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5EFF-D073-75E2-01BC-BFEBA230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noise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04D3-012C-3762-BD0F-E834975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noise applied to the parameters of the policy</a:t>
            </a:r>
          </a:p>
          <a:p>
            <a:r>
              <a:rPr lang="en-US" dirty="0"/>
              <a:t>Alters decision</a:t>
            </a:r>
          </a:p>
          <a:p>
            <a:r>
              <a:rPr lang="en-US" dirty="0"/>
              <a:t>Depending on current observations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EEEF-87F0-34CF-C1B3-0737D94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2CABA-0B14-E1A2-9D21-FD68BB11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794" y="2174032"/>
            <a:ext cx="4742283" cy="66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46FD6-6071-2435-5B44-66A488C9755F}"/>
              </a:ext>
            </a:extLst>
          </p:cNvPr>
          <p:cNvSpPr txBox="1"/>
          <p:nvPr/>
        </p:nvSpPr>
        <p:spPr>
          <a:xfrm>
            <a:off x="14991008" y="8371268"/>
            <a:ext cx="720069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[15]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241175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301-C49D-7D08-CB7E-A916534D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Prioritized experience replay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0A45-C681-4323-B104-24636024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Replay important experiences</a:t>
            </a:r>
          </a:p>
          <a:p>
            <a:r>
              <a:rPr lang="en-US" dirty="0"/>
              <a:t>Based on temporal-difference (TD) error</a:t>
            </a:r>
          </a:p>
          <a:p>
            <a:pPr lvl="1"/>
            <a:r>
              <a:rPr lang="en-US" sz="3200" dirty="0"/>
              <a:t>How different is the new value from the old value</a:t>
            </a:r>
            <a:endParaRPr lang="en-B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1470-23F6-D23D-BFCD-A441B289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983E7-1B21-92F4-C980-2A3FDB30F37F}"/>
              </a:ext>
            </a:extLst>
          </p:cNvPr>
          <p:cNvSpPr txBox="1"/>
          <p:nvPr/>
        </p:nvSpPr>
        <p:spPr>
          <a:xfrm>
            <a:off x="14630400" y="8113690"/>
            <a:ext cx="720069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[16]</a:t>
            </a:r>
          </a:p>
        </p:txBody>
      </p:sp>
    </p:spTree>
    <p:extLst>
      <p:ext uri="{BB962C8B-B14F-4D97-AF65-F5344CB8AC3E}">
        <p14:creationId xmlns:p14="http://schemas.microsoft.com/office/powerpoint/2010/main" val="83195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C65-1D1B-CAE6-C929-C14AD42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actor critic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67E-E80F-31AD-C0C1-03DF46FA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 </a:t>
            </a:r>
            <a:r>
              <a:rPr lang="en-US" sz="2400" dirty="0"/>
              <a:t>[17]</a:t>
            </a:r>
          </a:p>
          <a:p>
            <a:r>
              <a:rPr lang="en-US" dirty="0"/>
              <a:t>On-policy</a:t>
            </a:r>
          </a:p>
          <a:p>
            <a:r>
              <a:rPr lang="en-US" dirty="0"/>
              <a:t>For comparison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1A44-E82C-44CD-1D64-E6D64780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583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 err="1"/>
              <a:t>Deep</a:t>
            </a:r>
            <a:r>
              <a:rPr lang="nl-NL" sz="8800" dirty="0"/>
              <a:t> </a:t>
            </a:r>
            <a:r>
              <a:rPr lang="nl-NL" sz="8800" dirty="0" err="1"/>
              <a:t>reinforcement</a:t>
            </a:r>
            <a:r>
              <a:rPr lang="nl-NL" sz="8800" dirty="0"/>
              <a:t> </a:t>
            </a:r>
            <a:r>
              <a:rPr lang="nl-NL" sz="8800" dirty="0" err="1"/>
              <a:t>learning</a:t>
            </a:r>
            <a:r>
              <a:rPr lang="nl-NL" sz="8800" dirty="0"/>
              <a:t> </a:t>
            </a:r>
            <a:r>
              <a:rPr lang="nl-NL" sz="8800" dirty="0" err="1"/>
              <a:t>for</a:t>
            </a:r>
            <a:r>
              <a:rPr lang="nl-NL" sz="8800" dirty="0"/>
              <a:t> </a:t>
            </a:r>
            <a:r>
              <a:rPr lang="nl-NL" sz="8800" dirty="0" err="1"/>
              <a:t>network</a:t>
            </a:r>
            <a:r>
              <a:rPr lang="nl-NL" sz="8800" dirty="0"/>
              <a:t> </a:t>
            </a:r>
            <a:r>
              <a:rPr lang="nl-NL" sz="8800" dirty="0" err="1"/>
              <a:t>intrusion</a:t>
            </a:r>
            <a:r>
              <a:rPr lang="nl-NL" sz="8800" dirty="0"/>
              <a:t> </a:t>
            </a:r>
            <a:r>
              <a:rPr lang="nl-NL" sz="8800" dirty="0" err="1"/>
              <a:t>detection</a:t>
            </a:r>
            <a:endParaRPr lang="nl-NL" sz="8800" dirty="0"/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Ruben Peeters 29/06/2022</a:t>
            </a:r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Tijdelijke aanduiding voor afbeelding 1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Tijdelijke aanduiding voor afbeelding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department OF information Engineering technology</a:t>
            </a:r>
          </a:p>
          <a:p>
            <a:pPr lvl="1"/>
            <a:r>
              <a:rPr lang="en-GB" dirty="0"/>
              <a:t>research group IDLAB</a:t>
            </a:r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4B88-F526-24BE-393C-1CF56119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8585-3C87-3A46-9163-B75CD495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Manual, grid, </a:t>
            </a:r>
            <a:r>
              <a:rPr lang="en-US" dirty="0" err="1"/>
              <a:t>Optuna</a:t>
            </a:r>
            <a:endParaRPr lang="en-US" dirty="0"/>
          </a:p>
          <a:p>
            <a:r>
              <a:rPr lang="en-US" dirty="0"/>
              <a:t>Done on implementation without normalization layers</a:t>
            </a:r>
          </a:p>
          <a:p>
            <a:pPr lvl="1"/>
            <a:r>
              <a:rPr lang="en-US" dirty="0"/>
              <a:t>All parameters lead to poor results</a:t>
            </a:r>
          </a:p>
          <a:p>
            <a:r>
              <a:rPr lang="en-US" dirty="0"/>
              <a:t>Used parameters are found in the literature []</a:t>
            </a:r>
          </a:p>
          <a:p>
            <a:r>
              <a:rPr lang="en-US" dirty="0"/>
              <a:t>No time to re-do tuning on better performing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0FA27-159B-D6EA-61E2-3B48FB6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070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CA57-DB0C-66B6-7BEA-ED60A32C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implementation</a:t>
            </a:r>
            <a:endParaRPr lang="en-BE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EF97328-588F-BFA9-B562-0BBEF0FB3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78" y="1799447"/>
            <a:ext cx="13460961" cy="64655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35D6-B43D-EBCA-35AF-EB42BB1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1DAAB-432B-1BFA-4AB6-77970D4D9F39}"/>
              </a:ext>
            </a:extLst>
          </p:cNvPr>
          <p:cNvSpPr txBox="1"/>
          <p:nvPr/>
        </p:nvSpPr>
        <p:spPr>
          <a:xfrm>
            <a:off x="5226908" y="8437087"/>
            <a:ext cx="540533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64</a:t>
            </a:r>
            <a:endParaRPr lang="en-BE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0BD86-1D0E-ED2F-A8B4-FC364C4D24B6}"/>
              </a:ext>
            </a:extLst>
          </p:cNvPr>
          <p:cNvSpPr txBox="1"/>
          <p:nvPr/>
        </p:nvSpPr>
        <p:spPr>
          <a:xfrm>
            <a:off x="8412491" y="8437087"/>
            <a:ext cx="540533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64</a:t>
            </a:r>
            <a:endParaRPr lang="en-BE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F3965-9096-D308-FFAE-BA29597F7C53}"/>
              </a:ext>
            </a:extLst>
          </p:cNvPr>
          <p:cNvSpPr txBox="1"/>
          <p:nvPr/>
        </p:nvSpPr>
        <p:spPr>
          <a:xfrm>
            <a:off x="11727872" y="8437086"/>
            <a:ext cx="362600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2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194889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CA1-735B-9A48-483E-724F8026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implementation</a:t>
            </a:r>
            <a:endParaRPr lang="en-BE" dirty="0"/>
          </a:p>
        </p:txBody>
      </p:sp>
      <p:pic>
        <p:nvPicPr>
          <p:cNvPr id="6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24EF2227-FB42-3616-FC32-0C69E8CC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981340"/>
            <a:ext cx="15698787" cy="51209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CE730-2907-9600-8C59-AC91584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22</a:t>
            </a:fld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A9C09-4E65-0FF6-761D-A6C824DA90FD}"/>
              </a:ext>
            </a:extLst>
          </p:cNvPr>
          <p:cNvSpPr txBox="1"/>
          <p:nvPr/>
        </p:nvSpPr>
        <p:spPr>
          <a:xfrm>
            <a:off x="3249826" y="7513903"/>
            <a:ext cx="718466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128</a:t>
            </a:r>
            <a:endParaRPr lang="en-BE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DEB6B-E06B-0556-9B62-E4502F4B7170}"/>
              </a:ext>
            </a:extLst>
          </p:cNvPr>
          <p:cNvSpPr txBox="1"/>
          <p:nvPr/>
        </p:nvSpPr>
        <p:spPr>
          <a:xfrm>
            <a:off x="8310104" y="7513902"/>
            <a:ext cx="718466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128</a:t>
            </a:r>
            <a:endParaRPr lang="en-BE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F125C-E769-0B0F-7E1B-B5F7B05071F0}"/>
              </a:ext>
            </a:extLst>
          </p:cNvPr>
          <p:cNvSpPr txBox="1"/>
          <p:nvPr/>
        </p:nvSpPr>
        <p:spPr>
          <a:xfrm>
            <a:off x="13617519" y="7513902"/>
            <a:ext cx="362600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2</a:t>
            </a:r>
            <a:endParaRPr lang="en-BE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6E411-155D-C988-C716-CB064F82CF10}"/>
              </a:ext>
            </a:extLst>
          </p:cNvPr>
          <p:cNvSpPr txBox="1"/>
          <p:nvPr/>
        </p:nvSpPr>
        <p:spPr>
          <a:xfrm>
            <a:off x="5842482" y="7513901"/>
            <a:ext cx="593432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LN</a:t>
            </a:r>
            <a:endParaRPr lang="en-BE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15BC2-4C33-B4B2-BD40-48D5A91D3869}"/>
              </a:ext>
            </a:extLst>
          </p:cNvPr>
          <p:cNvSpPr txBox="1"/>
          <p:nvPr/>
        </p:nvSpPr>
        <p:spPr>
          <a:xfrm>
            <a:off x="10902760" y="7513901"/>
            <a:ext cx="593432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LN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3930307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3BA5-1C78-307E-E651-DCF4547C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801D-CBB1-549F-B037-4172F5DF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23</a:t>
            </a:fld>
            <a:endParaRPr lang="en-GB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2E1381-BAA5-E0F0-9346-E356A1F6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294E5B-A33D-5BEA-7047-36DF07ED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9" y="1812408"/>
            <a:ext cx="13781411" cy="60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EB1D-F8F6-5836-7D95-857CB12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</a:t>
            </a:r>
            <a:r>
              <a:rPr lang="en-US" dirty="0"/>
              <a:t> implementation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33AC-3915-7B82-63C9-C90E5D22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noise helps, DDDQN more consistent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C1414-23F6-3434-1BC5-FF11545A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24</a:t>
            </a:fld>
            <a:endParaRPr lang="en-GB" noProof="0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1ABBA96-FC28-E151-1355-1D1ED67595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8562" y="1076024"/>
            <a:ext cx="3953176" cy="395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3F8A01-FE80-0D5D-833B-16A5D830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20" y="2079419"/>
            <a:ext cx="12959633" cy="64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1958-C42F-8101-A0DE-170A1AB3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implementation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9130-AB33-B0FF-2E95-8EB7DD0D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combination of all upgrades performs superior</a:t>
            </a:r>
          </a:p>
          <a:p>
            <a:r>
              <a:rPr lang="en-US" dirty="0"/>
              <a:t>A2C worst performer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F82D1-9625-04DE-290A-049D6D68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25</a:t>
            </a:fld>
            <a:endParaRPr lang="en-GB" noProof="0" dirty="0"/>
          </a:p>
        </p:txBody>
      </p:sp>
      <p:pic>
        <p:nvPicPr>
          <p:cNvPr id="6" name="Picture 5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48890184-A400-FD1B-056C-A77FB263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80" y="2775667"/>
            <a:ext cx="11863699" cy="59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AF2-CB8C-A4AC-E0FA-2E0D73F3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- Naive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685A-1581-FC64-ECB7-C08C7133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inconsistent to draw results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62C2-9968-08C0-D2B5-71D97ADE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26</a:t>
            </a:fld>
            <a:endParaRPr lang="en-GB" noProof="0" dirty="0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2DD360-3722-C53C-72CA-EB548D312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66" y="2120348"/>
            <a:ext cx="12877776" cy="64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AF2-CB8C-A4AC-E0FA-2E0D73F3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- normalization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685A-1581-FC64-ECB7-C08C7133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A2C clear winner</a:t>
            </a:r>
          </a:p>
          <a:p>
            <a:r>
              <a:rPr lang="en-US" dirty="0"/>
              <a:t>All upgrades without PER best, could be overfitted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62C2-9968-08C0-D2B5-71D97ADE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27</a:t>
            </a:fld>
            <a:endParaRPr lang="en-GB" noProof="0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4E72C7-27EF-0C44-70AB-6E87E2ED5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34" y="2921000"/>
            <a:ext cx="12055405" cy="602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C954-749B-81B7-0BC6-6A7F9714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datasets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802D-34EB-EE8E-442D-742AF8EE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CCB12-3B8E-2047-F974-5B5570C1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28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8419-F5CE-498F-8949-A4535B55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8" y="2174032"/>
            <a:ext cx="16328146" cy="51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7A09-4B93-B5EB-CE0D-505B03F9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performance</a:t>
            </a:r>
            <a:endParaRPr lang="en-BE" dirty="0"/>
          </a:p>
        </p:txBody>
      </p:sp>
      <p:pic>
        <p:nvPicPr>
          <p:cNvPr id="6" name="Content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299DBC26-2DA5-8B68-5385-00BA22DDE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21" y="2380049"/>
            <a:ext cx="13392149" cy="6696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8DE87-C280-002A-AF51-B05A0AAF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29</a:t>
            </a:fld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1102-4FFA-63B6-3AF6-0E3C68F5C3F4}"/>
              </a:ext>
            </a:extLst>
          </p:cNvPr>
          <p:cNvSpPr txBox="1"/>
          <p:nvPr/>
        </p:nvSpPr>
        <p:spPr>
          <a:xfrm>
            <a:off x="1124280" y="1241099"/>
            <a:ext cx="7696018" cy="1783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/>
              <a:t> Very inconsistent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/>
              <a:t> Around 50% for 3 out of 5</a:t>
            </a: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30233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 and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</a:t>
            </a:r>
          </a:p>
          <a:p>
            <a:pPr lvl="1"/>
            <a:r>
              <a:rPr lang="en-GB" dirty="0"/>
              <a:t>Detect cyber attacks by analysing network packets.</a:t>
            </a:r>
          </a:p>
          <a:p>
            <a:r>
              <a:rPr lang="en-GB" dirty="0"/>
              <a:t>Use</a:t>
            </a:r>
          </a:p>
          <a:p>
            <a:pPr lvl="1"/>
            <a:r>
              <a:rPr lang="en-GB" dirty="0"/>
              <a:t>Protecting information and systems</a:t>
            </a:r>
          </a:p>
          <a:p>
            <a:pPr lvl="1"/>
            <a:r>
              <a:rPr lang="en-GB" dirty="0"/>
              <a:t>Basis for further research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8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224F-C76D-18BA-22E4-18371EC1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generalization</a:t>
            </a:r>
            <a:endParaRPr lang="en-BE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A6C95D-1B37-D8AF-2EC9-23ACEB790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97" y="2252628"/>
            <a:ext cx="13392149" cy="6696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5461-5320-9277-9018-3C21280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30</a:t>
            </a:fld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B8CD6-FCEC-5B6D-F3FC-605A93CBCAD7}"/>
              </a:ext>
            </a:extLst>
          </p:cNvPr>
          <p:cNvSpPr txBox="1"/>
          <p:nvPr/>
        </p:nvSpPr>
        <p:spPr>
          <a:xfrm>
            <a:off x="1124280" y="1204029"/>
            <a:ext cx="3646832" cy="89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/>
              <a:t> All 40-60%</a:t>
            </a: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1642751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B2D-19FC-26F1-F6AD-DE9D518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performance</a:t>
            </a:r>
            <a:endParaRPr lang="en-BE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1AE304-F089-B271-1FC1-8DC6D4C24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2" y="1684160"/>
            <a:ext cx="13392149" cy="6696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4B057-AF17-03A4-17EF-CFF5B8AB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16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D0D-0B5C-E2D6-F156-21DFA0B5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generalization</a:t>
            </a:r>
            <a:endParaRPr lang="en-BE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6A6C78-DF04-F68D-8573-617983172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32" y="1193800"/>
            <a:ext cx="13392149" cy="6696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E89F-7A5A-10BA-F2A7-B0DE6D37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63594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8EBF-7391-C276-33BF-B013DC2E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AA5-43A9-5957-C355-2F4D5220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DRL can be used for classification.</a:t>
            </a:r>
          </a:p>
          <a:p>
            <a:r>
              <a:rPr lang="en-US" dirty="0"/>
              <a:t>Worse than </a:t>
            </a:r>
            <a:r>
              <a:rPr lang="en-US" dirty="0" err="1"/>
              <a:t>SotA</a:t>
            </a:r>
            <a:r>
              <a:rPr lang="en-US" dirty="0"/>
              <a:t>, but without extensive tuning.</a:t>
            </a:r>
          </a:p>
          <a:p>
            <a:r>
              <a:rPr lang="en-US" dirty="0"/>
              <a:t>On-policy performs well for generalization, better than most </a:t>
            </a:r>
            <a:r>
              <a:rPr lang="en-US" dirty="0" err="1"/>
              <a:t>SotA</a:t>
            </a:r>
            <a:r>
              <a:rPr lang="en-US" dirty="0"/>
              <a:t>.</a:t>
            </a:r>
          </a:p>
          <a:p>
            <a:r>
              <a:rPr lang="en-US" dirty="0"/>
              <a:t>Combination of upgrades leads to greater performance, however singular upgrades do not.</a:t>
            </a:r>
          </a:p>
          <a:p>
            <a:r>
              <a:rPr lang="en-US" dirty="0"/>
              <a:t>Large amount of sample packets in the dataset shows improved results</a:t>
            </a:r>
          </a:p>
          <a:p>
            <a:r>
              <a:rPr lang="en-US" dirty="0"/>
              <a:t>Larger amount of unique packets also show improved results.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8E73-A8E5-027D-AD7A-B6A5B318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56944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38CF-990F-D34F-0737-7336158C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13BB-333D-5C82-BBF7-6888AF86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Tuned normalization implementation models</a:t>
            </a:r>
          </a:p>
          <a:p>
            <a:r>
              <a:rPr lang="en-US" dirty="0"/>
              <a:t>Normalization of datasets</a:t>
            </a:r>
          </a:p>
          <a:p>
            <a:r>
              <a:rPr lang="en-US" dirty="0"/>
              <a:t>Explore other on-policy models for generalization</a:t>
            </a:r>
          </a:p>
          <a:p>
            <a:r>
              <a:rPr lang="en-US" dirty="0"/>
              <a:t>Different neural networks to represent Q-function</a:t>
            </a:r>
          </a:p>
          <a:p>
            <a:r>
              <a:rPr lang="en-US" dirty="0"/>
              <a:t>Explore rainbow DQN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8BD3-6EBB-0CA7-1C37-9C8BC26D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36389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 dirty="0"/>
              <a:t>Ruben Peeters</a:t>
            </a:r>
            <a:br>
              <a:rPr lang="en-GB" dirty="0"/>
            </a:br>
            <a:r>
              <a:rPr lang="en-GB" dirty="0"/>
              <a:t>Master Student</a:t>
            </a:r>
            <a:br>
              <a:rPr lang="en-GB" dirty="0"/>
            </a:br>
            <a:br>
              <a:rPr lang="en-GB" dirty="0"/>
            </a:br>
            <a:r>
              <a:rPr lang="en-GB" cap="all" dirty="0"/>
              <a:t>Department of Information engineering technology</a:t>
            </a:r>
            <a:br>
              <a:rPr lang="en-GB" dirty="0"/>
            </a:br>
            <a:r>
              <a:rPr lang="en-GB" dirty="0"/>
              <a:t>E	ruben.peeters@ugent.be</a:t>
            </a:r>
            <a:br>
              <a:rPr lang="en-GB" dirty="0"/>
            </a:br>
            <a:r>
              <a:rPr lang="en-GB" dirty="0"/>
              <a:t>M	+32 468 01 55 61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www.ugent.be</a:t>
            </a:r>
            <a:br>
              <a:rPr lang="en-GB" dirty="0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Universiteit Gent</a:t>
            </a:r>
            <a:br>
              <a:rPr lang="nl-NL" dirty="0"/>
            </a:br>
            <a:r>
              <a:rPr lang="nl-NL"/>
              <a:t>@ugent</a:t>
            </a:r>
          </a:p>
          <a:p>
            <a:r>
              <a:rPr lang="nl-NL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5A69BED-5883-45C6-8232-EE96ED7BA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B03102D-7206-4206-83D2-56A53181AC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D13A-627F-E2B4-37DF-1299410E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530F-C1CE-716B-16E9-8FB03B7C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SotA</a:t>
            </a:r>
            <a:r>
              <a:rPr lang="en-US" dirty="0"/>
              <a:t> </a:t>
            </a:r>
          </a:p>
          <a:p>
            <a:r>
              <a:rPr lang="en-US" dirty="0"/>
              <a:t>Generalization</a:t>
            </a:r>
          </a:p>
          <a:p>
            <a:pPr lvl="1"/>
            <a:r>
              <a:rPr lang="en-US" dirty="0"/>
              <a:t>Not a lot of research done yet</a:t>
            </a:r>
          </a:p>
          <a:p>
            <a:pPr lvl="1"/>
            <a:r>
              <a:rPr lang="en-US" dirty="0"/>
              <a:t>Outdated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193F2-748D-5191-003F-49E74E4F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974EA-BCF0-24D9-363A-6B7CD3F6A779}"/>
              </a:ext>
            </a:extLst>
          </p:cNvPr>
          <p:cNvSpPr txBox="1"/>
          <p:nvPr/>
        </p:nvSpPr>
        <p:spPr>
          <a:xfrm>
            <a:off x="13760246" y="8303428"/>
            <a:ext cx="1345240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[1,2,3,4]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240198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5227-4245-4760-65D9-8BF64EEF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544C-BA33-E066-BA3C-A5D48190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DRL be used for classifications?</a:t>
            </a:r>
          </a:p>
          <a:p>
            <a:r>
              <a:rPr lang="en-US" dirty="0"/>
              <a:t>How does it compare to </a:t>
            </a:r>
            <a:r>
              <a:rPr lang="en-US" dirty="0" err="1"/>
              <a:t>SotA</a:t>
            </a:r>
            <a:endParaRPr lang="en-US" dirty="0"/>
          </a:p>
          <a:p>
            <a:pPr lvl="1"/>
            <a:r>
              <a:rPr lang="en-US" dirty="0"/>
              <a:t>Identical-dataset performance</a:t>
            </a:r>
          </a:p>
          <a:p>
            <a:pPr lvl="1"/>
            <a:r>
              <a:rPr lang="en-US" dirty="0"/>
              <a:t>Generalization 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8811-4771-D517-9A0A-00AD8E34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069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D9D-DC12-48AF-8C18-D4CCB6A1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datasets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21CA-A57F-A56C-C99F-BFFFEC79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How to choose?</a:t>
            </a:r>
          </a:p>
          <a:p>
            <a:pPr lvl="1"/>
            <a:r>
              <a:rPr lang="en-US" dirty="0"/>
              <a:t>Comparison </a:t>
            </a:r>
            <a:r>
              <a:rPr lang="en-US" dirty="0" err="1"/>
              <a:t>SotA</a:t>
            </a:r>
            <a:endParaRPr lang="en-US" dirty="0"/>
          </a:p>
          <a:p>
            <a:pPr lvl="1"/>
            <a:r>
              <a:rPr lang="en-US" dirty="0"/>
              <a:t>Generalization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4224-B5AF-73B2-B330-8142CD79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058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41A0-D31A-CEA9-89DD-523BA91E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datasets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5D0A-CBDE-1842-46D0-CD001697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 err="1"/>
              <a:t>SotA</a:t>
            </a:r>
            <a:endParaRPr lang="en-US" dirty="0"/>
          </a:p>
          <a:p>
            <a:pPr lvl="1"/>
            <a:r>
              <a:rPr lang="en-US" dirty="0"/>
              <a:t>NSL-KDD</a:t>
            </a:r>
          </a:p>
          <a:p>
            <a:pPr lvl="1"/>
            <a:r>
              <a:rPr lang="en-US" dirty="0"/>
              <a:t>UNSW-NB15</a:t>
            </a:r>
          </a:p>
          <a:p>
            <a:r>
              <a:rPr lang="en-US" dirty="0"/>
              <a:t>Generalization</a:t>
            </a:r>
          </a:p>
          <a:p>
            <a:pPr lvl="1"/>
            <a:r>
              <a:rPr lang="en-US" dirty="0"/>
              <a:t>CIC-IDS2017</a:t>
            </a:r>
          </a:p>
          <a:p>
            <a:pPr lvl="1"/>
            <a:r>
              <a:rPr lang="en-US" dirty="0"/>
              <a:t>CIC-DOS2017</a:t>
            </a:r>
          </a:p>
          <a:p>
            <a:pPr lvl="1"/>
            <a:r>
              <a:rPr lang="en-US" dirty="0"/>
              <a:t>CIC-DDOS2019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CF541-3BBF-61EF-DA33-0963BF44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22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C954-749B-81B7-0BC6-6A7F9714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datasets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802D-34EB-EE8E-442D-742AF8EE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CCB12-3B8E-2047-F974-5B5570C1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8419-F5CE-498F-8949-A4535B55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8" y="2174032"/>
            <a:ext cx="16328146" cy="51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E6E4-F063-9DD9-0480-0563B63A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8020-EBCA-D634-9A87-2F72CB18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Processed datasets [5]</a:t>
            </a:r>
          </a:p>
          <a:p>
            <a:r>
              <a:rPr lang="en-US" dirty="0"/>
              <a:t>One-hot encoding</a:t>
            </a:r>
          </a:p>
          <a:p>
            <a:r>
              <a:rPr lang="en-US" dirty="0"/>
              <a:t>Feature selection [6]</a:t>
            </a:r>
          </a:p>
          <a:p>
            <a:r>
              <a:rPr lang="en-US" dirty="0"/>
              <a:t>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36101-0D79-B565-C1D3-AD8DB730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83946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2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8BBEE8"/>
      </a:accent1>
      <a:accent2>
        <a:srgbClr val="99CCEF"/>
      </a:accent2>
      <a:accent3>
        <a:srgbClr val="A7DAF6"/>
      </a:accent3>
      <a:accent4>
        <a:srgbClr val="B5E8FD"/>
      </a:accent4>
      <a:accent5>
        <a:srgbClr val="C3F6FF"/>
      </a:accent5>
      <a:accent6>
        <a:srgbClr val="D1FFFF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" id="{FA8EA5F8-720D-4D8A-AF53-7ABCC615F791}" vid="{7F1ACACA-295D-4EDA-B8CA-A2BC5F382E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PowerPoint_UGent_EN_EA</Template>
  <TotalTime>891</TotalTime>
  <Words>1588</Words>
  <Application>Microsoft Office PowerPoint</Application>
  <PresentationFormat>Custom</PresentationFormat>
  <Paragraphs>217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Lato</vt:lpstr>
      <vt:lpstr>sohne</vt:lpstr>
      <vt:lpstr>Kantoorthema</vt:lpstr>
      <vt:lpstr>PowerPoint Presentation</vt:lpstr>
      <vt:lpstr>Deep reinforcement learning for network intrusion detection</vt:lpstr>
      <vt:lpstr>Goal and use</vt:lpstr>
      <vt:lpstr>Previous work</vt:lpstr>
      <vt:lpstr>Research questions</vt:lpstr>
      <vt:lpstr>Available datasets</vt:lpstr>
      <vt:lpstr>Chosen datasets</vt:lpstr>
      <vt:lpstr>Chosen datasets</vt:lpstr>
      <vt:lpstr>Preprocessing</vt:lpstr>
      <vt:lpstr>Reinforcement learning</vt:lpstr>
      <vt:lpstr>Q-learning</vt:lpstr>
      <vt:lpstr>Policy</vt:lpstr>
      <vt:lpstr>Deep q network</vt:lpstr>
      <vt:lpstr>Double DQn</vt:lpstr>
      <vt:lpstr>Dueling DQN</vt:lpstr>
      <vt:lpstr>DDDQN</vt:lpstr>
      <vt:lpstr>Parameter noise</vt:lpstr>
      <vt:lpstr>Prioritized experience replay</vt:lpstr>
      <vt:lpstr>Advantage actor critic</vt:lpstr>
      <vt:lpstr>Hyperparameter tuning</vt:lpstr>
      <vt:lpstr>Naive implementation</vt:lpstr>
      <vt:lpstr>Normalization implementation</vt:lpstr>
      <vt:lpstr>Metrics</vt:lpstr>
      <vt:lpstr>NaIve implementation</vt:lpstr>
      <vt:lpstr>Normalization implementation</vt:lpstr>
      <vt:lpstr>Generalization - Naive</vt:lpstr>
      <vt:lpstr>Generalization - normalization</vt:lpstr>
      <vt:lpstr>Chosen datasets</vt:lpstr>
      <vt:lpstr>Naïve performance</vt:lpstr>
      <vt:lpstr>Naïve generalization</vt:lpstr>
      <vt:lpstr>Normalization performance</vt:lpstr>
      <vt:lpstr>Normalization generalization</vt:lpstr>
      <vt:lpstr>Conclusion</vt:lpstr>
      <vt:lpstr>Future work</vt:lpstr>
      <vt:lpstr>Ruben Peeters Master Student  Department of Information engineering technology E ruben.peeters@ugent.be M +32 468 01 55 61   www.ugent.be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ruben peeters</dc:creator>
  <cp:keywords/>
  <dc:description/>
  <cp:lastModifiedBy>ruben peeters</cp:lastModifiedBy>
  <cp:revision>33</cp:revision>
  <dcterms:created xsi:type="dcterms:W3CDTF">2022-06-23T08:03:56Z</dcterms:created>
  <dcterms:modified xsi:type="dcterms:W3CDTF">2022-06-28T17:14:34Z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