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1"/>
  </p:notesMasterIdLst>
  <p:handoutMasterIdLst>
    <p:handoutMasterId r:id="rId22"/>
  </p:handoutMasterIdLst>
  <p:sldIdLst>
    <p:sldId id="256" r:id="rId2"/>
    <p:sldId id="257" r:id="rId3"/>
    <p:sldId id="258" r:id="rId4"/>
    <p:sldId id="264" r:id="rId5"/>
    <p:sldId id="320" r:id="rId6"/>
    <p:sldId id="331" r:id="rId7"/>
    <p:sldId id="350" r:id="rId8"/>
    <p:sldId id="351" r:id="rId9"/>
    <p:sldId id="352" r:id="rId10"/>
    <p:sldId id="353" r:id="rId11"/>
    <p:sldId id="323" r:id="rId12"/>
    <p:sldId id="324" r:id="rId13"/>
    <p:sldId id="339" r:id="rId14"/>
    <p:sldId id="333" r:id="rId15"/>
    <p:sldId id="358" r:id="rId16"/>
    <p:sldId id="359" r:id="rId17"/>
    <p:sldId id="336" r:id="rId18"/>
    <p:sldId id="326" r:id="rId19"/>
    <p:sldId id="347" r:id="rId2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trícia Ferreira" initials="PF" lastIdx="1" clrIdx="0">
    <p:extLst>
      <p:ext uri="{19B8F6BF-5375-455C-9EA6-DF929625EA0E}">
        <p15:presenceInfo xmlns:p15="http://schemas.microsoft.com/office/powerpoint/2012/main" userId="7b8e0c7bb9744e8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E6E8"/>
    <a:srgbClr val="008080"/>
    <a:srgbClr val="FFFFFF"/>
    <a:srgbClr val="E6E6E6"/>
    <a:srgbClr val="009900"/>
    <a:srgbClr val="C29401"/>
    <a:srgbClr val="57B4EB"/>
    <a:srgbClr val="ACD1E3"/>
    <a:srgbClr val="3A9EEB"/>
    <a:srgbClr val="4C9DF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64" autoAdjust="0"/>
    <p:restoredTop sz="86000" autoAdjust="0"/>
  </p:normalViewPr>
  <p:slideViewPr>
    <p:cSldViewPr snapToGrid="0" snapToObjects="1">
      <p:cViewPr varScale="1">
        <p:scale>
          <a:sx n="98" d="100"/>
          <a:sy n="98" d="100"/>
        </p:scale>
        <p:origin x="922" y="7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PT"/>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DDA78B2-B815-7440-B877-219B3ED75511}" type="datetimeFigureOut">
              <a:rPr lang="en-US" smtClean="0"/>
              <a:t>05-Dec-17</a:t>
            </a:fld>
            <a:endParaRPr lang="pt-PT"/>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pt-PT"/>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B856C9A-4815-CB48-BDF6-77FF0F0C4918}" type="slidenum">
              <a:rPr lang="pt-PT" smtClean="0"/>
              <a:t>‹#›</a:t>
            </a:fld>
            <a:endParaRPr lang="pt-PT"/>
          </a:p>
        </p:txBody>
      </p:sp>
    </p:spTree>
    <p:extLst>
      <p:ext uri="{BB962C8B-B14F-4D97-AF65-F5344CB8AC3E}">
        <p14:creationId xmlns:p14="http://schemas.microsoft.com/office/powerpoint/2010/main" val="3106997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PT"/>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2C2D55-FB5E-6E4E-8A31-DB3EB1E78709}" type="datetimeFigureOut">
              <a:rPr lang="en-US" smtClean="0"/>
              <a:t>05-Dec-17</a:t>
            </a:fld>
            <a:endParaRPr lang="pt-PT"/>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pt-PT"/>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PT"/>
              <a:t>Click to edit Master text styles</a:t>
            </a:r>
          </a:p>
          <a:p>
            <a:pPr lvl="1"/>
            <a:r>
              <a:rPr lang="pt-PT"/>
              <a:t>Second level</a:t>
            </a:r>
          </a:p>
          <a:p>
            <a:pPr lvl="2"/>
            <a:r>
              <a:rPr lang="pt-PT"/>
              <a:t>Third level</a:t>
            </a:r>
          </a:p>
          <a:p>
            <a:pPr lvl="3"/>
            <a:r>
              <a:rPr lang="pt-PT"/>
              <a:t>Fourth level</a:t>
            </a:r>
          </a:p>
          <a:p>
            <a:pPr lvl="4"/>
            <a:r>
              <a:rPr lang="pt-PT"/>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PT"/>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6B7E67-578F-454F-B949-53B87133A173}" type="slidenum">
              <a:rPr lang="pt-PT" smtClean="0"/>
              <a:t>‹#›</a:t>
            </a:fld>
            <a:endParaRPr lang="pt-PT"/>
          </a:p>
        </p:txBody>
      </p:sp>
    </p:spTree>
    <p:extLst>
      <p:ext uri="{BB962C8B-B14F-4D97-AF65-F5344CB8AC3E}">
        <p14:creationId xmlns:p14="http://schemas.microsoft.com/office/powerpoint/2010/main" val="290610129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 to everyone present, my name </a:t>
            </a:r>
            <a:r>
              <a:rPr lang="en-US" dirty="0" err="1"/>
              <a:t>Rúben</a:t>
            </a:r>
            <a:r>
              <a:rPr lang="en-US" dirty="0"/>
              <a:t> Tadeia and I will tell you about our Autonomous Systems project, whose title is </a:t>
            </a:r>
            <a:r>
              <a:rPr lang="en-US" sz="1200" dirty="0">
                <a:solidFill>
                  <a:srgbClr val="2E3A43"/>
                </a:solidFill>
              </a:rPr>
              <a:t>Localization using Extended Kalman Filter and a</a:t>
            </a:r>
            <a:br>
              <a:rPr lang="en-US" sz="1200" dirty="0">
                <a:solidFill>
                  <a:srgbClr val="2E3A43"/>
                </a:solidFill>
              </a:rPr>
            </a:br>
            <a:r>
              <a:rPr lang="en-US" sz="1200" dirty="0">
                <a:solidFill>
                  <a:srgbClr val="2E3A43"/>
                </a:solidFill>
              </a:rPr>
              <a:t>Laser Range Finder.</a:t>
            </a:r>
            <a:endParaRPr lang="en-US" dirty="0"/>
          </a:p>
        </p:txBody>
      </p:sp>
      <p:sp>
        <p:nvSpPr>
          <p:cNvPr id="4" name="Slide Number Placeholder 3"/>
          <p:cNvSpPr>
            <a:spLocks noGrp="1"/>
          </p:cNvSpPr>
          <p:nvPr>
            <p:ph type="sldNum" sz="quarter" idx="10"/>
          </p:nvPr>
        </p:nvSpPr>
        <p:spPr/>
        <p:txBody>
          <a:bodyPr/>
          <a:lstStyle/>
          <a:p>
            <a:fld id="{856B7E67-578F-454F-B949-53B87133A173}" type="slidenum">
              <a:rPr lang="pt-PT" smtClean="0"/>
              <a:t>1</a:t>
            </a:fld>
            <a:endParaRPr lang="pt-PT"/>
          </a:p>
        </p:txBody>
      </p:sp>
    </p:spTree>
    <p:extLst>
      <p:ext uri="{BB962C8B-B14F-4D97-AF65-F5344CB8AC3E}">
        <p14:creationId xmlns:p14="http://schemas.microsoft.com/office/powerpoint/2010/main" val="628564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856B7E67-578F-454F-B949-53B87133A173}" type="slidenum">
              <a:rPr lang="pt-PT" smtClean="0"/>
              <a:t>12</a:t>
            </a:fld>
            <a:endParaRPr lang="pt-PT"/>
          </a:p>
        </p:txBody>
      </p:sp>
    </p:spTree>
    <p:extLst>
      <p:ext uri="{BB962C8B-B14F-4D97-AF65-F5344CB8AC3E}">
        <p14:creationId xmlns:p14="http://schemas.microsoft.com/office/powerpoint/2010/main" val="292106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856B7E67-578F-454F-B949-53B87133A173}" type="slidenum">
              <a:rPr lang="pt-PT" smtClean="0"/>
              <a:t>14</a:t>
            </a:fld>
            <a:endParaRPr lang="pt-PT"/>
          </a:p>
        </p:txBody>
      </p:sp>
    </p:spTree>
    <p:extLst>
      <p:ext uri="{BB962C8B-B14F-4D97-AF65-F5344CB8AC3E}">
        <p14:creationId xmlns:p14="http://schemas.microsoft.com/office/powerpoint/2010/main" val="5135006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856B7E67-578F-454F-B949-53B87133A173}" type="slidenum">
              <a:rPr lang="pt-PT" smtClean="0"/>
              <a:t>15</a:t>
            </a:fld>
            <a:endParaRPr lang="pt-PT"/>
          </a:p>
        </p:txBody>
      </p:sp>
    </p:spTree>
    <p:extLst>
      <p:ext uri="{BB962C8B-B14F-4D97-AF65-F5344CB8AC3E}">
        <p14:creationId xmlns:p14="http://schemas.microsoft.com/office/powerpoint/2010/main" val="31973658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856B7E67-578F-454F-B949-53B87133A173}" type="slidenum">
              <a:rPr lang="pt-PT" smtClean="0"/>
              <a:t>16</a:t>
            </a:fld>
            <a:endParaRPr lang="pt-PT"/>
          </a:p>
        </p:txBody>
      </p:sp>
    </p:spTree>
    <p:extLst>
      <p:ext uri="{BB962C8B-B14F-4D97-AF65-F5344CB8AC3E}">
        <p14:creationId xmlns:p14="http://schemas.microsoft.com/office/powerpoint/2010/main" val="21324929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856B7E67-578F-454F-B949-53B87133A173}" type="slidenum">
              <a:rPr lang="pt-PT" smtClean="0"/>
              <a:t>18</a:t>
            </a:fld>
            <a:endParaRPr lang="pt-PT"/>
          </a:p>
        </p:txBody>
      </p:sp>
    </p:spTree>
    <p:extLst>
      <p:ext uri="{BB962C8B-B14F-4D97-AF65-F5344CB8AC3E}">
        <p14:creationId xmlns:p14="http://schemas.microsoft.com/office/powerpoint/2010/main" val="21852487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856B7E67-578F-454F-B949-53B87133A173}" type="slidenum">
              <a:rPr lang="pt-PT" smtClean="0"/>
              <a:t>19</a:t>
            </a:fld>
            <a:endParaRPr lang="pt-PT"/>
          </a:p>
        </p:txBody>
      </p:sp>
    </p:spTree>
    <p:extLst>
      <p:ext uri="{BB962C8B-B14F-4D97-AF65-F5344CB8AC3E}">
        <p14:creationId xmlns:p14="http://schemas.microsoft.com/office/powerpoint/2010/main" val="605709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start by introducing you to the theme and problem under study and then the methods used and results obtained to achieve the proposed objectives. And finally these results will be discussed, presenting the conclusions.</a:t>
            </a:r>
          </a:p>
        </p:txBody>
      </p:sp>
      <p:sp>
        <p:nvSpPr>
          <p:cNvPr id="4" name="Slide Number Placeholder 3"/>
          <p:cNvSpPr>
            <a:spLocks noGrp="1"/>
          </p:cNvSpPr>
          <p:nvPr>
            <p:ph type="sldNum" sz="quarter" idx="10"/>
          </p:nvPr>
        </p:nvSpPr>
        <p:spPr/>
        <p:txBody>
          <a:bodyPr/>
          <a:lstStyle/>
          <a:p>
            <a:fld id="{856B7E67-578F-454F-B949-53B87133A173}" type="slidenum">
              <a:rPr lang="pt-PT" smtClean="0"/>
              <a:t>2</a:t>
            </a:fld>
            <a:endParaRPr lang="pt-PT"/>
          </a:p>
        </p:txBody>
      </p:sp>
    </p:spTree>
    <p:extLst>
      <p:ext uri="{BB962C8B-B14F-4D97-AF65-F5344CB8AC3E}">
        <p14:creationId xmlns:p14="http://schemas.microsoft.com/office/powerpoint/2010/main" val="2318462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sz="1200" dirty="0">
              <a:latin typeface="Khmer UI" panose="020B0502040204020203" pitchFamily="34" charset="0"/>
              <a:cs typeface="Khmer UI" panose="020B0502040204020203" pitchFamily="34" charset="0"/>
            </a:endParaRPr>
          </a:p>
        </p:txBody>
      </p:sp>
      <p:sp>
        <p:nvSpPr>
          <p:cNvPr id="4" name="Slide Number Placeholder 3"/>
          <p:cNvSpPr>
            <a:spLocks noGrp="1"/>
          </p:cNvSpPr>
          <p:nvPr>
            <p:ph type="sldNum" sz="quarter" idx="10"/>
          </p:nvPr>
        </p:nvSpPr>
        <p:spPr/>
        <p:txBody>
          <a:bodyPr/>
          <a:lstStyle/>
          <a:p>
            <a:fld id="{856B7E67-578F-454F-B949-53B87133A173}" type="slidenum">
              <a:rPr lang="pt-PT" smtClean="0"/>
              <a:t>4</a:t>
            </a:fld>
            <a:endParaRPr lang="pt-PT"/>
          </a:p>
        </p:txBody>
      </p:sp>
    </p:spTree>
    <p:extLst>
      <p:ext uri="{BB962C8B-B14F-4D97-AF65-F5344CB8AC3E}">
        <p14:creationId xmlns:p14="http://schemas.microsoft.com/office/powerpoint/2010/main" val="21323523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856B7E67-578F-454F-B949-53B87133A173}" type="slidenum">
              <a:rPr lang="pt-PT" smtClean="0"/>
              <a:t>6</a:t>
            </a:fld>
            <a:endParaRPr lang="pt-PT"/>
          </a:p>
        </p:txBody>
      </p:sp>
    </p:spTree>
    <p:extLst>
      <p:ext uri="{BB962C8B-B14F-4D97-AF65-F5344CB8AC3E}">
        <p14:creationId xmlns:p14="http://schemas.microsoft.com/office/powerpoint/2010/main" val="4399110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856B7E67-578F-454F-B949-53B87133A173}" type="slidenum">
              <a:rPr lang="pt-PT" smtClean="0"/>
              <a:t>7</a:t>
            </a:fld>
            <a:endParaRPr lang="pt-PT"/>
          </a:p>
        </p:txBody>
      </p:sp>
    </p:spTree>
    <p:extLst>
      <p:ext uri="{BB962C8B-B14F-4D97-AF65-F5344CB8AC3E}">
        <p14:creationId xmlns:p14="http://schemas.microsoft.com/office/powerpoint/2010/main" val="42379653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856B7E67-578F-454F-B949-53B87133A173}" type="slidenum">
              <a:rPr lang="pt-PT" smtClean="0"/>
              <a:t>8</a:t>
            </a:fld>
            <a:endParaRPr lang="pt-PT"/>
          </a:p>
        </p:txBody>
      </p:sp>
    </p:spTree>
    <p:extLst>
      <p:ext uri="{BB962C8B-B14F-4D97-AF65-F5344CB8AC3E}">
        <p14:creationId xmlns:p14="http://schemas.microsoft.com/office/powerpoint/2010/main" val="841151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856B7E67-578F-454F-B949-53B87133A173}" type="slidenum">
              <a:rPr lang="pt-PT" smtClean="0"/>
              <a:t>9</a:t>
            </a:fld>
            <a:endParaRPr lang="pt-PT"/>
          </a:p>
        </p:txBody>
      </p:sp>
    </p:spTree>
    <p:extLst>
      <p:ext uri="{BB962C8B-B14F-4D97-AF65-F5344CB8AC3E}">
        <p14:creationId xmlns:p14="http://schemas.microsoft.com/office/powerpoint/2010/main" val="9696064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856B7E67-578F-454F-B949-53B87133A173}" type="slidenum">
              <a:rPr lang="pt-PT" smtClean="0"/>
              <a:t>10</a:t>
            </a:fld>
            <a:endParaRPr lang="pt-PT"/>
          </a:p>
        </p:txBody>
      </p:sp>
    </p:spTree>
    <p:extLst>
      <p:ext uri="{BB962C8B-B14F-4D97-AF65-F5344CB8AC3E}">
        <p14:creationId xmlns:p14="http://schemas.microsoft.com/office/powerpoint/2010/main" val="12382434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10"/>
          </p:nvPr>
        </p:nvSpPr>
        <p:spPr/>
        <p:txBody>
          <a:bodyPr/>
          <a:lstStyle/>
          <a:p>
            <a:fld id="{856B7E67-578F-454F-B949-53B87133A173}" type="slidenum">
              <a:rPr lang="pt-PT" smtClean="0"/>
              <a:t>11</a:t>
            </a:fld>
            <a:endParaRPr lang="pt-PT"/>
          </a:p>
        </p:txBody>
      </p:sp>
    </p:spTree>
    <p:extLst>
      <p:ext uri="{BB962C8B-B14F-4D97-AF65-F5344CB8AC3E}">
        <p14:creationId xmlns:p14="http://schemas.microsoft.com/office/powerpoint/2010/main" val="1044497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o de título">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43284" y="3160504"/>
            <a:ext cx="7655238" cy="926204"/>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a:t>Clique para editar o estilo de subtítulo do Modelo Global</a:t>
            </a:r>
            <a:endParaRPr lang="en-US" dirty="0"/>
          </a:p>
        </p:txBody>
      </p:sp>
      <p:sp>
        <p:nvSpPr>
          <p:cNvPr id="4" name="Date Placeholder 3"/>
          <p:cNvSpPr>
            <a:spLocks noGrp="1"/>
          </p:cNvSpPr>
          <p:nvPr>
            <p:ph type="dt" sz="half" idx="10"/>
          </p:nvPr>
        </p:nvSpPr>
        <p:spPr/>
        <p:txBody>
          <a:bodyPr/>
          <a:lstStyle/>
          <a:p>
            <a:r>
              <a:rPr lang="pt-PT"/>
              <a:t>November 15, 2017</a:t>
            </a:r>
            <a:endParaRPr lang="en-US" dirty="0"/>
          </a:p>
        </p:txBody>
      </p:sp>
      <p:sp>
        <p:nvSpPr>
          <p:cNvPr id="5" name="Footer Placeholder 4"/>
          <p:cNvSpPr>
            <a:spLocks noGrp="1"/>
          </p:cNvSpPr>
          <p:nvPr>
            <p:ph type="ftr" sz="quarter" idx="11"/>
          </p:nvPr>
        </p:nvSpPr>
        <p:spPr/>
        <p:txBody>
          <a:bodyPr/>
          <a:lstStyle/>
          <a:p>
            <a:r>
              <a:rPr lang="pt-BR"/>
              <a:t>Instituto Superior Técnico </a:t>
            </a:r>
            <a:endParaRPr lang="en-US"/>
          </a:p>
        </p:txBody>
      </p:sp>
      <p:sp>
        <p:nvSpPr>
          <p:cNvPr id="6" name="Slide Number Placeholder 5"/>
          <p:cNvSpPr>
            <a:spLocks noGrp="1"/>
          </p:cNvSpPr>
          <p:nvPr>
            <p:ph type="sldNum" sz="quarter" idx="12"/>
          </p:nvPr>
        </p:nvSpPr>
        <p:spPr/>
        <p:txBody>
          <a:bodyPr/>
          <a:lstStyle/>
          <a:p>
            <a:fld id="{CA60EF0C-846E-4A4D-B9C3-8238AE181769}" type="slidenum">
              <a:rPr lang="en-US" smtClean="0"/>
              <a:t>‹#›</a:t>
            </a:fld>
            <a:endParaRPr lang="en-US"/>
          </a:p>
        </p:txBody>
      </p:sp>
      <p:sp>
        <p:nvSpPr>
          <p:cNvPr id="9" name="Title 1"/>
          <p:cNvSpPr>
            <a:spLocks noGrp="1"/>
          </p:cNvSpPr>
          <p:nvPr>
            <p:ph type="title"/>
          </p:nvPr>
        </p:nvSpPr>
        <p:spPr>
          <a:xfrm>
            <a:off x="743284" y="1474903"/>
            <a:ext cx="7655238" cy="1518797"/>
          </a:xfrm>
        </p:spPr>
        <p:txBody>
          <a:bodyPr>
            <a:normAutofit/>
          </a:bodyPr>
          <a:lstStyle>
            <a:lvl1pPr algn="ctr">
              <a:defRPr sz="4500"/>
            </a:lvl1pPr>
          </a:lstStyle>
          <a:p>
            <a:r>
              <a:rPr lang="pt-PT"/>
              <a:t>Clique para editar o estilo de título do Modelo Global</a:t>
            </a:r>
            <a:endParaRPr lang="en-US" dirty="0"/>
          </a:p>
        </p:txBody>
      </p:sp>
    </p:spTree>
    <p:extLst>
      <p:ext uri="{BB962C8B-B14F-4D97-AF65-F5344CB8AC3E}">
        <p14:creationId xmlns:p14="http://schemas.microsoft.com/office/powerpoint/2010/main" val="520192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a:p>
        </p:txBody>
      </p:sp>
      <p:sp>
        <p:nvSpPr>
          <p:cNvPr id="3" name="Content Placeholder 2"/>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r>
              <a:rPr lang="pt-PT"/>
              <a:t>November 15, 2017</a:t>
            </a:r>
            <a:endParaRPr lang="en-US"/>
          </a:p>
        </p:txBody>
      </p:sp>
      <p:sp>
        <p:nvSpPr>
          <p:cNvPr id="5" name="Footer Placeholder 4"/>
          <p:cNvSpPr>
            <a:spLocks noGrp="1"/>
          </p:cNvSpPr>
          <p:nvPr>
            <p:ph type="ftr" sz="quarter" idx="11"/>
          </p:nvPr>
        </p:nvSpPr>
        <p:spPr/>
        <p:txBody>
          <a:bodyPr/>
          <a:lstStyle/>
          <a:p>
            <a:r>
              <a:rPr lang="pt-BR"/>
              <a:t>Instituto Superior Técnico </a:t>
            </a:r>
            <a:endParaRPr lang="en-US"/>
          </a:p>
        </p:txBody>
      </p:sp>
      <p:sp>
        <p:nvSpPr>
          <p:cNvPr id="6" name="Slide Number Placeholder 5"/>
          <p:cNvSpPr>
            <a:spLocks noGrp="1"/>
          </p:cNvSpPr>
          <p:nvPr>
            <p:ph type="sldNum" sz="quarter" idx="12"/>
          </p:nvPr>
        </p:nvSpPr>
        <p:spPr/>
        <p:txBody>
          <a:bodyPr/>
          <a:lstStyle/>
          <a:p>
            <a:fld id="{CA60EF0C-846E-4A4D-B9C3-8238AE181769}" type="slidenum">
              <a:rPr lang="en-US" smtClean="0"/>
              <a:t>‹#›</a:t>
            </a:fld>
            <a:endParaRPr lang="en-US"/>
          </a:p>
        </p:txBody>
      </p:sp>
    </p:spTree>
    <p:extLst>
      <p:ext uri="{BB962C8B-B14F-4D97-AF65-F5344CB8AC3E}">
        <p14:creationId xmlns:p14="http://schemas.microsoft.com/office/powerpoint/2010/main" val="3363547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itle + 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a:p>
        </p:txBody>
      </p:sp>
      <p:sp>
        <p:nvSpPr>
          <p:cNvPr id="3" name="Content Placeholder 2"/>
          <p:cNvSpPr>
            <a:spLocks noGrp="1"/>
          </p:cNvSpPr>
          <p:nvPr>
            <p:ph sz="half" idx="1"/>
          </p:nvPr>
        </p:nvSpPr>
        <p:spPr>
          <a:xfrm>
            <a:off x="743284" y="1852407"/>
            <a:ext cx="3752516" cy="27422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4648200" y="1852408"/>
            <a:ext cx="3750322" cy="274221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r>
              <a:rPr lang="pt-PT"/>
              <a:t>November 15, 2017</a:t>
            </a:r>
            <a:endParaRPr lang="en-US" dirty="0"/>
          </a:p>
        </p:txBody>
      </p:sp>
      <p:sp>
        <p:nvSpPr>
          <p:cNvPr id="6" name="Footer Placeholder 5"/>
          <p:cNvSpPr>
            <a:spLocks noGrp="1"/>
          </p:cNvSpPr>
          <p:nvPr>
            <p:ph type="ftr" sz="quarter" idx="11"/>
          </p:nvPr>
        </p:nvSpPr>
        <p:spPr/>
        <p:txBody>
          <a:bodyPr/>
          <a:lstStyle/>
          <a:p>
            <a:r>
              <a:rPr lang="pt-BR"/>
              <a:t>Instituto Superior Técnico </a:t>
            </a:r>
            <a:endParaRPr lang="en-US"/>
          </a:p>
        </p:txBody>
      </p:sp>
      <p:sp>
        <p:nvSpPr>
          <p:cNvPr id="7" name="Slide Number Placeholder 6"/>
          <p:cNvSpPr>
            <a:spLocks noGrp="1"/>
          </p:cNvSpPr>
          <p:nvPr>
            <p:ph type="sldNum" sz="quarter" idx="12"/>
          </p:nvPr>
        </p:nvSpPr>
        <p:spPr/>
        <p:txBody>
          <a:bodyPr/>
          <a:lstStyle/>
          <a:p>
            <a:fld id="{CA60EF0C-846E-4A4D-B9C3-8238AE181769}" type="slidenum">
              <a:rPr lang="en-US" smtClean="0"/>
              <a:t>‹#›</a:t>
            </a:fld>
            <a:endParaRPr lang="en-US"/>
          </a:p>
        </p:txBody>
      </p:sp>
    </p:spTree>
    <p:extLst>
      <p:ext uri="{BB962C8B-B14F-4D97-AF65-F5344CB8AC3E}">
        <p14:creationId xmlns:p14="http://schemas.microsoft.com/office/powerpoint/2010/main" val="251325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984094"/>
            <a:ext cx="4823472" cy="261052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743285" y="1984094"/>
            <a:ext cx="2722229" cy="2610528"/>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r>
              <a:rPr lang="pt-PT"/>
              <a:t>November 15, 2017</a:t>
            </a:r>
            <a:endParaRPr lang="en-US"/>
          </a:p>
        </p:txBody>
      </p:sp>
      <p:sp>
        <p:nvSpPr>
          <p:cNvPr id="6" name="Footer Placeholder 5"/>
          <p:cNvSpPr>
            <a:spLocks noGrp="1"/>
          </p:cNvSpPr>
          <p:nvPr>
            <p:ph type="ftr" sz="quarter" idx="11"/>
          </p:nvPr>
        </p:nvSpPr>
        <p:spPr/>
        <p:txBody>
          <a:bodyPr/>
          <a:lstStyle/>
          <a:p>
            <a:r>
              <a:rPr lang="pt-BR"/>
              <a:t>Instituto Superior Técnico </a:t>
            </a:r>
            <a:endParaRPr lang="en-US" dirty="0"/>
          </a:p>
        </p:txBody>
      </p:sp>
      <p:sp>
        <p:nvSpPr>
          <p:cNvPr id="7" name="Slide Number Placeholder 6"/>
          <p:cNvSpPr>
            <a:spLocks noGrp="1"/>
          </p:cNvSpPr>
          <p:nvPr>
            <p:ph type="sldNum" sz="quarter" idx="12"/>
          </p:nvPr>
        </p:nvSpPr>
        <p:spPr/>
        <p:txBody>
          <a:bodyPr/>
          <a:lstStyle/>
          <a:p>
            <a:fld id="{CA60EF0C-846E-4A4D-B9C3-8238AE181769}" type="slidenum">
              <a:rPr lang="en-US" smtClean="0"/>
              <a:t>‹#›</a:t>
            </a:fld>
            <a:endParaRPr lang="en-US"/>
          </a:p>
        </p:txBody>
      </p:sp>
      <p:sp>
        <p:nvSpPr>
          <p:cNvPr id="8" name="Title 1"/>
          <p:cNvSpPr>
            <a:spLocks noGrp="1"/>
          </p:cNvSpPr>
          <p:nvPr>
            <p:ph type="title"/>
          </p:nvPr>
        </p:nvSpPr>
        <p:spPr>
          <a:xfrm>
            <a:off x="743284" y="1087006"/>
            <a:ext cx="7655238" cy="651272"/>
          </a:xfrm>
        </p:spPr>
        <p:txBody>
          <a:bodyPr/>
          <a:lstStyle/>
          <a:p>
            <a:r>
              <a:rPr lang="pt-PT"/>
              <a:t>Clique para editar o estilo de título do Modelo Global</a:t>
            </a:r>
            <a:endParaRPr lang="en-US"/>
          </a:p>
        </p:txBody>
      </p:sp>
    </p:spTree>
    <p:extLst>
      <p:ext uri="{BB962C8B-B14F-4D97-AF65-F5344CB8AC3E}">
        <p14:creationId xmlns:p14="http://schemas.microsoft.com/office/powerpoint/2010/main" val="4021004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Caption">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743284" y="1220305"/>
            <a:ext cx="7655238" cy="308588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Arraste a imagem até ao marcador de posição ou clique no ícone para adicionar</a:t>
            </a:r>
            <a:endParaRPr lang="en-US" dirty="0"/>
          </a:p>
        </p:txBody>
      </p:sp>
      <p:sp>
        <p:nvSpPr>
          <p:cNvPr id="4" name="Text Placeholder 3"/>
          <p:cNvSpPr>
            <a:spLocks noGrp="1"/>
          </p:cNvSpPr>
          <p:nvPr>
            <p:ph type="body" sz="half" idx="2"/>
          </p:nvPr>
        </p:nvSpPr>
        <p:spPr>
          <a:xfrm>
            <a:off x="743284" y="4380810"/>
            <a:ext cx="7655238" cy="294103"/>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r>
              <a:rPr lang="pt-PT"/>
              <a:t>November 15, 2017</a:t>
            </a:r>
            <a:endParaRPr lang="en-US" dirty="0"/>
          </a:p>
        </p:txBody>
      </p:sp>
      <p:sp>
        <p:nvSpPr>
          <p:cNvPr id="6" name="Footer Placeholder 5"/>
          <p:cNvSpPr>
            <a:spLocks noGrp="1"/>
          </p:cNvSpPr>
          <p:nvPr>
            <p:ph type="ftr" sz="quarter" idx="11"/>
          </p:nvPr>
        </p:nvSpPr>
        <p:spPr/>
        <p:txBody>
          <a:bodyPr/>
          <a:lstStyle/>
          <a:p>
            <a:r>
              <a:rPr lang="pt-BR"/>
              <a:t>Instituto Superior Técnico </a:t>
            </a:r>
            <a:endParaRPr lang="en-US"/>
          </a:p>
        </p:txBody>
      </p:sp>
      <p:sp>
        <p:nvSpPr>
          <p:cNvPr id="7" name="Slide Number Placeholder 6"/>
          <p:cNvSpPr>
            <a:spLocks noGrp="1"/>
          </p:cNvSpPr>
          <p:nvPr>
            <p:ph type="sldNum" sz="quarter" idx="12"/>
          </p:nvPr>
        </p:nvSpPr>
        <p:spPr/>
        <p:txBody>
          <a:bodyPr/>
          <a:lstStyle/>
          <a:p>
            <a:fld id="{CA60EF0C-846E-4A4D-B9C3-8238AE181769}" type="slidenum">
              <a:rPr lang="en-US" smtClean="0"/>
              <a:t>‹#›</a:t>
            </a:fld>
            <a:endParaRPr lang="en-US"/>
          </a:p>
        </p:txBody>
      </p:sp>
    </p:spTree>
    <p:extLst>
      <p:ext uri="{BB962C8B-B14F-4D97-AF65-F5344CB8AC3E}">
        <p14:creationId xmlns:p14="http://schemas.microsoft.com/office/powerpoint/2010/main" val="622979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Pictur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6" name="Picture Placeholder 2"/>
          <p:cNvSpPr>
            <a:spLocks noGrp="1"/>
          </p:cNvSpPr>
          <p:nvPr>
            <p:ph type="pic" idx="1"/>
          </p:nvPr>
        </p:nvSpPr>
        <p:spPr>
          <a:xfrm>
            <a:off x="743284" y="1852407"/>
            <a:ext cx="7655238" cy="278738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Arraste a imagem até ao marcador de posição ou clique no ícone para adicionar</a:t>
            </a:r>
            <a:endParaRPr lang="en-US" dirty="0"/>
          </a:p>
        </p:txBody>
      </p:sp>
      <p:sp>
        <p:nvSpPr>
          <p:cNvPr id="11" name="Title 1"/>
          <p:cNvSpPr>
            <a:spLocks noGrp="1"/>
          </p:cNvSpPr>
          <p:nvPr>
            <p:ph type="title"/>
          </p:nvPr>
        </p:nvSpPr>
        <p:spPr>
          <a:xfrm>
            <a:off x="743284" y="1087006"/>
            <a:ext cx="7655238" cy="651272"/>
          </a:xfrm>
        </p:spPr>
        <p:txBody>
          <a:bodyPr/>
          <a:lstStyle/>
          <a:p>
            <a:r>
              <a:rPr lang="pt-PT"/>
              <a:t>Clique para editar o estilo de título do Modelo Global</a:t>
            </a:r>
            <a:endParaRPr lang="en-US"/>
          </a:p>
        </p:txBody>
      </p:sp>
      <p:sp>
        <p:nvSpPr>
          <p:cNvPr id="7" name="Date Placeholder 4"/>
          <p:cNvSpPr>
            <a:spLocks noGrp="1"/>
          </p:cNvSpPr>
          <p:nvPr>
            <p:ph type="dt" sz="half" idx="10"/>
          </p:nvPr>
        </p:nvSpPr>
        <p:spPr>
          <a:xfrm>
            <a:off x="743284" y="4810990"/>
            <a:ext cx="1847516" cy="230117"/>
          </a:xfrm>
        </p:spPr>
        <p:txBody>
          <a:bodyPr/>
          <a:lstStyle/>
          <a:p>
            <a:r>
              <a:rPr lang="pt-PT"/>
              <a:t>November 15, 2017</a:t>
            </a:r>
            <a:endParaRPr lang="en-US" dirty="0"/>
          </a:p>
        </p:txBody>
      </p:sp>
      <p:sp>
        <p:nvSpPr>
          <p:cNvPr id="12" name="Footer Placeholder 5"/>
          <p:cNvSpPr>
            <a:spLocks noGrp="1"/>
          </p:cNvSpPr>
          <p:nvPr>
            <p:ph type="ftr" sz="quarter" idx="11"/>
          </p:nvPr>
        </p:nvSpPr>
        <p:spPr>
          <a:xfrm>
            <a:off x="3124200" y="4810990"/>
            <a:ext cx="2895600" cy="230117"/>
          </a:xfrm>
        </p:spPr>
        <p:txBody>
          <a:bodyPr/>
          <a:lstStyle/>
          <a:p>
            <a:r>
              <a:rPr lang="pt-BR"/>
              <a:t>Instituto Superior Técnico </a:t>
            </a:r>
            <a:endParaRPr lang="en-US"/>
          </a:p>
        </p:txBody>
      </p:sp>
      <p:sp>
        <p:nvSpPr>
          <p:cNvPr id="13" name="Slide Number Placeholder 6"/>
          <p:cNvSpPr>
            <a:spLocks noGrp="1"/>
          </p:cNvSpPr>
          <p:nvPr>
            <p:ph type="sldNum" sz="quarter" idx="12"/>
          </p:nvPr>
        </p:nvSpPr>
        <p:spPr>
          <a:xfrm>
            <a:off x="6566650" y="4810990"/>
            <a:ext cx="1831872" cy="230117"/>
          </a:xfrm>
        </p:spPr>
        <p:txBody>
          <a:bodyPr/>
          <a:lstStyle/>
          <a:p>
            <a:fld id="{CA60EF0C-846E-4A4D-B9C3-8238AE181769}" type="slidenum">
              <a:rPr lang="en-US" smtClean="0"/>
              <a:t>‹#›</a:t>
            </a:fld>
            <a:endParaRPr lang="en-US"/>
          </a:p>
        </p:txBody>
      </p:sp>
    </p:spTree>
    <p:extLst>
      <p:ext uri="{BB962C8B-B14F-4D97-AF65-F5344CB8AC3E}">
        <p14:creationId xmlns:p14="http://schemas.microsoft.com/office/powerpoint/2010/main" val="2635192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pt-PT"/>
              <a:t>November 15, 2017</a:t>
            </a:r>
            <a:endParaRPr lang="en-US"/>
          </a:p>
        </p:txBody>
      </p:sp>
      <p:sp>
        <p:nvSpPr>
          <p:cNvPr id="3" name="Footer Placeholder 2"/>
          <p:cNvSpPr>
            <a:spLocks noGrp="1"/>
          </p:cNvSpPr>
          <p:nvPr>
            <p:ph type="ftr" sz="quarter" idx="11"/>
          </p:nvPr>
        </p:nvSpPr>
        <p:spPr/>
        <p:txBody>
          <a:bodyPr/>
          <a:lstStyle/>
          <a:p>
            <a:r>
              <a:rPr lang="pt-BR"/>
              <a:t>Instituto Superior Técnico </a:t>
            </a:r>
            <a:endParaRPr lang="en-US"/>
          </a:p>
        </p:txBody>
      </p:sp>
      <p:sp>
        <p:nvSpPr>
          <p:cNvPr id="4" name="Slide Number Placeholder 3"/>
          <p:cNvSpPr>
            <a:spLocks noGrp="1"/>
          </p:cNvSpPr>
          <p:nvPr>
            <p:ph type="sldNum" sz="quarter" idx="12"/>
          </p:nvPr>
        </p:nvSpPr>
        <p:spPr/>
        <p:txBody>
          <a:bodyPr/>
          <a:lstStyle/>
          <a:p>
            <a:fld id="{CA60EF0C-846E-4A4D-B9C3-8238AE181769}" type="slidenum">
              <a:rPr lang="en-US" smtClean="0"/>
              <a:t>‹#›</a:t>
            </a:fld>
            <a:endParaRPr lang="en-US"/>
          </a:p>
        </p:txBody>
      </p:sp>
    </p:spTree>
    <p:extLst>
      <p:ext uri="{BB962C8B-B14F-4D97-AF65-F5344CB8AC3E}">
        <p14:creationId xmlns:p14="http://schemas.microsoft.com/office/powerpoint/2010/main" val="1876214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43285" y="1087006"/>
            <a:ext cx="7655237" cy="651272"/>
          </a:xfrm>
          <a:prstGeom prst="rect">
            <a:avLst/>
          </a:prstGeom>
        </p:spPr>
        <p:txBody>
          <a:bodyPr vert="horz" lIns="91440" tIns="45720" rIns="91440" bIns="45720" rtlCol="0" anchor="ctr">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743285" y="1830458"/>
            <a:ext cx="7655237" cy="2764164"/>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743284" y="4810990"/>
            <a:ext cx="1847516" cy="230117"/>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r>
              <a:rPr lang="pt-PT"/>
              <a:t>November 15, 2017</a:t>
            </a:r>
            <a:endParaRPr lang="en-US" dirty="0"/>
          </a:p>
        </p:txBody>
      </p:sp>
      <p:sp>
        <p:nvSpPr>
          <p:cNvPr id="5" name="Footer Placeholder 4"/>
          <p:cNvSpPr>
            <a:spLocks noGrp="1"/>
          </p:cNvSpPr>
          <p:nvPr>
            <p:ph type="ftr" sz="quarter" idx="3"/>
          </p:nvPr>
        </p:nvSpPr>
        <p:spPr>
          <a:xfrm>
            <a:off x="3124200" y="4810990"/>
            <a:ext cx="2895600" cy="230117"/>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r>
              <a:rPr lang="en-US" dirty="0" err="1"/>
              <a:t>Instituto</a:t>
            </a:r>
            <a:r>
              <a:rPr lang="en-US" dirty="0"/>
              <a:t> Superior </a:t>
            </a:r>
            <a:r>
              <a:rPr lang="en-US" dirty="0" err="1"/>
              <a:t>Técnico</a:t>
            </a:r>
            <a:r>
              <a:rPr lang="en-US" dirty="0"/>
              <a:t> </a:t>
            </a:r>
          </a:p>
        </p:txBody>
      </p:sp>
      <p:sp>
        <p:nvSpPr>
          <p:cNvPr id="6" name="Slide Number Placeholder 5"/>
          <p:cNvSpPr>
            <a:spLocks noGrp="1"/>
          </p:cNvSpPr>
          <p:nvPr>
            <p:ph type="sldNum" sz="quarter" idx="4"/>
          </p:nvPr>
        </p:nvSpPr>
        <p:spPr>
          <a:xfrm>
            <a:off x="6566650" y="4810990"/>
            <a:ext cx="1831872" cy="230117"/>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CA60EF0C-846E-4A4D-B9C3-8238AE181769}" type="slidenum">
              <a:rPr lang="en-US" smtClean="0"/>
              <a:pPr/>
              <a:t>‹#›</a:t>
            </a:fld>
            <a:endParaRPr lang="en-US" dirty="0"/>
          </a:p>
        </p:txBody>
      </p:sp>
    </p:spTree>
    <p:extLst>
      <p:ext uri="{BB962C8B-B14F-4D97-AF65-F5344CB8AC3E}">
        <p14:creationId xmlns:p14="http://schemas.microsoft.com/office/powerpoint/2010/main" val="464875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6" r:id="rId4"/>
    <p:sldLayoutId id="2147483657" r:id="rId5"/>
    <p:sldLayoutId id="2147483658" r:id="rId6"/>
    <p:sldLayoutId id="2147483655" r:id="rId7"/>
  </p:sldLayoutIdLst>
  <p:hf sldNum="0" hdr="0"/>
  <p:txStyles>
    <p:titleStyle>
      <a:lvl1pPr algn="l" defTabSz="457200" rtl="0" eaLnBrk="1" latinLnBrk="0" hangingPunct="1">
        <a:spcBef>
          <a:spcPct val="0"/>
        </a:spcBef>
        <a:buNone/>
        <a:defRPr sz="3600" b="1" i="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microsoft.com/office/2007/relationships/hdphoto" Target="../media/hdphoto1.wdp"/><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angle 8"/>
          <p:cNvSpPr/>
          <p:nvPr/>
        </p:nvSpPr>
        <p:spPr>
          <a:xfrm>
            <a:off x="0" y="906449"/>
            <a:ext cx="9144000" cy="396382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Subtitle 1"/>
          <p:cNvSpPr>
            <a:spLocks noGrp="1"/>
          </p:cNvSpPr>
          <p:nvPr>
            <p:ph type="subTitle" idx="1"/>
          </p:nvPr>
        </p:nvSpPr>
        <p:spPr>
          <a:xfrm>
            <a:off x="743284" y="2721670"/>
            <a:ext cx="7655238" cy="926204"/>
          </a:xfrm>
        </p:spPr>
        <p:txBody>
          <a:bodyPr>
            <a:normAutofit/>
          </a:bodyPr>
          <a:lstStyle/>
          <a:p>
            <a:r>
              <a:rPr lang="en-US" sz="2000" dirty="0" err="1">
                <a:solidFill>
                  <a:schemeClr val="tx1"/>
                </a:solidFill>
              </a:rPr>
              <a:t>Rúben</a:t>
            </a:r>
            <a:r>
              <a:rPr lang="en-US" sz="2000" dirty="0">
                <a:solidFill>
                  <a:schemeClr val="tx1"/>
                </a:solidFill>
              </a:rPr>
              <a:t> Miguel Oliveira Tadeia</a:t>
            </a:r>
          </a:p>
          <a:p>
            <a:r>
              <a:rPr lang="en-US" sz="1600" dirty="0">
                <a:solidFill>
                  <a:schemeClr val="tx1"/>
                </a:solidFill>
              </a:rPr>
              <a:t>December 05, 2017</a:t>
            </a:r>
          </a:p>
        </p:txBody>
      </p:sp>
      <p:sp>
        <p:nvSpPr>
          <p:cNvPr id="5" name="Title 4"/>
          <p:cNvSpPr>
            <a:spLocks noGrp="1"/>
          </p:cNvSpPr>
          <p:nvPr>
            <p:ph type="title"/>
          </p:nvPr>
        </p:nvSpPr>
        <p:spPr>
          <a:xfrm>
            <a:off x="948994" y="553287"/>
            <a:ext cx="7252545" cy="1377988"/>
          </a:xfrm>
          <a:noFill/>
        </p:spPr>
        <p:txBody>
          <a:bodyPr>
            <a:noAutofit/>
          </a:bodyPr>
          <a:lstStyle/>
          <a:p>
            <a:r>
              <a:rPr lang="en-US" sz="2200" dirty="0">
                <a:solidFill>
                  <a:srgbClr val="2E3A43"/>
                </a:solidFill>
              </a:rPr>
              <a:t>Localization using Extended Kalman Filter and a</a:t>
            </a:r>
            <a:br>
              <a:rPr lang="en-US" sz="2200" dirty="0">
                <a:solidFill>
                  <a:srgbClr val="2E3A43"/>
                </a:solidFill>
              </a:rPr>
            </a:br>
            <a:r>
              <a:rPr lang="en-US" sz="2200" dirty="0">
                <a:solidFill>
                  <a:srgbClr val="2E3A43"/>
                </a:solidFill>
              </a:rPr>
              <a:t>LRF</a:t>
            </a:r>
          </a:p>
        </p:txBody>
      </p:sp>
      <p:sp>
        <p:nvSpPr>
          <p:cNvPr id="6" name="Subtitle 1"/>
          <p:cNvSpPr txBox="1">
            <a:spLocks/>
          </p:cNvSpPr>
          <p:nvPr/>
        </p:nvSpPr>
        <p:spPr>
          <a:xfrm>
            <a:off x="4570903" y="3928188"/>
            <a:ext cx="4096291" cy="926204"/>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r"/>
            <a:r>
              <a:rPr lang="en-US" sz="1600" b="1" dirty="0">
                <a:solidFill>
                  <a:schemeClr val="tx1"/>
                </a:solidFill>
              </a:rPr>
              <a:t>Supervisors</a:t>
            </a:r>
          </a:p>
          <a:p>
            <a:pPr indent="268288" algn="r"/>
            <a:r>
              <a:rPr lang="en-US" sz="1600" dirty="0">
                <a:solidFill>
                  <a:schemeClr val="tx1"/>
                </a:solidFill>
              </a:rPr>
              <a:t>Prof. Rodrigo Ventura</a:t>
            </a:r>
          </a:p>
          <a:p>
            <a:pPr indent="268288" algn="r"/>
            <a:r>
              <a:rPr lang="en-US" sz="1600" dirty="0">
                <a:solidFill>
                  <a:schemeClr val="tx1"/>
                </a:solidFill>
              </a:rPr>
              <a:t>Prof. Oscar Lima</a:t>
            </a:r>
          </a:p>
          <a:p>
            <a:pPr indent="1341438" algn="r"/>
            <a:endParaRPr lang="en-US" sz="1800" dirty="0">
              <a:solidFill>
                <a:schemeClr val="tx1"/>
              </a:solidFill>
            </a:endParaRPr>
          </a:p>
        </p:txBody>
      </p:sp>
      <p:cxnSp>
        <p:nvCxnSpPr>
          <p:cNvPr id="8" name="Straight Connector 7"/>
          <p:cNvCxnSpPr/>
          <p:nvPr/>
        </p:nvCxnSpPr>
        <p:spPr>
          <a:xfrm>
            <a:off x="522914" y="2584994"/>
            <a:ext cx="8049148"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2467028" y="1916678"/>
            <a:ext cx="4338302" cy="523220"/>
          </a:xfrm>
          <a:prstGeom prst="rect">
            <a:avLst/>
          </a:prstGeom>
          <a:noFill/>
        </p:spPr>
        <p:txBody>
          <a:bodyPr wrap="square" rtlCol="0">
            <a:spAutoFit/>
          </a:bodyPr>
          <a:lstStyle/>
          <a:p>
            <a:pPr algn="ctr"/>
            <a:endParaRPr lang="en-US" sz="1400" dirty="0"/>
          </a:p>
          <a:p>
            <a:pPr algn="ctr"/>
            <a:r>
              <a:rPr lang="en-US" sz="1400" b="1" dirty="0"/>
              <a:t>Autonomous Systems</a:t>
            </a:r>
          </a:p>
        </p:txBody>
      </p:sp>
      <p:sp>
        <p:nvSpPr>
          <p:cNvPr id="10" name="Subtitle 1">
            <a:extLst>
              <a:ext uri="{FF2B5EF4-FFF2-40B4-BE49-F238E27FC236}">
                <a16:creationId xmlns:a16="http://schemas.microsoft.com/office/drawing/2014/main" id="{2723D8E8-9399-4D20-A81F-1390AC084F2A}"/>
              </a:ext>
            </a:extLst>
          </p:cNvPr>
          <p:cNvSpPr txBox="1">
            <a:spLocks/>
          </p:cNvSpPr>
          <p:nvPr/>
        </p:nvSpPr>
        <p:spPr>
          <a:xfrm>
            <a:off x="193746" y="3931059"/>
            <a:ext cx="4096291" cy="926204"/>
          </a:xfrm>
          <a:prstGeom prst="rect">
            <a:avLst/>
          </a:prstGeom>
        </p:spPr>
        <p:txBody>
          <a:bodyPr vert="horz" lIns="91440" tIns="45720" rIns="91440" bIns="45720" rtlCol="0">
            <a:normAutofit fontScale="70000" lnSpcReduction="200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en-US" sz="1600" b="1" dirty="0">
                <a:solidFill>
                  <a:schemeClr val="tx1"/>
                </a:solidFill>
              </a:rPr>
              <a:t>Group 7</a:t>
            </a:r>
          </a:p>
          <a:p>
            <a:pPr algn="l"/>
            <a:r>
              <a:rPr lang="en-US" sz="1600" dirty="0" err="1">
                <a:solidFill>
                  <a:schemeClr val="tx1"/>
                </a:solidFill>
              </a:rPr>
              <a:t>Rúben</a:t>
            </a:r>
            <a:r>
              <a:rPr lang="en-US" sz="1600" dirty="0">
                <a:solidFill>
                  <a:schemeClr val="tx1"/>
                </a:solidFill>
              </a:rPr>
              <a:t> Tadeia,  Nº 75268</a:t>
            </a:r>
            <a:br>
              <a:rPr lang="en-US" sz="1600" b="1" dirty="0">
                <a:solidFill>
                  <a:schemeClr val="tx1"/>
                </a:solidFill>
              </a:rPr>
            </a:br>
            <a:r>
              <a:rPr lang="en-US" sz="1600" dirty="0">
                <a:solidFill>
                  <a:schemeClr val="tx1"/>
                </a:solidFill>
              </a:rPr>
              <a:t>Manuel Moura,  Nº 75756</a:t>
            </a:r>
          </a:p>
          <a:p>
            <a:pPr algn="l"/>
            <a:r>
              <a:rPr lang="en-US" sz="1600" dirty="0">
                <a:solidFill>
                  <a:schemeClr val="tx1"/>
                </a:solidFill>
              </a:rPr>
              <a:t>Pedro Falcão,    Nº 77063</a:t>
            </a:r>
          </a:p>
          <a:p>
            <a:pPr algn="l"/>
            <a:r>
              <a:rPr lang="en-US" sz="1600" dirty="0" err="1">
                <a:solidFill>
                  <a:schemeClr val="tx1"/>
                </a:solidFill>
              </a:rPr>
              <a:t>Davi</a:t>
            </a:r>
            <a:r>
              <a:rPr lang="en-US" sz="1600" dirty="0">
                <a:solidFill>
                  <a:schemeClr val="tx1"/>
                </a:solidFill>
              </a:rPr>
              <a:t> Mello,        Nº 89126</a:t>
            </a:r>
          </a:p>
        </p:txBody>
      </p:sp>
    </p:spTree>
    <p:extLst>
      <p:ext uri="{BB962C8B-B14F-4D97-AF65-F5344CB8AC3E}">
        <p14:creationId xmlns:p14="http://schemas.microsoft.com/office/powerpoint/2010/main" val="2891915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4362" y="321314"/>
            <a:ext cx="7389224" cy="442294"/>
          </a:xfrm>
        </p:spPr>
        <p:txBody>
          <a:bodyPr>
            <a:noAutofit/>
          </a:bodyPr>
          <a:lstStyle/>
          <a:p>
            <a:pPr algn="ctr"/>
            <a:r>
              <a:rPr lang="en-US" sz="2400" dirty="0">
                <a:solidFill>
                  <a:srgbClr val="2E3A43"/>
                </a:solidFill>
              </a:rPr>
              <a:t>Methods and Algorithms</a:t>
            </a:r>
          </a:p>
        </p:txBody>
      </p:sp>
      <p:sp>
        <p:nvSpPr>
          <p:cNvPr id="4" name="Date Placeholder 3"/>
          <p:cNvSpPr>
            <a:spLocks noGrp="1"/>
          </p:cNvSpPr>
          <p:nvPr>
            <p:ph type="dt" sz="half" idx="10"/>
          </p:nvPr>
        </p:nvSpPr>
        <p:spPr/>
        <p:txBody>
          <a:bodyPr/>
          <a:lstStyle/>
          <a:p>
            <a:r>
              <a:rPr lang="pt-PT" dirty="0" err="1"/>
              <a:t>December</a:t>
            </a:r>
            <a:r>
              <a:rPr lang="pt-PT" dirty="0"/>
              <a:t> 5, 2017</a:t>
            </a:r>
            <a:endParaRPr lang="en-US" dirty="0"/>
          </a:p>
        </p:txBody>
      </p:sp>
      <p:sp>
        <p:nvSpPr>
          <p:cNvPr id="10" name="Rectangle 9"/>
          <p:cNvSpPr/>
          <p:nvPr/>
        </p:nvSpPr>
        <p:spPr>
          <a:xfrm>
            <a:off x="1803585" y="1838316"/>
            <a:ext cx="1918797" cy="666312"/>
          </a:xfrm>
          <a:prstGeom prst="rect">
            <a:avLst/>
          </a:prstGeom>
          <a:solidFill>
            <a:srgbClr val="FFFFFF"/>
          </a:solidFill>
          <a:ln w="28575">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lnSpc>
                <a:spcPct val="80000"/>
              </a:lnSpc>
            </a:pPr>
            <a:r>
              <a:rPr lang="pt-PT" sz="1400" b="1" dirty="0">
                <a:solidFill>
                  <a:schemeClr val="tx1"/>
                </a:solidFill>
              </a:rPr>
              <a:t>INPUT</a:t>
            </a:r>
            <a:r>
              <a:rPr lang="pt-PT" sz="1400" dirty="0">
                <a:solidFill>
                  <a:schemeClr val="tx1"/>
                </a:solidFill>
              </a:rPr>
              <a:t> </a:t>
            </a:r>
          </a:p>
          <a:p>
            <a:pPr algn="ctr">
              <a:lnSpc>
                <a:spcPct val="110000"/>
              </a:lnSpc>
            </a:pPr>
            <a:r>
              <a:rPr lang="en-US" sz="1400" dirty="0">
                <a:solidFill>
                  <a:schemeClr val="tx1"/>
                </a:solidFill>
              </a:rPr>
              <a:t>Parameters</a:t>
            </a:r>
          </a:p>
        </p:txBody>
      </p:sp>
      <p:sp>
        <p:nvSpPr>
          <p:cNvPr id="11" name="Oval 10"/>
          <p:cNvSpPr/>
          <p:nvPr/>
        </p:nvSpPr>
        <p:spPr>
          <a:xfrm>
            <a:off x="4572000" y="1621649"/>
            <a:ext cx="1330779" cy="1290136"/>
          </a:xfrm>
          <a:prstGeom prst="ellipse">
            <a:avLst/>
          </a:prstGeom>
          <a:solidFill>
            <a:schemeClr val="bg2"/>
          </a:solidFill>
          <a:ln w="28575">
            <a:solidFill>
              <a:schemeClr val="tx1"/>
            </a:solidFill>
          </a:ln>
        </p:spPr>
        <p:style>
          <a:lnRef idx="0">
            <a:schemeClr val="accent1"/>
          </a:lnRef>
          <a:fillRef idx="3">
            <a:schemeClr val="accent1"/>
          </a:fillRef>
          <a:effectRef idx="3">
            <a:schemeClr val="accent1"/>
          </a:effectRef>
          <a:fontRef idx="minor">
            <a:schemeClr val="lt1"/>
          </a:fontRef>
        </p:style>
        <p:txBody>
          <a:bodyPr rtlCol="0" anchor="ctr"/>
          <a:lstStyle/>
          <a:p>
            <a:pPr lvl="0" algn="ctr"/>
            <a:endParaRPr lang="en-US" sz="1050" dirty="0">
              <a:solidFill>
                <a:prstClr val="black"/>
              </a:solidFill>
            </a:endParaRPr>
          </a:p>
        </p:txBody>
      </p:sp>
      <p:sp>
        <p:nvSpPr>
          <p:cNvPr id="12" name="TextBox 11"/>
          <p:cNvSpPr txBox="1"/>
          <p:nvPr/>
        </p:nvSpPr>
        <p:spPr>
          <a:xfrm>
            <a:off x="4391984" y="1838316"/>
            <a:ext cx="1706890" cy="1077218"/>
          </a:xfrm>
          <a:prstGeom prst="rect">
            <a:avLst/>
          </a:prstGeom>
          <a:noFill/>
        </p:spPr>
        <p:txBody>
          <a:bodyPr wrap="square" rtlCol="0">
            <a:spAutoFit/>
          </a:bodyPr>
          <a:lstStyle/>
          <a:p>
            <a:pPr lvl="0" algn="ctr"/>
            <a:r>
              <a:rPr lang="en-US" sz="1600" b="1" dirty="0"/>
              <a:t>Applying</a:t>
            </a:r>
          </a:p>
          <a:p>
            <a:pPr lvl="0" algn="ctr"/>
            <a:r>
              <a:rPr lang="en-US" sz="1600" b="1" dirty="0"/>
              <a:t>the</a:t>
            </a:r>
          </a:p>
          <a:p>
            <a:pPr lvl="0" algn="ctr"/>
            <a:r>
              <a:rPr lang="en-US" sz="1600" b="1" dirty="0"/>
              <a:t>EKF</a:t>
            </a:r>
          </a:p>
          <a:p>
            <a:pPr algn="ctr"/>
            <a:endParaRPr lang="en-US" sz="1600" dirty="0"/>
          </a:p>
        </p:txBody>
      </p:sp>
      <p:sp>
        <p:nvSpPr>
          <p:cNvPr id="13" name="Rectangle 12"/>
          <p:cNvSpPr/>
          <p:nvPr/>
        </p:nvSpPr>
        <p:spPr>
          <a:xfrm>
            <a:off x="6756585" y="1838316"/>
            <a:ext cx="1918797" cy="666312"/>
          </a:xfrm>
          <a:prstGeom prst="rect">
            <a:avLst/>
          </a:prstGeom>
          <a:solidFill>
            <a:schemeClr val="bg2"/>
          </a:solidFill>
          <a:ln w="28575">
            <a:solidFill>
              <a:schemeClr val="accent5">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lnSpc>
                <a:spcPct val="80000"/>
              </a:lnSpc>
            </a:pPr>
            <a:r>
              <a:rPr lang="pt-PT" sz="1400" b="1" dirty="0">
                <a:solidFill>
                  <a:schemeClr val="tx1"/>
                </a:solidFill>
              </a:rPr>
              <a:t>OUTPUT</a:t>
            </a:r>
            <a:r>
              <a:rPr lang="pt-PT" sz="1400" dirty="0">
                <a:solidFill>
                  <a:schemeClr val="tx1"/>
                </a:solidFill>
              </a:rPr>
              <a:t> </a:t>
            </a:r>
          </a:p>
          <a:p>
            <a:pPr algn="ctr">
              <a:lnSpc>
                <a:spcPct val="110000"/>
              </a:lnSpc>
            </a:pPr>
            <a:r>
              <a:rPr lang="en-US" sz="1400" dirty="0">
                <a:solidFill>
                  <a:schemeClr val="tx1"/>
                </a:solidFill>
              </a:rPr>
              <a:t>Robot Localization</a:t>
            </a:r>
          </a:p>
        </p:txBody>
      </p:sp>
      <p:sp>
        <p:nvSpPr>
          <p:cNvPr id="14" name="Right Arrow 13"/>
          <p:cNvSpPr/>
          <p:nvPr/>
        </p:nvSpPr>
        <p:spPr>
          <a:xfrm>
            <a:off x="3968750" y="2006151"/>
            <a:ext cx="423234" cy="260566"/>
          </a:xfrm>
          <a:prstGeom prst="rightArrow">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ight Arrow 14"/>
          <p:cNvSpPr/>
          <p:nvPr/>
        </p:nvSpPr>
        <p:spPr>
          <a:xfrm>
            <a:off x="6114512" y="2006151"/>
            <a:ext cx="423234" cy="260566"/>
          </a:xfrm>
          <a:prstGeom prst="rightArrow">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687726" y="1097851"/>
            <a:ext cx="7389223" cy="369332"/>
          </a:xfrm>
          <a:prstGeom prst="rect">
            <a:avLst/>
          </a:prstGeom>
        </p:spPr>
        <p:txBody>
          <a:bodyPr wrap="square">
            <a:spAutoFit/>
          </a:bodyPr>
          <a:lstStyle/>
          <a:p>
            <a:r>
              <a:rPr lang="en-US" dirty="0"/>
              <a:t>Prediction of training performance based on intensity/regularity:</a:t>
            </a:r>
          </a:p>
        </p:txBody>
      </p:sp>
      <p:sp>
        <p:nvSpPr>
          <p:cNvPr id="20" name="Rectangle 19"/>
          <p:cNvSpPr/>
          <p:nvPr/>
        </p:nvSpPr>
        <p:spPr>
          <a:xfrm>
            <a:off x="1687726" y="3168270"/>
            <a:ext cx="6097374" cy="1297753"/>
          </a:xfrm>
          <a:prstGeom prst="rect">
            <a:avLst/>
          </a:prstGeom>
          <a:noFill/>
          <a:ln w="28575" cmpd="sng">
            <a:solidFill>
              <a:schemeClr val="accent1">
                <a:lumMod val="75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28" name="Rectangle 27"/>
          <p:cNvSpPr/>
          <p:nvPr/>
        </p:nvSpPr>
        <p:spPr>
          <a:xfrm>
            <a:off x="1778475" y="3262617"/>
            <a:ext cx="1424604" cy="1116000"/>
          </a:xfrm>
          <a:prstGeom prst="rect">
            <a:avLst/>
          </a:prstGeom>
          <a:solidFill>
            <a:schemeClr val="bg2"/>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b="1"/>
          </a:p>
        </p:txBody>
      </p:sp>
      <p:sp>
        <p:nvSpPr>
          <p:cNvPr id="29" name="Rectangle 28"/>
          <p:cNvSpPr/>
          <p:nvPr/>
        </p:nvSpPr>
        <p:spPr>
          <a:xfrm>
            <a:off x="1778475" y="3262617"/>
            <a:ext cx="1421862" cy="408391"/>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lnSpc>
                <a:spcPct val="80000"/>
              </a:lnSpc>
            </a:pPr>
            <a:r>
              <a:rPr lang="en-US" sz="1200" b="1" dirty="0">
                <a:solidFill>
                  <a:schemeClr val="bg2"/>
                </a:solidFill>
              </a:rPr>
              <a:t>ROS Packages</a:t>
            </a:r>
          </a:p>
        </p:txBody>
      </p:sp>
      <p:sp>
        <p:nvSpPr>
          <p:cNvPr id="30" name="TextBox 29"/>
          <p:cNvSpPr txBox="1"/>
          <p:nvPr/>
        </p:nvSpPr>
        <p:spPr>
          <a:xfrm>
            <a:off x="1785102" y="3761959"/>
            <a:ext cx="1372038" cy="577081"/>
          </a:xfrm>
          <a:prstGeom prst="rect">
            <a:avLst/>
          </a:prstGeom>
          <a:noFill/>
        </p:spPr>
        <p:txBody>
          <a:bodyPr wrap="square" rtlCol="0">
            <a:spAutoFit/>
          </a:bodyPr>
          <a:lstStyle/>
          <a:p>
            <a:pPr algn="ctr"/>
            <a:r>
              <a:rPr lang="en-US" sz="1050" b="1" dirty="0">
                <a:solidFill>
                  <a:schemeClr val="tx2">
                    <a:lumMod val="20000"/>
                    <a:lumOff val="80000"/>
                  </a:schemeClr>
                </a:solidFill>
              </a:rPr>
              <a:t>Laser</a:t>
            </a:r>
          </a:p>
          <a:p>
            <a:pPr algn="ctr"/>
            <a:r>
              <a:rPr lang="en-US" sz="1050" b="1" dirty="0">
                <a:solidFill>
                  <a:schemeClr val="tx2">
                    <a:lumMod val="20000"/>
                    <a:lumOff val="80000"/>
                  </a:schemeClr>
                </a:solidFill>
              </a:rPr>
              <a:t>+</a:t>
            </a:r>
          </a:p>
          <a:p>
            <a:pPr algn="ctr"/>
            <a:r>
              <a:rPr lang="en-US" sz="1050" b="1" dirty="0" err="1">
                <a:solidFill>
                  <a:schemeClr val="tx2">
                    <a:lumMod val="20000"/>
                    <a:lumOff val="80000"/>
                  </a:schemeClr>
                </a:solidFill>
              </a:rPr>
              <a:t>Gmapping</a:t>
            </a:r>
            <a:endParaRPr lang="en-US" sz="1050" b="1" dirty="0">
              <a:solidFill>
                <a:schemeClr val="tx2">
                  <a:lumMod val="20000"/>
                  <a:lumOff val="80000"/>
                </a:schemeClr>
              </a:solidFill>
            </a:endParaRPr>
          </a:p>
        </p:txBody>
      </p:sp>
      <p:sp>
        <p:nvSpPr>
          <p:cNvPr id="34" name="Rectangle 33"/>
          <p:cNvSpPr/>
          <p:nvPr/>
        </p:nvSpPr>
        <p:spPr>
          <a:xfrm>
            <a:off x="3260685" y="3262617"/>
            <a:ext cx="1569968" cy="1116000"/>
          </a:xfrm>
          <a:prstGeom prst="rect">
            <a:avLst/>
          </a:prstGeom>
          <a:solidFill>
            <a:schemeClr val="bg2"/>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b="1"/>
          </a:p>
        </p:txBody>
      </p:sp>
      <p:sp>
        <p:nvSpPr>
          <p:cNvPr id="35" name="Rectangle 34"/>
          <p:cNvSpPr/>
          <p:nvPr/>
        </p:nvSpPr>
        <p:spPr>
          <a:xfrm>
            <a:off x="3260685" y="3262617"/>
            <a:ext cx="1566946" cy="408391"/>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lnSpc>
                <a:spcPct val="80000"/>
              </a:lnSpc>
            </a:pPr>
            <a:r>
              <a:rPr lang="en-US" sz="1200" b="1" dirty="0">
                <a:solidFill>
                  <a:schemeClr val="bg2"/>
                </a:solidFill>
              </a:rPr>
              <a:t>Odometry</a:t>
            </a:r>
          </a:p>
        </p:txBody>
      </p:sp>
      <p:sp>
        <p:nvSpPr>
          <p:cNvPr id="36" name="TextBox 35"/>
          <p:cNvSpPr txBox="1"/>
          <p:nvPr/>
        </p:nvSpPr>
        <p:spPr>
          <a:xfrm>
            <a:off x="3282731" y="3660124"/>
            <a:ext cx="1512038" cy="415498"/>
          </a:xfrm>
          <a:prstGeom prst="rect">
            <a:avLst/>
          </a:prstGeom>
          <a:noFill/>
        </p:spPr>
        <p:txBody>
          <a:bodyPr wrap="square" rtlCol="0">
            <a:spAutoFit/>
          </a:bodyPr>
          <a:lstStyle/>
          <a:p>
            <a:pPr marL="171450" indent="-171450">
              <a:buFont typeface="Arial" panose="020B0604020202020204" pitchFamily="34" charset="0"/>
              <a:buChar char="•"/>
            </a:pPr>
            <a:r>
              <a:rPr lang="en-US" sz="1050" b="1" dirty="0">
                <a:solidFill>
                  <a:schemeClr val="tx2">
                    <a:lumMod val="20000"/>
                    <a:lumOff val="80000"/>
                  </a:schemeClr>
                </a:solidFill>
              </a:rPr>
              <a:t>Velocities instead of positions</a:t>
            </a:r>
          </a:p>
        </p:txBody>
      </p:sp>
      <p:sp>
        <p:nvSpPr>
          <p:cNvPr id="40" name="Rectangle 39"/>
          <p:cNvSpPr/>
          <p:nvPr/>
        </p:nvSpPr>
        <p:spPr>
          <a:xfrm>
            <a:off x="4898603" y="3262617"/>
            <a:ext cx="1309698" cy="1116000"/>
          </a:xfrm>
          <a:prstGeom prst="rect">
            <a:avLst/>
          </a:prstGeom>
          <a:solidFill>
            <a:schemeClr val="bg2"/>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b="1"/>
          </a:p>
        </p:txBody>
      </p:sp>
      <p:sp>
        <p:nvSpPr>
          <p:cNvPr id="41" name="Rectangle 40"/>
          <p:cNvSpPr/>
          <p:nvPr/>
        </p:nvSpPr>
        <p:spPr>
          <a:xfrm>
            <a:off x="4898381" y="3262617"/>
            <a:ext cx="1307177" cy="408391"/>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lnSpc>
                <a:spcPct val="80000"/>
              </a:lnSpc>
            </a:pPr>
            <a:r>
              <a:rPr lang="en-US" sz="1200" b="1" dirty="0">
                <a:solidFill>
                  <a:schemeClr val="bg2"/>
                </a:solidFill>
              </a:rPr>
              <a:t>LRF</a:t>
            </a:r>
          </a:p>
        </p:txBody>
      </p:sp>
      <p:sp>
        <p:nvSpPr>
          <p:cNvPr id="42" name="TextBox 41"/>
          <p:cNvSpPr txBox="1"/>
          <p:nvPr/>
        </p:nvSpPr>
        <p:spPr>
          <a:xfrm>
            <a:off x="4900990" y="3761959"/>
            <a:ext cx="1261372" cy="415498"/>
          </a:xfrm>
          <a:prstGeom prst="rect">
            <a:avLst/>
          </a:prstGeom>
          <a:noFill/>
        </p:spPr>
        <p:txBody>
          <a:bodyPr wrap="square" rtlCol="0">
            <a:spAutoFit/>
          </a:bodyPr>
          <a:lstStyle/>
          <a:p>
            <a:pPr marL="171450" indent="-171450">
              <a:buFont typeface="Arial" panose="020B0604020202020204" pitchFamily="34" charset="0"/>
              <a:buChar char="•"/>
            </a:pPr>
            <a:r>
              <a:rPr lang="en-US" sz="1050" b="1" dirty="0">
                <a:solidFill>
                  <a:schemeClr val="tx2">
                    <a:lumMod val="20000"/>
                    <a:lumOff val="80000"/>
                  </a:schemeClr>
                </a:solidFill>
              </a:rPr>
              <a:t>Distance to objects</a:t>
            </a:r>
          </a:p>
        </p:txBody>
      </p:sp>
      <p:sp>
        <p:nvSpPr>
          <p:cNvPr id="49" name="Rectangle 48"/>
          <p:cNvSpPr/>
          <p:nvPr/>
        </p:nvSpPr>
        <p:spPr>
          <a:xfrm>
            <a:off x="6254257" y="3268967"/>
            <a:ext cx="1424604" cy="1116000"/>
          </a:xfrm>
          <a:prstGeom prst="rect">
            <a:avLst/>
          </a:prstGeom>
          <a:solidFill>
            <a:schemeClr val="bg2"/>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b="1"/>
          </a:p>
        </p:txBody>
      </p:sp>
      <p:sp>
        <p:nvSpPr>
          <p:cNvPr id="50" name="Rectangle 49"/>
          <p:cNvSpPr/>
          <p:nvPr/>
        </p:nvSpPr>
        <p:spPr>
          <a:xfrm>
            <a:off x="6254257" y="3268967"/>
            <a:ext cx="1421862" cy="408391"/>
          </a:xfrm>
          <a:prstGeom prst="rect">
            <a:avLst/>
          </a:prstGeom>
          <a:solidFill>
            <a:schemeClr val="accent1"/>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lnSpc>
                <a:spcPct val="80000"/>
              </a:lnSpc>
            </a:pPr>
            <a:r>
              <a:rPr lang="en-US" sz="1200" b="1" dirty="0">
                <a:solidFill>
                  <a:schemeClr val="bg2"/>
                </a:solidFill>
              </a:rPr>
              <a:t>EKF</a:t>
            </a:r>
          </a:p>
        </p:txBody>
      </p:sp>
      <p:sp>
        <p:nvSpPr>
          <p:cNvPr id="51" name="TextBox 50"/>
          <p:cNvSpPr txBox="1"/>
          <p:nvPr/>
        </p:nvSpPr>
        <p:spPr>
          <a:xfrm>
            <a:off x="6260884" y="3768309"/>
            <a:ext cx="1512038" cy="577081"/>
          </a:xfrm>
          <a:prstGeom prst="rect">
            <a:avLst/>
          </a:prstGeom>
          <a:noFill/>
        </p:spPr>
        <p:txBody>
          <a:bodyPr wrap="square" rtlCol="0">
            <a:spAutoFit/>
          </a:bodyPr>
          <a:lstStyle/>
          <a:p>
            <a:pPr algn="ctr"/>
            <a:r>
              <a:rPr lang="en-US" sz="1050" b="1" dirty="0"/>
              <a:t>EKF CTVR – Constant turn rate and velocity model</a:t>
            </a:r>
          </a:p>
        </p:txBody>
      </p:sp>
      <p:cxnSp>
        <p:nvCxnSpPr>
          <p:cNvPr id="5" name="Straight Connector 4"/>
          <p:cNvCxnSpPr>
            <a:stCxn id="10" idx="2"/>
          </p:cNvCxnSpPr>
          <p:nvPr/>
        </p:nvCxnSpPr>
        <p:spPr>
          <a:xfrm>
            <a:off x="2762984" y="2504628"/>
            <a:ext cx="5616" cy="606872"/>
          </a:xfrm>
          <a:prstGeom prst="line">
            <a:avLst/>
          </a:prstGeom>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8568813" y="44315"/>
            <a:ext cx="648929" cy="276999"/>
          </a:xfrm>
          <a:prstGeom prst="rect">
            <a:avLst/>
          </a:prstGeom>
          <a:noFill/>
        </p:spPr>
        <p:txBody>
          <a:bodyPr wrap="square" rtlCol="0">
            <a:spAutoFit/>
          </a:bodyPr>
          <a:lstStyle/>
          <a:p>
            <a:pPr algn="ctr"/>
            <a:r>
              <a:rPr lang="en-US" sz="1200" dirty="0"/>
              <a:t>4</a:t>
            </a:r>
          </a:p>
        </p:txBody>
      </p:sp>
      <p:sp>
        <p:nvSpPr>
          <p:cNvPr id="43" name="Footer Placeholder 4">
            <a:extLst>
              <a:ext uri="{FF2B5EF4-FFF2-40B4-BE49-F238E27FC236}">
                <a16:creationId xmlns:a16="http://schemas.microsoft.com/office/drawing/2014/main" id="{71AE2B02-5067-42F6-A33E-BB430A680C7F}"/>
              </a:ext>
            </a:extLst>
          </p:cNvPr>
          <p:cNvSpPr>
            <a:spLocks noGrp="1"/>
          </p:cNvSpPr>
          <p:nvPr>
            <p:ph type="ftr" sz="quarter" idx="11"/>
          </p:nvPr>
        </p:nvSpPr>
        <p:spPr>
          <a:xfrm>
            <a:off x="3124200" y="4810990"/>
            <a:ext cx="2895600" cy="230117"/>
          </a:xfrm>
        </p:spPr>
        <p:txBody>
          <a:bodyPr/>
          <a:lstStyle/>
          <a:p>
            <a:r>
              <a:rPr lang="pt-BR"/>
              <a:t>Instituto Superior Técnico </a:t>
            </a:r>
            <a:endParaRPr lang="en-US"/>
          </a:p>
        </p:txBody>
      </p:sp>
      <p:sp>
        <p:nvSpPr>
          <p:cNvPr id="44" name="Rectangle 43">
            <a:extLst>
              <a:ext uri="{FF2B5EF4-FFF2-40B4-BE49-F238E27FC236}">
                <a16:creationId xmlns:a16="http://schemas.microsoft.com/office/drawing/2014/main" id="{72733380-0779-43E8-AE6A-8BADB842790C}"/>
              </a:ext>
            </a:extLst>
          </p:cNvPr>
          <p:cNvSpPr/>
          <p:nvPr/>
        </p:nvSpPr>
        <p:spPr>
          <a:xfrm>
            <a:off x="81098" y="1783961"/>
            <a:ext cx="1440000" cy="651436"/>
          </a:xfrm>
          <a:prstGeom prst="rect">
            <a:avLst/>
          </a:pr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Introduction</a:t>
            </a:r>
            <a:endParaRPr lang="en-US" dirty="0"/>
          </a:p>
        </p:txBody>
      </p:sp>
      <p:sp>
        <p:nvSpPr>
          <p:cNvPr id="45" name="Rectangle 44">
            <a:extLst>
              <a:ext uri="{FF2B5EF4-FFF2-40B4-BE49-F238E27FC236}">
                <a16:creationId xmlns:a16="http://schemas.microsoft.com/office/drawing/2014/main" id="{83C1A643-DB59-4EE3-B8C9-82463F3CF379}"/>
              </a:ext>
            </a:extLst>
          </p:cNvPr>
          <p:cNvSpPr/>
          <p:nvPr/>
        </p:nvSpPr>
        <p:spPr>
          <a:xfrm>
            <a:off x="73279" y="3221378"/>
            <a:ext cx="1440000" cy="651436"/>
          </a:xfrm>
          <a:prstGeom prst="rect">
            <a:avLst/>
          </a:prstGeom>
          <a:solidFill>
            <a:srgbClr val="008080">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Results</a:t>
            </a:r>
            <a:endParaRPr lang="en-US" dirty="0"/>
          </a:p>
        </p:txBody>
      </p:sp>
      <p:sp>
        <p:nvSpPr>
          <p:cNvPr id="46" name="Rectangle 45">
            <a:extLst>
              <a:ext uri="{FF2B5EF4-FFF2-40B4-BE49-F238E27FC236}">
                <a16:creationId xmlns:a16="http://schemas.microsoft.com/office/drawing/2014/main" id="{03FEEAD8-744D-474B-AC3E-E64C7956AF17}"/>
              </a:ext>
            </a:extLst>
          </p:cNvPr>
          <p:cNvSpPr/>
          <p:nvPr/>
        </p:nvSpPr>
        <p:spPr>
          <a:xfrm>
            <a:off x="73279" y="3931458"/>
            <a:ext cx="1440000" cy="651436"/>
          </a:xfrm>
          <a:prstGeom prst="rect">
            <a:avLst/>
          </a:prstGeom>
          <a:solidFill>
            <a:srgbClr val="008080">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Discussion</a:t>
            </a:r>
            <a:endParaRPr lang="en-US" dirty="0"/>
          </a:p>
        </p:txBody>
      </p:sp>
      <p:sp>
        <p:nvSpPr>
          <p:cNvPr id="47" name="Rectangle 46">
            <a:extLst>
              <a:ext uri="{FF2B5EF4-FFF2-40B4-BE49-F238E27FC236}">
                <a16:creationId xmlns:a16="http://schemas.microsoft.com/office/drawing/2014/main" id="{E2D1C291-5BA2-46BE-9D8E-F3C66E56432E}"/>
              </a:ext>
            </a:extLst>
          </p:cNvPr>
          <p:cNvSpPr/>
          <p:nvPr/>
        </p:nvSpPr>
        <p:spPr>
          <a:xfrm>
            <a:off x="81098" y="2485216"/>
            <a:ext cx="1440000" cy="6514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Implementation</a:t>
            </a:r>
            <a:endParaRPr lang="en-US" dirty="0"/>
          </a:p>
        </p:txBody>
      </p:sp>
    </p:spTree>
    <p:extLst>
      <p:ext uri="{BB962C8B-B14F-4D97-AF65-F5344CB8AC3E}">
        <p14:creationId xmlns:p14="http://schemas.microsoft.com/office/powerpoint/2010/main" val="2265506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4362" y="321314"/>
            <a:ext cx="7389224" cy="442294"/>
          </a:xfrm>
        </p:spPr>
        <p:txBody>
          <a:bodyPr>
            <a:noAutofit/>
          </a:bodyPr>
          <a:lstStyle/>
          <a:p>
            <a:pPr algn="ctr"/>
            <a:r>
              <a:rPr lang="en-US" sz="2400" dirty="0">
                <a:solidFill>
                  <a:srgbClr val="2E3A43"/>
                </a:solidFill>
              </a:rPr>
              <a:t>Methods and Algorithms</a:t>
            </a:r>
          </a:p>
        </p:txBody>
      </p:sp>
      <p:sp>
        <p:nvSpPr>
          <p:cNvPr id="4" name="Date Placeholder 3"/>
          <p:cNvSpPr>
            <a:spLocks noGrp="1"/>
          </p:cNvSpPr>
          <p:nvPr>
            <p:ph type="dt" sz="half" idx="10"/>
          </p:nvPr>
        </p:nvSpPr>
        <p:spPr/>
        <p:txBody>
          <a:bodyPr/>
          <a:lstStyle/>
          <a:p>
            <a:r>
              <a:rPr lang="pt-PT" dirty="0" err="1"/>
              <a:t>December</a:t>
            </a:r>
            <a:r>
              <a:rPr lang="pt-PT" dirty="0"/>
              <a:t> 5, 2017</a:t>
            </a:r>
            <a:endParaRPr lang="en-US" dirty="0"/>
          </a:p>
        </p:txBody>
      </p:sp>
      <p:sp>
        <p:nvSpPr>
          <p:cNvPr id="10" name="Rectangle 9"/>
          <p:cNvSpPr/>
          <p:nvPr/>
        </p:nvSpPr>
        <p:spPr>
          <a:xfrm>
            <a:off x="1803585" y="1838316"/>
            <a:ext cx="1918797" cy="666312"/>
          </a:xfrm>
          <a:prstGeom prst="rect">
            <a:avLst/>
          </a:prstGeom>
          <a:solidFill>
            <a:srgbClr val="FFFFFF"/>
          </a:solidFill>
          <a:ln w="28575">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lnSpc>
                <a:spcPct val="80000"/>
              </a:lnSpc>
            </a:pPr>
            <a:r>
              <a:rPr lang="pt-PT" sz="1400" b="1" dirty="0">
                <a:solidFill>
                  <a:schemeClr val="tx1"/>
                </a:solidFill>
              </a:rPr>
              <a:t>INPUT</a:t>
            </a:r>
            <a:r>
              <a:rPr lang="pt-PT" sz="1400" dirty="0">
                <a:solidFill>
                  <a:schemeClr val="tx1"/>
                </a:solidFill>
              </a:rPr>
              <a:t> </a:t>
            </a:r>
          </a:p>
          <a:p>
            <a:pPr algn="ctr">
              <a:lnSpc>
                <a:spcPct val="110000"/>
              </a:lnSpc>
            </a:pPr>
            <a:r>
              <a:rPr lang="en-US" sz="1400" dirty="0">
                <a:solidFill>
                  <a:schemeClr val="tx1"/>
                </a:solidFill>
              </a:rPr>
              <a:t>Parameters</a:t>
            </a:r>
          </a:p>
        </p:txBody>
      </p:sp>
      <p:sp>
        <p:nvSpPr>
          <p:cNvPr id="11" name="Oval 10"/>
          <p:cNvSpPr/>
          <p:nvPr/>
        </p:nvSpPr>
        <p:spPr>
          <a:xfrm>
            <a:off x="4572000" y="1621649"/>
            <a:ext cx="1330779" cy="1290136"/>
          </a:xfrm>
          <a:prstGeom prst="ellipse">
            <a:avLst/>
          </a:prstGeom>
          <a:solidFill>
            <a:srgbClr val="FFFFFF"/>
          </a:solidFill>
          <a:ln w="28575">
            <a:solidFill>
              <a:schemeClr val="tx1"/>
            </a:solidFill>
          </a:ln>
        </p:spPr>
        <p:style>
          <a:lnRef idx="0">
            <a:schemeClr val="accent1"/>
          </a:lnRef>
          <a:fillRef idx="3">
            <a:schemeClr val="accent1"/>
          </a:fillRef>
          <a:effectRef idx="3">
            <a:schemeClr val="accent1"/>
          </a:effectRef>
          <a:fontRef idx="minor">
            <a:schemeClr val="lt1"/>
          </a:fontRef>
        </p:style>
        <p:txBody>
          <a:bodyPr rtlCol="0" anchor="ctr"/>
          <a:lstStyle/>
          <a:p>
            <a:pPr lvl="0" algn="ctr"/>
            <a:endParaRPr lang="en-US" sz="1050" dirty="0">
              <a:solidFill>
                <a:prstClr val="black"/>
              </a:solidFill>
            </a:endParaRPr>
          </a:p>
        </p:txBody>
      </p:sp>
      <p:sp>
        <p:nvSpPr>
          <p:cNvPr id="12" name="TextBox 11"/>
          <p:cNvSpPr txBox="1"/>
          <p:nvPr/>
        </p:nvSpPr>
        <p:spPr>
          <a:xfrm>
            <a:off x="4391984" y="1838316"/>
            <a:ext cx="1706890" cy="1077218"/>
          </a:xfrm>
          <a:prstGeom prst="rect">
            <a:avLst/>
          </a:prstGeom>
          <a:noFill/>
        </p:spPr>
        <p:txBody>
          <a:bodyPr wrap="square" rtlCol="0">
            <a:spAutoFit/>
          </a:bodyPr>
          <a:lstStyle/>
          <a:p>
            <a:pPr lvl="0" algn="ctr"/>
            <a:r>
              <a:rPr lang="en-US" sz="1600" b="1" dirty="0"/>
              <a:t>Applying</a:t>
            </a:r>
          </a:p>
          <a:p>
            <a:pPr lvl="0" algn="ctr"/>
            <a:r>
              <a:rPr lang="en-US" sz="1600" b="1" dirty="0"/>
              <a:t>the</a:t>
            </a:r>
          </a:p>
          <a:p>
            <a:pPr lvl="0" algn="ctr"/>
            <a:r>
              <a:rPr lang="en-US" sz="1600" b="1" dirty="0"/>
              <a:t>EKF</a:t>
            </a:r>
          </a:p>
          <a:p>
            <a:pPr algn="ctr"/>
            <a:endParaRPr lang="en-US" sz="1600" dirty="0"/>
          </a:p>
        </p:txBody>
      </p:sp>
      <p:sp>
        <p:nvSpPr>
          <p:cNvPr id="13" name="Rectangle 12"/>
          <p:cNvSpPr/>
          <p:nvPr/>
        </p:nvSpPr>
        <p:spPr>
          <a:xfrm>
            <a:off x="6756585" y="1838316"/>
            <a:ext cx="1918797" cy="666312"/>
          </a:xfrm>
          <a:prstGeom prst="rect">
            <a:avLst/>
          </a:prstGeom>
          <a:solidFill>
            <a:srgbClr val="FFFFFF"/>
          </a:solidFill>
          <a:ln w="28575">
            <a:solidFill>
              <a:schemeClr val="accent5">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lnSpc>
                <a:spcPct val="80000"/>
              </a:lnSpc>
            </a:pPr>
            <a:r>
              <a:rPr lang="pt-PT" sz="1400" b="1" dirty="0">
                <a:solidFill>
                  <a:schemeClr val="tx1"/>
                </a:solidFill>
              </a:rPr>
              <a:t>OUTPUT</a:t>
            </a:r>
            <a:r>
              <a:rPr lang="pt-PT" sz="1400" dirty="0">
                <a:solidFill>
                  <a:schemeClr val="tx1"/>
                </a:solidFill>
              </a:rPr>
              <a:t> </a:t>
            </a:r>
          </a:p>
          <a:p>
            <a:pPr algn="ctr">
              <a:lnSpc>
                <a:spcPct val="110000"/>
              </a:lnSpc>
            </a:pPr>
            <a:r>
              <a:rPr lang="en-US" sz="1400" dirty="0">
                <a:solidFill>
                  <a:schemeClr val="tx1"/>
                </a:solidFill>
              </a:rPr>
              <a:t>Robot Localization</a:t>
            </a:r>
          </a:p>
        </p:txBody>
      </p:sp>
      <p:sp>
        <p:nvSpPr>
          <p:cNvPr id="14" name="Right Arrow 13"/>
          <p:cNvSpPr/>
          <p:nvPr/>
        </p:nvSpPr>
        <p:spPr>
          <a:xfrm>
            <a:off x="3968750" y="2006151"/>
            <a:ext cx="423234" cy="260566"/>
          </a:xfrm>
          <a:prstGeom prst="rightArrow">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ight Arrow 14"/>
          <p:cNvSpPr/>
          <p:nvPr/>
        </p:nvSpPr>
        <p:spPr>
          <a:xfrm>
            <a:off x="6114512" y="2006151"/>
            <a:ext cx="423234" cy="260566"/>
          </a:xfrm>
          <a:prstGeom prst="rightArrow">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687726" y="1097851"/>
            <a:ext cx="7389223" cy="369332"/>
          </a:xfrm>
          <a:prstGeom prst="rect">
            <a:avLst/>
          </a:prstGeom>
        </p:spPr>
        <p:txBody>
          <a:bodyPr wrap="square">
            <a:spAutoFit/>
          </a:bodyPr>
          <a:lstStyle/>
          <a:p>
            <a:r>
              <a:rPr lang="en-US" dirty="0"/>
              <a:t>Prediction of training performance based on intensity/regularity:</a:t>
            </a:r>
          </a:p>
        </p:txBody>
      </p:sp>
      <p:sp>
        <p:nvSpPr>
          <p:cNvPr id="20" name="Rectangle 19"/>
          <p:cNvSpPr/>
          <p:nvPr/>
        </p:nvSpPr>
        <p:spPr>
          <a:xfrm>
            <a:off x="4264984" y="3168270"/>
            <a:ext cx="1875466" cy="1297753"/>
          </a:xfrm>
          <a:prstGeom prst="rect">
            <a:avLst/>
          </a:prstGeom>
          <a:noFill/>
          <a:ln w="28575" cmpd="sng">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9" name="Rectangle 48"/>
          <p:cNvSpPr/>
          <p:nvPr/>
        </p:nvSpPr>
        <p:spPr>
          <a:xfrm>
            <a:off x="4431806" y="3268967"/>
            <a:ext cx="1555705" cy="1116000"/>
          </a:xfrm>
          <a:prstGeom prst="rect">
            <a:avLst/>
          </a:prstGeom>
          <a:solidFill>
            <a:schemeClr val="bg2"/>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b="1"/>
          </a:p>
        </p:txBody>
      </p:sp>
      <p:sp>
        <p:nvSpPr>
          <p:cNvPr id="50" name="Rectangle 49"/>
          <p:cNvSpPr/>
          <p:nvPr/>
        </p:nvSpPr>
        <p:spPr>
          <a:xfrm>
            <a:off x="4431806" y="3268967"/>
            <a:ext cx="1552711" cy="408391"/>
          </a:xfrm>
          <a:prstGeom prst="rect">
            <a:avLst/>
          </a:prstGeom>
          <a:solidFill>
            <a:schemeClr val="tx1"/>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lnSpc>
                <a:spcPct val="80000"/>
              </a:lnSpc>
            </a:pPr>
            <a:r>
              <a:rPr lang="en-US" sz="1200" b="1" dirty="0">
                <a:solidFill>
                  <a:schemeClr val="bg2"/>
                </a:solidFill>
              </a:rPr>
              <a:t>Our Error</a:t>
            </a:r>
          </a:p>
        </p:txBody>
      </p:sp>
      <p:sp>
        <p:nvSpPr>
          <p:cNvPr id="51" name="TextBox 50"/>
          <p:cNvSpPr txBox="1"/>
          <p:nvPr/>
        </p:nvSpPr>
        <p:spPr>
          <a:xfrm>
            <a:off x="4438434" y="3768309"/>
            <a:ext cx="1498302" cy="577081"/>
          </a:xfrm>
          <a:prstGeom prst="rect">
            <a:avLst/>
          </a:prstGeom>
          <a:noFill/>
        </p:spPr>
        <p:txBody>
          <a:bodyPr wrap="square" rtlCol="0">
            <a:spAutoFit/>
          </a:bodyPr>
          <a:lstStyle/>
          <a:p>
            <a:pPr algn="ctr"/>
            <a:r>
              <a:rPr lang="en-US" sz="1050" b="1" dirty="0"/>
              <a:t>We have an error</a:t>
            </a:r>
          </a:p>
          <a:p>
            <a:pPr algn="ctr"/>
            <a:r>
              <a:rPr lang="en-US" sz="1050" b="1" dirty="0"/>
              <a:t>From the order of millimeters</a:t>
            </a:r>
          </a:p>
        </p:txBody>
      </p:sp>
      <p:cxnSp>
        <p:nvCxnSpPr>
          <p:cNvPr id="5" name="Straight Connector 4"/>
          <p:cNvCxnSpPr>
            <a:stCxn id="11" idx="4"/>
          </p:cNvCxnSpPr>
          <p:nvPr/>
        </p:nvCxnSpPr>
        <p:spPr>
          <a:xfrm>
            <a:off x="5237390" y="2911785"/>
            <a:ext cx="1360" cy="18066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8568813" y="44315"/>
            <a:ext cx="648929" cy="276999"/>
          </a:xfrm>
          <a:prstGeom prst="rect">
            <a:avLst/>
          </a:prstGeom>
          <a:noFill/>
        </p:spPr>
        <p:txBody>
          <a:bodyPr wrap="square" rtlCol="0">
            <a:spAutoFit/>
          </a:bodyPr>
          <a:lstStyle/>
          <a:p>
            <a:pPr algn="ctr"/>
            <a:r>
              <a:rPr lang="en-US" sz="1200" dirty="0"/>
              <a:t>4</a:t>
            </a:r>
          </a:p>
        </p:txBody>
      </p:sp>
      <p:sp>
        <p:nvSpPr>
          <p:cNvPr id="29" name="Footer Placeholder 4">
            <a:extLst>
              <a:ext uri="{FF2B5EF4-FFF2-40B4-BE49-F238E27FC236}">
                <a16:creationId xmlns:a16="http://schemas.microsoft.com/office/drawing/2014/main" id="{598418D5-3485-41DE-879B-E9107A29FC37}"/>
              </a:ext>
            </a:extLst>
          </p:cNvPr>
          <p:cNvSpPr>
            <a:spLocks noGrp="1"/>
          </p:cNvSpPr>
          <p:nvPr>
            <p:ph type="ftr" sz="quarter" idx="11"/>
          </p:nvPr>
        </p:nvSpPr>
        <p:spPr>
          <a:xfrm>
            <a:off x="3124200" y="4810990"/>
            <a:ext cx="2895600" cy="230117"/>
          </a:xfrm>
        </p:spPr>
        <p:txBody>
          <a:bodyPr/>
          <a:lstStyle/>
          <a:p>
            <a:r>
              <a:rPr lang="pt-BR"/>
              <a:t>Instituto Superior Técnico </a:t>
            </a:r>
            <a:endParaRPr lang="en-US"/>
          </a:p>
        </p:txBody>
      </p:sp>
      <p:sp>
        <p:nvSpPr>
          <p:cNvPr id="30" name="Rectangle 29">
            <a:extLst>
              <a:ext uri="{FF2B5EF4-FFF2-40B4-BE49-F238E27FC236}">
                <a16:creationId xmlns:a16="http://schemas.microsoft.com/office/drawing/2014/main" id="{D2F2A296-8FA7-4B5D-B014-7FD585D4ED31}"/>
              </a:ext>
            </a:extLst>
          </p:cNvPr>
          <p:cNvSpPr/>
          <p:nvPr/>
        </p:nvSpPr>
        <p:spPr>
          <a:xfrm>
            <a:off x="81098" y="1783961"/>
            <a:ext cx="1440000" cy="651436"/>
          </a:xfrm>
          <a:prstGeom prst="rect">
            <a:avLst/>
          </a:pr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Introduction</a:t>
            </a:r>
            <a:endParaRPr lang="en-US" dirty="0"/>
          </a:p>
        </p:txBody>
      </p:sp>
      <p:sp>
        <p:nvSpPr>
          <p:cNvPr id="31" name="Rectangle 30">
            <a:extLst>
              <a:ext uri="{FF2B5EF4-FFF2-40B4-BE49-F238E27FC236}">
                <a16:creationId xmlns:a16="http://schemas.microsoft.com/office/drawing/2014/main" id="{273918DF-F2FA-4069-B675-0C6A3864FDBC}"/>
              </a:ext>
            </a:extLst>
          </p:cNvPr>
          <p:cNvSpPr/>
          <p:nvPr/>
        </p:nvSpPr>
        <p:spPr>
          <a:xfrm>
            <a:off x="73279" y="3221378"/>
            <a:ext cx="1440000" cy="651436"/>
          </a:xfrm>
          <a:prstGeom prst="rect">
            <a:avLst/>
          </a:prstGeom>
          <a:solidFill>
            <a:srgbClr val="008080">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Results</a:t>
            </a:r>
            <a:endParaRPr lang="en-US" dirty="0"/>
          </a:p>
        </p:txBody>
      </p:sp>
      <p:sp>
        <p:nvSpPr>
          <p:cNvPr id="32" name="Rectangle 31">
            <a:extLst>
              <a:ext uri="{FF2B5EF4-FFF2-40B4-BE49-F238E27FC236}">
                <a16:creationId xmlns:a16="http://schemas.microsoft.com/office/drawing/2014/main" id="{6060E184-70B2-43B2-9ED7-EA42212B6D3C}"/>
              </a:ext>
            </a:extLst>
          </p:cNvPr>
          <p:cNvSpPr/>
          <p:nvPr/>
        </p:nvSpPr>
        <p:spPr>
          <a:xfrm>
            <a:off x="73279" y="3931458"/>
            <a:ext cx="1440000" cy="651436"/>
          </a:xfrm>
          <a:prstGeom prst="rect">
            <a:avLst/>
          </a:prstGeom>
          <a:solidFill>
            <a:srgbClr val="008080">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Discussion</a:t>
            </a:r>
            <a:endParaRPr lang="en-US" dirty="0"/>
          </a:p>
        </p:txBody>
      </p:sp>
      <p:sp>
        <p:nvSpPr>
          <p:cNvPr id="33" name="Rectangle 32">
            <a:extLst>
              <a:ext uri="{FF2B5EF4-FFF2-40B4-BE49-F238E27FC236}">
                <a16:creationId xmlns:a16="http://schemas.microsoft.com/office/drawing/2014/main" id="{E243A5AB-7925-429D-9E05-93D27E5F6C78}"/>
              </a:ext>
            </a:extLst>
          </p:cNvPr>
          <p:cNvSpPr/>
          <p:nvPr/>
        </p:nvSpPr>
        <p:spPr>
          <a:xfrm>
            <a:off x="81098" y="2485216"/>
            <a:ext cx="1440000" cy="6514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Implementation</a:t>
            </a:r>
            <a:endParaRPr lang="en-US" dirty="0"/>
          </a:p>
        </p:txBody>
      </p:sp>
    </p:spTree>
    <p:extLst>
      <p:ext uri="{BB962C8B-B14F-4D97-AF65-F5344CB8AC3E}">
        <p14:creationId xmlns:p14="http://schemas.microsoft.com/office/powerpoint/2010/main" val="3331307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4362" y="321314"/>
            <a:ext cx="7389224" cy="442294"/>
          </a:xfrm>
        </p:spPr>
        <p:txBody>
          <a:bodyPr>
            <a:noAutofit/>
          </a:bodyPr>
          <a:lstStyle/>
          <a:p>
            <a:pPr algn="ctr"/>
            <a:r>
              <a:rPr lang="en-US" sz="2400" dirty="0">
                <a:solidFill>
                  <a:srgbClr val="2E3A43"/>
                </a:solidFill>
              </a:rPr>
              <a:t>Methods and Algorithms</a:t>
            </a:r>
          </a:p>
        </p:txBody>
      </p:sp>
      <p:sp>
        <p:nvSpPr>
          <p:cNvPr id="4" name="Date Placeholder 3"/>
          <p:cNvSpPr>
            <a:spLocks noGrp="1"/>
          </p:cNvSpPr>
          <p:nvPr>
            <p:ph type="dt" sz="half" idx="10"/>
          </p:nvPr>
        </p:nvSpPr>
        <p:spPr/>
        <p:txBody>
          <a:bodyPr/>
          <a:lstStyle/>
          <a:p>
            <a:r>
              <a:rPr lang="pt-PT" dirty="0" err="1"/>
              <a:t>December</a:t>
            </a:r>
            <a:r>
              <a:rPr lang="pt-PT" dirty="0"/>
              <a:t> 5, 2017</a:t>
            </a:r>
            <a:endParaRPr lang="en-US" dirty="0"/>
          </a:p>
        </p:txBody>
      </p:sp>
      <p:sp>
        <p:nvSpPr>
          <p:cNvPr id="10" name="Rectangle 9"/>
          <p:cNvSpPr/>
          <p:nvPr/>
        </p:nvSpPr>
        <p:spPr>
          <a:xfrm>
            <a:off x="1803585" y="1838316"/>
            <a:ext cx="1918797" cy="666312"/>
          </a:xfrm>
          <a:prstGeom prst="rect">
            <a:avLst/>
          </a:prstGeom>
          <a:solidFill>
            <a:srgbClr val="FFFFFF"/>
          </a:solidFill>
          <a:ln w="28575">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lnSpc>
                <a:spcPct val="80000"/>
              </a:lnSpc>
            </a:pPr>
            <a:r>
              <a:rPr lang="pt-PT" sz="1400" b="1" dirty="0">
                <a:solidFill>
                  <a:schemeClr val="tx1"/>
                </a:solidFill>
              </a:rPr>
              <a:t>INPUT</a:t>
            </a:r>
            <a:r>
              <a:rPr lang="pt-PT" sz="1400" dirty="0">
                <a:solidFill>
                  <a:schemeClr val="tx1"/>
                </a:solidFill>
              </a:rPr>
              <a:t> </a:t>
            </a:r>
          </a:p>
          <a:p>
            <a:pPr algn="ctr">
              <a:lnSpc>
                <a:spcPct val="110000"/>
              </a:lnSpc>
            </a:pPr>
            <a:r>
              <a:rPr lang="en-US" sz="1400" dirty="0">
                <a:solidFill>
                  <a:schemeClr val="tx1"/>
                </a:solidFill>
              </a:rPr>
              <a:t>Parameters</a:t>
            </a:r>
          </a:p>
        </p:txBody>
      </p:sp>
      <p:sp>
        <p:nvSpPr>
          <p:cNvPr id="11" name="Oval 10"/>
          <p:cNvSpPr/>
          <p:nvPr/>
        </p:nvSpPr>
        <p:spPr>
          <a:xfrm>
            <a:off x="4572000" y="1621649"/>
            <a:ext cx="1330779" cy="1290136"/>
          </a:xfrm>
          <a:prstGeom prst="ellipse">
            <a:avLst/>
          </a:prstGeom>
          <a:solidFill>
            <a:srgbClr val="FFFFFF"/>
          </a:solidFill>
          <a:ln w="28575">
            <a:solidFill>
              <a:schemeClr val="tx1"/>
            </a:solidFill>
          </a:ln>
        </p:spPr>
        <p:style>
          <a:lnRef idx="0">
            <a:schemeClr val="accent1"/>
          </a:lnRef>
          <a:fillRef idx="3">
            <a:schemeClr val="accent1"/>
          </a:fillRef>
          <a:effectRef idx="3">
            <a:schemeClr val="accent1"/>
          </a:effectRef>
          <a:fontRef idx="minor">
            <a:schemeClr val="lt1"/>
          </a:fontRef>
        </p:style>
        <p:txBody>
          <a:bodyPr rtlCol="0" anchor="ctr"/>
          <a:lstStyle/>
          <a:p>
            <a:pPr lvl="0" algn="ctr"/>
            <a:endParaRPr lang="en-US" sz="1050" dirty="0">
              <a:solidFill>
                <a:prstClr val="black"/>
              </a:solidFill>
            </a:endParaRPr>
          </a:p>
        </p:txBody>
      </p:sp>
      <p:sp>
        <p:nvSpPr>
          <p:cNvPr id="12" name="TextBox 11"/>
          <p:cNvSpPr txBox="1"/>
          <p:nvPr/>
        </p:nvSpPr>
        <p:spPr>
          <a:xfrm>
            <a:off x="4391984" y="1838316"/>
            <a:ext cx="1706890" cy="1077218"/>
          </a:xfrm>
          <a:prstGeom prst="rect">
            <a:avLst/>
          </a:prstGeom>
          <a:noFill/>
        </p:spPr>
        <p:txBody>
          <a:bodyPr wrap="square" rtlCol="0">
            <a:spAutoFit/>
          </a:bodyPr>
          <a:lstStyle/>
          <a:p>
            <a:pPr lvl="0" algn="ctr"/>
            <a:r>
              <a:rPr lang="en-US" sz="1600" b="1" dirty="0"/>
              <a:t>Applying</a:t>
            </a:r>
          </a:p>
          <a:p>
            <a:pPr lvl="0" algn="ctr"/>
            <a:r>
              <a:rPr lang="en-US" sz="1600" b="1" dirty="0"/>
              <a:t>the</a:t>
            </a:r>
          </a:p>
          <a:p>
            <a:pPr lvl="0" algn="ctr"/>
            <a:r>
              <a:rPr lang="en-US" sz="1600" b="1" dirty="0"/>
              <a:t>EKF</a:t>
            </a:r>
          </a:p>
          <a:p>
            <a:pPr algn="ctr"/>
            <a:endParaRPr lang="en-US" sz="1600" dirty="0"/>
          </a:p>
        </p:txBody>
      </p:sp>
      <p:sp>
        <p:nvSpPr>
          <p:cNvPr id="13" name="Rectangle 12"/>
          <p:cNvSpPr/>
          <p:nvPr/>
        </p:nvSpPr>
        <p:spPr>
          <a:xfrm>
            <a:off x="6756585" y="1838316"/>
            <a:ext cx="1918797" cy="666312"/>
          </a:xfrm>
          <a:prstGeom prst="rect">
            <a:avLst/>
          </a:prstGeom>
          <a:solidFill>
            <a:srgbClr val="FFFFFF"/>
          </a:solidFill>
          <a:ln w="28575">
            <a:solidFill>
              <a:schemeClr val="accent5">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lnSpc>
                <a:spcPct val="80000"/>
              </a:lnSpc>
            </a:pPr>
            <a:r>
              <a:rPr lang="pt-PT" sz="1400" b="1" dirty="0">
                <a:solidFill>
                  <a:schemeClr val="tx1"/>
                </a:solidFill>
              </a:rPr>
              <a:t>OUTPUT</a:t>
            </a:r>
            <a:r>
              <a:rPr lang="pt-PT" sz="1400" dirty="0">
                <a:solidFill>
                  <a:schemeClr val="tx1"/>
                </a:solidFill>
              </a:rPr>
              <a:t> </a:t>
            </a:r>
          </a:p>
          <a:p>
            <a:pPr algn="ctr">
              <a:lnSpc>
                <a:spcPct val="110000"/>
              </a:lnSpc>
            </a:pPr>
            <a:r>
              <a:rPr lang="en-US" sz="1400" dirty="0">
                <a:solidFill>
                  <a:schemeClr val="tx1"/>
                </a:solidFill>
              </a:rPr>
              <a:t>Robot Localization</a:t>
            </a:r>
          </a:p>
        </p:txBody>
      </p:sp>
      <p:sp>
        <p:nvSpPr>
          <p:cNvPr id="14" name="Right Arrow 13"/>
          <p:cNvSpPr/>
          <p:nvPr/>
        </p:nvSpPr>
        <p:spPr>
          <a:xfrm>
            <a:off x="3968750" y="2006151"/>
            <a:ext cx="423234" cy="260566"/>
          </a:xfrm>
          <a:prstGeom prst="rightArrow">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ight Arrow 14"/>
          <p:cNvSpPr/>
          <p:nvPr/>
        </p:nvSpPr>
        <p:spPr>
          <a:xfrm>
            <a:off x="6114512" y="2006151"/>
            <a:ext cx="423234" cy="260566"/>
          </a:xfrm>
          <a:prstGeom prst="rightArrow">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687726" y="1097851"/>
            <a:ext cx="7389223" cy="369332"/>
          </a:xfrm>
          <a:prstGeom prst="rect">
            <a:avLst/>
          </a:prstGeom>
        </p:spPr>
        <p:txBody>
          <a:bodyPr wrap="square">
            <a:spAutoFit/>
          </a:bodyPr>
          <a:lstStyle/>
          <a:p>
            <a:r>
              <a:rPr lang="en-US" dirty="0"/>
              <a:t>Prediction of training performance based on intensity/regularity:</a:t>
            </a:r>
          </a:p>
        </p:txBody>
      </p:sp>
      <p:sp>
        <p:nvSpPr>
          <p:cNvPr id="20" name="Rectangle 19"/>
          <p:cNvSpPr/>
          <p:nvPr/>
        </p:nvSpPr>
        <p:spPr>
          <a:xfrm>
            <a:off x="6898974" y="3168270"/>
            <a:ext cx="1711626" cy="1297753"/>
          </a:xfrm>
          <a:prstGeom prst="rect">
            <a:avLst/>
          </a:prstGeom>
          <a:noFill/>
          <a:ln w="28575" cmpd="sng">
            <a:solidFill>
              <a:schemeClr val="accent5">
                <a:lumMod val="75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49" name="Rectangle 48"/>
          <p:cNvSpPr/>
          <p:nvPr/>
        </p:nvSpPr>
        <p:spPr>
          <a:xfrm>
            <a:off x="7054357" y="3268967"/>
            <a:ext cx="1424604" cy="1116000"/>
          </a:xfrm>
          <a:prstGeom prst="rect">
            <a:avLst/>
          </a:prstGeom>
          <a:solidFill>
            <a:schemeClr val="bg2"/>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b="1"/>
          </a:p>
        </p:txBody>
      </p:sp>
      <p:sp>
        <p:nvSpPr>
          <p:cNvPr id="50" name="Rectangle 49"/>
          <p:cNvSpPr/>
          <p:nvPr/>
        </p:nvSpPr>
        <p:spPr>
          <a:xfrm>
            <a:off x="7054357" y="3268967"/>
            <a:ext cx="1421862" cy="408391"/>
          </a:xfrm>
          <a:prstGeom prst="rect">
            <a:avLst/>
          </a:prstGeom>
          <a:solidFill>
            <a:schemeClr val="accent5">
              <a:lumMod val="7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lnSpc>
                <a:spcPct val="80000"/>
              </a:lnSpc>
            </a:pPr>
            <a:r>
              <a:rPr lang="en-US" sz="1200" b="1" dirty="0">
                <a:solidFill>
                  <a:schemeClr val="bg2"/>
                </a:solidFill>
              </a:rPr>
              <a:t>Localization</a:t>
            </a:r>
          </a:p>
        </p:txBody>
      </p:sp>
      <p:sp>
        <p:nvSpPr>
          <p:cNvPr id="51" name="TextBox 50"/>
          <p:cNvSpPr txBox="1"/>
          <p:nvPr/>
        </p:nvSpPr>
        <p:spPr>
          <a:xfrm>
            <a:off x="7060984" y="3768309"/>
            <a:ext cx="1372038" cy="253916"/>
          </a:xfrm>
          <a:prstGeom prst="rect">
            <a:avLst/>
          </a:prstGeom>
          <a:noFill/>
        </p:spPr>
        <p:txBody>
          <a:bodyPr wrap="square" rtlCol="0">
            <a:spAutoFit/>
          </a:bodyPr>
          <a:lstStyle/>
          <a:p>
            <a:pPr algn="ctr"/>
            <a:r>
              <a:rPr lang="en-US" sz="1050" b="1" dirty="0" err="1"/>
              <a:t>Sucess</a:t>
            </a:r>
            <a:endParaRPr lang="en-US" sz="1050" b="1" dirty="0"/>
          </a:p>
        </p:txBody>
      </p:sp>
      <p:cxnSp>
        <p:nvCxnSpPr>
          <p:cNvPr id="5" name="Straight Connector 4"/>
          <p:cNvCxnSpPr>
            <a:stCxn id="13" idx="2"/>
          </p:cNvCxnSpPr>
          <p:nvPr/>
        </p:nvCxnSpPr>
        <p:spPr>
          <a:xfrm flipH="1">
            <a:off x="7715250" y="2504628"/>
            <a:ext cx="734" cy="562422"/>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8568813" y="44315"/>
            <a:ext cx="648929" cy="276999"/>
          </a:xfrm>
          <a:prstGeom prst="rect">
            <a:avLst/>
          </a:prstGeom>
          <a:noFill/>
        </p:spPr>
        <p:txBody>
          <a:bodyPr wrap="square" rtlCol="0">
            <a:spAutoFit/>
          </a:bodyPr>
          <a:lstStyle/>
          <a:p>
            <a:pPr algn="ctr"/>
            <a:r>
              <a:rPr lang="en-US" sz="1200" dirty="0"/>
              <a:t>4</a:t>
            </a:r>
          </a:p>
        </p:txBody>
      </p:sp>
      <p:sp>
        <p:nvSpPr>
          <p:cNvPr id="28" name="Footer Placeholder 4">
            <a:extLst>
              <a:ext uri="{FF2B5EF4-FFF2-40B4-BE49-F238E27FC236}">
                <a16:creationId xmlns:a16="http://schemas.microsoft.com/office/drawing/2014/main" id="{E9B2C630-8B17-4428-B4E9-62AE4049EEB5}"/>
              </a:ext>
            </a:extLst>
          </p:cNvPr>
          <p:cNvSpPr>
            <a:spLocks noGrp="1"/>
          </p:cNvSpPr>
          <p:nvPr>
            <p:ph type="ftr" sz="quarter" idx="11"/>
          </p:nvPr>
        </p:nvSpPr>
        <p:spPr>
          <a:xfrm>
            <a:off x="3124200" y="4810990"/>
            <a:ext cx="2895600" cy="230117"/>
          </a:xfrm>
        </p:spPr>
        <p:txBody>
          <a:bodyPr/>
          <a:lstStyle/>
          <a:p>
            <a:r>
              <a:rPr lang="pt-BR"/>
              <a:t>Instituto Superior Técnico </a:t>
            </a:r>
            <a:endParaRPr lang="en-US"/>
          </a:p>
        </p:txBody>
      </p:sp>
      <p:sp>
        <p:nvSpPr>
          <p:cNvPr id="29" name="Rectangle 28">
            <a:extLst>
              <a:ext uri="{FF2B5EF4-FFF2-40B4-BE49-F238E27FC236}">
                <a16:creationId xmlns:a16="http://schemas.microsoft.com/office/drawing/2014/main" id="{8FC52E9D-D274-45CF-89CF-43A7561C1114}"/>
              </a:ext>
            </a:extLst>
          </p:cNvPr>
          <p:cNvSpPr/>
          <p:nvPr/>
        </p:nvSpPr>
        <p:spPr>
          <a:xfrm>
            <a:off x="81098" y="1783961"/>
            <a:ext cx="1440000" cy="651436"/>
          </a:xfrm>
          <a:prstGeom prst="rect">
            <a:avLst/>
          </a:pr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Introduction</a:t>
            </a:r>
            <a:endParaRPr lang="en-US" dirty="0"/>
          </a:p>
        </p:txBody>
      </p:sp>
      <p:sp>
        <p:nvSpPr>
          <p:cNvPr id="30" name="Rectangle 29">
            <a:extLst>
              <a:ext uri="{FF2B5EF4-FFF2-40B4-BE49-F238E27FC236}">
                <a16:creationId xmlns:a16="http://schemas.microsoft.com/office/drawing/2014/main" id="{03630053-E25E-49C5-9E30-8894D76D91E8}"/>
              </a:ext>
            </a:extLst>
          </p:cNvPr>
          <p:cNvSpPr/>
          <p:nvPr/>
        </p:nvSpPr>
        <p:spPr>
          <a:xfrm>
            <a:off x="73279" y="3221378"/>
            <a:ext cx="1440000" cy="651436"/>
          </a:xfrm>
          <a:prstGeom prst="rect">
            <a:avLst/>
          </a:prstGeom>
          <a:solidFill>
            <a:srgbClr val="008080">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Results</a:t>
            </a:r>
            <a:endParaRPr lang="en-US" dirty="0"/>
          </a:p>
        </p:txBody>
      </p:sp>
      <p:sp>
        <p:nvSpPr>
          <p:cNvPr id="31" name="Rectangle 30">
            <a:extLst>
              <a:ext uri="{FF2B5EF4-FFF2-40B4-BE49-F238E27FC236}">
                <a16:creationId xmlns:a16="http://schemas.microsoft.com/office/drawing/2014/main" id="{56E27CF3-0EB9-4635-94E1-A2A702B674E6}"/>
              </a:ext>
            </a:extLst>
          </p:cNvPr>
          <p:cNvSpPr/>
          <p:nvPr/>
        </p:nvSpPr>
        <p:spPr>
          <a:xfrm>
            <a:off x="73279" y="3931458"/>
            <a:ext cx="1440000" cy="651436"/>
          </a:xfrm>
          <a:prstGeom prst="rect">
            <a:avLst/>
          </a:prstGeom>
          <a:solidFill>
            <a:srgbClr val="008080">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Discussion</a:t>
            </a:r>
            <a:endParaRPr lang="en-US" dirty="0"/>
          </a:p>
        </p:txBody>
      </p:sp>
      <p:sp>
        <p:nvSpPr>
          <p:cNvPr id="32" name="Rectangle 31">
            <a:extLst>
              <a:ext uri="{FF2B5EF4-FFF2-40B4-BE49-F238E27FC236}">
                <a16:creationId xmlns:a16="http://schemas.microsoft.com/office/drawing/2014/main" id="{081E29DF-EBBA-4BC8-BA9F-1927591677A4}"/>
              </a:ext>
            </a:extLst>
          </p:cNvPr>
          <p:cNvSpPr/>
          <p:nvPr/>
        </p:nvSpPr>
        <p:spPr>
          <a:xfrm>
            <a:off x="81098" y="2485216"/>
            <a:ext cx="1440000" cy="6514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Implementation</a:t>
            </a:r>
            <a:endParaRPr lang="en-US" dirty="0"/>
          </a:p>
        </p:txBody>
      </p:sp>
    </p:spTree>
    <p:extLst>
      <p:ext uri="{BB962C8B-B14F-4D97-AF65-F5344CB8AC3E}">
        <p14:creationId xmlns:p14="http://schemas.microsoft.com/office/powerpoint/2010/main" val="2722668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16271" y="1144739"/>
            <a:ext cx="8908106" cy="3440940"/>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PT"/>
          </a:p>
        </p:txBody>
      </p:sp>
      <p:sp>
        <p:nvSpPr>
          <p:cNvPr id="3" name="Content Placeholder 2"/>
          <p:cNvSpPr>
            <a:spLocks noGrp="1"/>
          </p:cNvSpPr>
          <p:nvPr>
            <p:ph idx="1"/>
          </p:nvPr>
        </p:nvSpPr>
        <p:spPr>
          <a:xfrm>
            <a:off x="743285" y="1144739"/>
            <a:ext cx="7655237" cy="3449883"/>
          </a:xfrm>
        </p:spPr>
        <p:txBody>
          <a:bodyPr anchor="ctr"/>
          <a:lstStyle/>
          <a:p>
            <a:pPr marL="0" indent="0">
              <a:buNone/>
            </a:pPr>
            <a:r>
              <a:rPr lang="en-US" b="1" dirty="0">
                <a:solidFill>
                  <a:srgbClr val="FFFFFF"/>
                </a:solidFill>
              </a:rPr>
              <a:t>Part III – Results</a:t>
            </a:r>
          </a:p>
          <a:p>
            <a:pPr marL="447675" indent="-268288"/>
            <a:r>
              <a:rPr lang="en-US" sz="2800" dirty="0">
                <a:solidFill>
                  <a:schemeClr val="accent5">
                    <a:lumMod val="75000"/>
                  </a:schemeClr>
                </a:solidFill>
              </a:rPr>
              <a:t>1. Experimental Results</a:t>
            </a:r>
            <a:endParaRPr lang="pt-PT" dirty="0"/>
          </a:p>
        </p:txBody>
      </p:sp>
      <p:sp>
        <p:nvSpPr>
          <p:cNvPr id="4" name="Date Placeholder 3"/>
          <p:cNvSpPr>
            <a:spLocks noGrp="1"/>
          </p:cNvSpPr>
          <p:nvPr>
            <p:ph type="dt" sz="half" idx="10"/>
          </p:nvPr>
        </p:nvSpPr>
        <p:spPr/>
        <p:txBody>
          <a:bodyPr/>
          <a:lstStyle/>
          <a:p>
            <a:r>
              <a:rPr lang="pt-PT" dirty="0" err="1"/>
              <a:t>December</a:t>
            </a:r>
            <a:r>
              <a:rPr lang="pt-PT" dirty="0"/>
              <a:t> 5, 2017</a:t>
            </a:r>
            <a:endParaRPr lang="en-US" dirty="0"/>
          </a:p>
        </p:txBody>
      </p:sp>
      <p:sp>
        <p:nvSpPr>
          <p:cNvPr id="5" name="Footer Placeholder 4"/>
          <p:cNvSpPr>
            <a:spLocks noGrp="1"/>
          </p:cNvSpPr>
          <p:nvPr>
            <p:ph type="ftr" sz="quarter" idx="11"/>
          </p:nvPr>
        </p:nvSpPr>
        <p:spPr/>
        <p:txBody>
          <a:bodyPr/>
          <a:lstStyle/>
          <a:p>
            <a:r>
              <a:rPr lang="pt-BR"/>
              <a:t>Instituto Superior Técnico </a:t>
            </a:r>
            <a:endParaRPr lang="en-US"/>
          </a:p>
        </p:txBody>
      </p:sp>
    </p:spTree>
    <p:extLst>
      <p:ext uri="{BB962C8B-B14F-4D97-AF65-F5344CB8AC3E}">
        <p14:creationId xmlns:p14="http://schemas.microsoft.com/office/powerpoint/2010/main" val="2012636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4362" y="321314"/>
            <a:ext cx="7389224" cy="442294"/>
          </a:xfrm>
        </p:spPr>
        <p:txBody>
          <a:bodyPr>
            <a:noAutofit/>
          </a:bodyPr>
          <a:lstStyle/>
          <a:p>
            <a:pPr algn="ctr"/>
            <a:r>
              <a:rPr lang="en-US" sz="2400" dirty="0">
                <a:solidFill>
                  <a:srgbClr val="2E3A43"/>
                </a:solidFill>
              </a:rPr>
              <a:t>Experimental Results</a:t>
            </a:r>
          </a:p>
        </p:txBody>
      </p:sp>
      <p:sp>
        <p:nvSpPr>
          <p:cNvPr id="4" name="Date Placeholder 3"/>
          <p:cNvSpPr>
            <a:spLocks noGrp="1"/>
          </p:cNvSpPr>
          <p:nvPr>
            <p:ph type="dt" sz="half" idx="10"/>
          </p:nvPr>
        </p:nvSpPr>
        <p:spPr/>
        <p:txBody>
          <a:bodyPr/>
          <a:lstStyle/>
          <a:p>
            <a:r>
              <a:rPr lang="pt-PT" dirty="0" err="1"/>
              <a:t>December</a:t>
            </a:r>
            <a:r>
              <a:rPr lang="pt-PT" dirty="0"/>
              <a:t> 5, 2017</a:t>
            </a:r>
            <a:endParaRPr lang="en-US" dirty="0"/>
          </a:p>
        </p:txBody>
      </p:sp>
      <p:sp>
        <p:nvSpPr>
          <p:cNvPr id="10" name="Rectangle 9"/>
          <p:cNvSpPr/>
          <p:nvPr/>
        </p:nvSpPr>
        <p:spPr>
          <a:xfrm>
            <a:off x="1803585" y="1838316"/>
            <a:ext cx="1918797" cy="666312"/>
          </a:xfrm>
          <a:prstGeom prst="rect">
            <a:avLst/>
          </a:prstGeom>
          <a:solidFill>
            <a:srgbClr val="FFFFFF"/>
          </a:solidFill>
          <a:ln w="28575">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lnSpc>
                <a:spcPct val="80000"/>
              </a:lnSpc>
            </a:pPr>
            <a:r>
              <a:rPr lang="pt-PT" sz="1400" b="1" dirty="0">
                <a:solidFill>
                  <a:schemeClr val="tx1"/>
                </a:solidFill>
              </a:rPr>
              <a:t>INPUT</a:t>
            </a:r>
            <a:r>
              <a:rPr lang="pt-PT" sz="1400" dirty="0">
                <a:solidFill>
                  <a:schemeClr val="tx1"/>
                </a:solidFill>
              </a:rPr>
              <a:t> </a:t>
            </a:r>
          </a:p>
          <a:p>
            <a:pPr algn="ctr">
              <a:lnSpc>
                <a:spcPct val="110000"/>
              </a:lnSpc>
            </a:pPr>
            <a:r>
              <a:rPr lang="en-US" sz="1400" dirty="0">
                <a:solidFill>
                  <a:schemeClr val="tx1"/>
                </a:solidFill>
              </a:rPr>
              <a:t>Odometry</a:t>
            </a:r>
          </a:p>
        </p:txBody>
      </p:sp>
      <p:sp>
        <p:nvSpPr>
          <p:cNvPr id="11" name="Oval 10"/>
          <p:cNvSpPr/>
          <p:nvPr/>
        </p:nvSpPr>
        <p:spPr>
          <a:xfrm>
            <a:off x="4572000" y="1621649"/>
            <a:ext cx="1330779" cy="1290136"/>
          </a:xfrm>
          <a:prstGeom prst="ellipse">
            <a:avLst/>
          </a:prstGeom>
          <a:solidFill>
            <a:srgbClr val="FFFFFF"/>
          </a:solidFill>
          <a:ln w="28575">
            <a:solidFill>
              <a:schemeClr val="tx1"/>
            </a:solidFill>
          </a:ln>
        </p:spPr>
        <p:style>
          <a:lnRef idx="0">
            <a:schemeClr val="accent1"/>
          </a:lnRef>
          <a:fillRef idx="3">
            <a:schemeClr val="accent1"/>
          </a:fillRef>
          <a:effectRef idx="3">
            <a:schemeClr val="accent1"/>
          </a:effectRef>
          <a:fontRef idx="minor">
            <a:schemeClr val="lt1"/>
          </a:fontRef>
        </p:style>
        <p:txBody>
          <a:bodyPr rtlCol="0" anchor="ctr"/>
          <a:lstStyle/>
          <a:p>
            <a:pPr lvl="0" algn="ctr"/>
            <a:endParaRPr lang="en-US" sz="1050" dirty="0">
              <a:solidFill>
                <a:prstClr val="black"/>
              </a:solidFill>
            </a:endParaRPr>
          </a:p>
        </p:txBody>
      </p:sp>
      <p:sp>
        <p:nvSpPr>
          <p:cNvPr id="12" name="TextBox 11"/>
          <p:cNvSpPr txBox="1"/>
          <p:nvPr/>
        </p:nvSpPr>
        <p:spPr>
          <a:xfrm>
            <a:off x="4391984" y="1838316"/>
            <a:ext cx="1706890" cy="830997"/>
          </a:xfrm>
          <a:prstGeom prst="rect">
            <a:avLst/>
          </a:prstGeom>
          <a:noFill/>
        </p:spPr>
        <p:txBody>
          <a:bodyPr wrap="square" rtlCol="0">
            <a:spAutoFit/>
          </a:bodyPr>
          <a:lstStyle/>
          <a:p>
            <a:pPr lvl="0" algn="ctr"/>
            <a:r>
              <a:rPr lang="en-US" sz="1600" b="1" dirty="0">
                <a:solidFill>
                  <a:prstClr val="black"/>
                </a:solidFill>
              </a:rPr>
              <a:t>LRF</a:t>
            </a:r>
          </a:p>
          <a:p>
            <a:pPr algn="ctr"/>
            <a:r>
              <a:rPr lang="en-US" sz="1600" dirty="0"/>
              <a:t>+</a:t>
            </a:r>
          </a:p>
          <a:p>
            <a:pPr algn="ctr"/>
            <a:r>
              <a:rPr lang="en-US" sz="1600" b="1" dirty="0"/>
              <a:t>EKF</a:t>
            </a:r>
          </a:p>
        </p:txBody>
      </p:sp>
      <p:sp>
        <p:nvSpPr>
          <p:cNvPr id="13" name="Rectangle 12"/>
          <p:cNvSpPr/>
          <p:nvPr/>
        </p:nvSpPr>
        <p:spPr>
          <a:xfrm>
            <a:off x="6756585" y="1838316"/>
            <a:ext cx="1918797" cy="666312"/>
          </a:xfrm>
          <a:prstGeom prst="rect">
            <a:avLst/>
          </a:prstGeom>
          <a:solidFill>
            <a:srgbClr val="FFFFFF"/>
          </a:solidFill>
          <a:ln w="28575">
            <a:solidFill>
              <a:schemeClr val="accent5">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lnSpc>
                <a:spcPct val="80000"/>
              </a:lnSpc>
            </a:pPr>
            <a:r>
              <a:rPr lang="pt-PT" sz="1400" b="1" dirty="0">
                <a:solidFill>
                  <a:schemeClr val="tx1"/>
                </a:solidFill>
              </a:rPr>
              <a:t>OUTPUT</a:t>
            </a:r>
            <a:r>
              <a:rPr lang="pt-PT" sz="1400" dirty="0">
                <a:solidFill>
                  <a:schemeClr val="tx1"/>
                </a:solidFill>
              </a:rPr>
              <a:t> </a:t>
            </a:r>
            <a:endParaRPr lang="en-US" sz="1400" dirty="0">
              <a:solidFill>
                <a:schemeClr val="tx1"/>
              </a:solidFill>
            </a:endParaRPr>
          </a:p>
          <a:p>
            <a:pPr algn="ctr">
              <a:lnSpc>
                <a:spcPct val="80000"/>
              </a:lnSpc>
            </a:pPr>
            <a:r>
              <a:rPr lang="en-US" sz="1400" dirty="0">
                <a:solidFill>
                  <a:schemeClr val="tx1"/>
                </a:solidFill>
              </a:rPr>
              <a:t>Robot Localization</a:t>
            </a:r>
            <a:endParaRPr lang="pt-PT" sz="1400" dirty="0">
              <a:solidFill>
                <a:schemeClr val="tx1"/>
              </a:solidFill>
            </a:endParaRPr>
          </a:p>
        </p:txBody>
      </p:sp>
      <p:sp>
        <p:nvSpPr>
          <p:cNvPr id="14" name="Right Arrow 13"/>
          <p:cNvSpPr/>
          <p:nvPr/>
        </p:nvSpPr>
        <p:spPr>
          <a:xfrm>
            <a:off x="3968750" y="2006151"/>
            <a:ext cx="423234" cy="260566"/>
          </a:xfrm>
          <a:prstGeom prst="rightArrow">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ight Arrow 14"/>
          <p:cNvSpPr/>
          <p:nvPr/>
        </p:nvSpPr>
        <p:spPr>
          <a:xfrm>
            <a:off x="6114512" y="2006151"/>
            <a:ext cx="423234" cy="260566"/>
          </a:xfrm>
          <a:prstGeom prst="rightArrow">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687726" y="1097851"/>
            <a:ext cx="7389223" cy="369332"/>
          </a:xfrm>
          <a:prstGeom prst="rect">
            <a:avLst/>
          </a:prstGeom>
        </p:spPr>
        <p:txBody>
          <a:bodyPr wrap="square">
            <a:spAutoFit/>
          </a:bodyPr>
          <a:lstStyle/>
          <a:p>
            <a:r>
              <a:rPr lang="en-US" dirty="0"/>
              <a:t>We were able to :</a:t>
            </a:r>
          </a:p>
        </p:txBody>
      </p:sp>
      <p:sp>
        <p:nvSpPr>
          <p:cNvPr id="22" name="Rectangle 21"/>
          <p:cNvSpPr/>
          <p:nvPr/>
        </p:nvSpPr>
        <p:spPr>
          <a:xfrm>
            <a:off x="1694298" y="2628509"/>
            <a:ext cx="2486069" cy="323165"/>
          </a:xfrm>
          <a:prstGeom prst="rect">
            <a:avLst/>
          </a:prstGeom>
          <a:noFill/>
          <a:ln>
            <a:noFill/>
          </a:ln>
        </p:spPr>
        <p:txBody>
          <a:bodyPr wrap="square">
            <a:spAutoFit/>
          </a:bodyPr>
          <a:lstStyle/>
          <a:p>
            <a:pPr marL="363538" indent="-273050" fontAlgn="ctr">
              <a:buFont typeface="Arial"/>
              <a:buChar char="•"/>
              <a:tabLst>
                <a:tab pos="534988" algn="l"/>
              </a:tabLst>
            </a:pPr>
            <a:r>
              <a:rPr lang="en-US" sz="1500" dirty="0"/>
              <a:t>Giving the velocities</a:t>
            </a:r>
          </a:p>
        </p:txBody>
      </p:sp>
      <p:sp>
        <p:nvSpPr>
          <p:cNvPr id="23" name="Rectangle 22"/>
          <p:cNvSpPr/>
          <p:nvPr/>
        </p:nvSpPr>
        <p:spPr>
          <a:xfrm>
            <a:off x="4027035" y="3306388"/>
            <a:ext cx="2486069" cy="784830"/>
          </a:xfrm>
          <a:prstGeom prst="rect">
            <a:avLst/>
          </a:prstGeom>
          <a:noFill/>
          <a:ln>
            <a:noFill/>
          </a:ln>
        </p:spPr>
        <p:txBody>
          <a:bodyPr wrap="square">
            <a:spAutoFit/>
          </a:bodyPr>
          <a:lstStyle/>
          <a:p>
            <a:pPr marL="363538" indent="-273050" fontAlgn="ctr">
              <a:buFont typeface="Arial"/>
              <a:buChar char="•"/>
              <a:tabLst>
                <a:tab pos="534988" algn="l"/>
              </a:tabLst>
            </a:pPr>
            <a:r>
              <a:rPr lang="en-US" sz="1500" dirty="0"/>
              <a:t>Distances to objects</a:t>
            </a:r>
            <a:endParaRPr lang="en-US" sz="1400" dirty="0"/>
          </a:p>
          <a:p>
            <a:pPr marL="363538" indent="-273050" fontAlgn="ctr">
              <a:buFont typeface="Arial"/>
              <a:buChar char="•"/>
              <a:tabLst>
                <a:tab pos="534988" algn="l"/>
              </a:tabLst>
            </a:pPr>
            <a:r>
              <a:rPr lang="en-US" sz="1500" dirty="0"/>
              <a:t>Pose estimation</a:t>
            </a:r>
            <a:endParaRPr lang="en-US" sz="1400" dirty="0"/>
          </a:p>
          <a:p>
            <a:pPr marL="90488" fontAlgn="ctr">
              <a:tabLst>
                <a:tab pos="534988" algn="l"/>
              </a:tabLst>
            </a:pPr>
            <a:endParaRPr lang="en-US" sz="1500" dirty="0"/>
          </a:p>
        </p:txBody>
      </p:sp>
      <p:sp>
        <p:nvSpPr>
          <p:cNvPr id="7" name="TextBox 6"/>
          <p:cNvSpPr txBox="1"/>
          <p:nvPr/>
        </p:nvSpPr>
        <p:spPr>
          <a:xfrm>
            <a:off x="4002394" y="2973788"/>
            <a:ext cx="2535352" cy="338554"/>
          </a:xfrm>
          <a:prstGeom prst="rect">
            <a:avLst/>
          </a:prstGeom>
          <a:noFill/>
        </p:spPr>
        <p:txBody>
          <a:bodyPr wrap="square" rtlCol="0">
            <a:spAutoFit/>
          </a:bodyPr>
          <a:lstStyle/>
          <a:p>
            <a:r>
              <a:rPr lang="en-US" sz="1600" dirty="0"/>
              <a:t>Knowing:</a:t>
            </a:r>
          </a:p>
        </p:txBody>
      </p:sp>
      <p:sp>
        <p:nvSpPr>
          <p:cNvPr id="30" name="TextBox 29"/>
          <p:cNvSpPr txBox="1"/>
          <p:nvPr/>
        </p:nvSpPr>
        <p:spPr>
          <a:xfrm>
            <a:off x="8568813" y="44315"/>
            <a:ext cx="648929" cy="276999"/>
          </a:xfrm>
          <a:prstGeom prst="rect">
            <a:avLst/>
          </a:prstGeom>
          <a:noFill/>
        </p:spPr>
        <p:txBody>
          <a:bodyPr wrap="square" rtlCol="0">
            <a:spAutoFit/>
          </a:bodyPr>
          <a:lstStyle/>
          <a:p>
            <a:pPr algn="ctr"/>
            <a:r>
              <a:rPr lang="en-US" sz="1200" dirty="0"/>
              <a:t>5</a:t>
            </a:r>
          </a:p>
        </p:txBody>
      </p:sp>
      <p:sp>
        <p:nvSpPr>
          <p:cNvPr id="24" name="Footer Placeholder 4">
            <a:extLst>
              <a:ext uri="{FF2B5EF4-FFF2-40B4-BE49-F238E27FC236}">
                <a16:creationId xmlns:a16="http://schemas.microsoft.com/office/drawing/2014/main" id="{001AB0FC-F6AF-4CF6-AB55-F6FD5B8B42CE}"/>
              </a:ext>
            </a:extLst>
          </p:cNvPr>
          <p:cNvSpPr>
            <a:spLocks noGrp="1"/>
          </p:cNvSpPr>
          <p:nvPr>
            <p:ph type="ftr" sz="quarter" idx="11"/>
          </p:nvPr>
        </p:nvSpPr>
        <p:spPr>
          <a:xfrm>
            <a:off x="3124200" y="4810990"/>
            <a:ext cx="2895600" cy="230117"/>
          </a:xfrm>
        </p:spPr>
        <p:txBody>
          <a:bodyPr/>
          <a:lstStyle/>
          <a:p>
            <a:r>
              <a:rPr lang="pt-BR"/>
              <a:t>Instituto Superior Técnico </a:t>
            </a:r>
            <a:endParaRPr lang="en-US"/>
          </a:p>
        </p:txBody>
      </p:sp>
      <p:sp>
        <p:nvSpPr>
          <p:cNvPr id="31" name="Rectangle 30">
            <a:extLst>
              <a:ext uri="{FF2B5EF4-FFF2-40B4-BE49-F238E27FC236}">
                <a16:creationId xmlns:a16="http://schemas.microsoft.com/office/drawing/2014/main" id="{4002590C-0900-4AAC-8E01-4FA888ECBF6A}"/>
              </a:ext>
            </a:extLst>
          </p:cNvPr>
          <p:cNvSpPr/>
          <p:nvPr/>
        </p:nvSpPr>
        <p:spPr>
          <a:xfrm>
            <a:off x="81098" y="1783961"/>
            <a:ext cx="1440000" cy="651436"/>
          </a:xfrm>
          <a:prstGeom prst="rect">
            <a:avLst/>
          </a:pr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Introduction</a:t>
            </a:r>
            <a:endParaRPr lang="en-US" dirty="0"/>
          </a:p>
        </p:txBody>
      </p:sp>
      <p:sp>
        <p:nvSpPr>
          <p:cNvPr id="32" name="Rectangle 31">
            <a:extLst>
              <a:ext uri="{FF2B5EF4-FFF2-40B4-BE49-F238E27FC236}">
                <a16:creationId xmlns:a16="http://schemas.microsoft.com/office/drawing/2014/main" id="{A65B7E4D-F1B3-44B3-8DC9-B0D9B46DC63B}"/>
              </a:ext>
            </a:extLst>
          </p:cNvPr>
          <p:cNvSpPr/>
          <p:nvPr/>
        </p:nvSpPr>
        <p:spPr>
          <a:xfrm>
            <a:off x="81098" y="3968995"/>
            <a:ext cx="1440000" cy="651436"/>
          </a:xfrm>
          <a:prstGeom prst="rect">
            <a:avLst/>
          </a:prstGeom>
          <a:solidFill>
            <a:srgbClr val="008080">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Discussion</a:t>
            </a:r>
            <a:endParaRPr lang="en-US" dirty="0"/>
          </a:p>
        </p:txBody>
      </p:sp>
      <p:sp>
        <p:nvSpPr>
          <p:cNvPr id="34" name="Rectangle 33">
            <a:extLst>
              <a:ext uri="{FF2B5EF4-FFF2-40B4-BE49-F238E27FC236}">
                <a16:creationId xmlns:a16="http://schemas.microsoft.com/office/drawing/2014/main" id="{D815D2BF-5959-4F66-8CF9-CE7DEC006E0A}"/>
              </a:ext>
            </a:extLst>
          </p:cNvPr>
          <p:cNvSpPr/>
          <p:nvPr/>
        </p:nvSpPr>
        <p:spPr>
          <a:xfrm>
            <a:off x="81098" y="2485216"/>
            <a:ext cx="1440000" cy="651436"/>
          </a:xfrm>
          <a:prstGeom prst="rect">
            <a:avLst/>
          </a:prstGeom>
          <a:solidFill>
            <a:srgbClr val="008080">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Implementation</a:t>
            </a:r>
            <a:endParaRPr lang="en-US" dirty="0"/>
          </a:p>
        </p:txBody>
      </p:sp>
      <p:sp>
        <p:nvSpPr>
          <p:cNvPr id="39" name="Rectangle 38">
            <a:extLst>
              <a:ext uri="{FF2B5EF4-FFF2-40B4-BE49-F238E27FC236}">
                <a16:creationId xmlns:a16="http://schemas.microsoft.com/office/drawing/2014/main" id="{FE98FAFA-EC74-465A-8D5C-04146E3E4288}"/>
              </a:ext>
            </a:extLst>
          </p:cNvPr>
          <p:cNvSpPr/>
          <p:nvPr/>
        </p:nvSpPr>
        <p:spPr>
          <a:xfrm>
            <a:off x="81098" y="3227105"/>
            <a:ext cx="1440000" cy="6514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Results</a:t>
            </a:r>
            <a:endParaRPr lang="en-US" dirty="0"/>
          </a:p>
        </p:txBody>
      </p:sp>
    </p:spTree>
    <p:extLst>
      <p:ext uri="{BB962C8B-B14F-4D97-AF65-F5344CB8AC3E}">
        <p14:creationId xmlns:p14="http://schemas.microsoft.com/office/powerpoint/2010/main" val="4098139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4362" y="321314"/>
            <a:ext cx="7389224" cy="442294"/>
          </a:xfrm>
        </p:spPr>
        <p:txBody>
          <a:bodyPr>
            <a:noAutofit/>
          </a:bodyPr>
          <a:lstStyle/>
          <a:p>
            <a:pPr algn="ctr"/>
            <a:r>
              <a:rPr lang="en-US" sz="2400" dirty="0">
                <a:solidFill>
                  <a:srgbClr val="2E3A43"/>
                </a:solidFill>
              </a:rPr>
              <a:t>Experimental Results</a:t>
            </a:r>
          </a:p>
        </p:txBody>
      </p:sp>
      <p:sp>
        <p:nvSpPr>
          <p:cNvPr id="4" name="Date Placeholder 3"/>
          <p:cNvSpPr>
            <a:spLocks noGrp="1"/>
          </p:cNvSpPr>
          <p:nvPr>
            <p:ph type="dt" sz="half" idx="10"/>
          </p:nvPr>
        </p:nvSpPr>
        <p:spPr/>
        <p:txBody>
          <a:bodyPr/>
          <a:lstStyle/>
          <a:p>
            <a:r>
              <a:rPr lang="pt-PT" dirty="0" err="1"/>
              <a:t>December</a:t>
            </a:r>
            <a:r>
              <a:rPr lang="pt-PT" dirty="0"/>
              <a:t> 5, 2017</a:t>
            </a:r>
            <a:endParaRPr lang="en-US" dirty="0"/>
          </a:p>
        </p:txBody>
      </p:sp>
      <p:sp>
        <p:nvSpPr>
          <p:cNvPr id="23" name="Rectangle 22"/>
          <p:cNvSpPr/>
          <p:nvPr/>
        </p:nvSpPr>
        <p:spPr>
          <a:xfrm>
            <a:off x="4027035" y="3698803"/>
            <a:ext cx="2486069" cy="323165"/>
          </a:xfrm>
          <a:prstGeom prst="rect">
            <a:avLst/>
          </a:prstGeom>
          <a:noFill/>
          <a:ln>
            <a:noFill/>
          </a:ln>
        </p:spPr>
        <p:txBody>
          <a:bodyPr wrap="square">
            <a:spAutoFit/>
          </a:bodyPr>
          <a:lstStyle/>
          <a:p>
            <a:pPr marL="363538" indent="-273050" fontAlgn="ctr">
              <a:buFont typeface="Arial"/>
              <a:buChar char="•"/>
              <a:tabLst>
                <a:tab pos="534988" algn="l"/>
              </a:tabLst>
            </a:pPr>
            <a:r>
              <a:rPr lang="en-US" sz="1500" dirty="0"/>
              <a:t>Test in simulation</a:t>
            </a:r>
            <a:endParaRPr lang="en-US" sz="1400" dirty="0"/>
          </a:p>
        </p:txBody>
      </p:sp>
      <p:sp>
        <p:nvSpPr>
          <p:cNvPr id="30" name="TextBox 29"/>
          <p:cNvSpPr txBox="1"/>
          <p:nvPr/>
        </p:nvSpPr>
        <p:spPr>
          <a:xfrm>
            <a:off x="8568813" y="44315"/>
            <a:ext cx="648929" cy="276999"/>
          </a:xfrm>
          <a:prstGeom prst="rect">
            <a:avLst/>
          </a:prstGeom>
          <a:noFill/>
        </p:spPr>
        <p:txBody>
          <a:bodyPr wrap="square" rtlCol="0">
            <a:spAutoFit/>
          </a:bodyPr>
          <a:lstStyle/>
          <a:p>
            <a:pPr algn="ctr"/>
            <a:r>
              <a:rPr lang="en-US" sz="1200" dirty="0"/>
              <a:t>6</a:t>
            </a:r>
          </a:p>
        </p:txBody>
      </p:sp>
      <p:pic>
        <p:nvPicPr>
          <p:cNvPr id="5" name="Picture 4">
            <a:extLst>
              <a:ext uri="{FF2B5EF4-FFF2-40B4-BE49-F238E27FC236}">
                <a16:creationId xmlns:a16="http://schemas.microsoft.com/office/drawing/2014/main" id="{F2B1E808-7BC7-471A-B242-860ECD5E3BE6}"/>
              </a:ext>
            </a:extLst>
          </p:cNvPr>
          <p:cNvPicPr>
            <a:picLocks noChangeAspect="1"/>
          </p:cNvPicPr>
          <p:nvPr/>
        </p:nvPicPr>
        <p:blipFill>
          <a:blip r:embed="rId3"/>
          <a:stretch>
            <a:fillRect/>
          </a:stretch>
        </p:blipFill>
        <p:spPr>
          <a:xfrm>
            <a:off x="2918601" y="1258321"/>
            <a:ext cx="4302814" cy="2429558"/>
          </a:xfrm>
          <a:prstGeom prst="rect">
            <a:avLst/>
          </a:prstGeom>
        </p:spPr>
      </p:pic>
      <p:sp>
        <p:nvSpPr>
          <p:cNvPr id="24" name="Footer Placeholder 4">
            <a:extLst>
              <a:ext uri="{FF2B5EF4-FFF2-40B4-BE49-F238E27FC236}">
                <a16:creationId xmlns:a16="http://schemas.microsoft.com/office/drawing/2014/main" id="{2C13B1E5-7A99-4A4F-A4DD-F19DABEAFC4F}"/>
              </a:ext>
            </a:extLst>
          </p:cNvPr>
          <p:cNvSpPr>
            <a:spLocks noGrp="1"/>
          </p:cNvSpPr>
          <p:nvPr>
            <p:ph type="ftr" sz="quarter" idx="11"/>
          </p:nvPr>
        </p:nvSpPr>
        <p:spPr>
          <a:xfrm>
            <a:off x="3124200" y="4810990"/>
            <a:ext cx="2895600" cy="230117"/>
          </a:xfrm>
        </p:spPr>
        <p:txBody>
          <a:bodyPr/>
          <a:lstStyle/>
          <a:p>
            <a:r>
              <a:rPr lang="pt-BR"/>
              <a:t>Instituto Superior Técnico </a:t>
            </a:r>
            <a:endParaRPr lang="en-US"/>
          </a:p>
        </p:txBody>
      </p:sp>
      <p:sp>
        <p:nvSpPr>
          <p:cNvPr id="31" name="Rectangle 30">
            <a:extLst>
              <a:ext uri="{FF2B5EF4-FFF2-40B4-BE49-F238E27FC236}">
                <a16:creationId xmlns:a16="http://schemas.microsoft.com/office/drawing/2014/main" id="{3A02DD45-2733-4CA2-B831-5B685390C358}"/>
              </a:ext>
            </a:extLst>
          </p:cNvPr>
          <p:cNvSpPr/>
          <p:nvPr/>
        </p:nvSpPr>
        <p:spPr>
          <a:xfrm>
            <a:off x="81098" y="1783961"/>
            <a:ext cx="1440000" cy="651436"/>
          </a:xfrm>
          <a:prstGeom prst="rect">
            <a:avLst/>
          </a:pr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Introduction</a:t>
            </a:r>
            <a:endParaRPr lang="en-US" dirty="0"/>
          </a:p>
        </p:txBody>
      </p:sp>
      <p:sp>
        <p:nvSpPr>
          <p:cNvPr id="32" name="Rectangle 31">
            <a:extLst>
              <a:ext uri="{FF2B5EF4-FFF2-40B4-BE49-F238E27FC236}">
                <a16:creationId xmlns:a16="http://schemas.microsoft.com/office/drawing/2014/main" id="{06CC962B-A1D8-4069-8F96-6CBA2F05BEBF}"/>
              </a:ext>
            </a:extLst>
          </p:cNvPr>
          <p:cNvSpPr/>
          <p:nvPr/>
        </p:nvSpPr>
        <p:spPr>
          <a:xfrm>
            <a:off x="81098" y="3968995"/>
            <a:ext cx="1440000" cy="651436"/>
          </a:xfrm>
          <a:prstGeom prst="rect">
            <a:avLst/>
          </a:prstGeom>
          <a:solidFill>
            <a:srgbClr val="008080">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Discussion</a:t>
            </a:r>
            <a:endParaRPr lang="en-US" dirty="0"/>
          </a:p>
        </p:txBody>
      </p:sp>
      <p:sp>
        <p:nvSpPr>
          <p:cNvPr id="33" name="Rectangle 32">
            <a:extLst>
              <a:ext uri="{FF2B5EF4-FFF2-40B4-BE49-F238E27FC236}">
                <a16:creationId xmlns:a16="http://schemas.microsoft.com/office/drawing/2014/main" id="{B76AE4BB-A9B1-48DC-8996-F6ACD415A6C9}"/>
              </a:ext>
            </a:extLst>
          </p:cNvPr>
          <p:cNvSpPr/>
          <p:nvPr/>
        </p:nvSpPr>
        <p:spPr>
          <a:xfrm>
            <a:off x="81098" y="2485216"/>
            <a:ext cx="1440000" cy="651436"/>
          </a:xfrm>
          <a:prstGeom prst="rect">
            <a:avLst/>
          </a:prstGeom>
          <a:solidFill>
            <a:srgbClr val="008080">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Implementation</a:t>
            </a:r>
            <a:endParaRPr lang="en-US" dirty="0"/>
          </a:p>
        </p:txBody>
      </p:sp>
      <p:sp>
        <p:nvSpPr>
          <p:cNvPr id="34" name="Rectangle 33">
            <a:extLst>
              <a:ext uri="{FF2B5EF4-FFF2-40B4-BE49-F238E27FC236}">
                <a16:creationId xmlns:a16="http://schemas.microsoft.com/office/drawing/2014/main" id="{752EE1DB-9E9E-4966-A9F7-DD8FE618540B}"/>
              </a:ext>
            </a:extLst>
          </p:cNvPr>
          <p:cNvSpPr/>
          <p:nvPr/>
        </p:nvSpPr>
        <p:spPr>
          <a:xfrm>
            <a:off x="81098" y="3227105"/>
            <a:ext cx="1440000" cy="6514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Results</a:t>
            </a:r>
            <a:endParaRPr lang="en-US" dirty="0"/>
          </a:p>
        </p:txBody>
      </p:sp>
    </p:spTree>
    <p:extLst>
      <p:ext uri="{BB962C8B-B14F-4D97-AF65-F5344CB8AC3E}">
        <p14:creationId xmlns:p14="http://schemas.microsoft.com/office/powerpoint/2010/main" val="200985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4362" y="321314"/>
            <a:ext cx="7389224" cy="442294"/>
          </a:xfrm>
        </p:spPr>
        <p:txBody>
          <a:bodyPr>
            <a:noAutofit/>
          </a:bodyPr>
          <a:lstStyle/>
          <a:p>
            <a:pPr algn="ctr"/>
            <a:r>
              <a:rPr lang="en-US" sz="2400" dirty="0">
                <a:solidFill>
                  <a:srgbClr val="2E3A43"/>
                </a:solidFill>
              </a:rPr>
              <a:t>Experimental Results</a:t>
            </a:r>
          </a:p>
        </p:txBody>
      </p:sp>
      <p:sp>
        <p:nvSpPr>
          <p:cNvPr id="4" name="Date Placeholder 3"/>
          <p:cNvSpPr>
            <a:spLocks noGrp="1"/>
          </p:cNvSpPr>
          <p:nvPr>
            <p:ph type="dt" sz="half" idx="10"/>
          </p:nvPr>
        </p:nvSpPr>
        <p:spPr/>
        <p:txBody>
          <a:bodyPr/>
          <a:lstStyle/>
          <a:p>
            <a:r>
              <a:rPr lang="pt-PT" dirty="0" err="1"/>
              <a:t>December</a:t>
            </a:r>
            <a:r>
              <a:rPr lang="pt-PT" dirty="0"/>
              <a:t> 5, 2017</a:t>
            </a:r>
            <a:endParaRPr lang="en-US" dirty="0"/>
          </a:p>
        </p:txBody>
      </p:sp>
      <p:sp>
        <p:nvSpPr>
          <p:cNvPr id="23" name="Rectangle 22"/>
          <p:cNvSpPr/>
          <p:nvPr/>
        </p:nvSpPr>
        <p:spPr>
          <a:xfrm>
            <a:off x="4027035" y="3698803"/>
            <a:ext cx="2486069" cy="323165"/>
          </a:xfrm>
          <a:prstGeom prst="rect">
            <a:avLst/>
          </a:prstGeom>
          <a:noFill/>
          <a:ln>
            <a:noFill/>
          </a:ln>
        </p:spPr>
        <p:txBody>
          <a:bodyPr wrap="square">
            <a:spAutoFit/>
          </a:bodyPr>
          <a:lstStyle/>
          <a:p>
            <a:pPr marL="363538" indent="-273050" fontAlgn="ctr">
              <a:buFont typeface="Arial"/>
              <a:buChar char="•"/>
              <a:tabLst>
                <a:tab pos="534988" algn="l"/>
              </a:tabLst>
            </a:pPr>
            <a:r>
              <a:rPr lang="en-US" sz="1500" dirty="0"/>
              <a:t>Test in the fifth floor</a:t>
            </a:r>
            <a:endParaRPr lang="en-US" sz="1400" dirty="0"/>
          </a:p>
        </p:txBody>
      </p:sp>
      <p:sp>
        <p:nvSpPr>
          <p:cNvPr id="30" name="TextBox 29"/>
          <p:cNvSpPr txBox="1"/>
          <p:nvPr/>
        </p:nvSpPr>
        <p:spPr>
          <a:xfrm>
            <a:off x="8568813" y="44315"/>
            <a:ext cx="648929" cy="276999"/>
          </a:xfrm>
          <a:prstGeom prst="rect">
            <a:avLst/>
          </a:prstGeom>
          <a:noFill/>
        </p:spPr>
        <p:txBody>
          <a:bodyPr wrap="square" rtlCol="0">
            <a:spAutoFit/>
          </a:bodyPr>
          <a:lstStyle/>
          <a:p>
            <a:pPr algn="ctr"/>
            <a:r>
              <a:rPr lang="en-US" sz="1200" dirty="0"/>
              <a:t>7</a:t>
            </a:r>
          </a:p>
        </p:txBody>
      </p:sp>
      <p:pic>
        <p:nvPicPr>
          <p:cNvPr id="3" name="Picture 2">
            <a:extLst>
              <a:ext uri="{FF2B5EF4-FFF2-40B4-BE49-F238E27FC236}">
                <a16:creationId xmlns:a16="http://schemas.microsoft.com/office/drawing/2014/main" id="{C5F8BA65-0FE8-47FD-88F4-5003EB0F337F}"/>
              </a:ext>
            </a:extLst>
          </p:cNvPr>
          <p:cNvPicPr>
            <a:picLocks noChangeAspect="1"/>
          </p:cNvPicPr>
          <p:nvPr/>
        </p:nvPicPr>
        <p:blipFill>
          <a:blip r:embed="rId3"/>
          <a:stretch>
            <a:fillRect/>
          </a:stretch>
        </p:blipFill>
        <p:spPr>
          <a:xfrm>
            <a:off x="2050183" y="1198697"/>
            <a:ext cx="5530742" cy="2337340"/>
          </a:xfrm>
          <a:prstGeom prst="rect">
            <a:avLst/>
          </a:prstGeom>
        </p:spPr>
      </p:pic>
      <p:sp>
        <p:nvSpPr>
          <p:cNvPr id="12" name="Footer Placeholder 4">
            <a:extLst>
              <a:ext uri="{FF2B5EF4-FFF2-40B4-BE49-F238E27FC236}">
                <a16:creationId xmlns:a16="http://schemas.microsoft.com/office/drawing/2014/main" id="{6851A340-25B2-4AE7-BC59-96B536784E91}"/>
              </a:ext>
            </a:extLst>
          </p:cNvPr>
          <p:cNvSpPr>
            <a:spLocks noGrp="1"/>
          </p:cNvSpPr>
          <p:nvPr>
            <p:ph type="ftr" sz="quarter" idx="11"/>
          </p:nvPr>
        </p:nvSpPr>
        <p:spPr>
          <a:xfrm>
            <a:off x="3124200" y="4810990"/>
            <a:ext cx="2895600" cy="230117"/>
          </a:xfrm>
        </p:spPr>
        <p:txBody>
          <a:bodyPr/>
          <a:lstStyle/>
          <a:p>
            <a:r>
              <a:rPr lang="pt-BR"/>
              <a:t>Instituto Superior Técnico </a:t>
            </a:r>
            <a:endParaRPr lang="en-US"/>
          </a:p>
        </p:txBody>
      </p:sp>
      <p:sp>
        <p:nvSpPr>
          <p:cNvPr id="13" name="Rectangle 12">
            <a:extLst>
              <a:ext uri="{FF2B5EF4-FFF2-40B4-BE49-F238E27FC236}">
                <a16:creationId xmlns:a16="http://schemas.microsoft.com/office/drawing/2014/main" id="{9B751B2E-49C0-43FE-BBB6-6B0E7E301CB0}"/>
              </a:ext>
            </a:extLst>
          </p:cNvPr>
          <p:cNvSpPr/>
          <p:nvPr/>
        </p:nvSpPr>
        <p:spPr>
          <a:xfrm>
            <a:off x="81098" y="1783961"/>
            <a:ext cx="1440000" cy="651436"/>
          </a:xfrm>
          <a:prstGeom prst="rect">
            <a:avLst/>
          </a:pr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Introduction</a:t>
            </a:r>
            <a:endParaRPr lang="en-US" dirty="0"/>
          </a:p>
        </p:txBody>
      </p:sp>
      <p:sp>
        <p:nvSpPr>
          <p:cNvPr id="14" name="Rectangle 13">
            <a:extLst>
              <a:ext uri="{FF2B5EF4-FFF2-40B4-BE49-F238E27FC236}">
                <a16:creationId xmlns:a16="http://schemas.microsoft.com/office/drawing/2014/main" id="{37BFAB38-3D36-44A5-830E-979F47265E69}"/>
              </a:ext>
            </a:extLst>
          </p:cNvPr>
          <p:cNvSpPr/>
          <p:nvPr/>
        </p:nvSpPr>
        <p:spPr>
          <a:xfrm>
            <a:off x="81098" y="3968995"/>
            <a:ext cx="1440000" cy="651436"/>
          </a:xfrm>
          <a:prstGeom prst="rect">
            <a:avLst/>
          </a:prstGeom>
          <a:solidFill>
            <a:srgbClr val="008080">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Discussion</a:t>
            </a:r>
            <a:endParaRPr lang="en-US" dirty="0"/>
          </a:p>
        </p:txBody>
      </p:sp>
      <p:sp>
        <p:nvSpPr>
          <p:cNvPr id="15" name="Rectangle 14">
            <a:extLst>
              <a:ext uri="{FF2B5EF4-FFF2-40B4-BE49-F238E27FC236}">
                <a16:creationId xmlns:a16="http://schemas.microsoft.com/office/drawing/2014/main" id="{48DF83E5-CC2F-4CAF-A862-DC736AD2AF84}"/>
              </a:ext>
            </a:extLst>
          </p:cNvPr>
          <p:cNvSpPr/>
          <p:nvPr/>
        </p:nvSpPr>
        <p:spPr>
          <a:xfrm>
            <a:off x="81098" y="2485216"/>
            <a:ext cx="1440000" cy="651436"/>
          </a:xfrm>
          <a:prstGeom prst="rect">
            <a:avLst/>
          </a:prstGeom>
          <a:solidFill>
            <a:srgbClr val="008080">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Implementation</a:t>
            </a:r>
            <a:endParaRPr lang="en-US" dirty="0"/>
          </a:p>
        </p:txBody>
      </p:sp>
      <p:sp>
        <p:nvSpPr>
          <p:cNvPr id="16" name="Rectangle 15">
            <a:extLst>
              <a:ext uri="{FF2B5EF4-FFF2-40B4-BE49-F238E27FC236}">
                <a16:creationId xmlns:a16="http://schemas.microsoft.com/office/drawing/2014/main" id="{D2A99ED2-BF2E-47F4-8825-4DF8C496FA66}"/>
              </a:ext>
            </a:extLst>
          </p:cNvPr>
          <p:cNvSpPr/>
          <p:nvPr/>
        </p:nvSpPr>
        <p:spPr>
          <a:xfrm>
            <a:off x="81098" y="3227105"/>
            <a:ext cx="1440000" cy="6514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Results</a:t>
            </a:r>
            <a:endParaRPr lang="en-US" dirty="0"/>
          </a:p>
        </p:txBody>
      </p:sp>
    </p:spTree>
    <p:extLst>
      <p:ext uri="{BB962C8B-B14F-4D97-AF65-F5344CB8AC3E}">
        <p14:creationId xmlns:p14="http://schemas.microsoft.com/office/powerpoint/2010/main" val="931304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16271" y="1144739"/>
            <a:ext cx="8908106" cy="3440940"/>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PT"/>
          </a:p>
        </p:txBody>
      </p:sp>
      <p:sp>
        <p:nvSpPr>
          <p:cNvPr id="3" name="Content Placeholder 2"/>
          <p:cNvSpPr>
            <a:spLocks noGrp="1"/>
          </p:cNvSpPr>
          <p:nvPr>
            <p:ph idx="1"/>
          </p:nvPr>
        </p:nvSpPr>
        <p:spPr>
          <a:xfrm>
            <a:off x="743285" y="1144739"/>
            <a:ext cx="7655237" cy="3449883"/>
          </a:xfrm>
        </p:spPr>
        <p:txBody>
          <a:bodyPr anchor="ctr"/>
          <a:lstStyle/>
          <a:p>
            <a:pPr marL="0" indent="0">
              <a:buNone/>
            </a:pPr>
            <a:r>
              <a:rPr lang="en-US" b="1" dirty="0">
                <a:solidFill>
                  <a:srgbClr val="FFFFFF"/>
                </a:solidFill>
              </a:rPr>
              <a:t>Part IV - Discussion</a:t>
            </a:r>
          </a:p>
          <a:p>
            <a:pPr marL="447675" indent="-268288"/>
            <a:r>
              <a:rPr lang="en-US" sz="2800" dirty="0">
                <a:solidFill>
                  <a:schemeClr val="accent5">
                    <a:lumMod val="75000"/>
                  </a:schemeClr>
                </a:solidFill>
              </a:rPr>
              <a:t>1. Conclusions and Future Work</a:t>
            </a:r>
          </a:p>
          <a:p>
            <a:pPr marL="0" indent="0">
              <a:buNone/>
            </a:pPr>
            <a:endParaRPr lang="pt-PT" dirty="0"/>
          </a:p>
        </p:txBody>
      </p:sp>
      <p:sp>
        <p:nvSpPr>
          <p:cNvPr id="4" name="Date Placeholder 3"/>
          <p:cNvSpPr>
            <a:spLocks noGrp="1"/>
          </p:cNvSpPr>
          <p:nvPr>
            <p:ph type="dt" sz="half" idx="10"/>
          </p:nvPr>
        </p:nvSpPr>
        <p:spPr/>
        <p:txBody>
          <a:bodyPr/>
          <a:lstStyle/>
          <a:p>
            <a:r>
              <a:rPr lang="pt-PT" dirty="0" err="1"/>
              <a:t>December</a:t>
            </a:r>
            <a:r>
              <a:rPr lang="pt-PT" dirty="0"/>
              <a:t> 5, 2017</a:t>
            </a:r>
            <a:endParaRPr lang="en-US" dirty="0"/>
          </a:p>
        </p:txBody>
      </p:sp>
      <p:sp>
        <p:nvSpPr>
          <p:cNvPr id="5" name="Footer Placeholder 4"/>
          <p:cNvSpPr>
            <a:spLocks noGrp="1"/>
          </p:cNvSpPr>
          <p:nvPr>
            <p:ph type="ftr" sz="quarter" idx="11"/>
          </p:nvPr>
        </p:nvSpPr>
        <p:spPr/>
        <p:txBody>
          <a:bodyPr/>
          <a:lstStyle/>
          <a:p>
            <a:r>
              <a:rPr lang="pt-BR"/>
              <a:t>Instituto Superior Técnico </a:t>
            </a:r>
            <a:endParaRPr lang="en-US"/>
          </a:p>
        </p:txBody>
      </p:sp>
    </p:spTree>
    <p:extLst>
      <p:ext uri="{BB962C8B-B14F-4D97-AF65-F5344CB8AC3E}">
        <p14:creationId xmlns:p14="http://schemas.microsoft.com/office/powerpoint/2010/main" val="3995925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4362" y="321314"/>
            <a:ext cx="7389224" cy="442294"/>
          </a:xfrm>
        </p:spPr>
        <p:txBody>
          <a:bodyPr>
            <a:noAutofit/>
          </a:bodyPr>
          <a:lstStyle/>
          <a:p>
            <a:pPr algn="ctr"/>
            <a:r>
              <a:rPr lang="en-US" sz="2400" dirty="0">
                <a:solidFill>
                  <a:srgbClr val="2E3A43"/>
                </a:solidFill>
              </a:rPr>
              <a:t>Conclusions and Future Work</a:t>
            </a:r>
          </a:p>
        </p:txBody>
      </p:sp>
      <p:sp>
        <p:nvSpPr>
          <p:cNvPr id="4" name="Date Placeholder 3"/>
          <p:cNvSpPr>
            <a:spLocks noGrp="1"/>
          </p:cNvSpPr>
          <p:nvPr>
            <p:ph type="dt" sz="half" idx="10"/>
          </p:nvPr>
        </p:nvSpPr>
        <p:spPr/>
        <p:txBody>
          <a:bodyPr/>
          <a:lstStyle/>
          <a:p>
            <a:r>
              <a:rPr lang="pt-PT" dirty="0" err="1"/>
              <a:t>December</a:t>
            </a:r>
            <a:r>
              <a:rPr lang="pt-PT" dirty="0"/>
              <a:t> 5, 2017</a:t>
            </a:r>
            <a:endParaRPr lang="en-US" dirty="0"/>
          </a:p>
        </p:txBody>
      </p:sp>
      <p:sp>
        <p:nvSpPr>
          <p:cNvPr id="5" name="Rectangle 4"/>
          <p:cNvSpPr/>
          <p:nvPr/>
        </p:nvSpPr>
        <p:spPr>
          <a:xfrm>
            <a:off x="1624117" y="3438270"/>
            <a:ext cx="7389224" cy="100339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US" sz="1600" b="1" dirty="0">
                <a:solidFill>
                  <a:schemeClr val="accent1">
                    <a:lumMod val="75000"/>
                  </a:schemeClr>
                </a:solidFill>
              </a:rPr>
              <a:t>B. Future Work:</a:t>
            </a:r>
          </a:p>
          <a:p>
            <a:pPr marL="285750" indent="-285750">
              <a:buFont typeface="Arial" panose="020B0604020202020204" pitchFamily="34" charset="0"/>
              <a:buChar char="•"/>
            </a:pPr>
            <a:r>
              <a:rPr lang="en-US" sz="1400" dirty="0">
                <a:solidFill>
                  <a:schemeClr val="tx1"/>
                </a:solidFill>
              </a:rPr>
              <a:t>Implement a solution for the kidnapping problem </a:t>
            </a:r>
          </a:p>
          <a:p>
            <a:pPr marL="285750" indent="-285750">
              <a:buFont typeface="Arial" panose="020B0604020202020204" pitchFamily="34" charset="0"/>
              <a:buChar char="•"/>
            </a:pPr>
            <a:r>
              <a:rPr lang="en-US" sz="1400" dirty="0">
                <a:solidFill>
                  <a:schemeClr val="tx1"/>
                </a:solidFill>
              </a:rPr>
              <a:t>Continue testing the robustness of the algorithm</a:t>
            </a:r>
          </a:p>
        </p:txBody>
      </p:sp>
      <p:sp>
        <p:nvSpPr>
          <p:cNvPr id="12" name="Rectangle 11"/>
          <p:cNvSpPr/>
          <p:nvPr/>
        </p:nvSpPr>
        <p:spPr>
          <a:xfrm>
            <a:off x="1624117" y="1175864"/>
            <a:ext cx="7389224" cy="204441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endParaRPr lang="en-US" sz="800" b="1" dirty="0">
              <a:solidFill>
                <a:schemeClr val="accent1">
                  <a:lumMod val="75000"/>
                </a:schemeClr>
              </a:solidFill>
            </a:endParaRPr>
          </a:p>
          <a:p>
            <a:r>
              <a:rPr lang="en-US" sz="1600" b="1" dirty="0">
                <a:solidFill>
                  <a:schemeClr val="accent1">
                    <a:lumMod val="75000"/>
                  </a:schemeClr>
                </a:solidFill>
              </a:rPr>
              <a:t>A. Conclusions:</a:t>
            </a:r>
          </a:p>
          <a:p>
            <a:pPr marL="285750" indent="-285750">
              <a:buFont typeface="Arial" panose="020B0604020202020204" pitchFamily="34" charset="0"/>
              <a:buChar char="•"/>
            </a:pPr>
            <a:r>
              <a:rPr lang="en-US" sz="1400" dirty="0">
                <a:solidFill>
                  <a:schemeClr val="tx1"/>
                </a:solidFill>
              </a:rPr>
              <a:t> EKF algorithm is implemented in order to achieve the most accurate localization of a mobile robot with four wheels</a:t>
            </a:r>
          </a:p>
          <a:p>
            <a:pPr marL="285750" indent="-285750">
              <a:buFont typeface="Arial" panose="020B0604020202020204" pitchFamily="34" charset="0"/>
              <a:buChar char="•"/>
            </a:pPr>
            <a:r>
              <a:rPr lang="en-US" sz="1400" dirty="0">
                <a:solidFill>
                  <a:schemeClr val="tx1"/>
                </a:solidFill>
              </a:rPr>
              <a:t> First, it is necessary to linearize the kinematic model of the robot to perform the prediction step of the EKF</a:t>
            </a:r>
          </a:p>
          <a:p>
            <a:pPr marL="285750" indent="-285750">
              <a:buFont typeface="Arial" panose="020B0604020202020204" pitchFamily="34" charset="0"/>
              <a:buChar char="•"/>
            </a:pPr>
            <a:r>
              <a:rPr lang="en-US" sz="1400" dirty="0">
                <a:solidFill>
                  <a:schemeClr val="tx1"/>
                </a:solidFill>
              </a:rPr>
              <a:t>To perform the matching step, it is necessary to extract the line parameters from the global map</a:t>
            </a:r>
          </a:p>
          <a:p>
            <a:pPr marL="285750" indent="-285750">
              <a:buClr>
                <a:schemeClr val="accent5">
                  <a:lumMod val="75000"/>
                </a:schemeClr>
              </a:buClr>
              <a:buFont typeface="Wingdings" panose="05000000000000000000" pitchFamily="2" charset="2"/>
              <a:buChar char="v"/>
            </a:pPr>
            <a:r>
              <a:rPr lang="en-US" sz="1400" dirty="0">
                <a:solidFill>
                  <a:schemeClr val="tx1"/>
                </a:solidFill>
              </a:rPr>
              <a:t>In the end our code and work revealed worthy</a:t>
            </a:r>
          </a:p>
        </p:txBody>
      </p:sp>
      <p:sp>
        <p:nvSpPr>
          <p:cNvPr id="14" name="TextBox 13"/>
          <p:cNvSpPr txBox="1"/>
          <p:nvPr/>
        </p:nvSpPr>
        <p:spPr>
          <a:xfrm>
            <a:off x="8568813" y="44315"/>
            <a:ext cx="648929" cy="276999"/>
          </a:xfrm>
          <a:prstGeom prst="rect">
            <a:avLst/>
          </a:prstGeom>
          <a:noFill/>
        </p:spPr>
        <p:txBody>
          <a:bodyPr wrap="square" rtlCol="0">
            <a:spAutoFit/>
          </a:bodyPr>
          <a:lstStyle/>
          <a:p>
            <a:pPr algn="ctr"/>
            <a:r>
              <a:rPr lang="en-US" sz="1200" dirty="0"/>
              <a:t>8</a:t>
            </a:r>
          </a:p>
        </p:txBody>
      </p:sp>
      <p:sp>
        <p:nvSpPr>
          <p:cNvPr id="20" name="Footer Placeholder 4">
            <a:extLst>
              <a:ext uri="{FF2B5EF4-FFF2-40B4-BE49-F238E27FC236}">
                <a16:creationId xmlns:a16="http://schemas.microsoft.com/office/drawing/2014/main" id="{0599A027-69BE-4F0C-960E-C78BCAA6B22D}"/>
              </a:ext>
            </a:extLst>
          </p:cNvPr>
          <p:cNvSpPr>
            <a:spLocks noGrp="1"/>
          </p:cNvSpPr>
          <p:nvPr>
            <p:ph type="ftr" sz="quarter" idx="11"/>
          </p:nvPr>
        </p:nvSpPr>
        <p:spPr>
          <a:xfrm>
            <a:off x="3124200" y="4810990"/>
            <a:ext cx="2895600" cy="230117"/>
          </a:xfrm>
        </p:spPr>
        <p:txBody>
          <a:bodyPr/>
          <a:lstStyle/>
          <a:p>
            <a:r>
              <a:rPr lang="pt-BR"/>
              <a:t>Instituto Superior Técnico </a:t>
            </a:r>
            <a:endParaRPr lang="en-US"/>
          </a:p>
        </p:txBody>
      </p:sp>
      <p:sp>
        <p:nvSpPr>
          <p:cNvPr id="21" name="Rectangle 20">
            <a:extLst>
              <a:ext uri="{FF2B5EF4-FFF2-40B4-BE49-F238E27FC236}">
                <a16:creationId xmlns:a16="http://schemas.microsoft.com/office/drawing/2014/main" id="{66E740D5-AB03-4ECF-BE8D-398D3C9730E9}"/>
              </a:ext>
            </a:extLst>
          </p:cNvPr>
          <p:cNvSpPr/>
          <p:nvPr/>
        </p:nvSpPr>
        <p:spPr>
          <a:xfrm>
            <a:off x="81098" y="1783961"/>
            <a:ext cx="1440000" cy="651436"/>
          </a:xfrm>
          <a:prstGeom prst="rect">
            <a:avLst/>
          </a:pr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Introduction</a:t>
            </a:r>
            <a:endParaRPr lang="en-US" dirty="0"/>
          </a:p>
        </p:txBody>
      </p:sp>
      <p:sp>
        <p:nvSpPr>
          <p:cNvPr id="22" name="Rectangle 21">
            <a:extLst>
              <a:ext uri="{FF2B5EF4-FFF2-40B4-BE49-F238E27FC236}">
                <a16:creationId xmlns:a16="http://schemas.microsoft.com/office/drawing/2014/main" id="{890C0E13-C37F-4049-90F7-3266774CA68B}"/>
              </a:ext>
            </a:extLst>
          </p:cNvPr>
          <p:cNvSpPr/>
          <p:nvPr/>
        </p:nvSpPr>
        <p:spPr>
          <a:xfrm>
            <a:off x="73279" y="3221378"/>
            <a:ext cx="1440000" cy="651436"/>
          </a:xfrm>
          <a:prstGeom prst="rect">
            <a:avLst/>
          </a:prstGeom>
          <a:solidFill>
            <a:srgbClr val="008080">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Results</a:t>
            </a:r>
            <a:endParaRPr lang="en-US" dirty="0"/>
          </a:p>
        </p:txBody>
      </p:sp>
      <p:sp>
        <p:nvSpPr>
          <p:cNvPr id="24" name="Rectangle 23">
            <a:extLst>
              <a:ext uri="{FF2B5EF4-FFF2-40B4-BE49-F238E27FC236}">
                <a16:creationId xmlns:a16="http://schemas.microsoft.com/office/drawing/2014/main" id="{6423B7B3-8837-4E45-85CC-AFB1CF6D46B9}"/>
              </a:ext>
            </a:extLst>
          </p:cNvPr>
          <p:cNvSpPr/>
          <p:nvPr/>
        </p:nvSpPr>
        <p:spPr>
          <a:xfrm>
            <a:off x="73279" y="3916426"/>
            <a:ext cx="1440000" cy="6514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Discussion</a:t>
            </a:r>
            <a:endParaRPr lang="en-US" dirty="0"/>
          </a:p>
        </p:txBody>
      </p:sp>
      <p:sp>
        <p:nvSpPr>
          <p:cNvPr id="25" name="Rectangle 24">
            <a:extLst>
              <a:ext uri="{FF2B5EF4-FFF2-40B4-BE49-F238E27FC236}">
                <a16:creationId xmlns:a16="http://schemas.microsoft.com/office/drawing/2014/main" id="{A0A8051F-CBC7-42D0-B4EC-F610C56F4F4F}"/>
              </a:ext>
            </a:extLst>
          </p:cNvPr>
          <p:cNvSpPr/>
          <p:nvPr/>
        </p:nvSpPr>
        <p:spPr>
          <a:xfrm>
            <a:off x="81098" y="2485216"/>
            <a:ext cx="1440000" cy="651436"/>
          </a:xfrm>
          <a:prstGeom prst="rect">
            <a:avLst/>
          </a:prstGeom>
          <a:solidFill>
            <a:srgbClr val="008080">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Implementation</a:t>
            </a:r>
            <a:endParaRPr lang="en-US" dirty="0"/>
          </a:p>
        </p:txBody>
      </p:sp>
    </p:spTree>
    <p:extLst>
      <p:ext uri="{BB962C8B-B14F-4D97-AF65-F5344CB8AC3E}">
        <p14:creationId xmlns:p14="http://schemas.microsoft.com/office/powerpoint/2010/main" val="12992902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3917" y="2404556"/>
            <a:ext cx="7389224" cy="442294"/>
          </a:xfrm>
        </p:spPr>
        <p:txBody>
          <a:bodyPr>
            <a:noAutofit/>
          </a:bodyPr>
          <a:lstStyle/>
          <a:p>
            <a:pPr algn="ctr"/>
            <a:r>
              <a:rPr lang="en-US" sz="2400" dirty="0">
                <a:solidFill>
                  <a:srgbClr val="2E3A43"/>
                </a:solidFill>
              </a:rPr>
              <a:t>Thank you for your attention</a:t>
            </a:r>
          </a:p>
        </p:txBody>
      </p:sp>
      <p:sp>
        <p:nvSpPr>
          <p:cNvPr id="4" name="Date Placeholder 3"/>
          <p:cNvSpPr>
            <a:spLocks noGrp="1"/>
          </p:cNvSpPr>
          <p:nvPr>
            <p:ph type="dt" sz="half" idx="10"/>
          </p:nvPr>
        </p:nvSpPr>
        <p:spPr/>
        <p:txBody>
          <a:bodyPr/>
          <a:lstStyle/>
          <a:p>
            <a:r>
              <a:rPr lang="pt-PT" dirty="0" err="1"/>
              <a:t>December</a:t>
            </a:r>
            <a:r>
              <a:rPr lang="pt-PT" dirty="0"/>
              <a:t> 5, 2017</a:t>
            </a:r>
            <a:endParaRPr lang="en-US" dirty="0"/>
          </a:p>
        </p:txBody>
      </p:sp>
      <p:sp>
        <p:nvSpPr>
          <p:cNvPr id="5" name="Footer Placeholder 4">
            <a:extLst>
              <a:ext uri="{FF2B5EF4-FFF2-40B4-BE49-F238E27FC236}">
                <a16:creationId xmlns:a16="http://schemas.microsoft.com/office/drawing/2014/main" id="{3E8BC606-0CC9-4F7C-AA8F-3AC070350CDE}"/>
              </a:ext>
            </a:extLst>
          </p:cNvPr>
          <p:cNvSpPr>
            <a:spLocks noGrp="1"/>
          </p:cNvSpPr>
          <p:nvPr>
            <p:ph type="ftr" sz="quarter" idx="11"/>
          </p:nvPr>
        </p:nvSpPr>
        <p:spPr>
          <a:xfrm>
            <a:off x="3124200" y="4810990"/>
            <a:ext cx="2895600" cy="230117"/>
          </a:xfrm>
        </p:spPr>
        <p:txBody>
          <a:bodyPr/>
          <a:lstStyle/>
          <a:p>
            <a:r>
              <a:rPr lang="pt-BR"/>
              <a:t>Instituto Superior Técnico </a:t>
            </a:r>
            <a:endParaRPr lang="en-US"/>
          </a:p>
        </p:txBody>
      </p:sp>
    </p:spTree>
    <p:extLst>
      <p:ext uri="{BB962C8B-B14F-4D97-AF65-F5344CB8AC3E}">
        <p14:creationId xmlns:p14="http://schemas.microsoft.com/office/powerpoint/2010/main" val="2070162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0" y="321314"/>
            <a:ext cx="2762350" cy="442294"/>
          </a:xfrm>
        </p:spPr>
        <p:txBody>
          <a:bodyPr>
            <a:noAutofit/>
          </a:bodyPr>
          <a:lstStyle/>
          <a:p>
            <a:pPr algn="ctr"/>
            <a:r>
              <a:rPr lang="en-US" sz="2400" dirty="0">
                <a:solidFill>
                  <a:srgbClr val="2E3A43"/>
                </a:solidFill>
              </a:rPr>
              <a:t>Outline</a:t>
            </a:r>
          </a:p>
        </p:txBody>
      </p:sp>
      <p:sp>
        <p:nvSpPr>
          <p:cNvPr id="3" name="Content Placeholder 2"/>
          <p:cNvSpPr>
            <a:spLocks noGrp="1"/>
          </p:cNvSpPr>
          <p:nvPr>
            <p:ph idx="1"/>
          </p:nvPr>
        </p:nvSpPr>
        <p:spPr>
          <a:xfrm>
            <a:off x="1493926" y="1155840"/>
            <a:ext cx="6273192" cy="3482461"/>
          </a:xfrm>
        </p:spPr>
        <p:txBody>
          <a:bodyPr>
            <a:normAutofit/>
          </a:bodyPr>
          <a:lstStyle/>
          <a:p>
            <a:pPr marL="0" indent="0">
              <a:buNone/>
            </a:pPr>
            <a:r>
              <a:rPr lang="en-US" sz="1600" b="1" dirty="0">
                <a:solidFill>
                  <a:schemeClr val="accent1">
                    <a:lumMod val="75000"/>
                  </a:schemeClr>
                </a:solidFill>
              </a:rPr>
              <a:t>Part I - Introduction</a:t>
            </a:r>
          </a:p>
          <a:p>
            <a:pPr indent="-163513"/>
            <a:r>
              <a:rPr lang="en-US" sz="1600" dirty="0"/>
              <a:t>Concept</a:t>
            </a:r>
          </a:p>
          <a:p>
            <a:pPr indent="-163513"/>
            <a:endParaRPr lang="en-US" sz="1600" dirty="0"/>
          </a:p>
          <a:p>
            <a:pPr marL="0" indent="0">
              <a:buNone/>
            </a:pPr>
            <a:r>
              <a:rPr lang="en-US" sz="1600" b="1" dirty="0">
                <a:solidFill>
                  <a:schemeClr val="accent1">
                    <a:lumMod val="75000"/>
                  </a:schemeClr>
                </a:solidFill>
              </a:rPr>
              <a:t>Part II - Implementation</a:t>
            </a:r>
          </a:p>
          <a:p>
            <a:pPr indent="-163513"/>
            <a:r>
              <a:rPr lang="en-US" sz="1600" dirty="0"/>
              <a:t>Methods and Algorithms</a:t>
            </a:r>
          </a:p>
          <a:p>
            <a:pPr indent="-163513"/>
            <a:endParaRPr lang="en-US" sz="1600" dirty="0"/>
          </a:p>
          <a:p>
            <a:pPr marL="0" indent="0">
              <a:buNone/>
            </a:pPr>
            <a:r>
              <a:rPr lang="en-US" sz="1600" b="1" dirty="0">
                <a:solidFill>
                  <a:schemeClr val="accent1">
                    <a:lumMod val="75000"/>
                  </a:schemeClr>
                </a:solidFill>
              </a:rPr>
              <a:t>Part III - Results</a:t>
            </a:r>
          </a:p>
          <a:p>
            <a:pPr indent="-163513"/>
            <a:r>
              <a:rPr lang="en-US" sz="1600" dirty="0"/>
              <a:t>Experimental Results</a:t>
            </a:r>
          </a:p>
          <a:p>
            <a:pPr indent="-163513"/>
            <a:endParaRPr lang="en-US" sz="1600" dirty="0"/>
          </a:p>
          <a:p>
            <a:pPr marL="0" indent="0">
              <a:buNone/>
            </a:pPr>
            <a:r>
              <a:rPr lang="en-US" sz="1600" b="1" dirty="0">
                <a:solidFill>
                  <a:schemeClr val="accent1">
                    <a:lumMod val="75000"/>
                  </a:schemeClr>
                </a:solidFill>
              </a:rPr>
              <a:t>Part IV - Discussion</a:t>
            </a:r>
            <a:endParaRPr lang="en-US" sz="1600" dirty="0"/>
          </a:p>
          <a:p>
            <a:pPr indent="-163513"/>
            <a:r>
              <a:rPr lang="en-US" sz="1600" dirty="0"/>
              <a:t>Conclusions and Future Work</a:t>
            </a:r>
          </a:p>
        </p:txBody>
      </p:sp>
      <p:sp>
        <p:nvSpPr>
          <p:cNvPr id="4" name="Date Placeholder 3"/>
          <p:cNvSpPr>
            <a:spLocks noGrp="1"/>
          </p:cNvSpPr>
          <p:nvPr>
            <p:ph type="dt" sz="half" idx="10"/>
          </p:nvPr>
        </p:nvSpPr>
        <p:spPr/>
        <p:txBody>
          <a:bodyPr/>
          <a:lstStyle/>
          <a:p>
            <a:r>
              <a:rPr lang="pt-PT" dirty="0" err="1"/>
              <a:t>December</a:t>
            </a:r>
            <a:r>
              <a:rPr lang="pt-PT" dirty="0"/>
              <a:t> 5, 2017</a:t>
            </a:r>
            <a:endParaRPr lang="en-US" dirty="0"/>
          </a:p>
        </p:txBody>
      </p:sp>
      <p:sp>
        <p:nvSpPr>
          <p:cNvPr id="6" name="TextBox 5"/>
          <p:cNvSpPr txBox="1"/>
          <p:nvPr/>
        </p:nvSpPr>
        <p:spPr>
          <a:xfrm>
            <a:off x="8568813" y="44315"/>
            <a:ext cx="648929" cy="276999"/>
          </a:xfrm>
          <a:prstGeom prst="rect">
            <a:avLst/>
          </a:prstGeom>
          <a:noFill/>
        </p:spPr>
        <p:txBody>
          <a:bodyPr wrap="square" rtlCol="0">
            <a:spAutoFit/>
          </a:bodyPr>
          <a:lstStyle/>
          <a:p>
            <a:pPr algn="ctr"/>
            <a:r>
              <a:rPr lang="en-US" sz="1200" dirty="0"/>
              <a:t>2</a:t>
            </a:r>
          </a:p>
        </p:txBody>
      </p:sp>
      <p:sp>
        <p:nvSpPr>
          <p:cNvPr id="7" name="Footer Placeholder 4">
            <a:extLst>
              <a:ext uri="{FF2B5EF4-FFF2-40B4-BE49-F238E27FC236}">
                <a16:creationId xmlns:a16="http://schemas.microsoft.com/office/drawing/2014/main" id="{7ED99552-C616-409B-9EF0-DB736B195678}"/>
              </a:ext>
            </a:extLst>
          </p:cNvPr>
          <p:cNvSpPr>
            <a:spLocks noGrp="1"/>
          </p:cNvSpPr>
          <p:nvPr>
            <p:ph type="ftr" sz="quarter" idx="11"/>
          </p:nvPr>
        </p:nvSpPr>
        <p:spPr>
          <a:xfrm>
            <a:off x="3124200" y="4810990"/>
            <a:ext cx="2895600" cy="230117"/>
          </a:xfrm>
        </p:spPr>
        <p:txBody>
          <a:bodyPr/>
          <a:lstStyle/>
          <a:p>
            <a:r>
              <a:rPr lang="pt-BR"/>
              <a:t>Instituto Superior Técnico </a:t>
            </a:r>
            <a:endParaRPr lang="en-US"/>
          </a:p>
        </p:txBody>
      </p:sp>
    </p:spTree>
    <p:extLst>
      <p:ext uri="{BB962C8B-B14F-4D97-AF65-F5344CB8AC3E}">
        <p14:creationId xmlns:p14="http://schemas.microsoft.com/office/powerpoint/2010/main" val="1308904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16271" y="1144739"/>
            <a:ext cx="8908106" cy="3440940"/>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PT"/>
          </a:p>
        </p:txBody>
      </p:sp>
      <p:sp>
        <p:nvSpPr>
          <p:cNvPr id="3" name="Content Placeholder 2"/>
          <p:cNvSpPr>
            <a:spLocks noGrp="1"/>
          </p:cNvSpPr>
          <p:nvPr>
            <p:ph idx="1"/>
          </p:nvPr>
        </p:nvSpPr>
        <p:spPr>
          <a:xfrm>
            <a:off x="743285" y="1144739"/>
            <a:ext cx="7655237" cy="3449883"/>
          </a:xfrm>
        </p:spPr>
        <p:txBody>
          <a:bodyPr anchor="ctr"/>
          <a:lstStyle/>
          <a:p>
            <a:pPr marL="0" indent="0">
              <a:buNone/>
            </a:pPr>
            <a:r>
              <a:rPr lang="en-US" b="1" dirty="0">
                <a:solidFill>
                  <a:srgbClr val="FFFFFF"/>
                </a:solidFill>
              </a:rPr>
              <a:t>Part I - Introduction</a:t>
            </a:r>
          </a:p>
          <a:p>
            <a:pPr marL="447675" indent="-268288"/>
            <a:r>
              <a:rPr lang="en-US" sz="2800" dirty="0">
                <a:solidFill>
                  <a:schemeClr val="accent5">
                    <a:lumMod val="75000"/>
                  </a:schemeClr>
                </a:solidFill>
              </a:rPr>
              <a:t>1. Concept</a:t>
            </a:r>
          </a:p>
          <a:p>
            <a:pPr marL="0" indent="0">
              <a:buNone/>
            </a:pPr>
            <a:endParaRPr lang="pt-PT" dirty="0"/>
          </a:p>
        </p:txBody>
      </p:sp>
      <p:sp>
        <p:nvSpPr>
          <p:cNvPr id="4" name="Date Placeholder 3"/>
          <p:cNvSpPr>
            <a:spLocks noGrp="1"/>
          </p:cNvSpPr>
          <p:nvPr>
            <p:ph type="dt" sz="half" idx="10"/>
          </p:nvPr>
        </p:nvSpPr>
        <p:spPr/>
        <p:txBody>
          <a:bodyPr/>
          <a:lstStyle/>
          <a:p>
            <a:r>
              <a:rPr lang="pt-PT" dirty="0" err="1"/>
              <a:t>December</a:t>
            </a:r>
            <a:r>
              <a:rPr lang="pt-PT" dirty="0"/>
              <a:t> 5, 2017</a:t>
            </a:r>
            <a:endParaRPr lang="en-US" dirty="0"/>
          </a:p>
        </p:txBody>
      </p:sp>
      <p:sp>
        <p:nvSpPr>
          <p:cNvPr id="5" name="Footer Placeholder 4">
            <a:extLst>
              <a:ext uri="{FF2B5EF4-FFF2-40B4-BE49-F238E27FC236}">
                <a16:creationId xmlns:a16="http://schemas.microsoft.com/office/drawing/2014/main" id="{57B2CE78-ED2C-4FD5-8379-F7D0D768F866}"/>
              </a:ext>
            </a:extLst>
          </p:cNvPr>
          <p:cNvSpPr>
            <a:spLocks noGrp="1"/>
          </p:cNvSpPr>
          <p:nvPr>
            <p:ph type="ftr" sz="quarter" idx="11"/>
          </p:nvPr>
        </p:nvSpPr>
        <p:spPr>
          <a:xfrm>
            <a:off x="3124200" y="4810990"/>
            <a:ext cx="2895600" cy="230117"/>
          </a:xfrm>
        </p:spPr>
        <p:txBody>
          <a:bodyPr/>
          <a:lstStyle/>
          <a:p>
            <a:r>
              <a:rPr lang="pt-BR"/>
              <a:t>Instituto Superior Técnico </a:t>
            </a:r>
            <a:endParaRPr lang="en-US"/>
          </a:p>
        </p:txBody>
      </p:sp>
    </p:spTree>
    <p:extLst>
      <p:ext uri="{BB962C8B-B14F-4D97-AF65-F5344CB8AC3E}">
        <p14:creationId xmlns:p14="http://schemas.microsoft.com/office/powerpoint/2010/main" val="753958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4362" y="321314"/>
            <a:ext cx="7389224" cy="442294"/>
          </a:xfrm>
        </p:spPr>
        <p:txBody>
          <a:bodyPr>
            <a:noAutofit/>
          </a:bodyPr>
          <a:lstStyle/>
          <a:p>
            <a:pPr algn="ctr"/>
            <a:r>
              <a:rPr lang="en-US" sz="2400" dirty="0">
                <a:solidFill>
                  <a:srgbClr val="2E3A43"/>
                </a:solidFill>
              </a:rPr>
              <a:t>1. Concept</a:t>
            </a:r>
          </a:p>
        </p:txBody>
      </p:sp>
      <p:sp>
        <p:nvSpPr>
          <p:cNvPr id="4" name="Date Placeholder 3"/>
          <p:cNvSpPr>
            <a:spLocks noGrp="1"/>
          </p:cNvSpPr>
          <p:nvPr>
            <p:ph type="dt" sz="half" idx="10"/>
          </p:nvPr>
        </p:nvSpPr>
        <p:spPr/>
        <p:txBody>
          <a:bodyPr/>
          <a:lstStyle/>
          <a:p>
            <a:r>
              <a:rPr lang="pt-PT" dirty="0" err="1"/>
              <a:t>December</a:t>
            </a:r>
            <a:r>
              <a:rPr lang="pt-PT" dirty="0"/>
              <a:t> 5, 2017</a:t>
            </a:r>
            <a:endParaRPr lang="en-US" dirty="0"/>
          </a:p>
        </p:txBody>
      </p:sp>
      <p:sp>
        <p:nvSpPr>
          <p:cNvPr id="7" name="Rectangle 6"/>
          <p:cNvSpPr/>
          <p:nvPr/>
        </p:nvSpPr>
        <p:spPr>
          <a:xfrm>
            <a:off x="2212847" y="1097851"/>
            <a:ext cx="6484925" cy="369332"/>
          </a:xfrm>
          <a:prstGeom prst="rect">
            <a:avLst/>
          </a:prstGeom>
        </p:spPr>
        <p:txBody>
          <a:bodyPr wrap="square">
            <a:spAutoFit/>
          </a:bodyPr>
          <a:lstStyle/>
          <a:p>
            <a:r>
              <a:rPr lang="en-US" dirty="0"/>
              <a:t>We want to Localize our robot</a:t>
            </a:r>
            <a:endParaRPr lang="en-US" baseline="30000" dirty="0"/>
          </a:p>
        </p:txBody>
      </p:sp>
      <p:cxnSp>
        <p:nvCxnSpPr>
          <p:cNvPr id="33" name="Straight Arrow Connector 32"/>
          <p:cNvCxnSpPr/>
          <p:nvPr/>
        </p:nvCxnSpPr>
        <p:spPr>
          <a:xfrm flipH="1">
            <a:off x="2934269" y="3438270"/>
            <a:ext cx="2466518" cy="0"/>
          </a:xfrm>
          <a:prstGeom prst="straightConnector1">
            <a:avLst/>
          </a:prstGeom>
          <a:ln w="57150">
            <a:prstDash val="sysDot"/>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471501" y="3510389"/>
            <a:ext cx="1949107" cy="369332"/>
          </a:xfrm>
          <a:prstGeom prst="rect">
            <a:avLst/>
          </a:prstGeom>
          <a:noFill/>
        </p:spPr>
        <p:txBody>
          <a:bodyPr wrap="square" rtlCol="0">
            <a:spAutoFit/>
          </a:bodyPr>
          <a:lstStyle/>
          <a:p>
            <a:pPr algn="ctr"/>
            <a:r>
              <a:rPr lang="en-US" b="1" dirty="0"/>
              <a:t>FEEDBACK</a:t>
            </a:r>
          </a:p>
        </p:txBody>
      </p:sp>
      <p:cxnSp>
        <p:nvCxnSpPr>
          <p:cNvPr id="35" name="Elbow Connector 34"/>
          <p:cNvCxnSpPr/>
          <p:nvPr/>
        </p:nvCxnSpPr>
        <p:spPr>
          <a:xfrm rot="5400000" flipH="1" flipV="1">
            <a:off x="2306844" y="1927715"/>
            <a:ext cx="1013293" cy="945524"/>
          </a:xfrm>
          <a:prstGeom prst="bentConnector3">
            <a:avLst>
              <a:gd name="adj1" fmla="val 10118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a:off x="6441743" y="1877349"/>
            <a:ext cx="905320" cy="844849"/>
          </a:xfrm>
          <a:prstGeom prst="bentConnector3">
            <a:avLst>
              <a:gd name="adj1" fmla="val 99748"/>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37" name="Picture 36"/>
          <p:cNvPicPr>
            <a:picLocks noChangeAspect="1"/>
          </p:cNvPicPr>
          <p:nvPr/>
        </p:nvPicPr>
        <p:blipFill rotWithShape="1">
          <a:blip r:embed="rId3" cstate="print">
            <a:extLst>
              <a:ext uri="{28A0092B-C50C-407E-A947-70E740481C1C}">
                <a14:useLocalDpi xmlns:a14="http://schemas.microsoft.com/office/drawing/2010/main" val="0"/>
              </a:ext>
            </a:extLst>
          </a:blip>
          <a:srcRect l="-588" t="1400" r="68417" b="69201"/>
          <a:stretch/>
        </p:blipFill>
        <p:spPr>
          <a:xfrm>
            <a:off x="7841271" y="2763648"/>
            <a:ext cx="551986" cy="474164"/>
          </a:xfrm>
          <a:prstGeom prst="rect">
            <a:avLst/>
          </a:prstGeom>
        </p:spPr>
      </p:pic>
      <p:pic>
        <p:nvPicPr>
          <p:cNvPr id="38" name="Picture 37"/>
          <p:cNvPicPr>
            <a:picLocks noChangeAspect="1"/>
          </p:cNvPicPr>
          <p:nvPr/>
        </p:nvPicPr>
        <p:blipFill rotWithShape="1">
          <a:blip r:embed="rId4" cstate="print">
            <a:extLst>
              <a:ext uri="{28A0092B-C50C-407E-A947-70E740481C1C}">
                <a14:useLocalDpi xmlns:a14="http://schemas.microsoft.com/office/drawing/2010/main" val="0"/>
              </a:ext>
            </a:extLst>
          </a:blip>
          <a:srcRect l="69335" t="3145" r="3999" b="68487"/>
          <a:stretch/>
        </p:blipFill>
        <p:spPr>
          <a:xfrm>
            <a:off x="6313577" y="2785388"/>
            <a:ext cx="435990" cy="435990"/>
          </a:xfrm>
          <a:prstGeom prst="rect">
            <a:avLst/>
          </a:prstGeom>
        </p:spPr>
      </p:pic>
      <p:sp>
        <p:nvSpPr>
          <p:cNvPr id="42" name="TextBox 41"/>
          <p:cNvSpPr txBox="1"/>
          <p:nvPr/>
        </p:nvSpPr>
        <p:spPr>
          <a:xfrm>
            <a:off x="8568813" y="44315"/>
            <a:ext cx="648929" cy="276999"/>
          </a:xfrm>
          <a:prstGeom prst="rect">
            <a:avLst/>
          </a:prstGeom>
          <a:noFill/>
        </p:spPr>
        <p:txBody>
          <a:bodyPr wrap="square" rtlCol="0">
            <a:spAutoFit/>
          </a:bodyPr>
          <a:lstStyle/>
          <a:p>
            <a:pPr algn="ctr"/>
            <a:r>
              <a:rPr lang="en-US" sz="1200" dirty="0"/>
              <a:t>3</a:t>
            </a:r>
          </a:p>
        </p:txBody>
      </p:sp>
      <p:sp>
        <p:nvSpPr>
          <p:cNvPr id="22" name="Rectangle 21">
            <a:extLst>
              <a:ext uri="{FF2B5EF4-FFF2-40B4-BE49-F238E27FC236}">
                <a16:creationId xmlns:a16="http://schemas.microsoft.com/office/drawing/2014/main" id="{277AEF6F-0BE3-4D46-BB83-EB6B0A91C00F}"/>
              </a:ext>
            </a:extLst>
          </p:cNvPr>
          <p:cNvSpPr/>
          <p:nvPr/>
        </p:nvSpPr>
        <p:spPr>
          <a:xfrm>
            <a:off x="73279" y="1786494"/>
            <a:ext cx="1440000" cy="6514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Introduction</a:t>
            </a:r>
            <a:endParaRPr lang="en-US" dirty="0"/>
          </a:p>
        </p:txBody>
      </p:sp>
      <p:sp>
        <p:nvSpPr>
          <p:cNvPr id="23" name="Rectangle 22">
            <a:extLst>
              <a:ext uri="{FF2B5EF4-FFF2-40B4-BE49-F238E27FC236}">
                <a16:creationId xmlns:a16="http://schemas.microsoft.com/office/drawing/2014/main" id="{2F3B64FA-DF02-4CC8-9B14-C7C37252D3E8}"/>
              </a:ext>
            </a:extLst>
          </p:cNvPr>
          <p:cNvSpPr/>
          <p:nvPr/>
        </p:nvSpPr>
        <p:spPr>
          <a:xfrm>
            <a:off x="73279" y="2505047"/>
            <a:ext cx="1440000" cy="651436"/>
          </a:xfrm>
          <a:prstGeom prst="rect">
            <a:avLst/>
          </a:prstGeom>
          <a:solidFill>
            <a:srgbClr val="008080">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Implementation</a:t>
            </a:r>
            <a:endParaRPr lang="en-US" dirty="0"/>
          </a:p>
        </p:txBody>
      </p:sp>
      <p:sp>
        <p:nvSpPr>
          <p:cNvPr id="24" name="Rectangle 23">
            <a:extLst>
              <a:ext uri="{FF2B5EF4-FFF2-40B4-BE49-F238E27FC236}">
                <a16:creationId xmlns:a16="http://schemas.microsoft.com/office/drawing/2014/main" id="{FE128D80-14A8-4F01-B612-2071971D90F8}"/>
              </a:ext>
            </a:extLst>
          </p:cNvPr>
          <p:cNvSpPr/>
          <p:nvPr/>
        </p:nvSpPr>
        <p:spPr>
          <a:xfrm>
            <a:off x="73279" y="3221378"/>
            <a:ext cx="1440000" cy="651436"/>
          </a:xfrm>
          <a:prstGeom prst="rect">
            <a:avLst/>
          </a:prstGeom>
          <a:solidFill>
            <a:srgbClr val="008080">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Results</a:t>
            </a:r>
            <a:endParaRPr lang="en-US" dirty="0"/>
          </a:p>
        </p:txBody>
      </p:sp>
      <p:sp>
        <p:nvSpPr>
          <p:cNvPr id="25" name="Rectangle 24">
            <a:extLst>
              <a:ext uri="{FF2B5EF4-FFF2-40B4-BE49-F238E27FC236}">
                <a16:creationId xmlns:a16="http://schemas.microsoft.com/office/drawing/2014/main" id="{6D8FEDC4-F2F7-4541-B0B1-2F1AD761694F}"/>
              </a:ext>
            </a:extLst>
          </p:cNvPr>
          <p:cNvSpPr/>
          <p:nvPr/>
        </p:nvSpPr>
        <p:spPr>
          <a:xfrm>
            <a:off x="73279" y="3931458"/>
            <a:ext cx="1440000" cy="651436"/>
          </a:xfrm>
          <a:prstGeom prst="rect">
            <a:avLst/>
          </a:prstGeom>
          <a:solidFill>
            <a:srgbClr val="008080">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Discussion</a:t>
            </a:r>
            <a:endParaRPr lang="en-US" dirty="0"/>
          </a:p>
        </p:txBody>
      </p:sp>
      <p:sp>
        <p:nvSpPr>
          <p:cNvPr id="26" name="TextBox 25">
            <a:extLst>
              <a:ext uri="{FF2B5EF4-FFF2-40B4-BE49-F238E27FC236}">
                <a16:creationId xmlns:a16="http://schemas.microsoft.com/office/drawing/2014/main" id="{DEBF3AEC-C9FA-40D4-AAFF-9DD054EB35EC}"/>
              </a:ext>
            </a:extLst>
          </p:cNvPr>
          <p:cNvSpPr txBox="1"/>
          <p:nvPr/>
        </p:nvSpPr>
        <p:spPr>
          <a:xfrm>
            <a:off x="7142710" y="3298572"/>
            <a:ext cx="1949107" cy="369332"/>
          </a:xfrm>
          <a:prstGeom prst="rect">
            <a:avLst/>
          </a:prstGeom>
          <a:noFill/>
        </p:spPr>
        <p:txBody>
          <a:bodyPr wrap="square" rtlCol="0">
            <a:spAutoFit/>
          </a:bodyPr>
          <a:lstStyle/>
          <a:p>
            <a:pPr algn="ctr"/>
            <a:r>
              <a:rPr lang="en-US" b="1" dirty="0"/>
              <a:t>Could localize</a:t>
            </a:r>
          </a:p>
        </p:txBody>
      </p:sp>
      <p:sp>
        <p:nvSpPr>
          <p:cNvPr id="43" name="TextBox 42">
            <a:extLst>
              <a:ext uri="{FF2B5EF4-FFF2-40B4-BE49-F238E27FC236}">
                <a16:creationId xmlns:a16="http://schemas.microsoft.com/office/drawing/2014/main" id="{90EF16B4-53B1-4984-AED2-1D880FE188F7}"/>
              </a:ext>
            </a:extLst>
          </p:cNvPr>
          <p:cNvSpPr txBox="1"/>
          <p:nvPr/>
        </p:nvSpPr>
        <p:spPr>
          <a:xfrm>
            <a:off x="5557018" y="3319415"/>
            <a:ext cx="1949107" cy="646331"/>
          </a:xfrm>
          <a:prstGeom prst="rect">
            <a:avLst/>
          </a:prstGeom>
          <a:noFill/>
        </p:spPr>
        <p:txBody>
          <a:bodyPr wrap="square" rtlCol="0">
            <a:spAutoFit/>
          </a:bodyPr>
          <a:lstStyle/>
          <a:p>
            <a:pPr algn="ctr"/>
            <a:r>
              <a:rPr lang="en-US" b="1" dirty="0"/>
              <a:t>Could not localize</a:t>
            </a:r>
          </a:p>
        </p:txBody>
      </p:sp>
      <p:pic>
        <p:nvPicPr>
          <p:cNvPr id="5" name="Picture 4">
            <a:extLst>
              <a:ext uri="{FF2B5EF4-FFF2-40B4-BE49-F238E27FC236}">
                <a16:creationId xmlns:a16="http://schemas.microsoft.com/office/drawing/2014/main" id="{D39FB62F-96F0-41DA-B67C-430F4945C635}"/>
              </a:ext>
            </a:extLst>
          </p:cNvPr>
          <p:cNvPicPr>
            <a:picLocks noChangeAspect="1"/>
          </p:cNvPicPr>
          <p:nvPr/>
        </p:nvPicPr>
        <p:blipFill>
          <a:blip r:embed="rId5"/>
          <a:stretch>
            <a:fillRect/>
          </a:stretch>
        </p:blipFill>
        <p:spPr>
          <a:xfrm>
            <a:off x="3751385" y="1486257"/>
            <a:ext cx="2076316" cy="1695229"/>
          </a:xfrm>
          <a:prstGeom prst="rect">
            <a:avLst/>
          </a:prstGeom>
        </p:spPr>
      </p:pic>
      <p:pic>
        <p:nvPicPr>
          <p:cNvPr id="6" name="Picture 5">
            <a:extLst>
              <a:ext uri="{FF2B5EF4-FFF2-40B4-BE49-F238E27FC236}">
                <a16:creationId xmlns:a16="http://schemas.microsoft.com/office/drawing/2014/main" id="{BF2234F9-9FF0-4D22-AA12-7A250F9C67F1}"/>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3333" b="92778" l="2500" r="97500"/>
                    </a14:imgEffect>
                  </a14:imgLayer>
                </a14:imgProps>
              </a:ext>
            </a:extLst>
          </a:blip>
          <a:stretch>
            <a:fillRect/>
          </a:stretch>
        </p:blipFill>
        <p:spPr>
          <a:xfrm>
            <a:off x="1749304" y="2856773"/>
            <a:ext cx="1250642" cy="1250642"/>
          </a:xfrm>
          <a:prstGeom prst="rect">
            <a:avLst/>
          </a:prstGeom>
        </p:spPr>
      </p:pic>
      <p:sp>
        <p:nvSpPr>
          <p:cNvPr id="44" name="Footer Placeholder 4">
            <a:extLst>
              <a:ext uri="{FF2B5EF4-FFF2-40B4-BE49-F238E27FC236}">
                <a16:creationId xmlns:a16="http://schemas.microsoft.com/office/drawing/2014/main" id="{7934300B-DCBF-4EFF-A164-3A5A22663692}"/>
              </a:ext>
            </a:extLst>
          </p:cNvPr>
          <p:cNvSpPr>
            <a:spLocks noGrp="1"/>
          </p:cNvSpPr>
          <p:nvPr>
            <p:ph type="ftr" sz="quarter" idx="11"/>
          </p:nvPr>
        </p:nvSpPr>
        <p:spPr>
          <a:xfrm>
            <a:off x="3124200" y="4810990"/>
            <a:ext cx="2895600" cy="230117"/>
          </a:xfrm>
        </p:spPr>
        <p:txBody>
          <a:bodyPr/>
          <a:lstStyle/>
          <a:p>
            <a:r>
              <a:rPr lang="pt-BR"/>
              <a:t>Instituto Superior Técnico </a:t>
            </a:r>
            <a:endParaRPr lang="en-US"/>
          </a:p>
        </p:txBody>
      </p:sp>
    </p:spTree>
    <p:extLst>
      <p:ext uri="{BB962C8B-B14F-4D97-AF65-F5344CB8AC3E}">
        <p14:creationId xmlns:p14="http://schemas.microsoft.com/office/powerpoint/2010/main" val="464960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16271" y="1144739"/>
            <a:ext cx="8908106" cy="3440940"/>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pt-PT"/>
          </a:p>
        </p:txBody>
      </p:sp>
      <p:sp>
        <p:nvSpPr>
          <p:cNvPr id="3" name="Content Placeholder 2"/>
          <p:cNvSpPr>
            <a:spLocks noGrp="1"/>
          </p:cNvSpPr>
          <p:nvPr>
            <p:ph idx="1"/>
          </p:nvPr>
        </p:nvSpPr>
        <p:spPr>
          <a:xfrm>
            <a:off x="743285" y="1144739"/>
            <a:ext cx="7655237" cy="3449883"/>
          </a:xfrm>
        </p:spPr>
        <p:txBody>
          <a:bodyPr anchor="ctr"/>
          <a:lstStyle/>
          <a:p>
            <a:pPr marL="0" indent="0">
              <a:buNone/>
            </a:pPr>
            <a:r>
              <a:rPr lang="en-US" b="1" dirty="0">
                <a:solidFill>
                  <a:srgbClr val="FFFFFF"/>
                </a:solidFill>
              </a:rPr>
              <a:t>Part II – Implementation</a:t>
            </a:r>
          </a:p>
          <a:p>
            <a:pPr marL="636587" indent="-457200">
              <a:buAutoNum type="arabicPeriod"/>
            </a:pPr>
            <a:r>
              <a:rPr lang="en-US" sz="2000" b="1" dirty="0">
                <a:solidFill>
                  <a:schemeClr val="accent5">
                    <a:lumMod val="75000"/>
                  </a:schemeClr>
                </a:solidFill>
              </a:rPr>
              <a:t>Methods and Algorithms</a:t>
            </a:r>
          </a:p>
        </p:txBody>
      </p:sp>
      <p:sp>
        <p:nvSpPr>
          <p:cNvPr id="4" name="Date Placeholder 3"/>
          <p:cNvSpPr>
            <a:spLocks noGrp="1"/>
          </p:cNvSpPr>
          <p:nvPr>
            <p:ph type="dt" sz="half" idx="10"/>
          </p:nvPr>
        </p:nvSpPr>
        <p:spPr/>
        <p:txBody>
          <a:bodyPr/>
          <a:lstStyle/>
          <a:p>
            <a:r>
              <a:rPr lang="pt-PT" dirty="0" err="1"/>
              <a:t>December</a:t>
            </a:r>
            <a:r>
              <a:rPr lang="pt-PT" dirty="0"/>
              <a:t> 5, 2017</a:t>
            </a:r>
            <a:endParaRPr lang="en-US" dirty="0"/>
          </a:p>
        </p:txBody>
      </p:sp>
      <p:sp>
        <p:nvSpPr>
          <p:cNvPr id="5" name="Footer Placeholder 4"/>
          <p:cNvSpPr>
            <a:spLocks noGrp="1"/>
          </p:cNvSpPr>
          <p:nvPr>
            <p:ph type="ftr" sz="quarter" idx="11"/>
          </p:nvPr>
        </p:nvSpPr>
        <p:spPr/>
        <p:txBody>
          <a:bodyPr/>
          <a:lstStyle/>
          <a:p>
            <a:r>
              <a:rPr lang="pt-BR"/>
              <a:t>Instituto Superior Técnico </a:t>
            </a:r>
            <a:endParaRPr lang="en-US"/>
          </a:p>
        </p:txBody>
      </p:sp>
    </p:spTree>
    <p:extLst>
      <p:ext uri="{BB962C8B-B14F-4D97-AF65-F5344CB8AC3E}">
        <p14:creationId xmlns:p14="http://schemas.microsoft.com/office/powerpoint/2010/main" val="3991010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4362" y="321314"/>
            <a:ext cx="7389224" cy="442294"/>
          </a:xfrm>
        </p:spPr>
        <p:txBody>
          <a:bodyPr>
            <a:noAutofit/>
          </a:bodyPr>
          <a:lstStyle/>
          <a:p>
            <a:pPr algn="ctr"/>
            <a:r>
              <a:rPr lang="en-US" sz="2400" dirty="0">
                <a:solidFill>
                  <a:srgbClr val="2E3A43"/>
                </a:solidFill>
              </a:rPr>
              <a:t>Methods and Algorithms</a:t>
            </a:r>
          </a:p>
        </p:txBody>
      </p:sp>
      <p:sp>
        <p:nvSpPr>
          <p:cNvPr id="4" name="Date Placeholder 3"/>
          <p:cNvSpPr>
            <a:spLocks noGrp="1"/>
          </p:cNvSpPr>
          <p:nvPr>
            <p:ph type="dt" sz="half" idx="10"/>
          </p:nvPr>
        </p:nvSpPr>
        <p:spPr/>
        <p:txBody>
          <a:bodyPr/>
          <a:lstStyle/>
          <a:p>
            <a:r>
              <a:rPr lang="pt-PT" dirty="0" err="1"/>
              <a:t>December</a:t>
            </a:r>
            <a:r>
              <a:rPr lang="pt-PT" dirty="0"/>
              <a:t> 5, 2017</a:t>
            </a:r>
            <a:endParaRPr lang="en-US" dirty="0"/>
          </a:p>
        </p:txBody>
      </p:sp>
      <p:sp>
        <p:nvSpPr>
          <p:cNvPr id="10" name="Rectangle 9"/>
          <p:cNvSpPr/>
          <p:nvPr/>
        </p:nvSpPr>
        <p:spPr>
          <a:xfrm>
            <a:off x="1803585" y="1838316"/>
            <a:ext cx="1918797" cy="666312"/>
          </a:xfrm>
          <a:prstGeom prst="rect">
            <a:avLst/>
          </a:prstGeom>
          <a:solidFill>
            <a:srgbClr val="FFFFFF"/>
          </a:solidFill>
          <a:ln w="28575">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lnSpc>
                <a:spcPct val="80000"/>
              </a:lnSpc>
            </a:pPr>
            <a:r>
              <a:rPr lang="pt-PT" sz="1400" b="1" dirty="0">
                <a:solidFill>
                  <a:schemeClr val="tx1"/>
                </a:solidFill>
              </a:rPr>
              <a:t>INPUT</a:t>
            </a:r>
            <a:r>
              <a:rPr lang="pt-PT" sz="1400" dirty="0">
                <a:solidFill>
                  <a:schemeClr val="tx1"/>
                </a:solidFill>
              </a:rPr>
              <a:t> </a:t>
            </a:r>
          </a:p>
          <a:p>
            <a:pPr algn="ctr">
              <a:lnSpc>
                <a:spcPct val="80000"/>
              </a:lnSpc>
            </a:pPr>
            <a:r>
              <a:rPr lang="en-US" sz="1400" dirty="0">
                <a:solidFill>
                  <a:schemeClr val="tx1"/>
                </a:solidFill>
              </a:rPr>
              <a:t>Parameters</a:t>
            </a:r>
          </a:p>
        </p:txBody>
      </p:sp>
      <p:sp>
        <p:nvSpPr>
          <p:cNvPr id="11" name="Oval 10"/>
          <p:cNvSpPr/>
          <p:nvPr/>
        </p:nvSpPr>
        <p:spPr>
          <a:xfrm>
            <a:off x="4572000" y="1621649"/>
            <a:ext cx="1330779" cy="1290136"/>
          </a:xfrm>
          <a:prstGeom prst="ellipse">
            <a:avLst/>
          </a:prstGeom>
          <a:solidFill>
            <a:srgbClr val="FFFFFF"/>
          </a:solidFill>
          <a:ln w="28575">
            <a:solidFill>
              <a:schemeClr val="tx1"/>
            </a:solidFill>
          </a:ln>
        </p:spPr>
        <p:style>
          <a:lnRef idx="0">
            <a:schemeClr val="accent1"/>
          </a:lnRef>
          <a:fillRef idx="3">
            <a:schemeClr val="accent1"/>
          </a:fillRef>
          <a:effectRef idx="3">
            <a:schemeClr val="accent1"/>
          </a:effectRef>
          <a:fontRef idx="minor">
            <a:schemeClr val="lt1"/>
          </a:fontRef>
        </p:style>
        <p:txBody>
          <a:bodyPr rtlCol="0" anchor="ctr"/>
          <a:lstStyle/>
          <a:p>
            <a:pPr lvl="0" algn="ctr"/>
            <a:endParaRPr lang="en-US" sz="1050" dirty="0">
              <a:solidFill>
                <a:prstClr val="black"/>
              </a:solidFill>
            </a:endParaRPr>
          </a:p>
        </p:txBody>
      </p:sp>
      <p:sp>
        <p:nvSpPr>
          <p:cNvPr id="12" name="TextBox 11"/>
          <p:cNvSpPr txBox="1"/>
          <p:nvPr/>
        </p:nvSpPr>
        <p:spPr>
          <a:xfrm>
            <a:off x="4391984" y="1838316"/>
            <a:ext cx="1706890" cy="1077218"/>
          </a:xfrm>
          <a:prstGeom prst="rect">
            <a:avLst/>
          </a:prstGeom>
          <a:noFill/>
        </p:spPr>
        <p:txBody>
          <a:bodyPr wrap="square" rtlCol="0">
            <a:spAutoFit/>
          </a:bodyPr>
          <a:lstStyle/>
          <a:p>
            <a:pPr lvl="0" algn="ctr"/>
            <a:r>
              <a:rPr lang="en-US" sz="1600" b="1" dirty="0"/>
              <a:t>Applying</a:t>
            </a:r>
          </a:p>
          <a:p>
            <a:pPr lvl="0" algn="ctr"/>
            <a:r>
              <a:rPr lang="en-US" sz="1600" b="1" dirty="0"/>
              <a:t>the</a:t>
            </a:r>
          </a:p>
          <a:p>
            <a:pPr lvl="0" algn="ctr"/>
            <a:r>
              <a:rPr lang="en-US" sz="1600" b="1" dirty="0"/>
              <a:t>EKF</a:t>
            </a:r>
          </a:p>
          <a:p>
            <a:pPr algn="ctr"/>
            <a:endParaRPr lang="en-US" sz="1600" dirty="0"/>
          </a:p>
        </p:txBody>
      </p:sp>
      <p:sp>
        <p:nvSpPr>
          <p:cNvPr id="13" name="Rectangle 12"/>
          <p:cNvSpPr/>
          <p:nvPr/>
        </p:nvSpPr>
        <p:spPr>
          <a:xfrm>
            <a:off x="6756585" y="1838316"/>
            <a:ext cx="1918797" cy="666312"/>
          </a:xfrm>
          <a:prstGeom prst="rect">
            <a:avLst/>
          </a:prstGeom>
          <a:solidFill>
            <a:srgbClr val="FFFFFF"/>
          </a:solidFill>
          <a:ln w="28575">
            <a:solidFill>
              <a:schemeClr val="accent5">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lnSpc>
                <a:spcPct val="80000"/>
              </a:lnSpc>
            </a:pPr>
            <a:r>
              <a:rPr lang="pt-PT" sz="1400" b="1" dirty="0">
                <a:solidFill>
                  <a:schemeClr val="tx1"/>
                </a:solidFill>
              </a:rPr>
              <a:t>OUTPUT</a:t>
            </a:r>
            <a:r>
              <a:rPr lang="pt-PT" sz="1400" dirty="0">
                <a:solidFill>
                  <a:schemeClr val="tx1"/>
                </a:solidFill>
              </a:rPr>
              <a:t> </a:t>
            </a:r>
          </a:p>
          <a:p>
            <a:pPr algn="ctr">
              <a:lnSpc>
                <a:spcPct val="110000"/>
              </a:lnSpc>
            </a:pPr>
            <a:r>
              <a:rPr lang="en-US" sz="1400" dirty="0">
                <a:solidFill>
                  <a:schemeClr val="tx1"/>
                </a:solidFill>
              </a:rPr>
              <a:t>Robot Localization</a:t>
            </a:r>
          </a:p>
        </p:txBody>
      </p:sp>
      <p:sp>
        <p:nvSpPr>
          <p:cNvPr id="14" name="Right Arrow 13"/>
          <p:cNvSpPr/>
          <p:nvPr/>
        </p:nvSpPr>
        <p:spPr>
          <a:xfrm>
            <a:off x="3968750" y="2006151"/>
            <a:ext cx="423234" cy="260566"/>
          </a:xfrm>
          <a:prstGeom prst="rightArrow">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ight Arrow 14"/>
          <p:cNvSpPr/>
          <p:nvPr/>
        </p:nvSpPr>
        <p:spPr>
          <a:xfrm>
            <a:off x="6114512" y="2006151"/>
            <a:ext cx="423234" cy="260566"/>
          </a:xfrm>
          <a:prstGeom prst="rightArrow">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687726" y="1097851"/>
            <a:ext cx="7389223" cy="369332"/>
          </a:xfrm>
          <a:prstGeom prst="rect">
            <a:avLst/>
          </a:prstGeom>
        </p:spPr>
        <p:txBody>
          <a:bodyPr wrap="square">
            <a:spAutoFit/>
          </a:bodyPr>
          <a:lstStyle/>
          <a:p>
            <a:r>
              <a:rPr lang="en-US" dirty="0"/>
              <a:t>Prediction of training performance based on intensity/regularity:</a:t>
            </a:r>
          </a:p>
        </p:txBody>
      </p:sp>
      <p:sp>
        <p:nvSpPr>
          <p:cNvPr id="39" name="TextBox 38"/>
          <p:cNvSpPr txBox="1"/>
          <p:nvPr/>
        </p:nvSpPr>
        <p:spPr>
          <a:xfrm>
            <a:off x="8568813" y="44315"/>
            <a:ext cx="648929" cy="276999"/>
          </a:xfrm>
          <a:prstGeom prst="rect">
            <a:avLst/>
          </a:prstGeom>
          <a:noFill/>
        </p:spPr>
        <p:txBody>
          <a:bodyPr wrap="square" rtlCol="0">
            <a:spAutoFit/>
          </a:bodyPr>
          <a:lstStyle/>
          <a:p>
            <a:pPr algn="ctr"/>
            <a:r>
              <a:rPr lang="en-US" sz="1200" dirty="0"/>
              <a:t>4</a:t>
            </a:r>
          </a:p>
        </p:txBody>
      </p:sp>
      <p:sp>
        <p:nvSpPr>
          <p:cNvPr id="17" name="Footer Placeholder 4">
            <a:extLst>
              <a:ext uri="{FF2B5EF4-FFF2-40B4-BE49-F238E27FC236}">
                <a16:creationId xmlns:a16="http://schemas.microsoft.com/office/drawing/2014/main" id="{A1B998C0-030F-43E4-9414-ED440D09BC28}"/>
              </a:ext>
            </a:extLst>
          </p:cNvPr>
          <p:cNvSpPr>
            <a:spLocks noGrp="1"/>
          </p:cNvSpPr>
          <p:nvPr>
            <p:ph type="ftr" sz="quarter" idx="11"/>
          </p:nvPr>
        </p:nvSpPr>
        <p:spPr>
          <a:xfrm>
            <a:off x="3124200" y="4810990"/>
            <a:ext cx="2895600" cy="230117"/>
          </a:xfrm>
        </p:spPr>
        <p:txBody>
          <a:bodyPr/>
          <a:lstStyle/>
          <a:p>
            <a:r>
              <a:rPr lang="pt-BR"/>
              <a:t>Instituto Superior Técnico </a:t>
            </a:r>
            <a:endParaRPr lang="en-US"/>
          </a:p>
        </p:txBody>
      </p:sp>
      <p:sp>
        <p:nvSpPr>
          <p:cNvPr id="19" name="Rectangle 18">
            <a:extLst>
              <a:ext uri="{FF2B5EF4-FFF2-40B4-BE49-F238E27FC236}">
                <a16:creationId xmlns:a16="http://schemas.microsoft.com/office/drawing/2014/main" id="{3274C512-656F-4F74-92F1-D3DD8B1656C2}"/>
              </a:ext>
            </a:extLst>
          </p:cNvPr>
          <p:cNvSpPr/>
          <p:nvPr/>
        </p:nvSpPr>
        <p:spPr>
          <a:xfrm>
            <a:off x="81098" y="1783961"/>
            <a:ext cx="1440000" cy="651436"/>
          </a:xfrm>
          <a:prstGeom prst="rect">
            <a:avLst/>
          </a:pr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Introduction</a:t>
            </a:r>
            <a:endParaRPr lang="en-US" dirty="0"/>
          </a:p>
        </p:txBody>
      </p:sp>
      <p:sp>
        <p:nvSpPr>
          <p:cNvPr id="20" name="Rectangle 19">
            <a:extLst>
              <a:ext uri="{FF2B5EF4-FFF2-40B4-BE49-F238E27FC236}">
                <a16:creationId xmlns:a16="http://schemas.microsoft.com/office/drawing/2014/main" id="{932A5A82-50CF-460C-89A5-450A633FFDE0}"/>
              </a:ext>
            </a:extLst>
          </p:cNvPr>
          <p:cNvSpPr/>
          <p:nvPr/>
        </p:nvSpPr>
        <p:spPr>
          <a:xfrm>
            <a:off x="73279" y="3221378"/>
            <a:ext cx="1440000" cy="651436"/>
          </a:xfrm>
          <a:prstGeom prst="rect">
            <a:avLst/>
          </a:prstGeom>
          <a:solidFill>
            <a:srgbClr val="008080">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Results</a:t>
            </a:r>
            <a:endParaRPr lang="en-US" dirty="0"/>
          </a:p>
        </p:txBody>
      </p:sp>
      <p:sp>
        <p:nvSpPr>
          <p:cNvPr id="21" name="Rectangle 20">
            <a:extLst>
              <a:ext uri="{FF2B5EF4-FFF2-40B4-BE49-F238E27FC236}">
                <a16:creationId xmlns:a16="http://schemas.microsoft.com/office/drawing/2014/main" id="{CB262B82-678C-4EA1-9661-09E35FCE043E}"/>
              </a:ext>
            </a:extLst>
          </p:cNvPr>
          <p:cNvSpPr/>
          <p:nvPr/>
        </p:nvSpPr>
        <p:spPr>
          <a:xfrm>
            <a:off x="73279" y="3931458"/>
            <a:ext cx="1440000" cy="651436"/>
          </a:xfrm>
          <a:prstGeom prst="rect">
            <a:avLst/>
          </a:prstGeom>
          <a:solidFill>
            <a:srgbClr val="008080">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Discussion</a:t>
            </a:r>
            <a:endParaRPr lang="en-US" dirty="0"/>
          </a:p>
        </p:txBody>
      </p:sp>
      <p:sp>
        <p:nvSpPr>
          <p:cNvPr id="22" name="Rectangle 21">
            <a:extLst>
              <a:ext uri="{FF2B5EF4-FFF2-40B4-BE49-F238E27FC236}">
                <a16:creationId xmlns:a16="http://schemas.microsoft.com/office/drawing/2014/main" id="{361CFF5A-F1F7-400F-8495-4583BF042C36}"/>
              </a:ext>
            </a:extLst>
          </p:cNvPr>
          <p:cNvSpPr/>
          <p:nvPr/>
        </p:nvSpPr>
        <p:spPr>
          <a:xfrm>
            <a:off x="81098" y="2485216"/>
            <a:ext cx="1440000" cy="6514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Implementation</a:t>
            </a:r>
            <a:endParaRPr lang="en-US" dirty="0"/>
          </a:p>
        </p:txBody>
      </p:sp>
      <p:pic>
        <p:nvPicPr>
          <p:cNvPr id="5" name="Picture 4">
            <a:extLst>
              <a:ext uri="{FF2B5EF4-FFF2-40B4-BE49-F238E27FC236}">
                <a16:creationId xmlns:a16="http://schemas.microsoft.com/office/drawing/2014/main" id="{A843ED28-DB58-4DD1-9B48-31FB82A90EB2}"/>
              </a:ext>
            </a:extLst>
          </p:cNvPr>
          <p:cNvPicPr>
            <a:picLocks noChangeAspect="1"/>
          </p:cNvPicPr>
          <p:nvPr/>
        </p:nvPicPr>
        <p:blipFill>
          <a:blip r:embed="rId3"/>
          <a:stretch>
            <a:fillRect/>
          </a:stretch>
        </p:blipFill>
        <p:spPr>
          <a:xfrm>
            <a:off x="3797629" y="3027503"/>
            <a:ext cx="2895600" cy="1690622"/>
          </a:xfrm>
          <a:prstGeom prst="rect">
            <a:avLst/>
          </a:prstGeom>
        </p:spPr>
      </p:pic>
    </p:spTree>
    <p:extLst>
      <p:ext uri="{BB962C8B-B14F-4D97-AF65-F5344CB8AC3E}">
        <p14:creationId xmlns:p14="http://schemas.microsoft.com/office/powerpoint/2010/main" val="675921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4362" y="321314"/>
            <a:ext cx="7389224" cy="442294"/>
          </a:xfrm>
        </p:spPr>
        <p:txBody>
          <a:bodyPr>
            <a:noAutofit/>
          </a:bodyPr>
          <a:lstStyle/>
          <a:p>
            <a:pPr algn="ctr"/>
            <a:r>
              <a:rPr lang="en-US" sz="2400" dirty="0">
                <a:solidFill>
                  <a:srgbClr val="2E3A43"/>
                </a:solidFill>
              </a:rPr>
              <a:t>Methods and Algorithms</a:t>
            </a:r>
          </a:p>
        </p:txBody>
      </p:sp>
      <p:sp>
        <p:nvSpPr>
          <p:cNvPr id="4" name="Date Placeholder 3"/>
          <p:cNvSpPr>
            <a:spLocks noGrp="1"/>
          </p:cNvSpPr>
          <p:nvPr>
            <p:ph type="dt" sz="half" idx="10"/>
          </p:nvPr>
        </p:nvSpPr>
        <p:spPr/>
        <p:txBody>
          <a:bodyPr/>
          <a:lstStyle/>
          <a:p>
            <a:r>
              <a:rPr lang="pt-PT" dirty="0" err="1"/>
              <a:t>December</a:t>
            </a:r>
            <a:r>
              <a:rPr lang="pt-PT" dirty="0"/>
              <a:t> 5, 2017</a:t>
            </a:r>
            <a:endParaRPr lang="en-US" dirty="0"/>
          </a:p>
        </p:txBody>
      </p:sp>
      <p:sp>
        <p:nvSpPr>
          <p:cNvPr id="10" name="Rectangle 9"/>
          <p:cNvSpPr/>
          <p:nvPr/>
        </p:nvSpPr>
        <p:spPr>
          <a:xfrm>
            <a:off x="1803585" y="1838316"/>
            <a:ext cx="1918797" cy="666312"/>
          </a:xfrm>
          <a:prstGeom prst="rect">
            <a:avLst/>
          </a:prstGeom>
          <a:solidFill>
            <a:srgbClr val="FFFFFF"/>
          </a:solidFill>
          <a:ln w="28575">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lnSpc>
                <a:spcPct val="80000"/>
              </a:lnSpc>
            </a:pPr>
            <a:r>
              <a:rPr lang="pt-PT" sz="1400" b="1" dirty="0">
                <a:solidFill>
                  <a:schemeClr val="tx1"/>
                </a:solidFill>
              </a:rPr>
              <a:t>INPUT</a:t>
            </a:r>
            <a:r>
              <a:rPr lang="pt-PT" sz="1400" dirty="0">
                <a:solidFill>
                  <a:schemeClr val="tx1"/>
                </a:solidFill>
              </a:rPr>
              <a:t> </a:t>
            </a:r>
          </a:p>
          <a:p>
            <a:pPr algn="ctr">
              <a:lnSpc>
                <a:spcPct val="110000"/>
              </a:lnSpc>
            </a:pPr>
            <a:r>
              <a:rPr lang="en-US" sz="1400" dirty="0">
                <a:solidFill>
                  <a:schemeClr val="tx1"/>
                </a:solidFill>
              </a:rPr>
              <a:t>Parameters</a:t>
            </a:r>
          </a:p>
        </p:txBody>
      </p:sp>
      <p:sp>
        <p:nvSpPr>
          <p:cNvPr id="11" name="Oval 10"/>
          <p:cNvSpPr/>
          <p:nvPr/>
        </p:nvSpPr>
        <p:spPr>
          <a:xfrm>
            <a:off x="4572000" y="1621649"/>
            <a:ext cx="1330779" cy="1290136"/>
          </a:xfrm>
          <a:prstGeom prst="ellipse">
            <a:avLst/>
          </a:prstGeom>
          <a:solidFill>
            <a:schemeClr val="bg2"/>
          </a:solidFill>
          <a:ln w="28575">
            <a:solidFill>
              <a:schemeClr val="tx1"/>
            </a:solidFill>
          </a:ln>
        </p:spPr>
        <p:style>
          <a:lnRef idx="0">
            <a:schemeClr val="accent1"/>
          </a:lnRef>
          <a:fillRef idx="3">
            <a:schemeClr val="accent1"/>
          </a:fillRef>
          <a:effectRef idx="3">
            <a:schemeClr val="accent1"/>
          </a:effectRef>
          <a:fontRef idx="minor">
            <a:schemeClr val="lt1"/>
          </a:fontRef>
        </p:style>
        <p:txBody>
          <a:bodyPr rtlCol="0" anchor="ctr"/>
          <a:lstStyle/>
          <a:p>
            <a:pPr lvl="0" algn="ctr"/>
            <a:endParaRPr lang="en-US" sz="1050" dirty="0">
              <a:solidFill>
                <a:prstClr val="black"/>
              </a:solidFill>
            </a:endParaRPr>
          </a:p>
        </p:txBody>
      </p:sp>
      <p:sp>
        <p:nvSpPr>
          <p:cNvPr id="12" name="TextBox 11"/>
          <p:cNvSpPr txBox="1"/>
          <p:nvPr/>
        </p:nvSpPr>
        <p:spPr>
          <a:xfrm>
            <a:off x="4391984" y="1838316"/>
            <a:ext cx="1706890" cy="1077218"/>
          </a:xfrm>
          <a:prstGeom prst="rect">
            <a:avLst/>
          </a:prstGeom>
          <a:noFill/>
        </p:spPr>
        <p:txBody>
          <a:bodyPr wrap="square" rtlCol="0">
            <a:spAutoFit/>
          </a:bodyPr>
          <a:lstStyle/>
          <a:p>
            <a:pPr lvl="0" algn="ctr"/>
            <a:r>
              <a:rPr lang="en-US" sz="1600" b="1" dirty="0"/>
              <a:t>Applying</a:t>
            </a:r>
          </a:p>
          <a:p>
            <a:pPr lvl="0" algn="ctr"/>
            <a:r>
              <a:rPr lang="en-US" sz="1600" b="1" dirty="0"/>
              <a:t>the</a:t>
            </a:r>
          </a:p>
          <a:p>
            <a:pPr lvl="0" algn="ctr"/>
            <a:r>
              <a:rPr lang="en-US" sz="1600" b="1" dirty="0"/>
              <a:t>EKF</a:t>
            </a:r>
          </a:p>
          <a:p>
            <a:pPr algn="ctr"/>
            <a:endParaRPr lang="en-US" sz="1600" dirty="0"/>
          </a:p>
        </p:txBody>
      </p:sp>
      <p:sp>
        <p:nvSpPr>
          <p:cNvPr id="13" name="Rectangle 12"/>
          <p:cNvSpPr/>
          <p:nvPr/>
        </p:nvSpPr>
        <p:spPr>
          <a:xfrm>
            <a:off x="6756585" y="1838316"/>
            <a:ext cx="1918797" cy="666312"/>
          </a:xfrm>
          <a:prstGeom prst="rect">
            <a:avLst/>
          </a:prstGeom>
          <a:solidFill>
            <a:schemeClr val="bg2"/>
          </a:solidFill>
          <a:ln w="28575">
            <a:solidFill>
              <a:schemeClr val="accent5">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lnSpc>
                <a:spcPct val="80000"/>
              </a:lnSpc>
            </a:pPr>
            <a:r>
              <a:rPr lang="pt-PT" sz="1400" b="1" dirty="0">
                <a:solidFill>
                  <a:schemeClr val="tx1"/>
                </a:solidFill>
              </a:rPr>
              <a:t>OUTPUT</a:t>
            </a:r>
            <a:r>
              <a:rPr lang="pt-PT" sz="1400" dirty="0">
                <a:solidFill>
                  <a:schemeClr val="tx1"/>
                </a:solidFill>
              </a:rPr>
              <a:t> </a:t>
            </a:r>
          </a:p>
          <a:p>
            <a:pPr algn="ctr">
              <a:lnSpc>
                <a:spcPct val="110000"/>
              </a:lnSpc>
            </a:pPr>
            <a:r>
              <a:rPr lang="en-US" sz="1400" dirty="0">
                <a:solidFill>
                  <a:schemeClr val="tx1"/>
                </a:solidFill>
              </a:rPr>
              <a:t>Robot Localization</a:t>
            </a:r>
          </a:p>
        </p:txBody>
      </p:sp>
      <p:sp>
        <p:nvSpPr>
          <p:cNvPr id="14" name="Right Arrow 13"/>
          <p:cNvSpPr/>
          <p:nvPr/>
        </p:nvSpPr>
        <p:spPr>
          <a:xfrm>
            <a:off x="3968750" y="2006151"/>
            <a:ext cx="423234" cy="260566"/>
          </a:xfrm>
          <a:prstGeom prst="rightArrow">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ight Arrow 14"/>
          <p:cNvSpPr/>
          <p:nvPr/>
        </p:nvSpPr>
        <p:spPr>
          <a:xfrm>
            <a:off x="6114512" y="2006151"/>
            <a:ext cx="423234" cy="260566"/>
          </a:xfrm>
          <a:prstGeom prst="rightArrow">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687726" y="1097851"/>
            <a:ext cx="7389223" cy="369332"/>
          </a:xfrm>
          <a:prstGeom prst="rect">
            <a:avLst/>
          </a:prstGeom>
        </p:spPr>
        <p:txBody>
          <a:bodyPr wrap="square">
            <a:spAutoFit/>
          </a:bodyPr>
          <a:lstStyle/>
          <a:p>
            <a:r>
              <a:rPr lang="en-US" dirty="0"/>
              <a:t>Prediction of training performance based on intensity/regularity:</a:t>
            </a:r>
          </a:p>
        </p:txBody>
      </p:sp>
      <p:sp>
        <p:nvSpPr>
          <p:cNvPr id="20" name="Rectangle 19"/>
          <p:cNvSpPr/>
          <p:nvPr/>
        </p:nvSpPr>
        <p:spPr>
          <a:xfrm>
            <a:off x="1687726" y="3168270"/>
            <a:ext cx="6097374" cy="1297753"/>
          </a:xfrm>
          <a:prstGeom prst="rect">
            <a:avLst/>
          </a:prstGeom>
          <a:noFill/>
          <a:ln w="28575" cmpd="sng">
            <a:solidFill>
              <a:schemeClr val="accent1">
                <a:lumMod val="75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28" name="Rectangle 27"/>
          <p:cNvSpPr/>
          <p:nvPr/>
        </p:nvSpPr>
        <p:spPr>
          <a:xfrm>
            <a:off x="1778475" y="3262617"/>
            <a:ext cx="1424604" cy="1116000"/>
          </a:xfrm>
          <a:prstGeom prst="rect">
            <a:avLst/>
          </a:prstGeom>
          <a:solidFill>
            <a:schemeClr val="bg2"/>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b="1"/>
          </a:p>
        </p:txBody>
      </p:sp>
      <p:sp>
        <p:nvSpPr>
          <p:cNvPr id="29" name="Rectangle 28"/>
          <p:cNvSpPr/>
          <p:nvPr/>
        </p:nvSpPr>
        <p:spPr>
          <a:xfrm>
            <a:off x="1778475" y="3262617"/>
            <a:ext cx="1421862" cy="408391"/>
          </a:xfrm>
          <a:prstGeom prst="rect">
            <a:avLst/>
          </a:prstGeom>
          <a:solidFill>
            <a:schemeClr val="accent1"/>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lnSpc>
                <a:spcPct val="80000"/>
              </a:lnSpc>
            </a:pPr>
            <a:r>
              <a:rPr lang="en-US" sz="1200" b="1" dirty="0">
                <a:solidFill>
                  <a:schemeClr val="bg2"/>
                </a:solidFill>
              </a:rPr>
              <a:t>ROS Packages</a:t>
            </a:r>
          </a:p>
        </p:txBody>
      </p:sp>
      <p:sp>
        <p:nvSpPr>
          <p:cNvPr id="30" name="TextBox 29"/>
          <p:cNvSpPr txBox="1"/>
          <p:nvPr/>
        </p:nvSpPr>
        <p:spPr>
          <a:xfrm>
            <a:off x="1785102" y="3761959"/>
            <a:ext cx="1372038" cy="577081"/>
          </a:xfrm>
          <a:prstGeom prst="rect">
            <a:avLst/>
          </a:prstGeom>
          <a:noFill/>
        </p:spPr>
        <p:txBody>
          <a:bodyPr wrap="square" rtlCol="0">
            <a:spAutoFit/>
          </a:bodyPr>
          <a:lstStyle/>
          <a:p>
            <a:pPr algn="ctr"/>
            <a:r>
              <a:rPr lang="en-US" sz="1050" b="1" dirty="0"/>
              <a:t>Laser</a:t>
            </a:r>
          </a:p>
          <a:p>
            <a:pPr algn="ctr"/>
            <a:r>
              <a:rPr lang="en-US" sz="1050" b="1" dirty="0"/>
              <a:t>+</a:t>
            </a:r>
          </a:p>
          <a:p>
            <a:pPr algn="ctr"/>
            <a:r>
              <a:rPr lang="en-US" sz="1050" b="1" dirty="0" err="1"/>
              <a:t>Gmapping</a:t>
            </a:r>
            <a:endParaRPr lang="en-US" sz="1050" b="1" dirty="0"/>
          </a:p>
        </p:txBody>
      </p:sp>
      <p:sp>
        <p:nvSpPr>
          <p:cNvPr id="34" name="Rectangle 33"/>
          <p:cNvSpPr/>
          <p:nvPr/>
        </p:nvSpPr>
        <p:spPr>
          <a:xfrm>
            <a:off x="3260685" y="3262617"/>
            <a:ext cx="1569968" cy="1116000"/>
          </a:xfrm>
          <a:prstGeom prst="rect">
            <a:avLst/>
          </a:prstGeom>
          <a:solidFill>
            <a:schemeClr val="bg2"/>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b="1"/>
          </a:p>
        </p:txBody>
      </p:sp>
      <p:sp>
        <p:nvSpPr>
          <p:cNvPr id="35" name="Rectangle 34"/>
          <p:cNvSpPr/>
          <p:nvPr/>
        </p:nvSpPr>
        <p:spPr>
          <a:xfrm>
            <a:off x="3260685" y="3262617"/>
            <a:ext cx="1566946" cy="408391"/>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lnSpc>
                <a:spcPct val="80000"/>
              </a:lnSpc>
            </a:pPr>
            <a:r>
              <a:rPr lang="en-US" sz="1200" b="1" dirty="0">
                <a:solidFill>
                  <a:schemeClr val="bg2"/>
                </a:solidFill>
              </a:rPr>
              <a:t>Odometry</a:t>
            </a:r>
          </a:p>
        </p:txBody>
      </p:sp>
      <p:sp>
        <p:nvSpPr>
          <p:cNvPr id="36" name="TextBox 35"/>
          <p:cNvSpPr txBox="1"/>
          <p:nvPr/>
        </p:nvSpPr>
        <p:spPr>
          <a:xfrm>
            <a:off x="3282731" y="3660124"/>
            <a:ext cx="1512038" cy="415498"/>
          </a:xfrm>
          <a:prstGeom prst="rect">
            <a:avLst/>
          </a:prstGeom>
          <a:noFill/>
        </p:spPr>
        <p:txBody>
          <a:bodyPr wrap="square" rtlCol="0">
            <a:spAutoFit/>
          </a:bodyPr>
          <a:lstStyle/>
          <a:p>
            <a:pPr marL="171450" indent="-171450">
              <a:buFont typeface="Arial" panose="020B0604020202020204" pitchFamily="34" charset="0"/>
              <a:buChar char="•"/>
            </a:pPr>
            <a:r>
              <a:rPr lang="en-US" sz="1050" b="1" dirty="0">
                <a:solidFill>
                  <a:schemeClr val="tx2">
                    <a:lumMod val="20000"/>
                    <a:lumOff val="80000"/>
                  </a:schemeClr>
                </a:solidFill>
              </a:rPr>
              <a:t>Velocities instead of positions</a:t>
            </a:r>
          </a:p>
        </p:txBody>
      </p:sp>
      <p:sp>
        <p:nvSpPr>
          <p:cNvPr id="40" name="Rectangle 39"/>
          <p:cNvSpPr/>
          <p:nvPr/>
        </p:nvSpPr>
        <p:spPr>
          <a:xfrm>
            <a:off x="4898603" y="3262617"/>
            <a:ext cx="1309698" cy="1116000"/>
          </a:xfrm>
          <a:prstGeom prst="rect">
            <a:avLst/>
          </a:prstGeom>
          <a:solidFill>
            <a:schemeClr val="bg2"/>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b="1"/>
          </a:p>
        </p:txBody>
      </p:sp>
      <p:sp>
        <p:nvSpPr>
          <p:cNvPr id="41" name="Rectangle 40"/>
          <p:cNvSpPr/>
          <p:nvPr/>
        </p:nvSpPr>
        <p:spPr>
          <a:xfrm>
            <a:off x="4898381" y="3262617"/>
            <a:ext cx="1307177" cy="408391"/>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lnSpc>
                <a:spcPct val="80000"/>
              </a:lnSpc>
            </a:pPr>
            <a:r>
              <a:rPr lang="en-US" sz="1200" b="1" dirty="0">
                <a:solidFill>
                  <a:schemeClr val="bg2"/>
                </a:solidFill>
              </a:rPr>
              <a:t>LRF</a:t>
            </a:r>
          </a:p>
        </p:txBody>
      </p:sp>
      <p:sp>
        <p:nvSpPr>
          <p:cNvPr id="42" name="TextBox 41"/>
          <p:cNvSpPr txBox="1"/>
          <p:nvPr/>
        </p:nvSpPr>
        <p:spPr>
          <a:xfrm>
            <a:off x="4900990" y="3761959"/>
            <a:ext cx="1261372" cy="577081"/>
          </a:xfrm>
          <a:prstGeom prst="rect">
            <a:avLst/>
          </a:prstGeom>
          <a:noFill/>
        </p:spPr>
        <p:txBody>
          <a:bodyPr wrap="square" rtlCol="0">
            <a:spAutoFit/>
          </a:bodyPr>
          <a:lstStyle/>
          <a:p>
            <a:pPr marL="171450" indent="-171450">
              <a:buFont typeface="Arial" panose="020B0604020202020204" pitchFamily="34" charset="0"/>
              <a:buChar char="•"/>
            </a:pPr>
            <a:r>
              <a:rPr lang="en-US" sz="1050" b="1" dirty="0">
                <a:solidFill>
                  <a:schemeClr val="tx2">
                    <a:lumMod val="20000"/>
                    <a:lumOff val="80000"/>
                  </a:schemeClr>
                </a:solidFill>
              </a:rPr>
              <a:t>Distance to objects</a:t>
            </a:r>
          </a:p>
          <a:p>
            <a:pPr marL="171450" indent="-171450">
              <a:buFont typeface="Arial" panose="020B0604020202020204" pitchFamily="34" charset="0"/>
              <a:buChar char="•"/>
            </a:pPr>
            <a:endParaRPr lang="en-US" sz="1050" b="1" dirty="0">
              <a:solidFill>
                <a:schemeClr val="tx2">
                  <a:lumMod val="20000"/>
                  <a:lumOff val="80000"/>
                </a:schemeClr>
              </a:solidFill>
            </a:endParaRPr>
          </a:p>
        </p:txBody>
      </p:sp>
      <p:sp>
        <p:nvSpPr>
          <p:cNvPr id="49" name="Rectangle 48"/>
          <p:cNvSpPr/>
          <p:nvPr/>
        </p:nvSpPr>
        <p:spPr>
          <a:xfrm>
            <a:off x="6254257" y="3268967"/>
            <a:ext cx="1424604" cy="1116000"/>
          </a:xfrm>
          <a:prstGeom prst="rect">
            <a:avLst/>
          </a:prstGeom>
          <a:solidFill>
            <a:schemeClr val="bg2"/>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b="1"/>
          </a:p>
        </p:txBody>
      </p:sp>
      <p:sp>
        <p:nvSpPr>
          <p:cNvPr id="50" name="Rectangle 49"/>
          <p:cNvSpPr/>
          <p:nvPr/>
        </p:nvSpPr>
        <p:spPr>
          <a:xfrm>
            <a:off x="6254257" y="3268967"/>
            <a:ext cx="1421862" cy="408391"/>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lnSpc>
                <a:spcPct val="80000"/>
              </a:lnSpc>
            </a:pPr>
            <a:r>
              <a:rPr lang="en-US" sz="1200" b="1" dirty="0">
                <a:solidFill>
                  <a:schemeClr val="bg2"/>
                </a:solidFill>
              </a:rPr>
              <a:t>EKF</a:t>
            </a:r>
          </a:p>
        </p:txBody>
      </p:sp>
      <p:sp>
        <p:nvSpPr>
          <p:cNvPr id="51" name="TextBox 50"/>
          <p:cNvSpPr txBox="1"/>
          <p:nvPr/>
        </p:nvSpPr>
        <p:spPr>
          <a:xfrm>
            <a:off x="6260883" y="3768309"/>
            <a:ext cx="1415235" cy="577081"/>
          </a:xfrm>
          <a:prstGeom prst="rect">
            <a:avLst/>
          </a:prstGeom>
          <a:noFill/>
        </p:spPr>
        <p:txBody>
          <a:bodyPr wrap="square" rtlCol="0">
            <a:spAutoFit/>
          </a:bodyPr>
          <a:lstStyle/>
          <a:p>
            <a:pPr algn="ctr"/>
            <a:r>
              <a:rPr lang="en-US" sz="1050" b="1" dirty="0">
                <a:solidFill>
                  <a:schemeClr val="tx2">
                    <a:lumMod val="20000"/>
                    <a:lumOff val="80000"/>
                  </a:schemeClr>
                </a:solidFill>
              </a:rPr>
              <a:t>EKF CTVR – Constant turn rate and velocity model</a:t>
            </a:r>
          </a:p>
        </p:txBody>
      </p:sp>
      <p:cxnSp>
        <p:nvCxnSpPr>
          <p:cNvPr id="5" name="Straight Connector 4"/>
          <p:cNvCxnSpPr>
            <a:stCxn id="10" idx="2"/>
          </p:cNvCxnSpPr>
          <p:nvPr/>
        </p:nvCxnSpPr>
        <p:spPr>
          <a:xfrm>
            <a:off x="2762984" y="2504628"/>
            <a:ext cx="5616" cy="606872"/>
          </a:xfrm>
          <a:prstGeom prst="line">
            <a:avLst/>
          </a:prstGeom>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8568813" y="44315"/>
            <a:ext cx="648929" cy="276999"/>
          </a:xfrm>
          <a:prstGeom prst="rect">
            <a:avLst/>
          </a:prstGeom>
          <a:noFill/>
        </p:spPr>
        <p:txBody>
          <a:bodyPr wrap="square" rtlCol="0">
            <a:spAutoFit/>
          </a:bodyPr>
          <a:lstStyle/>
          <a:p>
            <a:pPr algn="ctr"/>
            <a:r>
              <a:rPr lang="en-US" sz="1200" dirty="0"/>
              <a:t>4</a:t>
            </a:r>
          </a:p>
        </p:txBody>
      </p:sp>
      <p:sp>
        <p:nvSpPr>
          <p:cNvPr id="43" name="Footer Placeholder 4">
            <a:extLst>
              <a:ext uri="{FF2B5EF4-FFF2-40B4-BE49-F238E27FC236}">
                <a16:creationId xmlns:a16="http://schemas.microsoft.com/office/drawing/2014/main" id="{AEA97F13-0B3A-4E9C-9198-DFFDC73D50E7}"/>
              </a:ext>
            </a:extLst>
          </p:cNvPr>
          <p:cNvSpPr>
            <a:spLocks noGrp="1"/>
          </p:cNvSpPr>
          <p:nvPr>
            <p:ph type="ftr" sz="quarter" idx="11"/>
          </p:nvPr>
        </p:nvSpPr>
        <p:spPr>
          <a:xfrm>
            <a:off x="3124200" y="4810990"/>
            <a:ext cx="2895600" cy="230117"/>
          </a:xfrm>
        </p:spPr>
        <p:txBody>
          <a:bodyPr/>
          <a:lstStyle/>
          <a:p>
            <a:r>
              <a:rPr lang="pt-BR"/>
              <a:t>Instituto Superior Técnico </a:t>
            </a:r>
            <a:endParaRPr lang="en-US"/>
          </a:p>
        </p:txBody>
      </p:sp>
      <p:sp>
        <p:nvSpPr>
          <p:cNvPr id="44" name="Rectangle 43">
            <a:extLst>
              <a:ext uri="{FF2B5EF4-FFF2-40B4-BE49-F238E27FC236}">
                <a16:creationId xmlns:a16="http://schemas.microsoft.com/office/drawing/2014/main" id="{F2DC985F-6896-4FCC-9921-612A2B330523}"/>
              </a:ext>
            </a:extLst>
          </p:cNvPr>
          <p:cNvSpPr/>
          <p:nvPr/>
        </p:nvSpPr>
        <p:spPr>
          <a:xfrm>
            <a:off x="81098" y="1783961"/>
            <a:ext cx="1440000" cy="651436"/>
          </a:xfrm>
          <a:prstGeom prst="rect">
            <a:avLst/>
          </a:pr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Introduction</a:t>
            </a:r>
            <a:endParaRPr lang="en-US" dirty="0"/>
          </a:p>
        </p:txBody>
      </p:sp>
      <p:sp>
        <p:nvSpPr>
          <p:cNvPr id="45" name="Rectangle 44">
            <a:extLst>
              <a:ext uri="{FF2B5EF4-FFF2-40B4-BE49-F238E27FC236}">
                <a16:creationId xmlns:a16="http://schemas.microsoft.com/office/drawing/2014/main" id="{F975943E-9AAE-4122-A3DF-B64A3E229062}"/>
              </a:ext>
            </a:extLst>
          </p:cNvPr>
          <p:cNvSpPr/>
          <p:nvPr/>
        </p:nvSpPr>
        <p:spPr>
          <a:xfrm>
            <a:off x="73279" y="3221378"/>
            <a:ext cx="1440000" cy="651436"/>
          </a:xfrm>
          <a:prstGeom prst="rect">
            <a:avLst/>
          </a:prstGeom>
          <a:solidFill>
            <a:srgbClr val="008080">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Results</a:t>
            </a:r>
            <a:endParaRPr lang="en-US" dirty="0"/>
          </a:p>
        </p:txBody>
      </p:sp>
      <p:sp>
        <p:nvSpPr>
          <p:cNvPr id="46" name="Rectangle 45">
            <a:extLst>
              <a:ext uri="{FF2B5EF4-FFF2-40B4-BE49-F238E27FC236}">
                <a16:creationId xmlns:a16="http://schemas.microsoft.com/office/drawing/2014/main" id="{E702B38C-831A-4B29-9203-EA4FD8C61B66}"/>
              </a:ext>
            </a:extLst>
          </p:cNvPr>
          <p:cNvSpPr/>
          <p:nvPr/>
        </p:nvSpPr>
        <p:spPr>
          <a:xfrm>
            <a:off x="73279" y="3931458"/>
            <a:ext cx="1440000" cy="651436"/>
          </a:xfrm>
          <a:prstGeom prst="rect">
            <a:avLst/>
          </a:prstGeom>
          <a:solidFill>
            <a:srgbClr val="008080">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Discussion</a:t>
            </a:r>
            <a:endParaRPr lang="en-US" dirty="0"/>
          </a:p>
        </p:txBody>
      </p:sp>
      <p:sp>
        <p:nvSpPr>
          <p:cNvPr id="47" name="Rectangle 46">
            <a:extLst>
              <a:ext uri="{FF2B5EF4-FFF2-40B4-BE49-F238E27FC236}">
                <a16:creationId xmlns:a16="http://schemas.microsoft.com/office/drawing/2014/main" id="{CE35BE34-698C-412C-9446-6FBA6BAC9EF4}"/>
              </a:ext>
            </a:extLst>
          </p:cNvPr>
          <p:cNvSpPr/>
          <p:nvPr/>
        </p:nvSpPr>
        <p:spPr>
          <a:xfrm>
            <a:off x="81098" y="2485216"/>
            <a:ext cx="1440000" cy="6514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Implementation</a:t>
            </a:r>
            <a:endParaRPr lang="en-US" dirty="0"/>
          </a:p>
        </p:txBody>
      </p:sp>
    </p:spTree>
    <p:extLst>
      <p:ext uri="{BB962C8B-B14F-4D97-AF65-F5344CB8AC3E}">
        <p14:creationId xmlns:p14="http://schemas.microsoft.com/office/powerpoint/2010/main" val="732320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4362" y="321314"/>
            <a:ext cx="7389224" cy="442294"/>
          </a:xfrm>
        </p:spPr>
        <p:txBody>
          <a:bodyPr>
            <a:noAutofit/>
          </a:bodyPr>
          <a:lstStyle/>
          <a:p>
            <a:pPr algn="ctr"/>
            <a:r>
              <a:rPr lang="en-US" sz="2400" dirty="0">
                <a:solidFill>
                  <a:srgbClr val="2E3A43"/>
                </a:solidFill>
              </a:rPr>
              <a:t>Methods and Algorithms</a:t>
            </a:r>
          </a:p>
        </p:txBody>
      </p:sp>
      <p:sp>
        <p:nvSpPr>
          <p:cNvPr id="4" name="Date Placeholder 3"/>
          <p:cNvSpPr>
            <a:spLocks noGrp="1"/>
          </p:cNvSpPr>
          <p:nvPr>
            <p:ph type="dt" sz="half" idx="10"/>
          </p:nvPr>
        </p:nvSpPr>
        <p:spPr/>
        <p:txBody>
          <a:bodyPr/>
          <a:lstStyle/>
          <a:p>
            <a:r>
              <a:rPr lang="pt-PT" dirty="0" err="1"/>
              <a:t>December</a:t>
            </a:r>
            <a:r>
              <a:rPr lang="pt-PT" dirty="0"/>
              <a:t> 5, 2017</a:t>
            </a:r>
            <a:endParaRPr lang="en-US" dirty="0"/>
          </a:p>
        </p:txBody>
      </p:sp>
      <p:sp>
        <p:nvSpPr>
          <p:cNvPr id="10" name="Rectangle 9"/>
          <p:cNvSpPr/>
          <p:nvPr/>
        </p:nvSpPr>
        <p:spPr>
          <a:xfrm>
            <a:off x="1803585" y="1838316"/>
            <a:ext cx="1918797" cy="666312"/>
          </a:xfrm>
          <a:prstGeom prst="rect">
            <a:avLst/>
          </a:prstGeom>
          <a:solidFill>
            <a:srgbClr val="FFFFFF"/>
          </a:solidFill>
          <a:ln w="28575">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lnSpc>
                <a:spcPct val="80000"/>
              </a:lnSpc>
            </a:pPr>
            <a:r>
              <a:rPr lang="pt-PT" sz="1400" b="1" dirty="0">
                <a:solidFill>
                  <a:schemeClr val="tx1"/>
                </a:solidFill>
              </a:rPr>
              <a:t>INPUT</a:t>
            </a:r>
            <a:r>
              <a:rPr lang="pt-PT" sz="1400" dirty="0">
                <a:solidFill>
                  <a:schemeClr val="tx1"/>
                </a:solidFill>
              </a:rPr>
              <a:t> </a:t>
            </a:r>
          </a:p>
          <a:p>
            <a:pPr algn="ctr">
              <a:lnSpc>
                <a:spcPct val="110000"/>
              </a:lnSpc>
            </a:pPr>
            <a:r>
              <a:rPr lang="en-US" sz="1400" dirty="0">
                <a:solidFill>
                  <a:schemeClr val="tx1"/>
                </a:solidFill>
              </a:rPr>
              <a:t>Parameters</a:t>
            </a:r>
          </a:p>
        </p:txBody>
      </p:sp>
      <p:sp>
        <p:nvSpPr>
          <p:cNvPr id="11" name="Oval 10"/>
          <p:cNvSpPr/>
          <p:nvPr/>
        </p:nvSpPr>
        <p:spPr>
          <a:xfrm>
            <a:off x="4572000" y="1621649"/>
            <a:ext cx="1330779" cy="1290136"/>
          </a:xfrm>
          <a:prstGeom prst="ellipse">
            <a:avLst/>
          </a:prstGeom>
          <a:solidFill>
            <a:schemeClr val="bg2"/>
          </a:solidFill>
          <a:ln w="28575">
            <a:solidFill>
              <a:schemeClr val="tx1"/>
            </a:solidFill>
          </a:ln>
        </p:spPr>
        <p:style>
          <a:lnRef idx="0">
            <a:schemeClr val="accent1"/>
          </a:lnRef>
          <a:fillRef idx="3">
            <a:schemeClr val="accent1"/>
          </a:fillRef>
          <a:effectRef idx="3">
            <a:schemeClr val="accent1"/>
          </a:effectRef>
          <a:fontRef idx="minor">
            <a:schemeClr val="lt1"/>
          </a:fontRef>
        </p:style>
        <p:txBody>
          <a:bodyPr rtlCol="0" anchor="ctr"/>
          <a:lstStyle/>
          <a:p>
            <a:pPr lvl="0" algn="ctr"/>
            <a:endParaRPr lang="en-US" sz="1050" dirty="0">
              <a:solidFill>
                <a:prstClr val="black"/>
              </a:solidFill>
            </a:endParaRPr>
          </a:p>
        </p:txBody>
      </p:sp>
      <p:sp>
        <p:nvSpPr>
          <p:cNvPr id="12" name="TextBox 11"/>
          <p:cNvSpPr txBox="1"/>
          <p:nvPr/>
        </p:nvSpPr>
        <p:spPr>
          <a:xfrm>
            <a:off x="4391984" y="1838316"/>
            <a:ext cx="1706890" cy="1077218"/>
          </a:xfrm>
          <a:prstGeom prst="rect">
            <a:avLst/>
          </a:prstGeom>
          <a:noFill/>
        </p:spPr>
        <p:txBody>
          <a:bodyPr wrap="square" rtlCol="0">
            <a:spAutoFit/>
          </a:bodyPr>
          <a:lstStyle/>
          <a:p>
            <a:pPr lvl="0" algn="ctr"/>
            <a:r>
              <a:rPr lang="en-US" sz="1600" b="1" dirty="0"/>
              <a:t>Applying</a:t>
            </a:r>
          </a:p>
          <a:p>
            <a:pPr lvl="0" algn="ctr"/>
            <a:r>
              <a:rPr lang="en-US" sz="1600" b="1" dirty="0"/>
              <a:t>the</a:t>
            </a:r>
          </a:p>
          <a:p>
            <a:pPr lvl="0" algn="ctr"/>
            <a:r>
              <a:rPr lang="en-US" sz="1600" b="1" dirty="0"/>
              <a:t>EKF</a:t>
            </a:r>
          </a:p>
          <a:p>
            <a:pPr algn="ctr"/>
            <a:endParaRPr lang="en-US" sz="1600" dirty="0"/>
          </a:p>
        </p:txBody>
      </p:sp>
      <p:sp>
        <p:nvSpPr>
          <p:cNvPr id="13" name="Rectangle 12"/>
          <p:cNvSpPr/>
          <p:nvPr/>
        </p:nvSpPr>
        <p:spPr>
          <a:xfrm>
            <a:off x="6756585" y="1838316"/>
            <a:ext cx="1918797" cy="666312"/>
          </a:xfrm>
          <a:prstGeom prst="rect">
            <a:avLst/>
          </a:prstGeom>
          <a:solidFill>
            <a:schemeClr val="bg2"/>
          </a:solidFill>
          <a:ln w="28575">
            <a:solidFill>
              <a:schemeClr val="accent5">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lnSpc>
                <a:spcPct val="80000"/>
              </a:lnSpc>
            </a:pPr>
            <a:r>
              <a:rPr lang="pt-PT" sz="1400" b="1" dirty="0">
                <a:solidFill>
                  <a:schemeClr val="tx1"/>
                </a:solidFill>
              </a:rPr>
              <a:t>OUTPUT</a:t>
            </a:r>
            <a:r>
              <a:rPr lang="pt-PT" sz="1400" dirty="0">
                <a:solidFill>
                  <a:schemeClr val="tx1"/>
                </a:solidFill>
              </a:rPr>
              <a:t> </a:t>
            </a:r>
          </a:p>
          <a:p>
            <a:pPr algn="ctr">
              <a:lnSpc>
                <a:spcPct val="110000"/>
              </a:lnSpc>
            </a:pPr>
            <a:r>
              <a:rPr lang="en-US" sz="1400" dirty="0">
                <a:solidFill>
                  <a:schemeClr val="tx1"/>
                </a:solidFill>
              </a:rPr>
              <a:t>Robot Localization</a:t>
            </a:r>
          </a:p>
        </p:txBody>
      </p:sp>
      <p:sp>
        <p:nvSpPr>
          <p:cNvPr id="14" name="Right Arrow 13"/>
          <p:cNvSpPr/>
          <p:nvPr/>
        </p:nvSpPr>
        <p:spPr>
          <a:xfrm>
            <a:off x="3968750" y="2006151"/>
            <a:ext cx="423234" cy="260566"/>
          </a:xfrm>
          <a:prstGeom prst="rightArrow">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ight Arrow 14"/>
          <p:cNvSpPr/>
          <p:nvPr/>
        </p:nvSpPr>
        <p:spPr>
          <a:xfrm>
            <a:off x="6114512" y="2006151"/>
            <a:ext cx="423234" cy="260566"/>
          </a:xfrm>
          <a:prstGeom prst="rightArrow">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687726" y="1097851"/>
            <a:ext cx="7389223" cy="369332"/>
          </a:xfrm>
          <a:prstGeom prst="rect">
            <a:avLst/>
          </a:prstGeom>
        </p:spPr>
        <p:txBody>
          <a:bodyPr wrap="square">
            <a:spAutoFit/>
          </a:bodyPr>
          <a:lstStyle/>
          <a:p>
            <a:r>
              <a:rPr lang="en-US" dirty="0"/>
              <a:t>Prediction of training performance based on intensity/regularity:</a:t>
            </a:r>
          </a:p>
        </p:txBody>
      </p:sp>
      <p:sp>
        <p:nvSpPr>
          <p:cNvPr id="20" name="Rectangle 19"/>
          <p:cNvSpPr/>
          <p:nvPr/>
        </p:nvSpPr>
        <p:spPr>
          <a:xfrm>
            <a:off x="1687726" y="3168270"/>
            <a:ext cx="6097374" cy="1297753"/>
          </a:xfrm>
          <a:prstGeom prst="rect">
            <a:avLst/>
          </a:prstGeom>
          <a:noFill/>
          <a:ln w="28575" cmpd="sng">
            <a:solidFill>
              <a:schemeClr val="accent1">
                <a:lumMod val="75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28" name="Rectangle 27"/>
          <p:cNvSpPr/>
          <p:nvPr/>
        </p:nvSpPr>
        <p:spPr>
          <a:xfrm>
            <a:off x="1778475" y="3262617"/>
            <a:ext cx="1424604" cy="1116000"/>
          </a:xfrm>
          <a:prstGeom prst="rect">
            <a:avLst/>
          </a:prstGeom>
          <a:solidFill>
            <a:schemeClr val="bg2"/>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b="1"/>
          </a:p>
        </p:txBody>
      </p:sp>
      <p:sp>
        <p:nvSpPr>
          <p:cNvPr id="29" name="Rectangle 28"/>
          <p:cNvSpPr/>
          <p:nvPr/>
        </p:nvSpPr>
        <p:spPr>
          <a:xfrm>
            <a:off x="1778475" y="3262617"/>
            <a:ext cx="1421862" cy="408391"/>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lnSpc>
                <a:spcPct val="80000"/>
              </a:lnSpc>
            </a:pPr>
            <a:r>
              <a:rPr lang="en-US" sz="1200" b="1" dirty="0">
                <a:solidFill>
                  <a:schemeClr val="bg2"/>
                </a:solidFill>
              </a:rPr>
              <a:t>ROS Packages</a:t>
            </a:r>
          </a:p>
        </p:txBody>
      </p:sp>
      <p:sp>
        <p:nvSpPr>
          <p:cNvPr id="30" name="TextBox 29"/>
          <p:cNvSpPr txBox="1"/>
          <p:nvPr/>
        </p:nvSpPr>
        <p:spPr>
          <a:xfrm>
            <a:off x="1785102" y="3761959"/>
            <a:ext cx="1372038" cy="577081"/>
          </a:xfrm>
          <a:prstGeom prst="rect">
            <a:avLst/>
          </a:prstGeom>
          <a:noFill/>
        </p:spPr>
        <p:txBody>
          <a:bodyPr wrap="square" rtlCol="0">
            <a:spAutoFit/>
          </a:bodyPr>
          <a:lstStyle/>
          <a:p>
            <a:pPr algn="ctr"/>
            <a:r>
              <a:rPr lang="en-US" sz="1050" b="1" dirty="0">
                <a:solidFill>
                  <a:schemeClr val="tx2">
                    <a:lumMod val="20000"/>
                    <a:lumOff val="80000"/>
                  </a:schemeClr>
                </a:solidFill>
              </a:rPr>
              <a:t>Laser</a:t>
            </a:r>
          </a:p>
          <a:p>
            <a:pPr algn="ctr"/>
            <a:r>
              <a:rPr lang="en-US" sz="1050" b="1" dirty="0">
                <a:solidFill>
                  <a:schemeClr val="tx2">
                    <a:lumMod val="20000"/>
                    <a:lumOff val="80000"/>
                  </a:schemeClr>
                </a:solidFill>
              </a:rPr>
              <a:t>+</a:t>
            </a:r>
          </a:p>
          <a:p>
            <a:pPr algn="ctr"/>
            <a:r>
              <a:rPr lang="en-US" sz="1050" b="1" dirty="0" err="1">
                <a:solidFill>
                  <a:schemeClr val="tx2">
                    <a:lumMod val="20000"/>
                    <a:lumOff val="80000"/>
                  </a:schemeClr>
                </a:solidFill>
              </a:rPr>
              <a:t>Gmapping</a:t>
            </a:r>
            <a:endParaRPr lang="en-US" sz="1050" b="1" dirty="0">
              <a:solidFill>
                <a:schemeClr val="tx2">
                  <a:lumMod val="20000"/>
                  <a:lumOff val="80000"/>
                </a:schemeClr>
              </a:solidFill>
            </a:endParaRPr>
          </a:p>
        </p:txBody>
      </p:sp>
      <p:sp>
        <p:nvSpPr>
          <p:cNvPr id="34" name="Rectangle 33"/>
          <p:cNvSpPr/>
          <p:nvPr/>
        </p:nvSpPr>
        <p:spPr>
          <a:xfrm>
            <a:off x="3260685" y="3262617"/>
            <a:ext cx="1569968" cy="1116000"/>
          </a:xfrm>
          <a:prstGeom prst="rect">
            <a:avLst/>
          </a:prstGeom>
          <a:solidFill>
            <a:schemeClr val="bg2"/>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b="1"/>
          </a:p>
        </p:txBody>
      </p:sp>
      <p:sp>
        <p:nvSpPr>
          <p:cNvPr id="35" name="Rectangle 34"/>
          <p:cNvSpPr/>
          <p:nvPr/>
        </p:nvSpPr>
        <p:spPr>
          <a:xfrm>
            <a:off x="3260685" y="3262617"/>
            <a:ext cx="1566946" cy="408391"/>
          </a:xfrm>
          <a:prstGeom prst="rect">
            <a:avLst/>
          </a:prstGeom>
          <a:solidFill>
            <a:schemeClr val="accent1"/>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lnSpc>
                <a:spcPct val="80000"/>
              </a:lnSpc>
            </a:pPr>
            <a:r>
              <a:rPr lang="en-US" sz="1200" b="1" dirty="0">
                <a:solidFill>
                  <a:schemeClr val="bg2"/>
                </a:solidFill>
              </a:rPr>
              <a:t>Odometry</a:t>
            </a:r>
          </a:p>
        </p:txBody>
      </p:sp>
      <p:sp>
        <p:nvSpPr>
          <p:cNvPr id="36" name="TextBox 35"/>
          <p:cNvSpPr txBox="1"/>
          <p:nvPr/>
        </p:nvSpPr>
        <p:spPr>
          <a:xfrm>
            <a:off x="3282731" y="3660124"/>
            <a:ext cx="1512038" cy="415498"/>
          </a:xfrm>
          <a:prstGeom prst="rect">
            <a:avLst/>
          </a:prstGeom>
          <a:noFill/>
        </p:spPr>
        <p:txBody>
          <a:bodyPr wrap="square" rtlCol="0">
            <a:spAutoFit/>
          </a:bodyPr>
          <a:lstStyle/>
          <a:p>
            <a:pPr marL="171450" indent="-171450">
              <a:buFont typeface="Arial" panose="020B0604020202020204" pitchFamily="34" charset="0"/>
              <a:buChar char="•"/>
            </a:pPr>
            <a:r>
              <a:rPr lang="en-US" sz="1050" b="1" dirty="0"/>
              <a:t>Velocities instead of positions</a:t>
            </a:r>
          </a:p>
        </p:txBody>
      </p:sp>
      <p:sp>
        <p:nvSpPr>
          <p:cNvPr id="40" name="Rectangle 39"/>
          <p:cNvSpPr/>
          <p:nvPr/>
        </p:nvSpPr>
        <p:spPr>
          <a:xfrm>
            <a:off x="4898603" y="3262617"/>
            <a:ext cx="1309698" cy="1116000"/>
          </a:xfrm>
          <a:prstGeom prst="rect">
            <a:avLst/>
          </a:prstGeom>
          <a:solidFill>
            <a:schemeClr val="bg2"/>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b="1"/>
          </a:p>
        </p:txBody>
      </p:sp>
      <p:sp>
        <p:nvSpPr>
          <p:cNvPr id="41" name="Rectangle 40"/>
          <p:cNvSpPr/>
          <p:nvPr/>
        </p:nvSpPr>
        <p:spPr>
          <a:xfrm>
            <a:off x="4898381" y="3262617"/>
            <a:ext cx="1307177" cy="408391"/>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lnSpc>
                <a:spcPct val="80000"/>
              </a:lnSpc>
            </a:pPr>
            <a:r>
              <a:rPr lang="en-US" sz="1200" b="1" dirty="0">
                <a:solidFill>
                  <a:schemeClr val="bg2"/>
                </a:solidFill>
              </a:rPr>
              <a:t>LRF</a:t>
            </a:r>
          </a:p>
        </p:txBody>
      </p:sp>
      <p:sp>
        <p:nvSpPr>
          <p:cNvPr id="42" name="TextBox 41"/>
          <p:cNvSpPr txBox="1"/>
          <p:nvPr/>
        </p:nvSpPr>
        <p:spPr>
          <a:xfrm>
            <a:off x="4900990" y="3761959"/>
            <a:ext cx="1261372" cy="415498"/>
          </a:xfrm>
          <a:prstGeom prst="rect">
            <a:avLst/>
          </a:prstGeom>
          <a:noFill/>
        </p:spPr>
        <p:txBody>
          <a:bodyPr wrap="square" rtlCol="0">
            <a:spAutoFit/>
          </a:bodyPr>
          <a:lstStyle/>
          <a:p>
            <a:pPr marL="171450" indent="-171450">
              <a:buFont typeface="Arial" panose="020B0604020202020204" pitchFamily="34" charset="0"/>
              <a:buChar char="•"/>
            </a:pPr>
            <a:r>
              <a:rPr lang="en-US" sz="1050" b="1" dirty="0">
                <a:solidFill>
                  <a:schemeClr val="tx2">
                    <a:lumMod val="20000"/>
                    <a:lumOff val="80000"/>
                  </a:schemeClr>
                </a:solidFill>
              </a:rPr>
              <a:t>Distance to objects</a:t>
            </a:r>
          </a:p>
        </p:txBody>
      </p:sp>
      <p:sp>
        <p:nvSpPr>
          <p:cNvPr id="49" name="Rectangle 48"/>
          <p:cNvSpPr/>
          <p:nvPr/>
        </p:nvSpPr>
        <p:spPr>
          <a:xfrm>
            <a:off x="6254257" y="3268967"/>
            <a:ext cx="1424604" cy="1116000"/>
          </a:xfrm>
          <a:prstGeom prst="rect">
            <a:avLst/>
          </a:prstGeom>
          <a:solidFill>
            <a:schemeClr val="bg2"/>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b="1"/>
          </a:p>
        </p:txBody>
      </p:sp>
      <p:sp>
        <p:nvSpPr>
          <p:cNvPr id="50" name="Rectangle 49"/>
          <p:cNvSpPr/>
          <p:nvPr/>
        </p:nvSpPr>
        <p:spPr>
          <a:xfrm>
            <a:off x="6254257" y="3268967"/>
            <a:ext cx="1421862" cy="408391"/>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lnSpc>
                <a:spcPct val="80000"/>
              </a:lnSpc>
            </a:pPr>
            <a:r>
              <a:rPr lang="en-US" sz="1200" b="1" dirty="0">
                <a:solidFill>
                  <a:schemeClr val="bg2"/>
                </a:solidFill>
              </a:rPr>
              <a:t>EKF</a:t>
            </a:r>
          </a:p>
        </p:txBody>
      </p:sp>
      <p:sp>
        <p:nvSpPr>
          <p:cNvPr id="51" name="TextBox 50"/>
          <p:cNvSpPr txBox="1"/>
          <p:nvPr/>
        </p:nvSpPr>
        <p:spPr>
          <a:xfrm>
            <a:off x="6260883" y="3768309"/>
            <a:ext cx="1417977" cy="577081"/>
          </a:xfrm>
          <a:prstGeom prst="rect">
            <a:avLst/>
          </a:prstGeom>
          <a:noFill/>
        </p:spPr>
        <p:txBody>
          <a:bodyPr wrap="square" rtlCol="0">
            <a:spAutoFit/>
          </a:bodyPr>
          <a:lstStyle/>
          <a:p>
            <a:pPr algn="ctr"/>
            <a:r>
              <a:rPr lang="en-US" sz="1050" b="1" dirty="0">
                <a:solidFill>
                  <a:schemeClr val="tx2">
                    <a:lumMod val="20000"/>
                    <a:lumOff val="80000"/>
                  </a:schemeClr>
                </a:solidFill>
              </a:rPr>
              <a:t>EKF CTVR – Constant turn rate and velocity model</a:t>
            </a:r>
          </a:p>
        </p:txBody>
      </p:sp>
      <p:cxnSp>
        <p:nvCxnSpPr>
          <p:cNvPr id="5" name="Straight Connector 4"/>
          <p:cNvCxnSpPr>
            <a:stCxn id="10" idx="2"/>
          </p:cNvCxnSpPr>
          <p:nvPr/>
        </p:nvCxnSpPr>
        <p:spPr>
          <a:xfrm>
            <a:off x="2762984" y="2504628"/>
            <a:ext cx="5616" cy="606872"/>
          </a:xfrm>
          <a:prstGeom prst="line">
            <a:avLst/>
          </a:prstGeom>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8568813" y="44315"/>
            <a:ext cx="648929" cy="276999"/>
          </a:xfrm>
          <a:prstGeom prst="rect">
            <a:avLst/>
          </a:prstGeom>
          <a:noFill/>
        </p:spPr>
        <p:txBody>
          <a:bodyPr wrap="square" rtlCol="0">
            <a:spAutoFit/>
          </a:bodyPr>
          <a:lstStyle/>
          <a:p>
            <a:pPr algn="ctr"/>
            <a:r>
              <a:rPr lang="en-US" sz="1200" dirty="0"/>
              <a:t>4</a:t>
            </a:r>
          </a:p>
        </p:txBody>
      </p:sp>
      <p:sp>
        <p:nvSpPr>
          <p:cNvPr id="43" name="Footer Placeholder 4">
            <a:extLst>
              <a:ext uri="{FF2B5EF4-FFF2-40B4-BE49-F238E27FC236}">
                <a16:creationId xmlns:a16="http://schemas.microsoft.com/office/drawing/2014/main" id="{A90FF564-0FF7-4D60-8F79-2BD3C960099C}"/>
              </a:ext>
            </a:extLst>
          </p:cNvPr>
          <p:cNvSpPr>
            <a:spLocks noGrp="1"/>
          </p:cNvSpPr>
          <p:nvPr>
            <p:ph type="ftr" sz="quarter" idx="11"/>
          </p:nvPr>
        </p:nvSpPr>
        <p:spPr>
          <a:xfrm>
            <a:off x="3124200" y="4810990"/>
            <a:ext cx="2895600" cy="230117"/>
          </a:xfrm>
        </p:spPr>
        <p:txBody>
          <a:bodyPr/>
          <a:lstStyle/>
          <a:p>
            <a:r>
              <a:rPr lang="pt-BR"/>
              <a:t>Instituto Superior Técnico </a:t>
            </a:r>
            <a:endParaRPr lang="en-US"/>
          </a:p>
        </p:txBody>
      </p:sp>
      <p:sp>
        <p:nvSpPr>
          <p:cNvPr id="44" name="Rectangle 43">
            <a:extLst>
              <a:ext uri="{FF2B5EF4-FFF2-40B4-BE49-F238E27FC236}">
                <a16:creationId xmlns:a16="http://schemas.microsoft.com/office/drawing/2014/main" id="{3A171A06-FF09-42B8-A759-45EA7DF2C308}"/>
              </a:ext>
            </a:extLst>
          </p:cNvPr>
          <p:cNvSpPr/>
          <p:nvPr/>
        </p:nvSpPr>
        <p:spPr>
          <a:xfrm>
            <a:off x="81098" y="1783961"/>
            <a:ext cx="1440000" cy="651436"/>
          </a:xfrm>
          <a:prstGeom prst="rect">
            <a:avLst/>
          </a:pr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Introduction</a:t>
            </a:r>
            <a:endParaRPr lang="en-US" dirty="0"/>
          </a:p>
        </p:txBody>
      </p:sp>
      <p:sp>
        <p:nvSpPr>
          <p:cNvPr id="45" name="Rectangle 44">
            <a:extLst>
              <a:ext uri="{FF2B5EF4-FFF2-40B4-BE49-F238E27FC236}">
                <a16:creationId xmlns:a16="http://schemas.microsoft.com/office/drawing/2014/main" id="{E27F6D9F-D970-45C9-92BA-3B865D310392}"/>
              </a:ext>
            </a:extLst>
          </p:cNvPr>
          <p:cNvSpPr/>
          <p:nvPr/>
        </p:nvSpPr>
        <p:spPr>
          <a:xfrm>
            <a:off x="73279" y="3221378"/>
            <a:ext cx="1440000" cy="651436"/>
          </a:xfrm>
          <a:prstGeom prst="rect">
            <a:avLst/>
          </a:prstGeom>
          <a:solidFill>
            <a:srgbClr val="008080">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Results</a:t>
            </a:r>
            <a:endParaRPr lang="en-US" dirty="0"/>
          </a:p>
        </p:txBody>
      </p:sp>
      <p:sp>
        <p:nvSpPr>
          <p:cNvPr id="46" name="Rectangle 45">
            <a:extLst>
              <a:ext uri="{FF2B5EF4-FFF2-40B4-BE49-F238E27FC236}">
                <a16:creationId xmlns:a16="http://schemas.microsoft.com/office/drawing/2014/main" id="{0ED0F125-2614-4F15-930F-F994C035BC7A}"/>
              </a:ext>
            </a:extLst>
          </p:cNvPr>
          <p:cNvSpPr/>
          <p:nvPr/>
        </p:nvSpPr>
        <p:spPr>
          <a:xfrm>
            <a:off x="73279" y="3931458"/>
            <a:ext cx="1440000" cy="651436"/>
          </a:xfrm>
          <a:prstGeom prst="rect">
            <a:avLst/>
          </a:prstGeom>
          <a:solidFill>
            <a:srgbClr val="008080">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Discussion</a:t>
            </a:r>
            <a:endParaRPr lang="en-US" dirty="0"/>
          </a:p>
        </p:txBody>
      </p:sp>
      <p:sp>
        <p:nvSpPr>
          <p:cNvPr id="47" name="Rectangle 46">
            <a:extLst>
              <a:ext uri="{FF2B5EF4-FFF2-40B4-BE49-F238E27FC236}">
                <a16:creationId xmlns:a16="http://schemas.microsoft.com/office/drawing/2014/main" id="{2D8700B2-996C-41EC-9944-34D4A2763C41}"/>
              </a:ext>
            </a:extLst>
          </p:cNvPr>
          <p:cNvSpPr/>
          <p:nvPr/>
        </p:nvSpPr>
        <p:spPr>
          <a:xfrm>
            <a:off x="81098" y="2485216"/>
            <a:ext cx="1440000" cy="6514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Implementation</a:t>
            </a:r>
            <a:endParaRPr lang="en-US" dirty="0"/>
          </a:p>
        </p:txBody>
      </p:sp>
    </p:spTree>
    <p:extLst>
      <p:ext uri="{BB962C8B-B14F-4D97-AF65-F5344CB8AC3E}">
        <p14:creationId xmlns:p14="http://schemas.microsoft.com/office/powerpoint/2010/main" val="1525763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4362" y="321314"/>
            <a:ext cx="7389224" cy="442294"/>
          </a:xfrm>
        </p:spPr>
        <p:txBody>
          <a:bodyPr>
            <a:noAutofit/>
          </a:bodyPr>
          <a:lstStyle/>
          <a:p>
            <a:pPr algn="ctr"/>
            <a:r>
              <a:rPr lang="en-US" sz="2400" dirty="0">
                <a:solidFill>
                  <a:srgbClr val="2E3A43"/>
                </a:solidFill>
              </a:rPr>
              <a:t>Methods and Algorithms</a:t>
            </a:r>
          </a:p>
        </p:txBody>
      </p:sp>
      <p:sp>
        <p:nvSpPr>
          <p:cNvPr id="4" name="Date Placeholder 3"/>
          <p:cNvSpPr>
            <a:spLocks noGrp="1"/>
          </p:cNvSpPr>
          <p:nvPr>
            <p:ph type="dt" sz="half" idx="10"/>
          </p:nvPr>
        </p:nvSpPr>
        <p:spPr/>
        <p:txBody>
          <a:bodyPr/>
          <a:lstStyle/>
          <a:p>
            <a:r>
              <a:rPr lang="pt-PT" dirty="0" err="1"/>
              <a:t>December</a:t>
            </a:r>
            <a:r>
              <a:rPr lang="pt-PT" dirty="0"/>
              <a:t> 5, 2017</a:t>
            </a:r>
            <a:endParaRPr lang="en-US" dirty="0"/>
          </a:p>
        </p:txBody>
      </p:sp>
      <p:sp>
        <p:nvSpPr>
          <p:cNvPr id="10" name="Rectangle 9"/>
          <p:cNvSpPr/>
          <p:nvPr/>
        </p:nvSpPr>
        <p:spPr>
          <a:xfrm>
            <a:off x="1803585" y="1838316"/>
            <a:ext cx="1918797" cy="666312"/>
          </a:xfrm>
          <a:prstGeom prst="rect">
            <a:avLst/>
          </a:prstGeom>
          <a:solidFill>
            <a:srgbClr val="FFFFFF"/>
          </a:solidFill>
          <a:ln w="28575">
            <a:solidFill>
              <a:schemeClr val="accent1"/>
            </a:solidFill>
          </a:ln>
        </p:spPr>
        <p:style>
          <a:lnRef idx="1">
            <a:schemeClr val="accent1"/>
          </a:lnRef>
          <a:fillRef idx="2">
            <a:schemeClr val="accent1"/>
          </a:fillRef>
          <a:effectRef idx="1">
            <a:schemeClr val="accent1"/>
          </a:effectRef>
          <a:fontRef idx="minor">
            <a:schemeClr val="dk1"/>
          </a:fontRef>
        </p:style>
        <p:txBody>
          <a:bodyPr rtlCol="0" anchor="ctr"/>
          <a:lstStyle/>
          <a:p>
            <a:pPr algn="ctr">
              <a:lnSpc>
                <a:spcPct val="80000"/>
              </a:lnSpc>
            </a:pPr>
            <a:r>
              <a:rPr lang="pt-PT" sz="1400" b="1" dirty="0">
                <a:solidFill>
                  <a:schemeClr val="tx1"/>
                </a:solidFill>
              </a:rPr>
              <a:t>INPUT</a:t>
            </a:r>
            <a:r>
              <a:rPr lang="pt-PT" sz="1400" dirty="0">
                <a:solidFill>
                  <a:schemeClr val="tx1"/>
                </a:solidFill>
              </a:rPr>
              <a:t> </a:t>
            </a:r>
          </a:p>
          <a:p>
            <a:pPr algn="ctr">
              <a:lnSpc>
                <a:spcPct val="110000"/>
              </a:lnSpc>
            </a:pPr>
            <a:r>
              <a:rPr lang="en-US" sz="1400" dirty="0">
                <a:solidFill>
                  <a:schemeClr val="tx1"/>
                </a:solidFill>
              </a:rPr>
              <a:t>Parameters</a:t>
            </a:r>
          </a:p>
        </p:txBody>
      </p:sp>
      <p:sp>
        <p:nvSpPr>
          <p:cNvPr id="11" name="Oval 10"/>
          <p:cNvSpPr/>
          <p:nvPr/>
        </p:nvSpPr>
        <p:spPr>
          <a:xfrm>
            <a:off x="4572000" y="1621649"/>
            <a:ext cx="1330779" cy="1290136"/>
          </a:xfrm>
          <a:prstGeom prst="ellipse">
            <a:avLst/>
          </a:prstGeom>
          <a:solidFill>
            <a:schemeClr val="bg2"/>
          </a:solidFill>
          <a:ln w="28575">
            <a:solidFill>
              <a:schemeClr val="tx1"/>
            </a:solidFill>
          </a:ln>
        </p:spPr>
        <p:style>
          <a:lnRef idx="0">
            <a:schemeClr val="accent1"/>
          </a:lnRef>
          <a:fillRef idx="3">
            <a:schemeClr val="accent1"/>
          </a:fillRef>
          <a:effectRef idx="3">
            <a:schemeClr val="accent1"/>
          </a:effectRef>
          <a:fontRef idx="minor">
            <a:schemeClr val="lt1"/>
          </a:fontRef>
        </p:style>
        <p:txBody>
          <a:bodyPr rtlCol="0" anchor="ctr"/>
          <a:lstStyle/>
          <a:p>
            <a:pPr lvl="0" algn="ctr"/>
            <a:endParaRPr lang="en-US" sz="1050" dirty="0">
              <a:solidFill>
                <a:prstClr val="black"/>
              </a:solidFill>
            </a:endParaRPr>
          </a:p>
        </p:txBody>
      </p:sp>
      <p:sp>
        <p:nvSpPr>
          <p:cNvPr id="12" name="TextBox 11"/>
          <p:cNvSpPr txBox="1"/>
          <p:nvPr/>
        </p:nvSpPr>
        <p:spPr>
          <a:xfrm>
            <a:off x="4391984" y="1838316"/>
            <a:ext cx="1706890" cy="1077218"/>
          </a:xfrm>
          <a:prstGeom prst="rect">
            <a:avLst/>
          </a:prstGeom>
          <a:noFill/>
        </p:spPr>
        <p:txBody>
          <a:bodyPr wrap="square" rtlCol="0">
            <a:spAutoFit/>
          </a:bodyPr>
          <a:lstStyle/>
          <a:p>
            <a:pPr lvl="0" algn="ctr"/>
            <a:r>
              <a:rPr lang="en-US" sz="1600" b="1" dirty="0"/>
              <a:t>Applying</a:t>
            </a:r>
          </a:p>
          <a:p>
            <a:pPr lvl="0" algn="ctr"/>
            <a:r>
              <a:rPr lang="en-US" sz="1600" b="1" dirty="0"/>
              <a:t>the</a:t>
            </a:r>
          </a:p>
          <a:p>
            <a:pPr lvl="0" algn="ctr"/>
            <a:r>
              <a:rPr lang="en-US" sz="1600" b="1" dirty="0"/>
              <a:t>EKF</a:t>
            </a:r>
          </a:p>
          <a:p>
            <a:pPr algn="ctr"/>
            <a:endParaRPr lang="en-US" sz="1600" dirty="0"/>
          </a:p>
        </p:txBody>
      </p:sp>
      <p:sp>
        <p:nvSpPr>
          <p:cNvPr id="13" name="Rectangle 12"/>
          <p:cNvSpPr/>
          <p:nvPr/>
        </p:nvSpPr>
        <p:spPr>
          <a:xfrm>
            <a:off x="6756585" y="1838316"/>
            <a:ext cx="1918797" cy="666312"/>
          </a:xfrm>
          <a:prstGeom prst="rect">
            <a:avLst/>
          </a:prstGeom>
          <a:solidFill>
            <a:schemeClr val="bg2"/>
          </a:solidFill>
          <a:ln w="28575">
            <a:solidFill>
              <a:schemeClr val="accent5">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lnSpc>
                <a:spcPct val="80000"/>
              </a:lnSpc>
            </a:pPr>
            <a:r>
              <a:rPr lang="pt-PT" sz="1400" b="1" dirty="0">
                <a:solidFill>
                  <a:schemeClr val="tx1"/>
                </a:solidFill>
              </a:rPr>
              <a:t>OUTPUT</a:t>
            </a:r>
            <a:r>
              <a:rPr lang="pt-PT" sz="1400" dirty="0">
                <a:solidFill>
                  <a:schemeClr val="tx1"/>
                </a:solidFill>
              </a:rPr>
              <a:t> </a:t>
            </a:r>
          </a:p>
          <a:p>
            <a:pPr algn="ctr">
              <a:lnSpc>
                <a:spcPct val="110000"/>
              </a:lnSpc>
            </a:pPr>
            <a:r>
              <a:rPr lang="en-US" sz="1400" dirty="0">
                <a:solidFill>
                  <a:schemeClr val="tx1"/>
                </a:solidFill>
              </a:rPr>
              <a:t>Robot Localization</a:t>
            </a:r>
          </a:p>
        </p:txBody>
      </p:sp>
      <p:sp>
        <p:nvSpPr>
          <p:cNvPr id="14" name="Right Arrow 13"/>
          <p:cNvSpPr/>
          <p:nvPr/>
        </p:nvSpPr>
        <p:spPr>
          <a:xfrm>
            <a:off x="3968750" y="2006151"/>
            <a:ext cx="423234" cy="260566"/>
          </a:xfrm>
          <a:prstGeom prst="rightArrow">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ight Arrow 14"/>
          <p:cNvSpPr/>
          <p:nvPr/>
        </p:nvSpPr>
        <p:spPr>
          <a:xfrm>
            <a:off x="6114512" y="2006151"/>
            <a:ext cx="423234" cy="260566"/>
          </a:xfrm>
          <a:prstGeom prst="rightArrow">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687726" y="1097851"/>
            <a:ext cx="7389223" cy="369332"/>
          </a:xfrm>
          <a:prstGeom prst="rect">
            <a:avLst/>
          </a:prstGeom>
        </p:spPr>
        <p:txBody>
          <a:bodyPr wrap="square">
            <a:spAutoFit/>
          </a:bodyPr>
          <a:lstStyle/>
          <a:p>
            <a:r>
              <a:rPr lang="en-US" dirty="0"/>
              <a:t>Prediction of training performance based on intensity/regularity:</a:t>
            </a:r>
          </a:p>
        </p:txBody>
      </p:sp>
      <p:sp>
        <p:nvSpPr>
          <p:cNvPr id="20" name="Rectangle 19"/>
          <p:cNvSpPr/>
          <p:nvPr/>
        </p:nvSpPr>
        <p:spPr>
          <a:xfrm>
            <a:off x="1687726" y="3168270"/>
            <a:ext cx="6097374" cy="1297753"/>
          </a:xfrm>
          <a:prstGeom prst="rect">
            <a:avLst/>
          </a:prstGeom>
          <a:noFill/>
          <a:ln w="28575" cmpd="sng">
            <a:solidFill>
              <a:schemeClr val="accent1">
                <a:lumMod val="75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28" name="Rectangle 27"/>
          <p:cNvSpPr/>
          <p:nvPr/>
        </p:nvSpPr>
        <p:spPr>
          <a:xfrm>
            <a:off x="1778475" y="3262617"/>
            <a:ext cx="1424604" cy="1116000"/>
          </a:xfrm>
          <a:prstGeom prst="rect">
            <a:avLst/>
          </a:prstGeom>
          <a:solidFill>
            <a:schemeClr val="bg2"/>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b="1"/>
          </a:p>
        </p:txBody>
      </p:sp>
      <p:sp>
        <p:nvSpPr>
          <p:cNvPr id="29" name="Rectangle 28"/>
          <p:cNvSpPr/>
          <p:nvPr/>
        </p:nvSpPr>
        <p:spPr>
          <a:xfrm>
            <a:off x="1778475" y="3262617"/>
            <a:ext cx="1421862" cy="408391"/>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lnSpc>
                <a:spcPct val="80000"/>
              </a:lnSpc>
            </a:pPr>
            <a:r>
              <a:rPr lang="en-US" sz="1200" b="1" dirty="0">
                <a:solidFill>
                  <a:schemeClr val="bg2"/>
                </a:solidFill>
              </a:rPr>
              <a:t>ROS Packages</a:t>
            </a:r>
          </a:p>
        </p:txBody>
      </p:sp>
      <p:sp>
        <p:nvSpPr>
          <p:cNvPr id="30" name="TextBox 29"/>
          <p:cNvSpPr txBox="1"/>
          <p:nvPr/>
        </p:nvSpPr>
        <p:spPr>
          <a:xfrm>
            <a:off x="1785102" y="3761959"/>
            <a:ext cx="1372038" cy="577081"/>
          </a:xfrm>
          <a:prstGeom prst="rect">
            <a:avLst/>
          </a:prstGeom>
          <a:noFill/>
        </p:spPr>
        <p:txBody>
          <a:bodyPr wrap="square" rtlCol="0">
            <a:spAutoFit/>
          </a:bodyPr>
          <a:lstStyle/>
          <a:p>
            <a:pPr algn="ctr"/>
            <a:r>
              <a:rPr lang="en-US" sz="1050" b="1" dirty="0">
                <a:solidFill>
                  <a:schemeClr val="tx2">
                    <a:lumMod val="20000"/>
                    <a:lumOff val="80000"/>
                  </a:schemeClr>
                </a:solidFill>
              </a:rPr>
              <a:t>Laser</a:t>
            </a:r>
          </a:p>
          <a:p>
            <a:pPr algn="ctr"/>
            <a:r>
              <a:rPr lang="en-US" sz="1050" b="1" dirty="0">
                <a:solidFill>
                  <a:schemeClr val="tx2">
                    <a:lumMod val="20000"/>
                    <a:lumOff val="80000"/>
                  </a:schemeClr>
                </a:solidFill>
              </a:rPr>
              <a:t>+</a:t>
            </a:r>
          </a:p>
          <a:p>
            <a:pPr algn="ctr"/>
            <a:r>
              <a:rPr lang="en-US" sz="1050" b="1" dirty="0" err="1">
                <a:solidFill>
                  <a:schemeClr val="tx2">
                    <a:lumMod val="20000"/>
                    <a:lumOff val="80000"/>
                  </a:schemeClr>
                </a:solidFill>
              </a:rPr>
              <a:t>Gmapping</a:t>
            </a:r>
            <a:endParaRPr lang="en-US" sz="1050" b="1" dirty="0">
              <a:solidFill>
                <a:schemeClr val="tx2">
                  <a:lumMod val="20000"/>
                  <a:lumOff val="80000"/>
                </a:schemeClr>
              </a:solidFill>
            </a:endParaRPr>
          </a:p>
        </p:txBody>
      </p:sp>
      <p:sp>
        <p:nvSpPr>
          <p:cNvPr id="34" name="Rectangle 33"/>
          <p:cNvSpPr/>
          <p:nvPr/>
        </p:nvSpPr>
        <p:spPr>
          <a:xfrm>
            <a:off x="3260685" y="3262617"/>
            <a:ext cx="1569968" cy="1116000"/>
          </a:xfrm>
          <a:prstGeom prst="rect">
            <a:avLst/>
          </a:prstGeom>
          <a:solidFill>
            <a:schemeClr val="bg2"/>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b="1"/>
          </a:p>
        </p:txBody>
      </p:sp>
      <p:sp>
        <p:nvSpPr>
          <p:cNvPr id="35" name="Rectangle 34"/>
          <p:cNvSpPr/>
          <p:nvPr/>
        </p:nvSpPr>
        <p:spPr>
          <a:xfrm>
            <a:off x="3260685" y="3262617"/>
            <a:ext cx="1566946" cy="408391"/>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lnSpc>
                <a:spcPct val="80000"/>
              </a:lnSpc>
            </a:pPr>
            <a:r>
              <a:rPr lang="en-US" sz="1200" b="1" dirty="0">
                <a:solidFill>
                  <a:schemeClr val="bg2"/>
                </a:solidFill>
              </a:rPr>
              <a:t>Odometry</a:t>
            </a:r>
          </a:p>
        </p:txBody>
      </p:sp>
      <p:sp>
        <p:nvSpPr>
          <p:cNvPr id="36" name="TextBox 35"/>
          <p:cNvSpPr txBox="1"/>
          <p:nvPr/>
        </p:nvSpPr>
        <p:spPr>
          <a:xfrm>
            <a:off x="3282731" y="3660124"/>
            <a:ext cx="1512038" cy="415498"/>
          </a:xfrm>
          <a:prstGeom prst="rect">
            <a:avLst/>
          </a:prstGeom>
          <a:noFill/>
        </p:spPr>
        <p:txBody>
          <a:bodyPr wrap="square" rtlCol="0">
            <a:spAutoFit/>
          </a:bodyPr>
          <a:lstStyle/>
          <a:p>
            <a:pPr marL="171450" indent="-171450">
              <a:buFont typeface="Arial" panose="020B0604020202020204" pitchFamily="34" charset="0"/>
              <a:buChar char="•"/>
            </a:pPr>
            <a:r>
              <a:rPr lang="en-US" sz="1050" b="1" dirty="0">
                <a:solidFill>
                  <a:schemeClr val="tx2">
                    <a:lumMod val="20000"/>
                    <a:lumOff val="80000"/>
                  </a:schemeClr>
                </a:solidFill>
              </a:rPr>
              <a:t>Velocities instead of positions</a:t>
            </a:r>
          </a:p>
        </p:txBody>
      </p:sp>
      <p:sp>
        <p:nvSpPr>
          <p:cNvPr id="40" name="Rectangle 39"/>
          <p:cNvSpPr/>
          <p:nvPr/>
        </p:nvSpPr>
        <p:spPr>
          <a:xfrm>
            <a:off x="4898603" y="3262617"/>
            <a:ext cx="1309698" cy="1116000"/>
          </a:xfrm>
          <a:prstGeom prst="rect">
            <a:avLst/>
          </a:prstGeom>
          <a:solidFill>
            <a:schemeClr val="bg2"/>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b="1"/>
          </a:p>
        </p:txBody>
      </p:sp>
      <p:sp>
        <p:nvSpPr>
          <p:cNvPr id="41" name="Rectangle 40"/>
          <p:cNvSpPr/>
          <p:nvPr/>
        </p:nvSpPr>
        <p:spPr>
          <a:xfrm>
            <a:off x="4898381" y="3262617"/>
            <a:ext cx="1307177" cy="408391"/>
          </a:xfrm>
          <a:prstGeom prst="rect">
            <a:avLst/>
          </a:prstGeom>
          <a:solidFill>
            <a:schemeClr val="accent1"/>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lnSpc>
                <a:spcPct val="80000"/>
              </a:lnSpc>
            </a:pPr>
            <a:r>
              <a:rPr lang="en-US" sz="1200" b="1" dirty="0">
                <a:solidFill>
                  <a:schemeClr val="bg2"/>
                </a:solidFill>
              </a:rPr>
              <a:t>LRF</a:t>
            </a:r>
          </a:p>
        </p:txBody>
      </p:sp>
      <p:sp>
        <p:nvSpPr>
          <p:cNvPr id="42" name="TextBox 41"/>
          <p:cNvSpPr txBox="1"/>
          <p:nvPr/>
        </p:nvSpPr>
        <p:spPr>
          <a:xfrm>
            <a:off x="4900990" y="3761959"/>
            <a:ext cx="1261372" cy="415498"/>
          </a:xfrm>
          <a:prstGeom prst="rect">
            <a:avLst/>
          </a:prstGeom>
          <a:noFill/>
        </p:spPr>
        <p:txBody>
          <a:bodyPr wrap="square" rtlCol="0">
            <a:spAutoFit/>
          </a:bodyPr>
          <a:lstStyle/>
          <a:p>
            <a:pPr marL="171450" indent="-171450">
              <a:buFont typeface="Arial" panose="020B0604020202020204" pitchFamily="34" charset="0"/>
              <a:buChar char="•"/>
            </a:pPr>
            <a:r>
              <a:rPr lang="en-US" sz="1050" b="1" dirty="0"/>
              <a:t>Distance to objects</a:t>
            </a:r>
          </a:p>
        </p:txBody>
      </p:sp>
      <p:sp>
        <p:nvSpPr>
          <p:cNvPr id="49" name="Rectangle 48"/>
          <p:cNvSpPr/>
          <p:nvPr/>
        </p:nvSpPr>
        <p:spPr>
          <a:xfrm>
            <a:off x="6254257" y="3268967"/>
            <a:ext cx="1424604" cy="1116000"/>
          </a:xfrm>
          <a:prstGeom prst="rect">
            <a:avLst/>
          </a:prstGeom>
          <a:solidFill>
            <a:schemeClr val="bg2"/>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200" b="1"/>
          </a:p>
        </p:txBody>
      </p:sp>
      <p:sp>
        <p:nvSpPr>
          <p:cNvPr id="50" name="Rectangle 49"/>
          <p:cNvSpPr/>
          <p:nvPr/>
        </p:nvSpPr>
        <p:spPr>
          <a:xfrm>
            <a:off x="6254257" y="3268967"/>
            <a:ext cx="1421862" cy="408391"/>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lnSpc>
                <a:spcPct val="80000"/>
              </a:lnSpc>
            </a:pPr>
            <a:r>
              <a:rPr lang="en-US" sz="1200" b="1" dirty="0">
                <a:solidFill>
                  <a:schemeClr val="bg2"/>
                </a:solidFill>
              </a:rPr>
              <a:t>EKF</a:t>
            </a:r>
          </a:p>
        </p:txBody>
      </p:sp>
      <p:sp>
        <p:nvSpPr>
          <p:cNvPr id="51" name="TextBox 50"/>
          <p:cNvSpPr txBox="1"/>
          <p:nvPr/>
        </p:nvSpPr>
        <p:spPr>
          <a:xfrm>
            <a:off x="6260884" y="3768309"/>
            <a:ext cx="1463934" cy="577081"/>
          </a:xfrm>
          <a:prstGeom prst="rect">
            <a:avLst/>
          </a:prstGeom>
          <a:noFill/>
        </p:spPr>
        <p:txBody>
          <a:bodyPr wrap="square" rtlCol="0">
            <a:spAutoFit/>
          </a:bodyPr>
          <a:lstStyle/>
          <a:p>
            <a:pPr algn="ctr"/>
            <a:r>
              <a:rPr lang="en-US" sz="1050" b="1" dirty="0">
                <a:solidFill>
                  <a:schemeClr val="tx2">
                    <a:lumMod val="20000"/>
                    <a:lumOff val="80000"/>
                  </a:schemeClr>
                </a:solidFill>
              </a:rPr>
              <a:t>EKF CTVR – Constant turn rate and velocity model</a:t>
            </a:r>
          </a:p>
        </p:txBody>
      </p:sp>
      <p:cxnSp>
        <p:nvCxnSpPr>
          <p:cNvPr id="5" name="Straight Connector 4"/>
          <p:cNvCxnSpPr>
            <a:stCxn id="10" idx="2"/>
          </p:cNvCxnSpPr>
          <p:nvPr/>
        </p:nvCxnSpPr>
        <p:spPr>
          <a:xfrm>
            <a:off x="2762984" y="2504628"/>
            <a:ext cx="5616" cy="606872"/>
          </a:xfrm>
          <a:prstGeom prst="line">
            <a:avLst/>
          </a:prstGeom>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8568813" y="44315"/>
            <a:ext cx="648929" cy="276999"/>
          </a:xfrm>
          <a:prstGeom prst="rect">
            <a:avLst/>
          </a:prstGeom>
          <a:noFill/>
        </p:spPr>
        <p:txBody>
          <a:bodyPr wrap="square" rtlCol="0">
            <a:spAutoFit/>
          </a:bodyPr>
          <a:lstStyle/>
          <a:p>
            <a:pPr algn="ctr"/>
            <a:r>
              <a:rPr lang="en-US" sz="1200" dirty="0"/>
              <a:t>4</a:t>
            </a:r>
          </a:p>
        </p:txBody>
      </p:sp>
      <p:sp>
        <p:nvSpPr>
          <p:cNvPr id="43" name="Footer Placeholder 4">
            <a:extLst>
              <a:ext uri="{FF2B5EF4-FFF2-40B4-BE49-F238E27FC236}">
                <a16:creationId xmlns:a16="http://schemas.microsoft.com/office/drawing/2014/main" id="{34D5827C-3F9B-4348-BCD3-9299B3F62283}"/>
              </a:ext>
            </a:extLst>
          </p:cNvPr>
          <p:cNvSpPr>
            <a:spLocks noGrp="1"/>
          </p:cNvSpPr>
          <p:nvPr>
            <p:ph type="ftr" sz="quarter" idx="11"/>
          </p:nvPr>
        </p:nvSpPr>
        <p:spPr>
          <a:xfrm>
            <a:off x="3124200" y="4810990"/>
            <a:ext cx="2895600" cy="230117"/>
          </a:xfrm>
        </p:spPr>
        <p:txBody>
          <a:bodyPr/>
          <a:lstStyle/>
          <a:p>
            <a:r>
              <a:rPr lang="pt-BR"/>
              <a:t>Instituto Superior Técnico </a:t>
            </a:r>
            <a:endParaRPr lang="en-US"/>
          </a:p>
        </p:txBody>
      </p:sp>
      <p:sp>
        <p:nvSpPr>
          <p:cNvPr id="44" name="Rectangle 43">
            <a:extLst>
              <a:ext uri="{FF2B5EF4-FFF2-40B4-BE49-F238E27FC236}">
                <a16:creationId xmlns:a16="http://schemas.microsoft.com/office/drawing/2014/main" id="{2D3311F3-DC5D-4E66-8C2C-8B3B98094D97}"/>
              </a:ext>
            </a:extLst>
          </p:cNvPr>
          <p:cNvSpPr/>
          <p:nvPr/>
        </p:nvSpPr>
        <p:spPr>
          <a:xfrm>
            <a:off x="81098" y="1783961"/>
            <a:ext cx="1440000" cy="651436"/>
          </a:xfrm>
          <a:prstGeom prst="rect">
            <a:avLst/>
          </a:pr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Introduction</a:t>
            </a:r>
            <a:endParaRPr lang="en-US" dirty="0"/>
          </a:p>
        </p:txBody>
      </p:sp>
      <p:sp>
        <p:nvSpPr>
          <p:cNvPr id="45" name="Rectangle 44">
            <a:extLst>
              <a:ext uri="{FF2B5EF4-FFF2-40B4-BE49-F238E27FC236}">
                <a16:creationId xmlns:a16="http://schemas.microsoft.com/office/drawing/2014/main" id="{AAD349EE-8BE2-42D7-A19A-B910336C9F69}"/>
              </a:ext>
            </a:extLst>
          </p:cNvPr>
          <p:cNvSpPr/>
          <p:nvPr/>
        </p:nvSpPr>
        <p:spPr>
          <a:xfrm>
            <a:off x="73279" y="3221378"/>
            <a:ext cx="1440000" cy="651436"/>
          </a:xfrm>
          <a:prstGeom prst="rect">
            <a:avLst/>
          </a:prstGeom>
          <a:solidFill>
            <a:srgbClr val="008080">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Results</a:t>
            </a:r>
            <a:endParaRPr lang="en-US" dirty="0"/>
          </a:p>
        </p:txBody>
      </p:sp>
      <p:sp>
        <p:nvSpPr>
          <p:cNvPr id="46" name="Rectangle 45">
            <a:extLst>
              <a:ext uri="{FF2B5EF4-FFF2-40B4-BE49-F238E27FC236}">
                <a16:creationId xmlns:a16="http://schemas.microsoft.com/office/drawing/2014/main" id="{3B2AFD26-E2AB-4B4D-87AF-05A8D9AD255C}"/>
              </a:ext>
            </a:extLst>
          </p:cNvPr>
          <p:cNvSpPr/>
          <p:nvPr/>
        </p:nvSpPr>
        <p:spPr>
          <a:xfrm>
            <a:off x="73279" y="3931458"/>
            <a:ext cx="1440000" cy="651436"/>
          </a:xfrm>
          <a:prstGeom prst="rect">
            <a:avLst/>
          </a:prstGeom>
          <a:solidFill>
            <a:srgbClr val="008080">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Discussion</a:t>
            </a:r>
            <a:endParaRPr lang="en-US" dirty="0"/>
          </a:p>
        </p:txBody>
      </p:sp>
      <p:sp>
        <p:nvSpPr>
          <p:cNvPr id="47" name="Rectangle 46">
            <a:extLst>
              <a:ext uri="{FF2B5EF4-FFF2-40B4-BE49-F238E27FC236}">
                <a16:creationId xmlns:a16="http://schemas.microsoft.com/office/drawing/2014/main" id="{9FE20E77-2FB2-4CEE-A2EE-99395B3D0F3A}"/>
              </a:ext>
            </a:extLst>
          </p:cNvPr>
          <p:cNvSpPr/>
          <p:nvPr/>
        </p:nvSpPr>
        <p:spPr>
          <a:xfrm>
            <a:off x="81098" y="2485216"/>
            <a:ext cx="1440000" cy="6514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Implementation</a:t>
            </a:r>
            <a:endParaRPr lang="en-US" dirty="0"/>
          </a:p>
        </p:txBody>
      </p:sp>
    </p:spTree>
    <p:extLst>
      <p:ext uri="{BB962C8B-B14F-4D97-AF65-F5344CB8AC3E}">
        <p14:creationId xmlns:p14="http://schemas.microsoft.com/office/powerpoint/2010/main" val="1889868522"/>
      </p:ext>
    </p:extLst>
  </p:cSld>
  <p:clrMapOvr>
    <a:masterClrMapping/>
  </p:clrMapOvr>
</p:sld>
</file>

<file path=ppt/theme/theme1.xml><?xml version="1.0" encoding="utf-8"?>
<a:theme xmlns:a="http://schemas.openxmlformats.org/drawingml/2006/main" name="Template-Powerpoint-IST_1">
  <a:themeElements>
    <a:clrScheme name="Custom 1">
      <a:dk1>
        <a:srgbClr val="000000"/>
      </a:dk1>
      <a:lt1>
        <a:srgbClr val="FFFFFF"/>
      </a:lt1>
      <a:dk2>
        <a:srgbClr val="838383"/>
      </a:dk2>
      <a:lt2>
        <a:srgbClr val="FFFFFF"/>
      </a:lt2>
      <a:accent1>
        <a:srgbClr val="008080"/>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emplate-Powerpoint-IST_1" id="{9F268B8C-E29D-DE45-B68D-7886A47E7F50}" vid="{A4B0AD8B-B470-0D45-B515-64882B901A9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3666</TotalTime>
  <Words>773</Words>
  <Application>Microsoft Office PowerPoint</Application>
  <PresentationFormat>On-screen Show (16:9)</PresentationFormat>
  <Paragraphs>287</Paragraphs>
  <Slides>19</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Khmer UI</vt:lpstr>
      <vt:lpstr>Wingdings</vt:lpstr>
      <vt:lpstr>Template-Powerpoint-IST_1</vt:lpstr>
      <vt:lpstr>Localization using Extended Kalman Filter and a LRF</vt:lpstr>
      <vt:lpstr>Outline</vt:lpstr>
      <vt:lpstr>PowerPoint Presentation</vt:lpstr>
      <vt:lpstr>1. Concept</vt:lpstr>
      <vt:lpstr>PowerPoint Presentation</vt:lpstr>
      <vt:lpstr>Methods and Algorithms</vt:lpstr>
      <vt:lpstr>Methods and Algorithms</vt:lpstr>
      <vt:lpstr>Methods and Algorithms</vt:lpstr>
      <vt:lpstr>Methods and Algorithms</vt:lpstr>
      <vt:lpstr>Methods and Algorithms</vt:lpstr>
      <vt:lpstr>Methods and Algorithms</vt:lpstr>
      <vt:lpstr>Methods and Algorithms</vt:lpstr>
      <vt:lpstr>PowerPoint Presentation</vt:lpstr>
      <vt:lpstr>Experimental Results</vt:lpstr>
      <vt:lpstr>Experimental Results</vt:lpstr>
      <vt:lpstr>Experimental Results</vt:lpstr>
      <vt:lpstr>PowerPoint Presentation</vt:lpstr>
      <vt:lpstr>Conclusions and Future Work</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Utilizador do Microsoft Office</dc:creator>
  <cp:lastModifiedBy>Ruben Tadeia</cp:lastModifiedBy>
  <cp:revision>271</cp:revision>
  <dcterms:created xsi:type="dcterms:W3CDTF">2016-09-20T17:05:31Z</dcterms:created>
  <dcterms:modified xsi:type="dcterms:W3CDTF">2017-12-05T18:06:09Z</dcterms:modified>
</cp:coreProperties>
</file>