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4" r:id="rId5"/>
    <p:sldId id="359" r:id="rId6"/>
    <p:sldId id="357" r:id="rId7"/>
    <p:sldId id="366" r:id="rId8"/>
    <p:sldId id="369" r:id="rId9"/>
    <p:sldId id="370" r:id="rId10"/>
    <p:sldId id="371" r:id="rId11"/>
    <p:sldId id="367" r:id="rId12"/>
    <p:sldId id="360" r:id="rId13"/>
    <p:sldId id="364" r:id="rId14"/>
    <p:sldId id="368" r:id="rId15"/>
    <p:sldId id="361" r:id="rId16"/>
    <p:sldId id="362" r:id="rId17"/>
    <p:sldId id="363" r:id="rId18"/>
    <p:sldId id="365" r:id="rId19"/>
    <p:sldId id="347" r:id="rId20"/>
    <p:sldId id="3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Ferreira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2E6E8"/>
    <a:srgbClr val="FFFFFF"/>
    <a:srgbClr val="E6E6E6"/>
    <a:srgbClr val="009900"/>
    <a:srgbClr val="C29401"/>
    <a:srgbClr val="57B4EB"/>
    <a:srgbClr val="ACD1E3"/>
    <a:srgbClr val="3A9EEB"/>
    <a:srgbClr val="4C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/>
    <p:restoredTop sz="86012" autoAdjust="0"/>
  </p:normalViewPr>
  <p:slideViewPr>
    <p:cSldViewPr snapToGrid="0" snapToObjects="1">
      <p:cViewPr varScale="1">
        <p:scale>
          <a:sx n="98" d="100"/>
          <a:sy n="98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78B2-B815-7440-B877-219B3ED75511}" type="datetimeFigureOut">
              <a:rPr lang="en-US" smtClean="0"/>
              <a:t>12-Dec-17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6C9A-4815-CB48-BDF6-77FF0F0C491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9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C2D55-FB5E-6E4E-8A31-DB3EB1E78709}" type="datetimeFigureOut">
              <a:rPr lang="en-US" smtClean="0"/>
              <a:t>12-Dec-17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7E67-578F-454F-B949-53B87133A1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101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5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8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0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78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02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70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27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46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35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2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53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57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7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5" y="3160504"/>
            <a:ext cx="7655239" cy="926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5" y="1474905"/>
            <a:ext cx="7655239" cy="1518797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5" y="1852407"/>
            <a:ext cx="3752516" cy="2742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2410"/>
            <a:ext cx="3750323" cy="2742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984094"/>
            <a:ext cx="4823472" cy="2610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6" y="1984094"/>
            <a:ext cx="2722229" cy="26105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9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5" y="1220305"/>
            <a:ext cx="7655239" cy="308588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5" y="4380812"/>
            <a:ext cx="7655239" cy="29410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5" y="1852408"/>
            <a:ext cx="7655239" cy="278738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9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5" y="4810992"/>
            <a:ext cx="1847516" cy="230117"/>
          </a:xfrm>
        </p:spPr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10992"/>
            <a:ext cx="2895600" cy="230117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1" y="4810992"/>
            <a:ext cx="1831872" cy="230117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6" y="1087006"/>
            <a:ext cx="7655237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6" y="1830458"/>
            <a:ext cx="7655237" cy="276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5" y="4810992"/>
            <a:ext cx="1847516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10992"/>
            <a:ext cx="2895600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err="1"/>
              <a:t>Instituto</a:t>
            </a:r>
            <a:r>
              <a:rPr lang="en-US"/>
              <a:t> Superior </a:t>
            </a:r>
            <a:r>
              <a:rPr lang="en-US" err="1"/>
              <a:t>Técnico</a:t>
            </a: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1" y="4810992"/>
            <a:ext cx="1831872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189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906449"/>
            <a:ext cx="9144000" cy="3963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3285" y="2721669"/>
            <a:ext cx="7655239" cy="139677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Diogo</a:t>
            </a:r>
            <a:r>
              <a:rPr lang="en-US" sz="2000">
                <a:solidFill>
                  <a:schemeClr val="tx1"/>
                </a:solidFill>
              </a:rPr>
              <a:t> Silva</a:t>
            </a:r>
          </a:p>
          <a:p>
            <a:r>
              <a:rPr lang="en-US" sz="2000">
                <a:solidFill>
                  <a:schemeClr val="tx1"/>
                </a:solidFill>
              </a:rPr>
              <a:t>Luís Alves</a:t>
            </a:r>
          </a:p>
          <a:p>
            <a:r>
              <a:rPr lang="en-US" sz="2000" err="1">
                <a:solidFill>
                  <a:schemeClr val="tx1"/>
                </a:solidFill>
              </a:rPr>
              <a:t>Rúben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Tadeia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Pedro </a:t>
            </a:r>
            <a:r>
              <a:rPr lang="en-US" sz="2000" err="1">
                <a:solidFill>
                  <a:schemeClr val="tx1"/>
                </a:solidFill>
              </a:rPr>
              <a:t>Falcão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December 12, 2017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8996" y="906449"/>
            <a:ext cx="7252545" cy="900020"/>
          </a:xfrm>
          <a:noFill/>
        </p:spPr>
        <p:txBody>
          <a:bodyPr>
            <a:noAutofit/>
          </a:bodyPr>
          <a:lstStyle/>
          <a:p>
            <a:r>
              <a:rPr lang="en-US" sz="2800">
                <a:solidFill>
                  <a:srgbClr val="2E3A43"/>
                </a:solidFill>
              </a:rPr>
              <a:t>Risk-Constrained Kelly Gambling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570904" y="4263541"/>
            <a:ext cx="4096291" cy="59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>
                <a:solidFill>
                  <a:schemeClr val="tx1"/>
                </a:solidFill>
              </a:rPr>
              <a:t>Supervisors</a:t>
            </a:r>
          </a:p>
          <a:p>
            <a:pPr indent="268281" algn="r"/>
            <a:r>
              <a:rPr lang="en-US" sz="1600">
                <a:solidFill>
                  <a:schemeClr val="tx1"/>
                </a:solidFill>
              </a:rPr>
              <a:t>Prof. </a:t>
            </a:r>
            <a:r>
              <a:rPr lang="en-US" sz="1600" err="1">
                <a:solidFill>
                  <a:schemeClr val="tx1"/>
                </a:solidFill>
              </a:rPr>
              <a:t>António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Simões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2915" y="2584994"/>
            <a:ext cx="80491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6059" y="1916678"/>
            <a:ext cx="530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/>
          </a:p>
          <a:p>
            <a:pPr algn="ctr"/>
            <a:r>
              <a:rPr lang="en-US" sz="1400" b="1"/>
              <a:t>Optimization and Algorithms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9191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 </a:t>
            </a:r>
            <a:r>
              <a:rPr lang="pt-PT" dirty="0" err="1"/>
              <a:t>λ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aversion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considers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-free </a:t>
            </a:r>
            <a:r>
              <a:rPr lang="pt-PT" dirty="0" err="1"/>
              <a:t>bets</a:t>
            </a: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a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ratio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growth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0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3.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The</a:t>
            </a:r>
            <a:r>
              <a:rPr lang="pt-PT"/>
              <a:t> Kelly </a:t>
            </a:r>
            <a:r>
              <a:rPr lang="pt-PT" err="1"/>
              <a:t>gambling</a:t>
            </a:r>
            <a:r>
              <a:rPr lang="pt-PT"/>
              <a:t> </a:t>
            </a:r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convex</a:t>
            </a:r>
            <a:r>
              <a:rPr lang="pt-PT"/>
              <a:t> </a:t>
            </a:r>
            <a:r>
              <a:rPr lang="pt-PT" err="1"/>
              <a:t>optimization</a:t>
            </a:r>
            <a:r>
              <a:rPr lang="pt-PT"/>
              <a:t> </a:t>
            </a:r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since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objective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concave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contraints</a:t>
            </a:r>
            <a:r>
              <a:rPr lang="pt-PT"/>
              <a:t> are </a:t>
            </a:r>
            <a:r>
              <a:rPr lang="pt-PT" err="1"/>
              <a:t>convex</a:t>
            </a:r>
            <a:r>
              <a:rPr lang="pt-PT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inserted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 to maximize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contraints</a:t>
            </a:r>
            <a:r>
              <a:rPr lang="pt-PT"/>
              <a:t> </a:t>
            </a:r>
            <a:r>
              <a:rPr lang="pt-PT" err="1"/>
              <a:t>directly</a:t>
            </a:r>
            <a:r>
              <a:rPr lang="pt-PT"/>
              <a:t> </a:t>
            </a:r>
            <a:r>
              <a:rPr lang="pt-PT" err="1"/>
              <a:t>on</a:t>
            </a:r>
            <a:r>
              <a:rPr lang="pt-PT"/>
              <a:t> CVX.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9451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3.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</a:t>
            </a:r>
            <a:r>
              <a:rPr lang="pt-PT" dirty="0" err="1"/>
              <a:t>both</a:t>
            </a:r>
            <a:r>
              <a:rPr lang="pt-PT" dirty="0"/>
              <a:t> Kelly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Risk-Constrained</a:t>
            </a:r>
            <a:r>
              <a:rPr lang="pt-PT" dirty="0"/>
              <a:t> Kelly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a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betting</a:t>
            </a:r>
            <a:r>
              <a:rPr lang="pt-PT" dirty="0"/>
              <a:t> </a:t>
            </a:r>
            <a:r>
              <a:rPr lang="pt-PT" dirty="0" err="1"/>
              <a:t>situation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i="1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1000 </a:t>
            </a:r>
            <a:r>
              <a:rPr lang="pt-PT" dirty="0" err="1"/>
              <a:t>trajectories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displayed</a:t>
            </a:r>
            <a:r>
              <a:rPr lang="pt-PT" dirty="0"/>
              <a:t> 10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aversion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took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⍺ = 0.9 </a:t>
            </a:r>
            <a:r>
              <a:rPr lang="pt-PT" dirty="0" err="1"/>
              <a:t>and</a:t>
            </a:r>
            <a:r>
              <a:rPr lang="pt-PT" dirty="0"/>
              <a:t> β = 0.05 </a:t>
            </a:r>
            <a:r>
              <a:rPr lang="pt-PT" dirty="0" err="1"/>
              <a:t>resulting</a:t>
            </a:r>
            <a:r>
              <a:rPr lang="pt-PT" dirty="0"/>
              <a:t> in </a:t>
            </a:r>
            <a:r>
              <a:rPr lang="pt-PT" dirty="0" err="1"/>
              <a:t>λ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around</a:t>
            </a:r>
            <a:r>
              <a:rPr lang="pt-PT" dirty="0"/>
              <a:t> 28.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1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Wealth</a:t>
            </a:r>
            <a:r>
              <a:rPr lang="pt-PT"/>
              <a:t> </a:t>
            </a:r>
            <a:r>
              <a:rPr lang="pt-PT" err="1"/>
              <a:t>trajectories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Kelly </a:t>
            </a:r>
            <a:r>
              <a:rPr lang="pt-PT" err="1"/>
              <a:t>optimal</a:t>
            </a:r>
            <a:r>
              <a:rPr lang="pt-PT"/>
              <a:t> </a:t>
            </a:r>
            <a:r>
              <a:rPr lang="pt-PT" err="1"/>
              <a:t>bet</a:t>
            </a:r>
            <a:r>
              <a:rPr lang="pt-PT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70" y="1734807"/>
            <a:ext cx="3851209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Risk-Constrained</a:t>
            </a:r>
            <a:r>
              <a:rPr lang="pt-PT" dirty="0"/>
              <a:t> Kelly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2" y="1734807"/>
            <a:ext cx="3844344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a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2" y="1737377"/>
            <a:ext cx="3844344" cy="28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en-GB" dirty="0"/>
              <a:t>conclude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:</a:t>
            </a:r>
          </a:p>
          <a:p>
            <a:pPr marL="742944" lvl="1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Risk-Contrained</a:t>
            </a:r>
            <a:r>
              <a:rPr lang="pt-PT" dirty="0"/>
              <a:t> Kelly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</a:t>
            </a:r>
            <a:r>
              <a:rPr lang="pt-PT" dirty="0" err="1"/>
              <a:t>parameters</a:t>
            </a:r>
            <a:r>
              <a:rPr lang="pt-PT" dirty="0"/>
              <a:t> </a:t>
            </a:r>
            <a:r>
              <a:rPr lang="pt-PT" dirty="0" err="1"/>
              <a:t>represent</a:t>
            </a:r>
            <a:r>
              <a:rPr lang="pt-PT" dirty="0"/>
              <a:t> a </a:t>
            </a:r>
            <a:r>
              <a:rPr lang="pt-PT" b="1" dirty="0" err="1"/>
              <a:t>conservative</a:t>
            </a:r>
            <a:r>
              <a:rPr lang="pt-PT" b="1" dirty="0"/>
              <a:t> </a:t>
            </a:r>
            <a:r>
              <a:rPr lang="pt-PT" b="1" dirty="0" err="1"/>
              <a:t>approach</a:t>
            </a:r>
            <a:r>
              <a:rPr lang="pt-PT" dirty="0"/>
              <a:t> for </a:t>
            </a:r>
            <a:r>
              <a:rPr lang="pt-PT" dirty="0" err="1"/>
              <a:t>betting</a:t>
            </a:r>
            <a:r>
              <a:rPr lang="pt-PT" dirty="0"/>
              <a:t>;</a:t>
            </a:r>
          </a:p>
          <a:p>
            <a:pPr marL="742944" lvl="1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Solving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translates</a:t>
            </a:r>
            <a:r>
              <a:rPr lang="pt-PT" dirty="0"/>
              <a:t> in a </a:t>
            </a:r>
            <a:r>
              <a:rPr lang="pt-PT" b="1" dirty="0" err="1"/>
              <a:t>better</a:t>
            </a:r>
            <a:r>
              <a:rPr lang="pt-PT" b="1" dirty="0"/>
              <a:t> final </a:t>
            </a:r>
            <a:r>
              <a:rPr lang="pt-PT" b="1" dirty="0" err="1"/>
              <a:t>result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contraints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5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17" y="2404556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Thank you for your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1" y="321315"/>
            <a:ext cx="2762351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27" y="1155841"/>
            <a:ext cx="6273192" cy="348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 I </a:t>
            </a:r>
            <a:r>
              <a:rPr lang="mr-IN" sz="16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Implementation in CVX</a:t>
            </a:r>
          </a:p>
          <a:p>
            <a:pPr indent="-163509"/>
            <a:r>
              <a:rPr lang="en-US" sz="1600" dirty="0"/>
              <a:t>Kelly Problem</a:t>
            </a:r>
          </a:p>
          <a:p>
            <a:pPr indent="-163509"/>
            <a:r>
              <a:rPr lang="en-US" sz="1600" dirty="0"/>
              <a:t>Risk-Constrained Kelly Problem</a:t>
            </a:r>
          </a:p>
          <a:p>
            <a:pPr indent="-163509"/>
            <a:r>
              <a:rPr lang="en-US" sz="1600" dirty="0"/>
              <a:t>Our implementation</a:t>
            </a:r>
          </a:p>
          <a:p>
            <a:pPr indent="-163509"/>
            <a:r>
              <a:rPr lang="en-US" sz="1600" dirty="0"/>
              <a:t>Results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 II - A. Experiment</a:t>
            </a:r>
          </a:p>
          <a:p>
            <a:pPr indent="-163509"/>
            <a:r>
              <a:rPr lang="en-US" sz="1600" dirty="0"/>
              <a:t>Methods</a:t>
            </a:r>
          </a:p>
          <a:p>
            <a:pPr indent="-163509"/>
            <a:r>
              <a:rPr lang="en-US" sz="1600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890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906449"/>
            <a:ext cx="9144000" cy="3963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3285" y="2721669"/>
            <a:ext cx="7655239" cy="1396775"/>
          </a:xfrm>
        </p:spPr>
        <p:txBody>
          <a:bodyPr>
            <a:normAutofit fontScale="70000" lnSpcReduction="20000"/>
          </a:bodyPr>
          <a:lstStyle/>
          <a:p>
            <a:r>
              <a:rPr lang="en-US" sz="2000" err="1">
                <a:solidFill>
                  <a:schemeClr val="tx1"/>
                </a:solidFill>
              </a:rPr>
              <a:t>Diogo</a:t>
            </a:r>
            <a:r>
              <a:rPr lang="en-US" sz="2000">
                <a:solidFill>
                  <a:schemeClr val="tx1"/>
                </a:solidFill>
              </a:rPr>
              <a:t> Silva</a:t>
            </a:r>
          </a:p>
          <a:p>
            <a:r>
              <a:rPr lang="en-US" sz="2000">
                <a:solidFill>
                  <a:schemeClr val="tx1"/>
                </a:solidFill>
              </a:rPr>
              <a:t>Luís Alves</a:t>
            </a:r>
          </a:p>
          <a:p>
            <a:r>
              <a:rPr lang="en-US" sz="2000" err="1">
                <a:solidFill>
                  <a:schemeClr val="tx1"/>
                </a:solidFill>
              </a:rPr>
              <a:t>Rúben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Tadeia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Pedro </a:t>
            </a:r>
            <a:r>
              <a:rPr lang="en-US" sz="2000" err="1">
                <a:solidFill>
                  <a:schemeClr val="tx1"/>
                </a:solidFill>
              </a:rPr>
              <a:t>Falcão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December 12, 2017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8996" y="906449"/>
            <a:ext cx="7252545" cy="900020"/>
          </a:xfrm>
          <a:noFill/>
        </p:spPr>
        <p:txBody>
          <a:bodyPr>
            <a:noAutofit/>
          </a:bodyPr>
          <a:lstStyle/>
          <a:p>
            <a:r>
              <a:rPr lang="en-US" sz="2800">
                <a:solidFill>
                  <a:srgbClr val="2E3A43"/>
                </a:solidFill>
              </a:rPr>
              <a:t>Risk-Constrained Kelly Gambling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570904" y="4263541"/>
            <a:ext cx="4096291" cy="59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>
                <a:solidFill>
                  <a:schemeClr val="tx1"/>
                </a:solidFill>
              </a:rPr>
              <a:t>Supervisors</a:t>
            </a:r>
          </a:p>
          <a:p>
            <a:pPr indent="268281" algn="r"/>
            <a:r>
              <a:rPr lang="en-US" sz="1600">
                <a:solidFill>
                  <a:schemeClr val="tx1"/>
                </a:solidFill>
              </a:rPr>
              <a:t>Prof. </a:t>
            </a:r>
            <a:r>
              <a:rPr lang="en-US" sz="1600" err="1">
                <a:solidFill>
                  <a:schemeClr val="tx1"/>
                </a:solidFill>
              </a:rPr>
              <a:t>António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Simões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2915" y="2584994"/>
            <a:ext cx="80491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6059" y="1916678"/>
            <a:ext cx="530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/>
          </a:p>
          <a:p>
            <a:pPr algn="ctr"/>
            <a:r>
              <a:rPr lang="en-US" sz="1400" b="1"/>
              <a:t>Optimization and Algorithms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283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We consider the classic Kelly gambling problem with general distributions of outcomes.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John Kelly proposed a systematic way to allocate a total wealth across a number of bets so as to maximize the long term growth rate when the gamble is repeated [1].</a:t>
            </a:r>
          </a:p>
        </p:txBody>
      </p:sp>
    </p:spTree>
    <p:extLst>
      <p:ext uri="{BB962C8B-B14F-4D97-AF65-F5344CB8AC3E}">
        <p14:creationId xmlns:p14="http://schemas.microsoft.com/office/powerpoint/2010/main" val="4649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With this strategy </a:t>
            </a:r>
            <a:r>
              <a:rPr lang="mr-IN" dirty="0"/>
              <a:t>–</a:t>
            </a:r>
            <a:r>
              <a:rPr lang="en-US" dirty="0"/>
              <a:t> Kelly optimal bets </a:t>
            </a:r>
            <a:r>
              <a:rPr lang="mr-IN" dirty="0"/>
              <a:t>–</a:t>
            </a:r>
            <a:r>
              <a:rPr lang="en-US" dirty="0"/>
              <a:t> there is a risk of the wealth dropping substantially from its original value before increasing.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wealth growth is given by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	with t equal to 1,2,</a:t>
            </a:r>
            <a:r>
              <a:rPr lang="mr-IN" dirty="0"/>
              <a:t>…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I.I.D. </a:t>
            </a:r>
            <a:r>
              <a:rPr lang="pt-PT" dirty="0" err="1"/>
              <a:t>returns</a:t>
            </a:r>
            <a:r>
              <a:rPr lang="pt-PT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34243" y="3555607"/>
                <a:ext cx="213981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pt-PT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pt-PT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pt-PT" b="0" i="1" smtClean="0">
                          <a:latin typeface="Cambria Math" charset="0"/>
                        </a:rPr>
                        <m:t>…(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pt-PT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555607"/>
                <a:ext cx="2139817" cy="280333"/>
              </a:xfrm>
              <a:prstGeom prst="rect">
                <a:avLst/>
              </a:prstGeom>
              <a:blipFill rotWithShape="0">
                <a:blip r:embed="rId3"/>
                <a:stretch>
                  <a:fillRect l="-855" r="-313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0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goal</a:t>
                </a:r>
                <a:r>
                  <a:rPr lang="pt-PT"/>
                  <a:t> </a:t>
                </a:r>
                <a:r>
                  <a:rPr lang="pt-PT" err="1"/>
                  <a:t>is</a:t>
                </a:r>
                <a:r>
                  <a:rPr lang="pt-PT"/>
                  <a:t> to </a:t>
                </a:r>
                <a:r>
                  <a:rPr lang="pt-PT" err="1"/>
                  <a:t>chose</a:t>
                </a:r>
                <a:r>
                  <a:rPr lang="pt-PT"/>
                  <a:t> </a:t>
                </a:r>
                <a:r>
                  <a:rPr lang="pt-PT" i="1"/>
                  <a:t>b</a:t>
                </a:r>
                <a:r>
                  <a:rPr lang="pt-PT"/>
                  <a:t> </a:t>
                </a:r>
                <a:r>
                  <a:rPr lang="pt-PT" err="1"/>
                  <a:t>so</a:t>
                </a:r>
                <a:r>
                  <a:rPr lang="pt-PT"/>
                  <a:t> </a:t>
                </a:r>
                <a:r>
                  <a:rPr lang="pt-PT" err="1"/>
                  <a:t>that</a:t>
                </a:r>
                <a:r>
                  <a:rPr lang="pt-PT"/>
                  <a:t> </a:t>
                </a: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wealth</a:t>
                </a:r>
                <a:r>
                  <a:rPr lang="pt-PT"/>
                  <a:t> </a:t>
                </a:r>
                <a:r>
                  <a:rPr lang="pt-PT" err="1"/>
                  <a:t>becomes</a:t>
                </a:r>
                <a:r>
                  <a:rPr lang="pt-PT"/>
                  <a:t> </a:t>
                </a:r>
                <a:r>
                  <a:rPr lang="pt-PT" err="1"/>
                  <a:t>larger</a:t>
                </a:r>
                <a:r>
                  <a:rPr lang="pt-PT"/>
                  <a:t>.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/>
                  <a:t>In Kelly </a:t>
                </a:r>
                <a:r>
                  <a:rPr lang="pt-PT" err="1"/>
                  <a:t>gambling</a:t>
                </a:r>
                <a:r>
                  <a:rPr lang="pt-PT"/>
                  <a:t> </a:t>
                </a:r>
                <a:r>
                  <a:rPr lang="pt-PT" err="1"/>
                  <a:t>we</a:t>
                </a:r>
                <a:r>
                  <a:rPr lang="pt-PT"/>
                  <a:t> </a:t>
                </a:r>
                <a:r>
                  <a:rPr lang="pt-PT" err="1"/>
                  <a:t>want</a:t>
                </a:r>
                <a:r>
                  <a:rPr lang="pt-PT"/>
                  <a:t> to </a:t>
                </a:r>
                <a:r>
                  <a:rPr lang="pt-PT" err="1"/>
                  <a:t>find</a:t>
                </a:r>
                <a:r>
                  <a:rPr lang="pt-PT"/>
                  <a:t> a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/>
                  <a:t> in </a:t>
                </a:r>
                <a:r>
                  <a:rPr lang="pt-PT" err="1"/>
                  <a:t>order</a:t>
                </a:r>
                <a:r>
                  <a:rPr lang="pt-PT"/>
                  <a:t> to maximize </a:t>
                </a:r>
                <a14:m>
                  <m:oMath xmlns:m="http://schemas.openxmlformats.org/officeDocument/2006/math">
                    <m:r>
                      <a:rPr lang="pt-PT" b="1" i="1">
                        <a:latin typeface="Cambria Math" charset="0"/>
                      </a:rPr>
                      <m:t>𝑬</m:t>
                    </m:r>
                    <m:func>
                      <m:func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pt-PT"/>
                  <a:t>, </a:t>
                </a: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growth</a:t>
                </a:r>
                <a:r>
                  <a:rPr lang="pt-PT"/>
                  <a:t> rate </a:t>
                </a:r>
                <a:r>
                  <a:rPr lang="pt-PT" err="1"/>
                  <a:t>of</a:t>
                </a:r>
                <a:r>
                  <a:rPr lang="pt-PT"/>
                  <a:t> </a:t>
                </a:r>
                <a:r>
                  <a:rPr lang="pt-PT" err="1"/>
                  <a:t>wealth</a:t>
                </a:r>
                <a:r>
                  <a:rPr lang="pt-PT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627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3025115"/>
                <a:ext cx="248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𝑬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025115"/>
                <a:ext cx="248946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71" t="-14130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35" t="-141304" r="-127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solution</a:t>
                </a:r>
                <a:r>
                  <a:rPr lang="pt-PT"/>
                  <a:t> </a:t>
                </a:r>
                <a:r>
                  <a:rPr lang="pt-PT" err="1"/>
                  <a:t>of</a:t>
                </a:r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/>
                  <a:t> </a:t>
                </a:r>
                <a:r>
                  <a:rPr lang="pt-PT" err="1"/>
                  <a:t>optimal</a:t>
                </a:r>
                <a:r>
                  <a:rPr lang="pt-PT"/>
                  <a:t> </a:t>
                </a:r>
                <a:r>
                  <a:rPr lang="pt-PT" err="1"/>
                  <a:t>values</a:t>
                </a:r>
                <a:r>
                  <a:rPr lang="pt-PT"/>
                  <a:t> </a:t>
                </a:r>
                <a:r>
                  <a:rPr lang="pt-PT" err="1"/>
                  <a:t>is</a:t>
                </a:r>
                <a:r>
                  <a:rPr lang="pt-PT"/>
                  <a:t> </a:t>
                </a:r>
                <a:r>
                  <a:rPr lang="pt-PT" err="1"/>
                  <a:t>called</a:t>
                </a:r>
                <a:r>
                  <a:rPr lang="pt-PT"/>
                  <a:t> </a:t>
                </a:r>
                <a:r>
                  <a:rPr lang="pt-PT" i="1"/>
                  <a:t>Kelly </a:t>
                </a:r>
                <a:r>
                  <a:rPr lang="pt-PT" i="1" err="1"/>
                  <a:t>Optimal</a:t>
                </a:r>
                <a:r>
                  <a:rPr lang="pt-PT" i="1"/>
                  <a:t> </a:t>
                </a:r>
                <a:r>
                  <a:rPr lang="pt-PT" i="1" err="1"/>
                  <a:t>bets</a:t>
                </a:r>
                <a:r>
                  <a:rPr lang="pt-PT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blipFill rotWithShape="0">
                <a:blip r:embed="rId6"/>
                <a:stretch>
                  <a:fillRect l="-62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Risk-Contrained</a:t>
            </a:r>
            <a:r>
              <a:rPr lang="pt-PT" dirty="0"/>
              <a:t> Kelly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drawdown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contraint</a:t>
            </a:r>
            <a:r>
              <a:rPr lang="pt-P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1821665"/>
                <a:ext cx="248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𝑬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1821665"/>
                <a:ext cx="248946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71" t="-144444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8621" y="2243171"/>
                <a:ext cx="4850731" cy="589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>
                  <a:ea typeface="Cambria Math" charset="0"/>
                  <a:cs typeface="Cambria Math" charset="0"/>
                </a:endParaRPr>
              </a:p>
              <a:p>
                <a:r>
                  <a:rPr lang="pt-PT" b="0" dirty="0"/>
                  <a:t>					</a:t>
                </a:r>
                <a14:m>
                  <m:oMath xmlns:m="http://schemas.openxmlformats.org/officeDocument/2006/math">
                    <m:r>
                      <a:rPr lang="pt-PT">
                        <a:latin typeface="Cambria Math" charset="0"/>
                      </a:rPr>
                      <m:t>	</m:t>
                    </m:r>
                    <m:r>
                      <a:rPr lang="pt-PT" b="1" i="1" smtClean="0">
                        <a:latin typeface="Cambria Math" charset="0"/>
                      </a:rPr>
                      <m:t>𝑷𝒓𝒐𝒃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charset="0"/>
                              </a:rPr>
                              <m:t>𝑚𝑖𝑛</m:t>
                            </m:r>
                          </m:sup>
                        </m:sSup>
                        <m:r>
                          <a:rPr lang="pt-PT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pt-P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589649"/>
              </a:xfrm>
              <a:prstGeom prst="rect">
                <a:avLst/>
              </a:prstGeom>
              <a:blipFill rotWithShape="0">
                <a:blip r:embed="rId4"/>
                <a:stretch>
                  <a:fillRect t="-67010" b="-8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32167" y="2938005"/>
            <a:ext cx="680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contraint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drop</a:t>
            </a:r>
            <a:r>
              <a:rPr lang="pt-PT" dirty="0"/>
              <a:t> in </a:t>
            </a:r>
            <a:r>
              <a:rPr lang="pt-PT" dirty="0" err="1"/>
              <a:t>wealth</a:t>
            </a:r>
            <a:r>
              <a:rPr lang="pt-PT" dirty="0"/>
              <a:t> to </a:t>
            </a:r>
            <a:r>
              <a:rPr lang="pt-PT" dirty="0" err="1"/>
              <a:t>value</a:t>
            </a:r>
            <a:r>
              <a:rPr lang="pt-PT" dirty="0"/>
              <a:t> ⍺ to </a:t>
            </a:r>
            <a:r>
              <a:rPr lang="pt-PT" dirty="0" err="1"/>
              <a:t>be</a:t>
            </a:r>
            <a:r>
              <a:rPr lang="pt-PT" dirty="0"/>
              <a:t> no more </a:t>
            </a:r>
            <a:r>
              <a:rPr lang="pt-PT" dirty="0" err="1"/>
              <a:t>than</a:t>
            </a:r>
            <a:r>
              <a:rPr lang="pt-PT" dirty="0"/>
              <a:t> β.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3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bound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drawdown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easly</a:t>
            </a:r>
            <a:r>
              <a:rPr lang="pt-PT" dirty="0"/>
              <a:t> </a:t>
            </a:r>
            <a:r>
              <a:rPr lang="pt-PT" dirty="0" err="1"/>
              <a:t>solvable</a:t>
            </a:r>
            <a:r>
              <a:rPr lang="pt-PT" dirty="0"/>
              <a:t> in CVX.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8621" y="2243171"/>
                <a:ext cx="4850731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mtClean="0">
                          <a:latin typeface="Cambria Math" charset="0"/>
                        </a:rPr>
                        <m:t>	</m:t>
                      </m:r>
                      <m:r>
                        <a:rPr lang="pt-PT" b="1" i="1" smtClean="0">
                          <a:latin typeface="Cambria Math" charset="0"/>
                        </a:rPr>
                        <m:t>𝑷𝒓𝒐𝒃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𝑚𝑖𝑛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⍺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312650"/>
              </a:xfrm>
              <a:prstGeom prst="rect">
                <a:avLst/>
              </a:prstGeom>
              <a:blipFill rotWithShape="0">
                <a:blip r:embed="rId3"/>
                <a:stretch>
                  <a:fillRect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32167" y="2938005"/>
                <a:ext cx="6806317" cy="70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It is valid as long ⍺ and β are between 0 and 1 and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⍺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2938005"/>
                <a:ext cx="6806317" cy="708079"/>
              </a:xfrm>
              <a:prstGeom prst="rect">
                <a:avLst/>
              </a:prstGeom>
              <a:blipFill rotWithShape="0">
                <a:blip r:embed="rId4"/>
                <a:stretch>
                  <a:fillRect l="-627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1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rgbClr val="000000"/>
      </a:dk1>
      <a:lt1>
        <a:srgbClr val="FFFFFF"/>
      </a:lt1>
      <a:dk2>
        <a:srgbClr val="838383"/>
      </a:dk2>
      <a:lt2>
        <a:srgbClr val="FFFFFF"/>
      </a:lt2>
      <a:accent1>
        <a:srgbClr val="008080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Powerpoint-IST_1" id="{9F268B8C-E29D-DE45-B68D-7886A47E7F50}" vid="{A4B0AD8B-B470-0D45-B515-64882B901A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</TotalTime>
  <Words>943</Words>
  <Application>Microsoft Office PowerPoint</Application>
  <PresentationFormat>On-screen Show (16:9)</PresentationFormat>
  <Paragraphs>212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Khmer UI</vt:lpstr>
      <vt:lpstr>Mangal</vt:lpstr>
      <vt:lpstr>Template-Powerpoint-IST_1</vt:lpstr>
      <vt:lpstr>Risk-Constrained Kelly Gambling</vt:lpstr>
      <vt:lpstr>Outline</vt:lpstr>
      <vt:lpstr>PowerPoint Presentation</vt:lpstr>
      <vt:lpstr>1. Kelly problem</vt:lpstr>
      <vt:lpstr>1. Kelly problem</vt:lpstr>
      <vt:lpstr>1. Kelly problem</vt:lpstr>
      <vt:lpstr>PowerPoint Presentation</vt:lpstr>
      <vt:lpstr>2. Risk-Constrained Kelly Problem</vt:lpstr>
      <vt:lpstr>2. Risk-Constrained Kelly Problem</vt:lpstr>
      <vt:lpstr>2. Risk-Constrained Kelly Problem</vt:lpstr>
      <vt:lpstr>PowerPoint Presentation</vt:lpstr>
      <vt:lpstr>3. Our implementation</vt:lpstr>
      <vt:lpstr>3. Our implementation</vt:lpstr>
      <vt:lpstr>PowerPoint Presentation</vt:lpstr>
      <vt:lpstr>4. Results</vt:lpstr>
      <vt:lpstr>4. Results</vt:lpstr>
      <vt:lpstr>4. Results</vt:lpstr>
      <vt:lpstr>4. Results</vt:lpstr>
      <vt:lpstr>Thank you for your attention</vt:lpstr>
      <vt:lpstr>Risk-Constrained Kelly Gambling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Microsoft Office</dc:creator>
  <cp:lastModifiedBy>Ruben Tadeia</cp:lastModifiedBy>
  <cp:revision>258</cp:revision>
  <dcterms:created xsi:type="dcterms:W3CDTF">2016-09-20T17:05:31Z</dcterms:created>
  <dcterms:modified xsi:type="dcterms:W3CDTF">2017-12-12T03:18:33Z</dcterms:modified>
</cp:coreProperties>
</file>