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64" r:id="rId5"/>
    <p:sldId id="359" r:id="rId6"/>
    <p:sldId id="357" r:id="rId7"/>
    <p:sldId id="366" r:id="rId8"/>
    <p:sldId id="369" r:id="rId9"/>
    <p:sldId id="370" r:id="rId10"/>
    <p:sldId id="371" r:id="rId11"/>
    <p:sldId id="367" r:id="rId12"/>
    <p:sldId id="360" r:id="rId13"/>
    <p:sldId id="392" r:id="rId14"/>
    <p:sldId id="368" r:id="rId15"/>
    <p:sldId id="361" r:id="rId16"/>
    <p:sldId id="362" r:id="rId17"/>
    <p:sldId id="363" r:id="rId18"/>
    <p:sldId id="365" r:id="rId19"/>
    <p:sldId id="372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73" r:id="rId28"/>
    <p:sldId id="389" r:id="rId29"/>
    <p:sldId id="390" r:id="rId30"/>
    <p:sldId id="391" r:id="rId31"/>
    <p:sldId id="375" r:id="rId32"/>
    <p:sldId id="388" r:id="rId33"/>
    <p:sldId id="347" r:id="rId34"/>
    <p:sldId id="358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ícia Ferreira" initials="P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E2E6E8"/>
    <a:srgbClr val="FFFFFF"/>
    <a:srgbClr val="E6E6E6"/>
    <a:srgbClr val="009900"/>
    <a:srgbClr val="C29401"/>
    <a:srgbClr val="57B4EB"/>
    <a:srgbClr val="ACD1E3"/>
    <a:srgbClr val="3A9EEB"/>
    <a:srgbClr val="4C9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8"/>
    <p:restoredTop sz="85958" autoAdjust="0"/>
  </p:normalViewPr>
  <p:slideViewPr>
    <p:cSldViewPr snapToGrid="0" snapToObjects="1">
      <p:cViewPr varScale="1">
        <p:scale>
          <a:sx n="132" d="100"/>
          <a:sy n="132" d="100"/>
        </p:scale>
        <p:origin x="92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A78B2-B815-7440-B877-219B3ED75511}" type="datetimeFigureOut">
              <a:rPr lang="en-US" smtClean="0"/>
              <a:t>12/12/17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56C9A-4815-CB48-BDF6-77FF0F0C491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6997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C2D55-FB5E-6E4E-8A31-DB3EB1E78709}" type="datetimeFigureOut">
              <a:rPr lang="en-US" smtClean="0"/>
              <a:t>12/12/17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B7E67-578F-454F-B949-53B87133A17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6101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856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5775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03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7785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07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8021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667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2264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7914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5479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076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8462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2892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3931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9656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6656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5046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76370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5709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927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2352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62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1533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49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4575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75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24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285" y="3160504"/>
            <a:ext cx="7655239" cy="9262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3285" y="1474905"/>
            <a:ext cx="7655239" cy="1518797"/>
          </a:xfrm>
        </p:spPr>
        <p:txBody>
          <a:bodyPr>
            <a:normAutofit/>
          </a:bodyPr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285" y="1852407"/>
            <a:ext cx="3752516" cy="27422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52410"/>
            <a:ext cx="3750323" cy="2742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1984094"/>
            <a:ext cx="4823472" cy="2610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6" y="1984094"/>
            <a:ext cx="2722229" cy="26105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285" y="1087006"/>
            <a:ext cx="7655239" cy="65127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285" y="1220305"/>
            <a:ext cx="7655239" cy="308588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PT"/>
              <a:t>Arraste a imagem até ao marcador de posição ou clique no ícone para adicionar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5" y="4380812"/>
            <a:ext cx="7655239" cy="294103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43285" y="1852408"/>
            <a:ext cx="7655239" cy="278738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PT"/>
              <a:t>Arraste a imagem até ao marcador de posição ou clique no ícone para adicionar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3285" y="1087006"/>
            <a:ext cx="7655239" cy="65127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3285" y="4810992"/>
            <a:ext cx="1847516" cy="230117"/>
          </a:xfrm>
        </p:spPr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10992"/>
            <a:ext cx="2895600" cy="230117"/>
          </a:xfrm>
        </p:spPr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66651" y="4810992"/>
            <a:ext cx="1831872" cy="230117"/>
          </a:xfrm>
        </p:spPr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286" y="1087006"/>
            <a:ext cx="7655237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86" y="1830458"/>
            <a:ext cx="7655237" cy="276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285" y="4810992"/>
            <a:ext cx="1847516" cy="230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10992"/>
            <a:ext cx="2895600" cy="230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err="1"/>
              <a:t>Instituto</a:t>
            </a:r>
            <a:r>
              <a:rPr lang="en-US"/>
              <a:t> Superior </a:t>
            </a:r>
            <a:r>
              <a:rPr lang="en-US" err="1"/>
              <a:t>Técnico</a:t>
            </a: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6651" y="4810992"/>
            <a:ext cx="1831872" cy="230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60EF0C-846E-4A4D-B9C3-8238AE181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5" r:id="rId7"/>
  </p:sldLayoutIdLst>
  <p:hf sldNum="0" hdr="0"/>
  <p:txStyles>
    <p:titleStyle>
      <a:lvl1pPr algn="l" defTabSz="457189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oziru.com/images/think-clipart-10.png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ssets.stickpng.com/thumbs/580b57fbd9996e24bc43c0da.png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180.png"/><Relationship Id="rId6" Type="http://schemas.openxmlformats.org/officeDocument/2006/relationships/image" Target="../media/image190.png"/><Relationship Id="rId7" Type="http://schemas.openxmlformats.org/officeDocument/2006/relationships/image" Target="../media/image200.png"/><Relationship Id="rId8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6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hyperlink" Target="https://proxy.duckduckgo.com/iu/?u=http://www.masterongspropshop.com/11-52-large/play-stage-ball.jpg&amp;f=1" TargetMode="External"/><Relationship Id="rId9" Type="http://schemas.openxmlformats.org/officeDocument/2006/relationships/image" Target="../media/image37.png"/><Relationship Id="rId10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906449"/>
            <a:ext cx="9144000" cy="39638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43285" y="2721669"/>
            <a:ext cx="7655239" cy="1396775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Diogo</a:t>
            </a:r>
            <a:r>
              <a:rPr lang="en-US" sz="2000">
                <a:solidFill>
                  <a:schemeClr val="tx1"/>
                </a:solidFill>
              </a:rPr>
              <a:t> Silva</a:t>
            </a:r>
          </a:p>
          <a:p>
            <a:r>
              <a:rPr lang="en-US" sz="2000">
                <a:solidFill>
                  <a:schemeClr val="tx1"/>
                </a:solidFill>
              </a:rPr>
              <a:t>Luís Alves</a:t>
            </a:r>
          </a:p>
          <a:p>
            <a:r>
              <a:rPr lang="en-US" sz="2000" err="1">
                <a:solidFill>
                  <a:schemeClr val="tx1"/>
                </a:solidFill>
              </a:rPr>
              <a:t>Rúben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Tadeia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Pedro </a:t>
            </a:r>
            <a:r>
              <a:rPr lang="en-US" sz="2000" err="1">
                <a:solidFill>
                  <a:schemeClr val="tx1"/>
                </a:solidFill>
              </a:rPr>
              <a:t>Falcão</a:t>
            </a:r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December 12, 2017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8996" y="906449"/>
            <a:ext cx="7252545" cy="900020"/>
          </a:xfrm>
          <a:noFill/>
        </p:spPr>
        <p:txBody>
          <a:bodyPr>
            <a:noAutofit/>
          </a:bodyPr>
          <a:lstStyle/>
          <a:p>
            <a:r>
              <a:rPr lang="en-US" sz="2800">
                <a:solidFill>
                  <a:srgbClr val="2E3A43"/>
                </a:solidFill>
              </a:rPr>
              <a:t>Risk-Constrained Kelly Gambling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4570904" y="4263541"/>
            <a:ext cx="4096291" cy="5908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>
                <a:solidFill>
                  <a:schemeClr val="tx1"/>
                </a:solidFill>
              </a:rPr>
              <a:t>Supervisors</a:t>
            </a:r>
          </a:p>
          <a:p>
            <a:pPr indent="268281" algn="r"/>
            <a:r>
              <a:rPr lang="en-US" sz="1600">
                <a:solidFill>
                  <a:schemeClr val="tx1"/>
                </a:solidFill>
              </a:rPr>
              <a:t>Prof. </a:t>
            </a:r>
            <a:r>
              <a:rPr lang="en-US" sz="1600" err="1">
                <a:solidFill>
                  <a:schemeClr val="tx1"/>
                </a:solidFill>
              </a:rPr>
              <a:t>António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Simões</a:t>
            </a:r>
            <a:endParaRPr lang="en-US" sz="18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22915" y="2584994"/>
            <a:ext cx="804914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56059" y="1916678"/>
            <a:ext cx="530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/>
          </a:p>
          <a:p>
            <a:pPr algn="ctr"/>
            <a:r>
              <a:rPr lang="en-US" sz="1400" b="1"/>
              <a:t>Optimization and Algorithms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9191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2. Risk-Constrained Kelly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2. </a:t>
            </a:r>
            <a:r>
              <a:rPr lang="en-US" sz="1100" dirty="0">
                <a:solidFill>
                  <a:srgbClr val="FFFFFF"/>
                </a:solidFill>
              </a:rPr>
              <a:t>Risk-Constrained Kelly Problem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parameter</a:t>
            </a:r>
            <a:r>
              <a:rPr lang="pt-PT" dirty="0"/>
              <a:t> </a:t>
            </a:r>
            <a:r>
              <a:rPr lang="pt-PT" dirty="0" err="1"/>
              <a:t>λ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risk</a:t>
            </a:r>
            <a:r>
              <a:rPr lang="pt-PT" dirty="0"/>
              <a:t> </a:t>
            </a:r>
            <a:r>
              <a:rPr lang="pt-PT" dirty="0" err="1"/>
              <a:t>aversion</a:t>
            </a:r>
            <a:r>
              <a:rPr lang="pt-PT" dirty="0"/>
              <a:t> </a:t>
            </a:r>
            <a:r>
              <a:rPr lang="pt-PT" dirty="0" err="1"/>
              <a:t>parameter</a:t>
            </a:r>
            <a:r>
              <a:rPr lang="pt-PT" dirty="0"/>
              <a:t>.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dirty="0" err="1"/>
              <a:t>higher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means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considers</a:t>
            </a:r>
            <a:r>
              <a:rPr lang="pt-PT" dirty="0"/>
              <a:t> </a:t>
            </a:r>
            <a:r>
              <a:rPr lang="pt-PT" dirty="0" err="1"/>
              <a:t>risk</a:t>
            </a:r>
            <a:r>
              <a:rPr lang="pt-PT" dirty="0"/>
              <a:t>-free </a:t>
            </a:r>
            <a:r>
              <a:rPr lang="pt-PT" dirty="0" err="1"/>
              <a:t>bets</a:t>
            </a:r>
            <a:r>
              <a:rPr lang="pt-PT" dirty="0"/>
              <a:t> </a:t>
            </a:r>
            <a:r>
              <a:rPr lang="pt-PT" dirty="0" err="1"/>
              <a:t>while</a:t>
            </a:r>
            <a:r>
              <a:rPr lang="pt-PT" dirty="0"/>
              <a:t> a 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limits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ratio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variance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mean</a:t>
            </a:r>
            <a:r>
              <a:rPr lang="pt-PT" dirty="0"/>
              <a:t> </a:t>
            </a:r>
            <a:r>
              <a:rPr lang="pt-PT" dirty="0" err="1"/>
              <a:t>growth</a:t>
            </a:r>
            <a:r>
              <a:rPr lang="pt-PT" dirty="0"/>
              <a:t>.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43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271" y="1144740"/>
            <a:ext cx="8908107" cy="34409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286" y="1144739"/>
            <a:ext cx="7655237" cy="3449883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Part I - Implementation in CVX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1. Kelly Problem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2. Risk-Constrained Kelly Problem</a:t>
            </a:r>
          </a:p>
          <a:p>
            <a:pPr marL="447663" indent="-268281"/>
            <a:r>
              <a:rPr lang="en-US" sz="2800" dirty="0">
                <a:solidFill>
                  <a:schemeClr val="accent5"/>
                </a:solidFill>
              </a:rPr>
              <a:t>3. Our implementation</a:t>
            </a:r>
          </a:p>
          <a:p>
            <a:pPr marL="447663" indent="-268281"/>
            <a:r>
              <a:rPr lang="en-US" sz="2800" dirty="0">
                <a:solidFill>
                  <a:srgbClr val="FFFFFF"/>
                </a:solidFill>
              </a:rPr>
              <a:t>4. Results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0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3. Our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err="1"/>
              <a:t>The</a:t>
            </a:r>
            <a:r>
              <a:rPr lang="pt-PT"/>
              <a:t> Kelly </a:t>
            </a:r>
            <a:r>
              <a:rPr lang="pt-PT" err="1"/>
              <a:t>gambling</a:t>
            </a:r>
            <a:r>
              <a:rPr lang="pt-PT"/>
              <a:t> </a:t>
            </a:r>
            <a:r>
              <a:rPr lang="pt-PT" err="1"/>
              <a:t>problem</a:t>
            </a:r>
            <a:r>
              <a:rPr lang="pt-PT"/>
              <a:t> </a:t>
            </a:r>
            <a:r>
              <a:rPr lang="pt-PT" err="1"/>
              <a:t>is</a:t>
            </a:r>
            <a:r>
              <a:rPr lang="pt-PT"/>
              <a:t> a </a:t>
            </a:r>
            <a:r>
              <a:rPr lang="pt-PT" err="1"/>
              <a:t>convex</a:t>
            </a:r>
            <a:r>
              <a:rPr lang="pt-PT"/>
              <a:t> </a:t>
            </a:r>
            <a:r>
              <a:rPr lang="pt-PT" err="1"/>
              <a:t>optimization</a:t>
            </a:r>
            <a:r>
              <a:rPr lang="pt-PT"/>
              <a:t> </a:t>
            </a:r>
            <a:r>
              <a:rPr lang="pt-PT" err="1"/>
              <a:t>problem</a:t>
            </a:r>
            <a:r>
              <a:rPr lang="pt-PT"/>
              <a:t> </a:t>
            </a:r>
            <a:r>
              <a:rPr lang="pt-PT" err="1"/>
              <a:t>since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objective</a:t>
            </a:r>
            <a:r>
              <a:rPr lang="pt-PT"/>
              <a:t> </a:t>
            </a:r>
            <a:r>
              <a:rPr lang="pt-PT" err="1"/>
              <a:t>is</a:t>
            </a:r>
            <a:r>
              <a:rPr lang="pt-PT"/>
              <a:t> concave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contraints</a:t>
            </a:r>
            <a:r>
              <a:rPr lang="pt-PT"/>
              <a:t> are </a:t>
            </a:r>
            <a:r>
              <a:rPr lang="pt-PT" err="1"/>
              <a:t>convex</a:t>
            </a:r>
            <a:r>
              <a:rPr lang="pt-PT"/>
              <a:t>.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err="1"/>
              <a:t>We</a:t>
            </a:r>
            <a:r>
              <a:rPr lang="pt-PT"/>
              <a:t> </a:t>
            </a:r>
            <a:r>
              <a:rPr lang="pt-PT" err="1"/>
              <a:t>inserted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function</a:t>
            </a:r>
            <a:r>
              <a:rPr lang="pt-PT"/>
              <a:t> to maximize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contraints</a:t>
            </a:r>
            <a:r>
              <a:rPr lang="pt-PT"/>
              <a:t> </a:t>
            </a:r>
            <a:r>
              <a:rPr lang="pt-PT" err="1"/>
              <a:t>directly</a:t>
            </a:r>
            <a:r>
              <a:rPr lang="pt-PT"/>
              <a:t> </a:t>
            </a:r>
            <a:r>
              <a:rPr lang="pt-PT" err="1"/>
              <a:t>on</a:t>
            </a:r>
            <a:r>
              <a:rPr lang="pt-PT"/>
              <a:t> CVX.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09451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3. Our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smtClean="0"/>
              <a:t>For </a:t>
            </a:r>
            <a:r>
              <a:rPr lang="pt-PT" dirty="0" err="1" smtClean="0"/>
              <a:t>the</a:t>
            </a:r>
            <a:r>
              <a:rPr lang="pt-PT" dirty="0" smtClean="0"/>
              <a:t> Kelly </a:t>
            </a:r>
            <a:r>
              <a:rPr lang="pt-PT" dirty="0" err="1" smtClean="0"/>
              <a:t>problem</a:t>
            </a:r>
            <a:r>
              <a:rPr lang="pt-PT" dirty="0" smtClean="0"/>
              <a:t> </a:t>
            </a:r>
            <a:r>
              <a:rPr lang="pt-PT" dirty="0" err="1" smtClean="0"/>
              <a:t>we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957241" y="1609499"/>
                <a:ext cx="3178819" cy="566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𝑚𝑎𝑥𝑖𝑚𝑖𝑧𝑒</m:t>
                      </m:r>
                      <m:r>
                        <a:rPr lang="pt-PT" b="1" i="1" smtClean="0">
                          <a:latin typeface="Cambria Math" charset="0"/>
                        </a:rPr>
                        <m:t>    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PT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pt-PT" b="0" i="1" smtClean="0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P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s-I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pt-PT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b="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241" y="1609499"/>
                <a:ext cx="3178819" cy="566950"/>
              </a:xfrm>
              <a:prstGeom prst="rect">
                <a:avLst/>
              </a:prstGeom>
              <a:blipFill rotWithShape="0">
                <a:blip r:embed="rId3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018621" y="2243171"/>
                <a:ext cx="48507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𝑠𝑢𝑏𝑗𝑒𝑐𝑡</m:t>
                      </m:r>
                      <m:r>
                        <a:rPr lang="pt-PT" b="0" i="1" smtClean="0">
                          <a:latin typeface="Cambria Math" charset="0"/>
                        </a:rPr>
                        <m:t> </m:t>
                      </m:r>
                      <m:r>
                        <a:rPr lang="pt-PT" b="0" i="1" smtClean="0">
                          <a:latin typeface="Cambria Math" charset="0"/>
                        </a:rPr>
                        <m:t>𝑡𝑜</m:t>
                      </m:r>
                      <m:r>
                        <a:rPr lang="pt-PT" b="1" i="1" smtClean="0">
                          <a:latin typeface="Cambria Math" charset="0"/>
                        </a:rPr>
                        <m:t>      </m:t>
                      </m:r>
                      <m:sSup>
                        <m:sSupPr>
                          <m:ctrlPr>
                            <a:rPr lang="pt-PT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pt-PT" b="1" i="1" smtClean="0">
                              <a:latin typeface="Cambria Math" charset="0"/>
                            </a:rPr>
                            <m:t>𝟏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</a:rPr>
                        <m:t>=1, </m:t>
                      </m:r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pt-PT" b="0" dirty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621" y="2243171"/>
                <a:ext cx="4850731" cy="276999"/>
              </a:xfrm>
              <a:prstGeom prst="rect">
                <a:avLst/>
              </a:prstGeom>
              <a:blipFill rotWithShape="0">
                <a:blip r:embed="rId4"/>
                <a:stretch>
                  <a:fillRect t="-144444" b="-18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32166" y="2713097"/>
            <a:ext cx="68063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 smtClean="0"/>
              <a:t>And</a:t>
            </a:r>
            <a:r>
              <a:rPr lang="pt-PT" dirty="0" smtClean="0"/>
              <a:t> for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Risk-constrained</a:t>
            </a:r>
            <a:r>
              <a:rPr lang="pt-PT" dirty="0" smtClean="0"/>
              <a:t> Kelly </a:t>
            </a:r>
            <a:r>
              <a:rPr lang="pt-PT" dirty="0" err="1" smtClean="0"/>
              <a:t>problem</a:t>
            </a:r>
            <a:r>
              <a:rPr lang="pt-PT" dirty="0" smtClean="0"/>
              <a:t> </a:t>
            </a:r>
            <a:r>
              <a:rPr lang="pt-PT" dirty="0" err="1" smtClean="0"/>
              <a:t>we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024618" y="3220928"/>
                <a:ext cx="3178819" cy="566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charset="0"/>
                        </a:rPr>
                        <m:t>𝑚𝑎𝑥𝑖𝑚𝑖𝑧𝑒</m:t>
                      </m:r>
                      <m:r>
                        <a:rPr lang="pt-PT" b="1" i="1">
                          <a:latin typeface="Cambria Math" charset="0"/>
                        </a:rPr>
                        <m:t>    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PT" i="1">
                              <a:latin typeface="Cambria Math" charset="0"/>
                            </a:rPr>
                            <m:t>𝑖</m:t>
                          </m:r>
                          <m:r>
                            <a:rPr lang="pt-PT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pt-PT" i="1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PT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s-I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PT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pt-PT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PT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PT" i="1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618" y="3220928"/>
                <a:ext cx="3178819" cy="566950"/>
              </a:xfrm>
              <a:prstGeom prst="rect">
                <a:avLst/>
              </a:prstGeom>
              <a:blipFill rotWithShape="0">
                <a:blip r:embed="rId5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848208" y="3853335"/>
                <a:ext cx="6125379" cy="589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𝑠𝑢𝑏𝑗𝑒𝑐𝑡</m:t>
                      </m:r>
                      <m:r>
                        <a:rPr lang="pt-PT" b="0" i="1" smtClean="0">
                          <a:latin typeface="Cambria Math" charset="0"/>
                        </a:rPr>
                        <m:t> </m:t>
                      </m:r>
                      <m:r>
                        <a:rPr lang="pt-PT" b="0" i="1" smtClean="0">
                          <a:latin typeface="Cambria Math" charset="0"/>
                        </a:rPr>
                        <m:t>𝑡𝑜</m:t>
                      </m:r>
                      <m:r>
                        <a:rPr lang="pt-PT" b="1" i="1" smtClean="0">
                          <a:latin typeface="Cambria Math" charset="0"/>
                        </a:rPr>
                        <m:t>  </m:t>
                      </m:r>
                      <m:r>
                        <a:rPr lang="pt-PT" b="1" i="1" smtClean="0">
                          <a:latin typeface="Cambria Math" charset="0"/>
                        </a:rPr>
                        <m:t>                    </m:t>
                      </m:r>
                      <m:r>
                        <a:rPr lang="pt-PT" b="1" i="1" smtClean="0">
                          <a:latin typeface="Cambria Math" charset="0"/>
                        </a:rPr>
                        <m:t>    </m:t>
                      </m:r>
                      <m:sSup>
                        <m:sSupPr>
                          <m:ctrlPr>
                            <a:rPr lang="pt-PT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pt-PT" b="1" i="1" smtClean="0">
                              <a:latin typeface="Cambria Math" charset="0"/>
                            </a:rPr>
                            <m:t>𝟏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</a:rPr>
                        <m:t>=1, </m:t>
                      </m:r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pt-PT" b="0" dirty="0">
                  <a:ea typeface="Cambria Math" charset="0"/>
                  <a:cs typeface="Cambria Math" charset="0"/>
                </a:endParaRPr>
              </a:p>
              <a:p>
                <a:pPr algn="r"/>
                <a:r>
                  <a:rPr lang="pt-PT" b="0" dirty="0"/>
                  <a:t>	</a:t>
                </a:r>
                <a:r>
                  <a:rPr lang="pt-PT" dirty="0"/>
                  <a:t>	</a:t>
                </a:r>
                <a:r>
                  <a:rPr lang="pt-PT" b="0" dirty="0"/>
                  <a:t>	</a:t>
                </a:r>
                <a14:m>
                  <m:oMath xmlns:m="http://schemas.openxmlformats.org/officeDocument/2006/math">
                    <m:r>
                      <a:rPr lang="pt-PT">
                        <a:latin typeface="Cambria Math" charset="0"/>
                      </a:rPr>
                      <m:t>	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charset="0"/>
                      </a:rPr>
                      <m:t>log</m:t>
                    </m:r>
                    <m:r>
                      <a:rPr lang="pt-PT" b="0" i="1" smtClean="0">
                        <a:latin typeface="Cambria Math" charset="0"/>
                      </a:rPr>
                      <m:t>⁡(</m:t>
                    </m:r>
                    <m:nary>
                      <m:naryPr>
                        <m:chr m:val="∑"/>
                        <m:limLoc m:val="subSup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PT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pt-PT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pt-PT" b="0" i="1" smtClean="0">
                            <a:latin typeface="Cambria Math" charset="0"/>
                          </a:rPr>
                          <m:t>𝐾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pt-PT" b="0" i="0" smtClean="0">
                            <a:latin typeface="Cambria Math" charset="0"/>
                          </a:rPr>
                          <m:t>exp</m:t>
                        </m:r>
                        <m:r>
                          <a:rPr lang="pt-PT" b="0" i="1" smtClean="0">
                            <a:latin typeface="Cambria Math" charset="0"/>
                          </a:rPr>
                          <m:t>⁡(</m:t>
                        </m:r>
                        <m:func>
                          <m:funcPr>
                            <m:ctrlPr>
                              <a:rPr lang="pt-PT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PT" b="0" i="0" smtClean="0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pt-PT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pt-PT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pt-PT" b="0" i="1" smtClean="0">
                            <a:latin typeface="Cambria Math" charset="0"/>
                          </a:rPr>
                          <m:t>−</m:t>
                        </m:r>
                        <m:r>
                          <a:rPr lang="pt-PT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func>
                          <m:funcPr>
                            <m:ctrlPr>
                              <a:rPr lang="pt-P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PT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PT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PT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PT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PT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pt-PT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lang="pt-PT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pt-PT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  <m:r>
                      <a:rPr lang="pt-PT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</m:t>
                    </m:r>
                  </m:oMath>
                </a14:m>
                <a:endParaRPr lang="pt-PT" b="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208" y="3853335"/>
                <a:ext cx="6125379" cy="589649"/>
              </a:xfrm>
              <a:prstGeom prst="rect">
                <a:avLst/>
              </a:prstGeom>
              <a:blipFill rotWithShape="0">
                <a:blip r:embed="rId6"/>
                <a:stretch>
                  <a:fillRect t="-67010" r="-1393" b="-12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440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271" y="1144740"/>
            <a:ext cx="8908107" cy="34409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286" y="1144739"/>
            <a:ext cx="7655237" cy="3449883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Part I - Implementation in CVX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1. Kelly Problem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2. Risk-Constrained Kelly Problem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3. Our implementation</a:t>
            </a:r>
          </a:p>
          <a:p>
            <a:pPr marL="447663" indent="-268281"/>
            <a:r>
              <a:rPr lang="en-US" sz="2800" dirty="0">
                <a:solidFill>
                  <a:schemeClr val="accent5"/>
                </a:solidFill>
              </a:rPr>
              <a:t>4. Results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4.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err="1"/>
              <a:t>Wealth</a:t>
            </a:r>
            <a:r>
              <a:rPr lang="pt-PT"/>
              <a:t> </a:t>
            </a:r>
            <a:r>
              <a:rPr lang="pt-PT" err="1"/>
              <a:t>trajectories</a:t>
            </a:r>
            <a:r>
              <a:rPr lang="pt-PT"/>
              <a:t> for </a:t>
            </a:r>
            <a:r>
              <a:rPr lang="pt-PT" err="1"/>
              <a:t>the</a:t>
            </a:r>
            <a:r>
              <a:rPr lang="pt-PT"/>
              <a:t> Kelly </a:t>
            </a:r>
            <a:r>
              <a:rPr lang="pt-PT" err="1"/>
              <a:t>optimal</a:t>
            </a:r>
            <a:r>
              <a:rPr lang="pt-PT"/>
              <a:t> </a:t>
            </a:r>
            <a:r>
              <a:rPr lang="pt-PT" err="1"/>
              <a:t>bet</a:t>
            </a:r>
            <a:r>
              <a:rPr lang="pt-PT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370" y="1734807"/>
            <a:ext cx="3851209" cy="288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9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4.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Wealth</a:t>
            </a:r>
            <a:r>
              <a:rPr lang="pt-PT" dirty="0"/>
              <a:t> </a:t>
            </a:r>
            <a:r>
              <a:rPr lang="pt-PT" dirty="0" err="1"/>
              <a:t>trajectories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Risk-Constrained</a:t>
            </a:r>
            <a:r>
              <a:rPr lang="pt-PT" dirty="0"/>
              <a:t> Kelly </a:t>
            </a:r>
            <a:r>
              <a:rPr lang="pt-PT" dirty="0" err="1"/>
              <a:t>optimal</a:t>
            </a:r>
            <a:r>
              <a:rPr lang="pt-PT" dirty="0"/>
              <a:t> </a:t>
            </a:r>
            <a:r>
              <a:rPr lang="pt-PT" dirty="0" err="1"/>
              <a:t>bet</a:t>
            </a:r>
            <a:r>
              <a:rPr lang="pt-PT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02" y="1734807"/>
            <a:ext cx="3844344" cy="288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35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4.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Wealth</a:t>
            </a:r>
            <a:r>
              <a:rPr lang="pt-PT" dirty="0"/>
              <a:t> </a:t>
            </a:r>
            <a:r>
              <a:rPr lang="pt-PT" dirty="0" err="1"/>
              <a:t>trajectories</a:t>
            </a:r>
            <a:r>
              <a:rPr lang="pt-PT" dirty="0"/>
              <a:t> for a </a:t>
            </a:r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bet</a:t>
            </a:r>
            <a:r>
              <a:rPr lang="pt-PT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02" y="1737377"/>
            <a:ext cx="3844344" cy="287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0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4.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en-GB" dirty="0"/>
              <a:t>conclude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:</a:t>
            </a:r>
          </a:p>
          <a:p>
            <a:pPr marL="742944" lvl="1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Risk-Contrained</a:t>
            </a:r>
            <a:r>
              <a:rPr lang="pt-PT" dirty="0"/>
              <a:t> Kelly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selected</a:t>
            </a:r>
            <a:r>
              <a:rPr lang="pt-PT" dirty="0"/>
              <a:t> </a:t>
            </a:r>
            <a:r>
              <a:rPr lang="pt-PT" dirty="0" err="1"/>
              <a:t>parameters</a:t>
            </a:r>
            <a:r>
              <a:rPr lang="pt-PT" dirty="0"/>
              <a:t> </a:t>
            </a:r>
            <a:r>
              <a:rPr lang="pt-PT" dirty="0" err="1"/>
              <a:t>represent</a:t>
            </a:r>
            <a:r>
              <a:rPr lang="pt-PT" dirty="0"/>
              <a:t> a </a:t>
            </a:r>
            <a:r>
              <a:rPr lang="pt-PT" b="1" dirty="0" err="1"/>
              <a:t>conservative</a:t>
            </a:r>
            <a:r>
              <a:rPr lang="pt-PT" b="1" dirty="0"/>
              <a:t> </a:t>
            </a:r>
            <a:r>
              <a:rPr lang="pt-PT" b="1" dirty="0" err="1"/>
              <a:t>approach</a:t>
            </a:r>
            <a:r>
              <a:rPr lang="pt-PT" dirty="0"/>
              <a:t> for </a:t>
            </a:r>
            <a:r>
              <a:rPr lang="pt-PT" dirty="0" err="1"/>
              <a:t>betting</a:t>
            </a:r>
            <a:r>
              <a:rPr lang="pt-PT" dirty="0"/>
              <a:t>;</a:t>
            </a:r>
          </a:p>
          <a:p>
            <a:pPr marL="742944" lvl="1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Solving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optimization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translates</a:t>
            </a:r>
            <a:r>
              <a:rPr lang="pt-PT" dirty="0"/>
              <a:t> in a </a:t>
            </a:r>
            <a:r>
              <a:rPr lang="pt-PT" b="1" dirty="0" err="1"/>
              <a:t>better</a:t>
            </a:r>
            <a:r>
              <a:rPr lang="pt-PT" b="1" dirty="0"/>
              <a:t> final </a:t>
            </a:r>
            <a:r>
              <a:rPr lang="pt-PT" b="1" dirty="0" err="1"/>
              <a:t>result</a:t>
            </a:r>
            <a:r>
              <a:rPr lang="pt-PT" dirty="0"/>
              <a:t> </a:t>
            </a:r>
            <a:r>
              <a:rPr lang="pt-PT" dirty="0" err="1"/>
              <a:t>given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contraints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457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271" y="1144740"/>
            <a:ext cx="8908107" cy="34409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286" y="1144739"/>
            <a:ext cx="7655237" cy="3449883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Part II – The Optimal Strategy</a:t>
            </a:r>
          </a:p>
          <a:p>
            <a:pPr marL="447663" indent="-268281"/>
            <a:r>
              <a:rPr lang="en-US" sz="2800" dirty="0">
                <a:solidFill>
                  <a:schemeClr val="accent5"/>
                </a:solidFill>
              </a:rPr>
              <a:t>1. Problem Formulation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2. Our implementation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3. Results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7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1" y="321315"/>
            <a:ext cx="2762351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927" y="1155841"/>
            <a:ext cx="6273192" cy="348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Part I </a:t>
            </a:r>
            <a:r>
              <a:rPr lang="mr-IN" sz="1600" b="1" dirty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Implementation in CVX</a:t>
            </a:r>
          </a:p>
          <a:p>
            <a:pPr indent="-163509"/>
            <a:r>
              <a:rPr lang="en-US" sz="1600" dirty="0"/>
              <a:t>Kelly Problem</a:t>
            </a:r>
          </a:p>
          <a:p>
            <a:pPr indent="-163509"/>
            <a:r>
              <a:rPr lang="en-US" sz="1600" dirty="0"/>
              <a:t>Risk-Constrained Kelly Problem</a:t>
            </a:r>
          </a:p>
          <a:p>
            <a:pPr indent="-163509"/>
            <a:r>
              <a:rPr lang="en-US" sz="1600" dirty="0"/>
              <a:t>Our implementation</a:t>
            </a:r>
          </a:p>
          <a:p>
            <a:pPr indent="-163509"/>
            <a:r>
              <a:rPr lang="en-US" sz="1600" dirty="0"/>
              <a:t>Results</a:t>
            </a:r>
          </a:p>
          <a:p>
            <a:pPr indent="-163509"/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Part II – The Optimal Strategy</a:t>
            </a:r>
          </a:p>
          <a:p>
            <a:pPr indent="-163509"/>
            <a:r>
              <a:rPr lang="en-US" sz="1600" dirty="0"/>
              <a:t>Problem Formulation</a:t>
            </a:r>
          </a:p>
          <a:p>
            <a:pPr indent="-163509"/>
            <a:r>
              <a:rPr lang="en-US" sz="1600" dirty="0"/>
              <a:t>Our implementation</a:t>
            </a:r>
          </a:p>
          <a:p>
            <a:pPr indent="-163509"/>
            <a:r>
              <a:rPr lang="en-US" sz="1600" dirty="0"/>
              <a:t>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8904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1. Problem Formulation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1591" y="1481696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The Optimal Strategy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591" y="220024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Problem Formulation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4949" y="2883000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949" y="3595128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 dirty="0">
                <a:solidFill>
                  <a:srgbClr val="FFFFFF"/>
                </a:solidFill>
              </a:rPr>
              <a:t>3.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41403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bet</a:t>
            </a:r>
            <a:r>
              <a:rPr lang="pt-PT" dirty="0"/>
              <a:t>;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cannot</a:t>
            </a:r>
            <a:r>
              <a:rPr lang="pt-PT" dirty="0"/>
              <a:t> </a:t>
            </a:r>
            <a:r>
              <a:rPr lang="pt-PT" dirty="0" err="1"/>
              <a:t>evaluate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performance of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optimal</a:t>
            </a:r>
            <a:r>
              <a:rPr lang="pt-PT" dirty="0"/>
              <a:t> </a:t>
            </a:r>
            <a:r>
              <a:rPr lang="pt-PT" dirty="0" err="1"/>
              <a:t>strategy</a:t>
            </a:r>
            <a:r>
              <a:rPr lang="pt-PT" dirty="0"/>
              <a:t>;</a:t>
            </a:r>
            <a:endParaRPr lang="en-US" i="1" dirty="0"/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xmlns="" id="{855EC107-BAEC-4BD3-A46A-676796A0E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366" y="1040609"/>
            <a:ext cx="2666221" cy="33327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C2635FC-ACA4-48BB-BB46-66ACDCBF9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707" y="1184011"/>
            <a:ext cx="1387739" cy="13877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0B22B6C-57C6-4F0C-B923-C698541C33DC}"/>
              </a:ext>
            </a:extLst>
          </p:cNvPr>
          <p:cNvSpPr txBox="1"/>
          <p:nvPr/>
        </p:nvSpPr>
        <p:spPr>
          <a:xfrm>
            <a:off x="7526215" y="1097359"/>
            <a:ext cx="930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algn="ctr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pt-PT" dirty="0"/>
              <a:t>No</a:t>
            </a:r>
          </a:p>
          <a:p>
            <a:pPr algn="ctr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pt-PT" dirty="0"/>
              <a:t>CVX ?</a:t>
            </a:r>
          </a:p>
          <a:p>
            <a: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pt-P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75F4856-B104-4AD9-8B19-73EB4D245363}"/>
              </a:ext>
            </a:extLst>
          </p:cNvPr>
          <p:cNvSpPr txBox="1"/>
          <p:nvPr/>
        </p:nvSpPr>
        <p:spPr>
          <a:xfrm>
            <a:off x="1932167" y="3790029"/>
            <a:ext cx="41403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Still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Kelly </a:t>
            </a:r>
            <a:r>
              <a:rPr lang="pt-PT" dirty="0" err="1"/>
              <a:t>gambling</a:t>
            </a:r>
            <a:r>
              <a:rPr lang="pt-PT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77857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1. Problem Formulation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16</a:t>
            </a:r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xmlns="" id="{2D734C4D-7185-46ED-B8C1-D5BCF24A8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784" y="2127516"/>
            <a:ext cx="2123831" cy="21238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E2599A4-F260-458B-92FD-DFC7DB8E767F}"/>
              </a:ext>
            </a:extLst>
          </p:cNvPr>
          <p:cNvSpPr txBox="1"/>
          <p:nvPr/>
        </p:nvSpPr>
        <p:spPr>
          <a:xfrm>
            <a:off x="1932167" y="1143946"/>
            <a:ext cx="41403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L </a:t>
            </a:r>
            <a:r>
              <a:rPr lang="en-US" dirty="0"/>
              <a:t>hypothesis for vector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i="1" dirty="0" err="1"/>
              <a:t>Consider</a:t>
            </a:r>
            <a:r>
              <a:rPr lang="pt-PT" i="1" dirty="0"/>
              <a:t> no </a:t>
            </a:r>
            <a:r>
              <a:rPr lang="pt-PT" i="1" dirty="0" err="1"/>
              <a:t>drawdown</a:t>
            </a:r>
            <a:r>
              <a:rPr lang="pt-PT" i="1" dirty="0"/>
              <a:t> </a:t>
            </a:r>
            <a:r>
              <a:rPr lang="el-GR" dirty="0"/>
              <a:t>λ </a:t>
            </a:r>
            <a:r>
              <a:rPr lang="en-US" dirty="0"/>
              <a:t>= 0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73D0405A-40E2-4B54-BACB-2AA704BEF03C}"/>
                  </a:ext>
                </a:extLst>
              </p:cNvPr>
              <p:cNvSpPr txBox="1"/>
              <p:nvPr/>
            </p:nvSpPr>
            <p:spPr>
              <a:xfrm>
                <a:off x="5636396" y="1683165"/>
                <a:ext cx="294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D0405A-40E2-4B54-BACB-2AA704BEF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396" y="1683165"/>
                <a:ext cx="294889" cy="276999"/>
              </a:xfrm>
              <a:prstGeom prst="rect">
                <a:avLst/>
              </a:prstGeom>
              <a:blipFill>
                <a:blip r:embed="rId5"/>
                <a:stretch>
                  <a:fillRect l="-10417" r="-625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have Direita 8">
            <a:extLst>
              <a:ext uri="{FF2B5EF4-FFF2-40B4-BE49-F238E27FC236}">
                <a16:creationId xmlns:a16="http://schemas.microsoft.com/office/drawing/2014/main" xmlns="" id="{7F285B9C-1211-448B-B44C-6D52BE9E22AD}"/>
              </a:ext>
            </a:extLst>
          </p:cNvPr>
          <p:cNvSpPr/>
          <p:nvPr/>
        </p:nvSpPr>
        <p:spPr>
          <a:xfrm>
            <a:off x="8440615" y="2223808"/>
            <a:ext cx="205923" cy="112698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B5E7733-B804-473C-8F59-0E58BFA88C1C}"/>
              </a:ext>
            </a:extLst>
          </p:cNvPr>
          <p:cNvSpPr txBox="1"/>
          <p:nvPr/>
        </p:nvSpPr>
        <p:spPr>
          <a:xfrm>
            <a:off x="8684845" y="2505563"/>
            <a:ext cx="5898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dirty="0"/>
              <a:t>1</a:t>
            </a:r>
            <a:endParaRPr lang="en-US" i="1" dirty="0"/>
          </a:p>
        </p:txBody>
      </p:sp>
      <p:sp>
        <p:nvSpPr>
          <p:cNvPr id="22" name="Chave Direita 8">
            <a:extLst>
              <a:ext uri="{FF2B5EF4-FFF2-40B4-BE49-F238E27FC236}">
                <a16:creationId xmlns:a16="http://schemas.microsoft.com/office/drawing/2014/main" xmlns="" id="{860923DC-253E-4046-AFF4-A4768CD43196}"/>
              </a:ext>
            </a:extLst>
          </p:cNvPr>
          <p:cNvSpPr/>
          <p:nvPr/>
        </p:nvSpPr>
        <p:spPr>
          <a:xfrm rot="14881816">
            <a:off x="7567385" y="2076475"/>
            <a:ext cx="151987" cy="3621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have Direita 8">
            <a:extLst>
              <a:ext uri="{FF2B5EF4-FFF2-40B4-BE49-F238E27FC236}">
                <a16:creationId xmlns:a16="http://schemas.microsoft.com/office/drawing/2014/main" xmlns="" id="{0EC689EC-2946-4760-ACF1-D108B4AD05A8}"/>
              </a:ext>
            </a:extLst>
          </p:cNvPr>
          <p:cNvSpPr/>
          <p:nvPr/>
        </p:nvSpPr>
        <p:spPr>
          <a:xfrm rot="14965766">
            <a:off x="6946322" y="2063119"/>
            <a:ext cx="179876" cy="8511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Chave Direita 8">
            <a:extLst>
              <a:ext uri="{FF2B5EF4-FFF2-40B4-BE49-F238E27FC236}">
                <a16:creationId xmlns:a16="http://schemas.microsoft.com/office/drawing/2014/main" xmlns="" id="{C97E725F-C5A4-4952-A4E6-88E079F5C01D}"/>
              </a:ext>
            </a:extLst>
          </p:cNvPr>
          <p:cNvSpPr/>
          <p:nvPr/>
        </p:nvSpPr>
        <p:spPr>
          <a:xfrm rot="9302111">
            <a:off x="6315284" y="2925237"/>
            <a:ext cx="179876" cy="8511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39086335-58B3-46E2-A890-3497FE233A61}"/>
                  </a:ext>
                </a:extLst>
              </p:cNvPr>
              <p:cNvSpPr/>
              <p:nvPr/>
            </p:nvSpPr>
            <p:spPr>
              <a:xfrm>
                <a:off x="5904297" y="3139404"/>
                <a:ext cx="511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9086335-58B3-46E2-A890-3497FE233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297" y="3139404"/>
                <a:ext cx="5116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C7F8C731-2240-420C-A112-90EED2A01C77}"/>
                  </a:ext>
                </a:extLst>
              </p:cNvPr>
              <p:cNvSpPr/>
              <p:nvPr/>
            </p:nvSpPr>
            <p:spPr>
              <a:xfrm>
                <a:off x="6678872" y="1998779"/>
                <a:ext cx="518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7F8C731-2240-420C-A112-90EED2A01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872" y="1998779"/>
                <a:ext cx="518026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50A0B08A-4DE7-4261-BFC7-3E8F5F98D444}"/>
                  </a:ext>
                </a:extLst>
              </p:cNvPr>
              <p:cNvSpPr/>
              <p:nvPr/>
            </p:nvSpPr>
            <p:spPr>
              <a:xfrm>
                <a:off x="7369607" y="1767526"/>
                <a:ext cx="518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A0B08A-4DE7-4261-BFC7-3E8F5F98D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607" y="1767526"/>
                <a:ext cx="518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7D4B86E5-87C4-4BE0-BDE0-1820D1C3F5C2}"/>
              </a:ext>
            </a:extLst>
          </p:cNvPr>
          <p:cNvSpPr/>
          <p:nvPr/>
        </p:nvSpPr>
        <p:spPr>
          <a:xfrm>
            <a:off x="71591" y="1481696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The Optimal Strategy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E288D93-6F10-457E-B91B-BEA173C799B1}"/>
              </a:ext>
            </a:extLst>
          </p:cNvPr>
          <p:cNvSpPr/>
          <p:nvPr/>
        </p:nvSpPr>
        <p:spPr>
          <a:xfrm>
            <a:off x="71591" y="220024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Problem Formulation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8F71773-1F48-4895-A06A-0CD83FF693CE}"/>
              </a:ext>
            </a:extLst>
          </p:cNvPr>
          <p:cNvSpPr/>
          <p:nvPr/>
        </p:nvSpPr>
        <p:spPr>
          <a:xfrm>
            <a:off x="64949" y="2883000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2. Our implementation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1BDF444C-FDE3-4701-8FC8-3D091497E15E}"/>
              </a:ext>
            </a:extLst>
          </p:cNvPr>
          <p:cNvSpPr/>
          <p:nvPr/>
        </p:nvSpPr>
        <p:spPr>
          <a:xfrm>
            <a:off x="64949" y="3595128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 dirty="0">
                <a:solidFill>
                  <a:srgbClr val="FFFFFF"/>
                </a:solidFill>
              </a:rPr>
              <a:t>3. Results</a:t>
            </a:r>
          </a:p>
        </p:txBody>
      </p:sp>
    </p:spTree>
    <p:extLst>
      <p:ext uri="{BB962C8B-B14F-4D97-AF65-F5344CB8AC3E}">
        <p14:creationId xmlns:p14="http://schemas.microsoft.com/office/powerpoint/2010/main" val="3655927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1. Problem Formulation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932167" y="1143946"/>
                <a:ext cx="68063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goal</a:t>
                </a:r>
                <a:r>
                  <a:rPr lang="pt-PT" dirty="0"/>
                  <a:t> </a:t>
                </a:r>
                <a:r>
                  <a:rPr lang="pt-PT" dirty="0" err="1"/>
                  <a:t>is</a:t>
                </a:r>
                <a:r>
                  <a:rPr lang="pt-PT" dirty="0"/>
                  <a:t> to </a:t>
                </a:r>
                <a:r>
                  <a:rPr lang="pt-PT" dirty="0" err="1"/>
                  <a:t>chose</a:t>
                </a:r>
                <a:r>
                  <a:rPr lang="pt-PT" dirty="0"/>
                  <a:t> </a:t>
                </a:r>
                <a:r>
                  <a:rPr lang="pt-PT" i="1" dirty="0"/>
                  <a:t>b</a:t>
                </a:r>
                <a:r>
                  <a:rPr lang="pt-PT" dirty="0"/>
                  <a:t> </a:t>
                </a:r>
                <a:r>
                  <a:rPr lang="pt-PT" dirty="0" err="1"/>
                  <a:t>so</a:t>
                </a:r>
                <a:r>
                  <a:rPr lang="pt-PT" dirty="0"/>
                  <a:t> </a:t>
                </a:r>
                <a:r>
                  <a:rPr lang="pt-PT" dirty="0" err="1"/>
                  <a:t>that</a:t>
                </a:r>
                <a:r>
                  <a:rPr lang="pt-PT" dirty="0"/>
                  <a:t> </a:t>
                </a: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wealth</a:t>
                </a:r>
                <a:r>
                  <a:rPr lang="pt-PT" dirty="0"/>
                  <a:t> </a:t>
                </a:r>
                <a:r>
                  <a:rPr lang="pt-PT" dirty="0" err="1"/>
                  <a:t>becomes</a:t>
                </a:r>
                <a:r>
                  <a:rPr lang="pt-PT" dirty="0"/>
                  <a:t> </a:t>
                </a:r>
                <a:r>
                  <a:rPr lang="pt-PT" dirty="0" err="1"/>
                  <a:t>larger</a:t>
                </a:r>
                <a:r>
                  <a:rPr lang="pt-PT" dirty="0"/>
                  <a:t>.</a:t>
                </a:r>
              </a:p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pt-PT" dirty="0"/>
              </a:p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pt-PT" dirty="0"/>
                  <a:t>In Kelly </a:t>
                </a:r>
                <a:r>
                  <a:rPr lang="pt-PT" dirty="0" err="1"/>
                  <a:t>gambling</a:t>
                </a:r>
                <a:r>
                  <a:rPr lang="pt-PT" dirty="0"/>
                  <a:t> </a:t>
                </a:r>
                <a:r>
                  <a:rPr lang="pt-PT" dirty="0" err="1"/>
                  <a:t>we</a:t>
                </a:r>
                <a:r>
                  <a:rPr lang="pt-PT" dirty="0"/>
                  <a:t> </a:t>
                </a:r>
                <a:r>
                  <a:rPr lang="pt-PT" dirty="0" err="1"/>
                  <a:t>wanted</a:t>
                </a:r>
                <a:r>
                  <a:rPr lang="pt-PT" dirty="0"/>
                  <a:t> to </a:t>
                </a:r>
                <a:r>
                  <a:rPr lang="pt-PT" dirty="0" err="1"/>
                  <a:t>find</a:t>
                </a:r>
                <a:r>
                  <a:rPr lang="pt-PT" dirty="0"/>
                  <a:t> a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charset="0"/>
                      </a:rPr>
                      <m:t>𝑏</m:t>
                    </m:r>
                  </m:oMath>
                </a14:m>
                <a:r>
                  <a:rPr lang="pt-PT" dirty="0"/>
                  <a:t> in </a:t>
                </a:r>
                <a:r>
                  <a:rPr lang="pt-PT" dirty="0" err="1"/>
                  <a:t>order</a:t>
                </a:r>
                <a:r>
                  <a:rPr lang="pt-PT" dirty="0"/>
                  <a:t> to maximize </a:t>
                </a:r>
                <a14:m>
                  <m:oMath xmlns:m="http://schemas.openxmlformats.org/officeDocument/2006/math">
                    <m:r>
                      <a:rPr lang="pt-PT" b="1" i="1">
                        <a:latin typeface="Cambria Math" charset="0"/>
                      </a:rPr>
                      <m:t>𝑬</m:t>
                    </m:r>
                    <m:func>
                      <m:funcPr>
                        <m:ctrlPr>
                          <a:rPr lang="pt-PT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PT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PT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pt-PT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pt-PT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PT" i="1">
                                <a:latin typeface="Cambria Math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pt-PT" dirty="0"/>
                  <a:t>, </a:t>
                </a: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growth</a:t>
                </a:r>
                <a:r>
                  <a:rPr lang="pt-PT" dirty="0"/>
                  <a:t> rate of </a:t>
                </a:r>
                <a:r>
                  <a:rPr lang="pt-PT" dirty="0" err="1"/>
                  <a:t>wealth</a:t>
                </a:r>
                <a:r>
                  <a:rPr lang="pt-PT" dirty="0"/>
                  <a:t>.</a:t>
                </a:r>
                <a:endParaRPr lang="en-US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67" y="1143946"/>
                <a:ext cx="6806317" cy="1754326"/>
              </a:xfrm>
              <a:prstGeom prst="rect">
                <a:avLst/>
              </a:prstGeom>
              <a:blipFill>
                <a:blip r:embed="rId3"/>
                <a:stretch>
                  <a:fillRect l="-627"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34243" y="3025115"/>
                <a:ext cx="2261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𝑚𝑎𝑥𝑖𝑚𝑖𝑧𝑒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func>
                        <m:funcPr>
                          <m:ctrlPr>
                            <a:rPr lang="pt-PT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43" y="3025115"/>
                <a:ext cx="2261773" cy="276999"/>
              </a:xfrm>
              <a:prstGeom prst="rect">
                <a:avLst/>
              </a:prstGeom>
              <a:blipFill>
                <a:blip r:embed="rId4"/>
                <a:stretch>
                  <a:fillRect l="-1887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34243" y="3416212"/>
                <a:ext cx="2871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𝑠𝑢𝑏𝑗𝑒𝑐𝑡</m:t>
                      </m:r>
                      <m:r>
                        <a:rPr lang="pt-PT" b="0" i="1" smtClean="0">
                          <a:latin typeface="Cambria Math" charset="0"/>
                        </a:rPr>
                        <m:t> </m:t>
                      </m:r>
                      <m:r>
                        <a:rPr lang="pt-PT" b="0" i="1" smtClean="0">
                          <a:latin typeface="Cambria Math" charset="0"/>
                        </a:rPr>
                        <m:t>𝑡𝑜</m:t>
                      </m:r>
                      <m:r>
                        <a:rPr lang="pt-PT" b="1" i="1" smtClean="0">
                          <a:latin typeface="Cambria Math" charset="0"/>
                        </a:rPr>
                        <m:t>      </m:t>
                      </m:r>
                      <m:sSup>
                        <m:sSupPr>
                          <m:ctrlPr>
                            <a:rPr lang="pt-PT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pt-PT" b="1" i="1" smtClean="0">
                              <a:latin typeface="Cambria Math" charset="0"/>
                            </a:rPr>
                            <m:t>𝟏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</a:rPr>
                        <m:t>=1, </m:t>
                      </m:r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43" y="3416212"/>
                <a:ext cx="28711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335" t="-141304" r="-1274" b="-17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75815" y="3820054"/>
                <a:ext cx="680631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solution</a:t>
                </a:r>
                <a:r>
                  <a:rPr lang="pt-PT" dirty="0"/>
                  <a:t> of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charset="0"/>
                      </a:rPr>
                      <m:t>𝑏</m:t>
                    </m:r>
                  </m:oMath>
                </a14:m>
                <a:r>
                  <a:rPr lang="pt-PT" dirty="0"/>
                  <a:t> </a:t>
                </a:r>
                <a:r>
                  <a:rPr lang="pt-PT" dirty="0" err="1"/>
                  <a:t>optimal</a:t>
                </a:r>
                <a:r>
                  <a:rPr lang="pt-PT" dirty="0"/>
                  <a:t> </a:t>
                </a:r>
                <a:r>
                  <a:rPr lang="pt-PT" dirty="0" err="1"/>
                  <a:t>values</a:t>
                </a:r>
                <a:r>
                  <a:rPr lang="pt-PT" dirty="0"/>
                  <a:t> </a:t>
                </a:r>
                <a:r>
                  <a:rPr lang="pt-PT" dirty="0" err="1"/>
                  <a:t>cannot</a:t>
                </a:r>
                <a:r>
                  <a:rPr lang="pt-PT" dirty="0"/>
                  <a:t> </a:t>
                </a:r>
                <a:r>
                  <a:rPr lang="en-US" dirty="0"/>
                  <a:t>depend</a:t>
                </a:r>
                <a:r>
                  <a:rPr lang="pt-PT" dirty="0"/>
                  <a:t> </a:t>
                </a:r>
                <a:r>
                  <a:rPr lang="pt-PT" dirty="0" err="1"/>
                  <a:t>on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PT" dirty="0"/>
                  <a:t>.</a:t>
                </a:r>
                <a:endParaRPr 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815" y="3820054"/>
                <a:ext cx="6806317" cy="507831"/>
              </a:xfrm>
              <a:prstGeom prst="rect">
                <a:avLst/>
              </a:prstGeom>
              <a:blipFill>
                <a:blip r:embed="rId6"/>
                <a:stretch>
                  <a:fillRect l="-627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BA25F35-CCE0-4316-A8CC-BC7B0B9743D1}"/>
              </a:ext>
            </a:extLst>
          </p:cNvPr>
          <p:cNvSpPr/>
          <p:nvPr/>
        </p:nvSpPr>
        <p:spPr>
          <a:xfrm>
            <a:off x="71591" y="1481696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The Optimal Strategy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F60BDC7-B5D0-45EB-AE10-DF59BA71DE8E}"/>
              </a:ext>
            </a:extLst>
          </p:cNvPr>
          <p:cNvSpPr/>
          <p:nvPr/>
        </p:nvSpPr>
        <p:spPr>
          <a:xfrm>
            <a:off x="71591" y="220024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Problem Formulation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59E01BD-10D5-493D-95A3-2826FF3BEF8E}"/>
              </a:ext>
            </a:extLst>
          </p:cNvPr>
          <p:cNvSpPr/>
          <p:nvPr/>
        </p:nvSpPr>
        <p:spPr>
          <a:xfrm>
            <a:off x="64949" y="2883000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2. Our 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D628902-127D-4B07-B391-71F4CB35445B}"/>
              </a:ext>
            </a:extLst>
          </p:cNvPr>
          <p:cNvSpPr/>
          <p:nvPr/>
        </p:nvSpPr>
        <p:spPr>
          <a:xfrm>
            <a:off x="64949" y="3595128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 dirty="0">
                <a:solidFill>
                  <a:srgbClr val="FFFFFF"/>
                </a:solidFill>
              </a:rPr>
              <a:t>3. Results</a:t>
            </a:r>
          </a:p>
        </p:txBody>
      </p:sp>
    </p:spTree>
    <p:extLst>
      <p:ext uri="{BB962C8B-B14F-4D97-AF65-F5344CB8AC3E}">
        <p14:creationId xmlns:p14="http://schemas.microsoft.com/office/powerpoint/2010/main" val="4129836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1. Problem Formulation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75816" y="1143946"/>
            <a:ext cx="6806317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We</a:t>
            </a:r>
            <a:r>
              <a:rPr lang="pt-PT" dirty="0"/>
              <a:t> came </a:t>
            </a:r>
            <a:r>
              <a:rPr lang="pt-PT" dirty="0" err="1"/>
              <a:t>up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2 </a:t>
            </a:r>
            <a:r>
              <a:rPr lang="pt-PT" dirty="0" err="1"/>
              <a:t>solutions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29125" y="2907919"/>
                <a:ext cx="8730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25" y="2907919"/>
                <a:ext cx="873060" cy="276999"/>
              </a:xfrm>
              <a:prstGeom prst="rect">
                <a:avLst/>
              </a:prstGeom>
              <a:blipFill>
                <a:blip r:embed="rId3"/>
                <a:stretch>
                  <a:fillRect r="-69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762497" y="2284080"/>
            <a:ext cx="68063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pt-PT"/>
              <a:t>Since we bet just one…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ADE667C1-855B-4EB3-9308-330037A033D8}"/>
                  </a:ext>
                </a:extLst>
              </p:cNvPr>
              <p:cNvSpPr txBox="1"/>
              <p:nvPr/>
            </p:nvSpPr>
            <p:spPr>
              <a:xfrm>
                <a:off x="2590801" y="3696966"/>
                <a:ext cx="188192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PT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pt-PT" b="1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</m:nary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E667C1-855B-4EB3-9308-330037A03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3696966"/>
                <a:ext cx="1881925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18BF2E9-9AB3-433F-9F97-C18775694552}"/>
              </a:ext>
            </a:extLst>
          </p:cNvPr>
          <p:cNvSpPr txBox="1"/>
          <p:nvPr/>
        </p:nvSpPr>
        <p:spPr>
          <a:xfrm>
            <a:off x="1875815" y="3163027"/>
            <a:ext cx="6806317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:</a:t>
            </a:r>
            <a:endParaRPr lang="en-US" i="1" dirty="0"/>
          </a:p>
        </p:txBody>
      </p:sp>
      <p:sp>
        <p:nvSpPr>
          <p:cNvPr id="19" name="Seta para a Direita 7">
            <a:extLst>
              <a:ext uri="{FF2B5EF4-FFF2-40B4-BE49-F238E27FC236}">
                <a16:creationId xmlns:a16="http://schemas.microsoft.com/office/drawing/2014/main" xmlns="" id="{F078E081-0870-4E83-99B0-93D4800C2F87}"/>
              </a:ext>
            </a:extLst>
          </p:cNvPr>
          <p:cNvSpPr/>
          <p:nvPr/>
        </p:nvSpPr>
        <p:spPr>
          <a:xfrm>
            <a:off x="4671276" y="3904401"/>
            <a:ext cx="628785" cy="2911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D1399C52-DCB7-4D1F-93C4-1075F6D3774D}"/>
                  </a:ext>
                </a:extLst>
              </p:cNvPr>
              <p:cNvSpPr txBox="1"/>
              <p:nvPr/>
            </p:nvSpPr>
            <p:spPr>
              <a:xfrm>
                <a:off x="5614309" y="3558466"/>
                <a:ext cx="2438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𝑚𝑎𝑥𝑖𝑚𝑖𝑧𝑒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PT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pt-PT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399C52-DCB7-4D1F-93C4-1075F6D37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309" y="3558466"/>
                <a:ext cx="2438103" cy="276999"/>
              </a:xfrm>
              <a:prstGeom prst="rect">
                <a:avLst/>
              </a:prstGeom>
              <a:blipFill>
                <a:blip r:embed="rId5"/>
                <a:stretch>
                  <a:fillRect l="-1750"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00F33E42-5C59-4391-9925-0812CA446416}"/>
                  </a:ext>
                </a:extLst>
              </p:cNvPr>
              <p:cNvSpPr txBox="1"/>
              <p:nvPr/>
            </p:nvSpPr>
            <p:spPr>
              <a:xfrm>
                <a:off x="5614309" y="4015348"/>
                <a:ext cx="2871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𝑠𝑢𝑏𝑗𝑒𝑐𝑡</m:t>
                      </m:r>
                      <m:r>
                        <a:rPr lang="pt-PT" b="0" i="1" smtClean="0">
                          <a:latin typeface="Cambria Math" charset="0"/>
                        </a:rPr>
                        <m:t> </m:t>
                      </m:r>
                      <m:r>
                        <a:rPr lang="pt-PT" b="0" i="1" smtClean="0">
                          <a:latin typeface="Cambria Math" charset="0"/>
                        </a:rPr>
                        <m:t>𝑡𝑜</m:t>
                      </m:r>
                      <m:r>
                        <a:rPr lang="pt-PT" b="1" i="1" smtClean="0">
                          <a:latin typeface="Cambria Math" charset="0"/>
                        </a:rPr>
                        <m:t>      </m:t>
                      </m:r>
                      <m:sSup>
                        <m:sSupPr>
                          <m:ctrlPr>
                            <a:rPr lang="pt-PT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pt-PT" b="1" i="1" smtClean="0">
                              <a:latin typeface="Cambria Math" charset="0"/>
                            </a:rPr>
                            <m:t>𝟏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</a:rPr>
                        <m:t>=1, </m:t>
                      </m:r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F33E42-5C59-4391-9925-0812CA446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309" y="4015348"/>
                <a:ext cx="2871171" cy="276999"/>
              </a:xfrm>
              <a:prstGeom prst="rect">
                <a:avLst/>
              </a:prstGeom>
              <a:blipFill>
                <a:blip r:embed="rId6"/>
                <a:stretch>
                  <a:fillRect l="-2335" t="-2222" r="-127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3ACA0E0C-80FC-4D89-8A0A-E484D70F722E}"/>
                  </a:ext>
                </a:extLst>
              </p:cNvPr>
              <p:cNvSpPr txBox="1"/>
              <p:nvPr/>
            </p:nvSpPr>
            <p:spPr>
              <a:xfrm>
                <a:off x="6954030" y="4341066"/>
                <a:ext cx="17281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pt-PT" b="1" i="1" smtClean="0">
                              <a:latin typeface="Cambria Math" charset="0"/>
                            </a:rPr>
                            <m:t>𝟏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pt-PT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PT" b="0" i="1" smtClean="0">
                          <a:latin typeface="Cambria Math" charset="0"/>
                        </a:rPr>
                        <m:t>=1,</m:t>
                      </m:r>
                      <m:sSub>
                        <m:sSubPr>
                          <m:ctrlPr>
                            <a:rPr lang="pt-PT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CA0E0C-80FC-4D89-8A0A-E484D70F7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30" y="4341066"/>
                <a:ext cx="1728102" cy="276999"/>
              </a:xfrm>
              <a:prstGeom prst="rect">
                <a:avLst/>
              </a:prstGeom>
              <a:blipFill>
                <a:blip r:embed="rId7"/>
                <a:stretch>
                  <a:fillRect l="-2473" t="-2174" r="-247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B04436D1-C79D-4F66-9BBA-16864F663224}"/>
                  </a:ext>
                </a:extLst>
              </p:cNvPr>
              <p:cNvSpPr/>
              <p:nvPr/>
            </p:nvSpPr>
            <p:spPr>
              <a:xfrm>
                <a:off x="5937819" y="3728502"/>
                <a:ext cx="378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4436D1-C79D-4F66-9BBA-16864F663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819" y="3728502"/>
                <a:ext cx="3788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B81222CB-404F-4C03-895F-4A8F198C99BA}"/>
              </a:ext>
            </a:extLst>
          </p:cNvPr>
          <p:cNvSpPr/>
          <p:nvPr/>
        </p:nvSpPr>
        <p:spPr>
          <a:xfrm>
            <a:off x="71591" y="1481696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The Optimal Strategy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054E49F-7A82-4308-A663-94159830EF34}"/>
              </a:ext>
            </a:extLst>
          </p:cNvPr>
          <p:cNvSpPr/>
          <p:nvPr/>
        </p:nvSpPr>
        <p:spPr>
          <a:xfrm>
            <a:off x="71591" y="220024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Problem Formulation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2E3ACE9-FCF9-477B-AF59-C8FBE963C018}"/>
              </a:ext>
            </a:extLst>
          </p:cNvPr>
          <p:cNvSpPr/>
          <p:nvPr/>
        </p:nvSpPr>
        <p:spPr>
          <a:xfrm>
            <a:off x="64949" y="2883000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2. Our implementation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73211795-81FF-4A78-8F4E-E3122353BC0A}"/>
              </a:ext>
            </a:extLst>
          </p:cNvPr>
          <p:cNvSpPr/>
          <p:nvPr/>
        </p:nvSpPr>
        <p:spPr>
          <a:xfrm>
            <a:off x="64949" y="3595128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 dirty="0">
                <a:solidFill>
                  <a:srgbClr val="FFFFFF"/>
                </a:solidFill>
              </a:rPr>
              <a:t>3. Results</a:t>
            </a:r>
          </a:p>
        </p:txBody>
      </p:sp>
    </p:spTree>
    <p:extLst>
      <p:ext uri="{BB962C8B-B14F-4D97-AF65-F5344CB8AC3E}">
        <p14:creationId xmlns:p14="http://schemas.microsoft.com/office/powerpoint/2010/main" val="3266015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1. Problem Formulation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932167" y="1610702"/>
                <a:ext cx="6806317" cy="21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pt-PT" dirty="0"/>
                  <a:t>It </a:t>
                </a:r>
                <a:r>
                  <a:rPr lang="pt-PT" dirty="0" err="1"/>
                  <a:t>was</a:t>
                </a:r>
                <a:r>
                  <a:rPr lang="pt-PT" dirty="0"/>
                  <a:t> </a:t>
                </a:r>
                <a:r>
                  <a:rPr lang="pt-PT" dirty="0" err="1"/>
                  <a:t>an</a:t>
                </a:r>
                <a:r>
                  <a:rPr lang="pt-PT" dirty="0"/>
                  <a:t> </a:t>
                </a:r>
                <a:r>
                  <a:rPr lang="pt-PT" dirty="0" err="1"/>
                  <a:t>aproximation</a:t>
                </a:r>
                <a:r>
                  <a:rPr lang="pt-PT" dirty="0"/>
                  <a:t> of </a:t>
                </a:r>
                <a:r>
                  <a:rPr lang="pt-PT" dirty="0" err="1"/>
                  <a:t>the</a:t>
                </a:r>
                <a:r>
                  <a:rPr lang="pt-PT" dirty="0"/>
                  <a:t> 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PT" dirty="0"/>
                  <a:t> </a:t>
                </a:r>
                <a:r>
                  <a:rPr lang="pt-PT" dirty="0" err="1"/>
                  <a:t>vectors</a:t>
                </a:r>
                <a:r>
                  <a:rPr lang="pt-PT" dirty="0"/>
                  <a:t>;</a:t>
                </a:r>
              </a:p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pt-PT" dirty="0"/>
              </a:p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pt-PT" dirty="0" err="1"/>
                  <a:t>So</a:t>
                </a:r>
                <a:r>
                  <a:rPr lang="pt-PT" dirty="0"/>
                  <a:t> in </a:t>
                </a:r>
                <a:r>
                  <a:rPr lang="pt-PT" dirty="0" err="1"/>
                  <a:t>average</a:t>
                </a:r>
                <a:r>
                  <a:rPr lang="pt-PT" dirty="0"/>
                  <a:t> </a:t>
                </a:r>
                <a:r>
                  <a:rPr lang="pt-PT" dirty="0" err="1"/>
                  <a:t>we</a:t>
                </a:r>
                <a:r>
                  <a:rPr lang="pt-PT" dirty="0"/>
                  <a:t> </a:t>
                </a:r>
                <a:r>
                  <a:rPr lang="pt-PT" dirty="0" err="1"/>
                  <a:t>could</a:t>
                </a:r>
                <a:r>
                  <a:rPr lang="pt-PT" dirty="0"/>
                  <a:t> </a:t>
                </a:r>
                <a:r>
                  <a:rPr lang="pt-PT" dirty="0" err="1"/>
                  <a:t>still</a:t>
                </a:r>
                <a:r>
                  <a:rPr lang="pt-PT" dirty="0"/>
                  <a:t> </a:t>
                </a:r>
                <a:r>
                  <a:rPr lang="pt-PT" dirty="0" err="1"/>
                  <a:t>get</a:t>
                </a:r>
                <a:r>
                  <a:rPr lang="pt-PT" dirty="0"/>
                  <a:t> </a:t>
                </a: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best</a:t>
                </a:r>
                <a:r>
                  <a:rPr lang="pt-PT" dirty="0"/>
                  <a:t> </a:t>
                </a:r>
                <a:r>
                  <a:rPr lang="pt-PT" dirty="0" err="1"/>
                  <a:t>probability</a:t>
                </a:r>
                <a:r>
                  <a:rPr lang="pt-PT" dirty="0"/>
                  <a:t> </a:t>
                </a:r>
                <a:r>
                  <a:rPr lang="pt-PT" dirty="0" err="1"/>
                  <a:t>outcome</a:t>
                </a:r>
                <a:r>
                  <a:rPr lang="pt-PT" dirty="0"/>
                  <a:t> for </a:t>
                </a: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best</a:t>
                </a:r>
                <a:r>
                  <a:rPr lang="pt-PT" dirty="0"/>
                  <a:t> </a:t>
                </a:r>
                <a:r>
                  <a:rPr lang="pt-PT" dirty="0" err="1"/>
                  <a:t>value</a:t>
                </a:r>
                <a:r>
                  <a:rPr lang="pt-PT" dirty="0"/>
                  <a:t> of </a:t>
                </a: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return</a:t>
                </a:r>
                <a:r>
                  <a:rPr lang="pt-PT" dirty="0"/>
                  <a:t> </a:t>
                </a:r>
                <a:r>
                  <a:rPr lang="pt-PT" dirty="0" err="1"/>
                  <a:t>matrix</a:t>
                </a:r>
                <a:r>
                  <a:rPr lang="pt-PT" dirty="0"/>
                  <a:t> </a:t>
                </a:r>
                <a:r>
                  <a:rPr lang="pt-PT" dirty="0" err="1"/>
                  <a:t>but</a:t>
                </a:r>
                <a:r>
                  <a:rPr lang="pt-PT" dirty="0"/>
                  <a:t> </a:t>
                </a:r>
                <a:r>
                  <a:rPr lang="pt-PT" dirty="0" err="1"/>
                  <a:t>with</a:t>
                </a:r>
                <a:r>
                  <a:rPr lang="pt-PT" dirty="0"/>
                  <a:t> a </a:t>
                </a:r>
                <a:r>
                  <a:rPr lang="pt-PT" dirty="0" err="1"/>
                  <a:t>low</a:t>
                </a:r>
                <a:r>
                  <a:rPr lang="pt-PT" dirty="0"/>
                  <a:t> </a:t>
                </a:r>
                <a:r>
                  <a:rPr lang="pt-PT" dirty="0" err="1"/>
                  <a:t>probability</a:t>
                </a:r>
                <a:r>
                  <a:rPr lang="pt-PT" dirty="0"/>
                  <a:t> to </a:t>
                </a:r>
                <a:r>
                  <a:rPr lang="pt-PT" dirty="0" err="1"/>
                  <a:t>happen</a:t>
                </a:r>
                <a:r>
                  <a:rPr lang="pt-PT" dirty="0"/>
                  <a:t>;</a:t>
                </a:r>
                <a:endParaRPr lang="en-US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67" y="1610702"/>
                <a:ext cx="6806317" cy="2169825"/>
              </a:xfrm>
              <a:prstGeom prst="rect">
                <a:avLst/>
              </a:prstGeom>
              <a:blipFill>
                <a:blip r:embed="rId3"/>
                <a:stretch>
                  <a:fillRect l="-627" r="-269" b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297B3F9-EAE7-4816-92DC-73911CB1B95F}"/>
              </a:ext>
            </a:extLst>
          </p:cNvPr>
          <p:cNvSpPr/>
          <p:nvPr/>
        </p:nvSpPr>
        <p:spPr>
          <a:xfrm>
            <a:off x="71591" y="1481696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The Optimal Strategy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88B29FFC-B111-488A-A589-145C97430043}"/>
              </a:ext>
            </a:extLst>
          </p:cNvPr>
          <p:cNvSpPr/>
          <p:nvPr/>
        </p:nvSpPr>
        <p:spPr>
          <a:xfrm>
            <a:off x="71591" y="220024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Problem Formulation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61A88C2-71FC-4B50-B94A-4C0C1E9B98B4}"/>
              </a:ext>
            </a:extLst>
          </p:cNvPr>
          <p:cNvSpPr/>
          <p:nvPr/>
        </p:nvSpPr>
        <p:spPr>
          <a:xfrm>
            <a:off x="64949" y="2883000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2. Our implementation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31599D8-15EB-4FDD-8557-9C9768E70824}"/>
              </a:ext>
            </a:extLst>
          </p:cNvPr>
          <p:cNvSpPr/>
          <p:nvPr/>
        </p:nvSpPr>
        <p:spPr>
          <a:xfrm>
            <a:off x="64949" y="3595128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 dirty="0">
                <a:solidFill>
                  <a:srgbClr val="FFFFFF"/>
                </a:solidFill>
              </a:rPr>
              <a:t>3. Results</a:t>
            </a:r>
          </a:p>
        </p:txBody>
      </p:sp>
    </p:spTree>
    <p:extLst>
      <p:ext uri="{BB962C8B-B14F-4D97-AF65-F5344CB8AC3E}">
        <p14:creationId xmlns:p14="http://schemas.microsoft.com/office/powerpoint/2010/main" val="1503854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1. Problem Formulation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3D60460-2CE3-4EF5-9E18-ED57E25FDB59}"/>
              </a:ext>
            </a:extLst>
          </p:cNvPr>
          <p:cNvSpPr/>
          <p:nvPr/>
        </p:nvSpPr>
        <p:spPr>
          <a:xfrm>
            <a:off x="71591" y="1481696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The Optimal Strategy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A19DE5F-3B11-46B5-92EA-ADB9D65539B3}"/>
              </a:ext>
            </a:extLst>
          </p:cNvPr>
          <p:cNvSpPr/>
          <p:nvPr/>
        </p:nvSpPr>
        <p:spPr>
          <a:xfrm>
            <a:off x="71591" y="220024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Problem Formulation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72D6681-B6FC-42D2-9AA5-879E6D1D1ED2}"/>
              </a:ext>
            </a:extLst>
          </p:cNvPr>
          <p:cNvSpPr/>
          <p:nvPr/>
        </p:nvSpPr>
        <p:spPr>
          <a:xfrm>
            <a:off x="64949" y="2883000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2. Our 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75D696-5E1B-44E7-B59A-722B8321BC81}"/>
              </a:ext>
            </a:extLst>
          </p:cNvPr>
          <p:cNvSpPr/>
          <p:nvPr/>
        </p:nvSpPr>
        <p:spPr>
          <a:xfrm>
            <a:off x="64949" y="3595128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 dirty="0">
                <a:solidFill>
                  <a:srgbClr val="FFFFFF"/>
                </a:solidFill>
              </a:rPr>
              <a:t>3.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CED79F59-0C5E-4DD0-A73F-5515CE6C6484}"/>
                  </a:ext>
                </a:extLst>
              </p:cNvPr>
              <p:cNvSpPr txBox="1"/>
              <p:nvPr/>
            </p:nvSpPr>
            <p:spPr>
              <a:xfrm>
                <a:off x="1996247" y="1749647"/>
                <a:ext cx="2526141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PT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pt-PT" dirty="0"/>
                                    <m:t> 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D79F59-0C5E-4DD0-A73F-5515CE6C6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247" y="1749647"/>
                <a:ext cx="2526141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882625D-BF88-4C01-B456-5904CBFC3F41}"/>
              </a:ext>
            </a:extLst>
          </p:cNvPr>
          <p:cNvSpPr txBox="1"/>
          <p:nvPr/>
        </p:nvSpPr>
        <p:spPr>
          <a:xfrm>
            <a:off x="1762497" y="1253428"/>
            <a:ext cx="68063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:</a:t>
            </a:r>
            <a:endParaRPr lang="en-US" i="1" dirty="0"/>
          </a:p>
        </p:txBody>
      </p:sp>
      <p:sp>
        <p:nvSpPr>
          <p:cNvPr id="26" name="Seta para a Direita 7">
            <a:extLst>
              <a:ext uri="{FF2B5EF4-FFF2-40B4-BE49-F238E27FC236}">
                <a16:creationId xmlns:a16="http://schemas.microsoft.com/office/drawing/2014/main" xmlns="" id="{5CD39A77-BCA4-4CA0-A5CD-91DFFB6EE610}"/>
              </a:ext>
            </a:extLst>
          </p:cNvPr>
          <p:cNvSpPr/>
          <p:nvPr/>
        </p:nvSpPr>
        <p:spPr>
          <a:xfrm>
            <a:off x="4881310" y="1936737"/>
            <a:ext cx="628785" cy="2911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1F63C4A9-A939-4E4F-B93E-510B7CF5B5B3}"/>
                  </a:ext>
                </a:extLst>
              </p:cNvPr>
              <p:cNvSpPr txBox="1"/>
              <p:nvPr/>
            </p:nvSpPr>
            <p:spPr>
              <a:xfrm>
                <a:off x="5518223" y="1659738"/>
                <a:ext cx="1082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𝑚𝑎𝑥𝑖𝑚𝑖𝑧𝑒</m:t>
                      </m:r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63C4A9-A939-4E4F-B93E-510B7CF5B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223" y="1659738"/>
                <a:ext cx="1082284" cy="276999"/>
              </a:xfrm>
              <a:prstGeom prst="rect">
                <a:avLst/>
              </a:prstGeom>
              <a:blipFill>
                <a:blip r:embed="rId4"/>
                <a:stretch>
                  <a:fillRect l="-4494" r="-4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BF74DE54-4C8C-4302-B0BF-15DEB3D59690}"/>
                  </a:ext>
                </a:extLst>
              </p:cNvPr>
              <p:cNvSpPr txBox="1"/>
              <p:nvPr/>
            </p:nvSpPr>
            <p:spPr>
              <a:xfrm>
                <a:off x="5518223" y="2371802"/>
                <a:ext cx="2871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𝑠𝑢𝑏𝑗𝑒𝑐𝑡</m:t>
                      </m:r>
                      <m:r>
                        <a:rPr lang="pt-PT" b="0" i="1" smtClean="0">
                          <a:latin typeface="Cambria Math" charset="0"/>
                        </a:rPr>
                        <m:t> </m:t>
                      </m:r>
                      <m:r>
                        <a:rPr lang="pt-PT" b="0" i="1" smtClean="0">
                          <a:latin typeface="Cambria Math" charset="0"/>
                        </a:rPr>
                        <m:t>𝑡𝑜</m:t>
                      </m:r>
                      <m:r>
                        <a:rPr lang="pt-PT" b="1" i="1" smtClean="0">
                          <a:latin typeface="Cambria Math" charset="0"/>
                        </a:rPr>
                        <m:t>      </m:t>
                      </m:r>
                      <m:sSup>
                        <m:sSupPr>
                          <m:ctrlPr>
                            <a:rPr lang="pt-PT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pt-PT" b="1" i="1" smtClean="0">
                              <a:latin typeface="Cambria Math" charset="0"/>
                            </a:rPr>
                            <m:t>𝟏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</a:rPr>
                        <m:t>=1, </m:t>
                      </m:r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74DE54-4C8C-4302-B0BF-15DEB3D59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223" y="2371802"/>
                <a:ext cx="2871171" cy="276999"/>
              </a:xfrm>
              <a:prstGeom prst="rect">
                <a:avLst/>
              </a:prstGeom>
              <a:blipFill>
                <a:blip r:embed="rId5"/>
                <a:stretch>
                  <a:fillRect l="-2335" t="-2174" r="-148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6889F125-FFFA-4520-88F4-9AEF4AC7344A}"/>
                  </a:ext>
                </a:extLst>
              </p:cNvPr>
              <p:cNvSpPr txBox="1"/>
              <p:nvPr/>
            </p:nvSpPr>
            <p:spPr>
              <a:xfrm>
                <a:off x="6840712" y="2681854"/>
                <a:ext cx="17281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pt-PT" b="1" i="1" smtClean="0">
                              <a:latin typeface="Cambria Math" charset="0"/>
                            </a:rPr>
                            <m:t>𝟏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pt-PT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PT" b="0" i="1" smtClean="0">
                          <a:latin typeface="Cambria Math" charset="0"/>
                        </a:rPr>
                        <m:t>=1,</m:t>
                      </m:r>
                      <m:sSub>
                        <m:sSubPr>
                          <m:ctrlPr>
                            <a:rPr lang="pt-PT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89F125-FFFA-4520-88F4-9AEF4AC73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712" y="2681854"/>
                <a:ext cx="1728102" cy="276999"/>
              </a:xfrm>
              <a:prstGeom prst="rect">
                <a:avLst/>
              </a:prstGeom>
              <a:blipFill>
                <a:blip r:embed="rId6"/>
                <a:stretch>
                  <a:fillRect l="-2113" t="-2222" r="-246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02CED62F-A1CD-44C3-ADA5-433A40D392D9}"/>
                  </a:ext>
                </a:extLst>
              </p:cNvPr>
              <p:cNvSpPr/>
              <p:nvPr/>
            </p:nvSpPr>
            <p:spPr>
              <a:xfrm>
                <a:off x="5843291" y="1916164"/>
                <a:ext cx="378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2CED62F-A1CD-44C3-ADA5-433A40D39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291" y="1916164"/>
                <a:ext cx="3788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hlinkClick r:id="rId8"/>
            <a:extLst>
              <a:ext uri="{FF2B5EF4-FFF2-40B4-BE49-F238E27FC236}">
                <a16:creationId xmlns:a16="http://schemas.microsoft.com/office/drawing/2014/main" xmlns="" id="{7E0338A0-AB08-425C-AC49-913A2D90B6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5489" y="2355042"/>
            <a:ext cx="2467143" cy="2467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72BE8380-E9CF-4860-BCCC-AF4031103679}"/>
                  </a:ext>
                </a:extLst>
              </p:cNvPr>
              <p:cNvSpPr/>
              <p:nvPr/>
            </p:nvSpPr>
            <p:spPr>
              <a:xfrm>
                <a:off x="2991986" y="3712646"/>
                <a:ext cx="518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2BE8380-E9CF-4860-BCCC-AF4031103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986" y="3712646"/>
                <a:ext cx="518026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C5E063EF-45BF-4DD8-A672-85433384CC03}"/>
                  </a:ext>
                </a:extLst>
              </p:cNvPr>
              <p:cNvSpPr/>
              <p:nvPr/>
            </p:nvSpPr>
            <p:spPr>
              <a:xfrm>
                <a:off x="3620611" y="3729724"/>
                <a:ext cx="518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E063EF-45BF-4DD8-A672-85433384C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11" y="3729724"/>
                <a:ext cx="518026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E963DCA3-E024-42B9-B4C6-61091EA2FDB4}"/>
                  </a:ext>
                </a:extLst>
              </p:cNvPr>
              <p:cNvSpPr/>
              <p:nvPr/>
            </p:nvSpPr>
            <p:spPr>
              <a:xfrm>
                <a:off x="3327894" y="3302506"/>
                <a:ext cx="421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963DCA3-E024-42B9-B4C6-61091EA2F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894" y="3302506"/>
                <a:ext cx="4219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AA3DEF95-A927-4564-91E1-1E7A0A3F8E8D}"/>
                  </a:ext>
                </a:extLst>
              </p:cNvPr>
              <p:cNvSpPr/>
              <p:nvPr/>
            </p:nvSpPr>
            <p:spPr>
              <a:xfrm>
                <a:off x="4042915" y="3495035"/>
                <a:ext cx="511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A3DEF95-A927-4564-91E1-1E7A0A3F8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915" y="3495035"/>
                <a:ext cx="511614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B78DB603-7960-40B8-9CAA-C7783AD4FC62}"/>
                  </a:ext>
                </a:extLst>
              </p:cNvPr>
              <p:cNvSpPr txBox="1"/>
              <p:nvPr/>
            </p:nvSpPr>
            <p:spPr>
              <a:xfrm>
                <a:off x="6555372" y="1308530"/>
                <a:ext cx="2526141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PT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pt-PT" dirty="0"/>
                                    <m:t> 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8DB603-7960-40B8-9CAA-C7783AD4F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372" y="1308530"/>
                <a:ext cx="2526141" cy="8917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46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1. Problem Formulation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Wrapping</a:t>
            </a:r>
            <a:r>
              <a:rPr lang="pt-PT" dirty="0"/>
              <a:t> </a:t>
            </a:r>
            <a:r>
              <a:rPr lang="pt-PT" dirty="0" err="1"/>
              <a:t>up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final </a:t>
            </a:r>
            <a:r>
              <a:rPr lang="pt-PT" dirty="0" err="1"/>
              <a:t>formulation</a:t>
            </a:r>
            <a:r>
              <a:rPr lang="pt-PT" dirty="0"/>
              <a:t> of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50CE1DD-76C1-4C0C-969D-703D108F661C}"/>
              </a:ext>
            </a:extLst>
          </p:cNvPr>
          <p:cNvSpPr/>
          <p:nvPr/>
        </p:nvSpPr>
        <p:spPr>
          <a:xfrm>
            <a:off x="71591" y="1481696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The Optimal Strategy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B8725D6-4692-46CF-A299-E8D2E9E54562}"/>
              </a:ext>
            </a:extLst>
          </p:cNvPr>
          <p:cNvSpPr/>
          <p:nvPr/>
        </p:nvSpPr>
        <p:spPr>
          <a:xfrm>
            <a:off x="71591" y="220024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Problem Formulation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860A4FA-A884-4F40-AE62-265111E3CF73}"/>
              </a:ext>
            </a:extLst>
          </p:cNvPr>
          <p:cNvSpPr/>
          <p:nvPr/>
        </p:nvSpPr>
        <p:spPr>
          <a:xfrm>
            <a:off x="64949" y="2883000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2. Our 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90FEE13-2AE1-4EC6-A01B-4EBE1B223A2D}"/>
              </a:ext>
            </a:extLst>
          </p:cNvPr>
          <p:cNvSpPr/>
          <p:nvPr/>
        </p:nvSpPr>
        <p:spPr>
          <a:xfrm>
            <a:off x="64949" y="3595128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 dirty="0">
                <a:solidFill>
                  <a:srgbClr val="FFFFFF"/>
                </a:solidFill>
              </a:rPr>
              <a:t>3.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9440B975-EE9E-48A0-8002-68774EC433AB}"/>
                  </a:ext>
                </a:extLst>
              </p:cNvPr>
              <p:cNvSpPr txBox="1"/>
              <p:nvPr/>
            </p:nvSpPr>
            <p:spPr>
              <a:xfrm>
                <a:off x="2095439" y="2025787"/>
                <a:ext cx="1184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charset="0"/>
                        </a:rPr>
                        <m:t>𝒎𝒂𝒙𝒊𝒎𝒊𝒛𝒆</m:t>
                      </m:r>
                    </m:oMath>
                  </m:oMathPara>
                </a14:m>
                <a:endParaRPr lang="pt-PT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40B975-EE9E-48A0-8002-68774EC43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439" y="2025787"/>
                <a:ext cx="1184620" cy="276999"/>
              </a:xfrm>
              <a:prstGeom prst="rect">
                <a:avLst/>
              </a:prstGeom>
              <a:blipFill>
                <a:blip r:embed="rId3"/>
                <a:stretch>
                  <a:fillRect l="-4124" r="-412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478403C6-1BD9-4048-ADE7-FA0E17E57FA3}"/>
                  </a:ext>
                </a:extLst>
              </p:cNvPr>
              <p:cNvSpPr txBox="1"/>
              <p:nvPr/>
            </p:nvSpPr>
            <p:spPr>
              <a:xfrm>
                <a:off x="2095439" y="2815886"/>
                <a:ext cx="2948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charset="0"/>
                        </a:rPr>
                        <m:t>𝒔𝒖𝒃𝒋𝒆𝒄𝒕</m:t>
                      </m:r>
                      <m:r>
                        <a:rPr lang="pt-PT" b="1" i="1" smtClean="0">
                          <a:latin typeface="Cambria Math" charset="0"/>
                        </a:rPr>
                        <m:t> </m:t>
                      </m:r>
                      <m:r>
                        <a:rPr lang="pt-PT" b="1" i="1" smtClean="0">
                          <a:latin typeface="Cambria Math" charset="0"/>
                        </a:rPr>
                        <m:t>𝒕𝒐</m:t>
                      </m:r>
                      <m:r>
                        <a:rPr lang="pt-PT" b="1" i="1" smtClean="0">
                          <a:latin typeface="Cambria Math" charset="0"/>
                        </a:rPr>
                        <m:t>      </m:t>
                      </m:r>
                      <m:sSup>
                        <m:sSupPr>
                          <m:ctrlPr>
                            <a:rPr lang="pt-PT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pt-PT" b="1" i="1" smtClean="0">
                              <a:latin typeface="Cambria Math" charset="0"/>
                            </a:rPr>
                            <m:t>𝟏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</a:rPr>
                        <m:t>=1, </m:t>
                      </m:r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8403C6-1BD9-4048-ADE7-FA0E17E57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439" y="2815886"/>
                <a:ext cx="2948628" cy="276999"/>
              </a:xfrm>
              <a:prstGeom prst="rect">
                <a:avLst/>
              </a:prstGeom>
              <a:blipFill>
                <a:blip r:embed="rId4"/>
                <a:stretch>
                  <a:fillRect l="-2484" t="-4444" r="-12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6608BCEE-32E3-4FEF-8940-F9A301A419FF}"/>
                  </a:ext>
                </a:extLst>
              </p:cNvPr>
              <p:cNvSpPr txBox="1"/>
              <p:nvPr/>
            </p:nvSpPr>
            <p:spPr>
              <a:xfrm>
                <a:off x="3495728" y="3097361"/>
                <a:ext cx="17281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pt-PT" b="1" i="1" smtClean="0">
                              <a:latin typeface="Cambria Math" charset="0"/>
                            </a:rPr>
                            <m:t>𝟏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pt-PT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PT" b="0" i="1" smtClean="0">
                          <a:latin typeface="Cambria Math" charset="0"/>
                        </a:rPr>
                        <m:t>=1,</m:t>
                      </m:r>
                      <m:sSub>
                        <m:sSubPr>
                          <m:ctrlPr>
                            <a:rPr lang="pt-PT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08BCEE-32E3-4FEF-8940-F9A301A41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728" y="3097361"/>
                <a:ext cx="1728102" cy="276999"/>
              </a:xfrm>
              <a:prstGeom prst="rect">
                <a:avLst/>
              </a:prstGeom>
              <a:blipFill>
                <a:blip r:embed="rId5"/>
                <a:stretch>
                  <a:fillRect l="-2113" t="-2174" r="-246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ECF9B8D8-905B-42BE-8ABE-B82AB1488A4E}"/>
                  </a:ext>
                </a:extLst>
              </p:cNvPr>
              <p:cNvSpPr/>
              <p:nvPr/>
            </p:nvSpPr>
            <p:spPr>
              <a:xfrm>
                <a:off x="2351578" y="2271853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>
                          <a:latin typeface="Cambria Math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CF9B8D8-905B-42BE-8ABE-B82AB1488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78" y="2271853"/>
                <a:ext cx="3882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FFDC810D-CA99-461B-8131-08063C2CFA96}"/>
                  </a:ext>
                </a:extLst>
              </p:cNvPr>
              <p:cNvSpPr txBox="1"/>
              <p:nvPr/>
            </p:nvSpPr>
            <p:spPr>
              <a:xfrm>
                <a:off x="3210388" y="1724037"/>
                <a:ext cx="2526141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PT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pt-PT" dirty="0"/>
                                    <m:t> 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DC810D-CA99-461B-8131-08063C2CF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388" y="1724037"/>
                <a:ext cx="2526141" cy="891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60EF8A2C-46BC-4974-BE4C-1D4E989CDE89}"/>
                  </a:ext>
                </a:extLst>
              </p:cNvPr>
              <p:cNvSpPr txBox="1"/>
              <p:nvPr/>
            </p:nvSpPr>
            <p:spPr>
              <a:xfrm>
                <a:off x="1932167" y="3698023"/>
                <a:ext cx="68063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pt-PT" dirty="0" err="1"/>
                  <a:t>Which</a:t>
                </a:r>
                <a:r>
                  <a:rPr lang="pt-PT" dirty="0"/>
                  <a:t> </a:t>
                </a:r>
                <a:r>
                  <a:rPr lang="pt-PT" dirty="0" err="1"/>
                  <a:t>would</a:t>
                </a:r>
                <a:r>
                  <a:rPr lang="pt-PT" dirty="0"/>
                  <a:t> </a:t>
                </a:r>
                <a:r>
                  <a:rPr lang="pt-PT" dirty="0" err="1"/>
                  <a:t>give</a:t>
                </a:r>
                <a:r>
                  <a:rPr lang="pt-PT" dirty="0"/>
                  <a:t> </a:t>
                </a:r>
                <a:r>
                  <a:rPr lang="pt-PT" dirty="0" err="1"/>
                  <a:t>us</a:t>
                </a:r>
                <a:r>
                  <a:rPr lang="pt-PT" dirty="0"/>
                  <a:t> a </a:t>
                </a:r>
                <a:r>
                  <a:rPr lang="pt-PT" dirty="0" err="1"/>
                  <a:t>sub-optimal</a:t>
                </a:r>
                <a:r>
                  <a:rPr lang="pt-PT" dirty="0"/>
                  <a:t> </a:t>
                </a:r>
                <a:r>
                  <a:rPr lang="pt-PT" dirty="0" err="1"/>
                  <a:t>solution</a:t>
                </a:r>
                <a:r>
                  <a:rPr lang="pt-PT" dirty="0"/>
                  <a:t>, </a:t>
                </a:r>
                <a:r>
                  <a:rPr lang="pt-PT" dirty="0" err="1"/>
                  <a:t>instead</a:t>
                </a:r>
                <a:r>
                  <a:rPr lang="pt-PT" dirty="0"/>
                  <a:t> of na </a:t>
                </a:r>
                <a:r>
                  <a:rPr lang="pt-PT" dirty="0" err="1"/>
                  <a:t>optimal</a:t>
                </a:r>
                <a:r>
                  <a:rPr lang="pt-PT" dirty="0"/>
                  <a:t>, </a:t>
                </a:r>
                <a:r>
                  <a:rPr lang="pt-PT" dirty="0" err="1"/>
                  <a:t>since</a:t>
                </a:r>
                <a:r>
                  <a:rPr lang="pt-PT" dirty="0"/>
                  <a:t> </a:t>
                </a:r>
                <a:r>
                  <a:rPr lang="pt-PT" dirty="0" err="1"/>
                  <a:t>it</a:t>
                </a:r>
                <a:r>
                  <a:rPr lang="pt-PT" dirty="0"/>
                  <a:t> </a:t>
                </a:r>
                <a:r>
                  <a:rPr lang="pt-PT" dirty="0" err="1"/>
                  <a:t>depends</a:t>
                </a:r>
                <a:r>
                  <a:rPr lang="pt-PT" dirty="0"/>
                  <a:t> </a:t>
                </a:r>
                <a:r>
                  <a:rPr lang="pt-PT" dirty="0" err="1"/>
                  <a:t>on</a:t>
                </a:r>
                <a:r>
                  <a:rPr lang="pt-PT" dirty="0"/>
                  <a:t> </a:t>
                </a: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vector.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EF8A2C-46BC-4974-BE4C-1D4E989C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67" y="3698023"/>
                <a:ext cx="6806317" cy="923330"/>
              </a:xfrm>
              <a:prstGeom prst="rect">
                <a:avLst/>
              </a:prstGeom>
              <a:blipFill>
                <a:blip r:embed="rId8"/>
                <a:stretch>
                  <a:fillRect l="-627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464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271" y="1144740"/>
            <a:ext cx="8908107" cy="34409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286" y="1144739"/>
            <a:ext cx="7655237" cy="3449883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Part II – The Optimal Strategy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1. Problem Formulation</a:t>
            </a:r>
          </a:p>
          <a:p>
            <a:pPr marL="447663" indent="-268281"/>
            <a:r>
              <a:rPr lang="en-US" sz="2800" dirty="0">
                <a:solidFill>
                  <a:schemeClr val="accent5"/>
                </a:solidFill>
              </a:rPr>
              <a:t>2. Our implementation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3. Results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43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2. Our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2278134" y="1365852"/>
                <a:ext cx="3596882" cy="7773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𝐸𝑙𝑜𝑔</m:t>
                      </m:r>
                      <m:d>
                        <m:dPr>
                          <m:ctrlPr>
                            <a:rPr lang="pt-PT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PT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PT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134" y="1365852"/>
                <a:ext cx="3596882" cy="7773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2293909" y="2202615"/>
                <a:ext cx="2792239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PT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=1 ,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909" y="2202615"/>
                <a:ext cx="2792239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/>
          <p:cNvSpPr txBox="1"/>
          <p:nvPr/>
        </p:nvSpPr>
        <p:spPr>
          <a:xfrm>
            <a:off x="2477023" y="3365047"/>
            <a:ext cx="24237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PT" dirty="0"/>
              <a:t>How to compute Ø ??? 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23" y="2083746"/>
            <a:ext cx="3245845" cy="19561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B783B85-917B-402D-ACC5-3737FF58926A}"/>
              </a:ext>
            </a:extLst>
          </p:cNvPr>
          <p:cNvSpPr/>
          <p:nvPr/>
        </p:nvSpPr>
        <p:spPr>
          <a:xfrm>
            <a:off x="71591" y="1481696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The Optimal Strategy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711441F-9A91-4DDC-AA6E-DDD6C3B58281}"/>
              </a:ext>
            </a:extLst>
          </p:cNvPr>
          <p:cNvSpPr/>
          <p:nvPr/>
        </p:nvSpPr>
        <p:spPr>
          <a:xfrm>
            <a:off x="71591" y="220024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Problem Formulation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9BA1B7F-B6EA-4293-B9E4-755A69FABD68}"/>
              </a:ext>
            </a:extLst>
          </p:cNvPr>
          <p:cNvSpPr/>
          <p:nvPr/>
        </p:nvSpPr>
        <p:spPr>
          <a:xfrm>
            <a:off x="64949" y="2883000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2. Our implementation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B771D8F-AF6B-4B4E-B960-803F0EE11046}"/>
              </a:ext>
            </a:extLst>
          </p:cNvPr>
          <p:cNvSpPr/>
          <p:nvPr/>
        </p:nvSpPr>
        <p:spPr>
          <a:xfrm>
            <a:off x="64949" y="3595128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 dirty="0">
                <a:solidFill>
                  <a:srgbClr val="FFFFFF"/>
                </a:solidFill>
              </a:rPr>
              <a:t>3. Results</a:t>
            </a:r>
          </a:p>
        </p:txBody>
      </p:sp>
    </p:spTree>
    <p:extLst>
      <p:ext uri="{BB962C8B-B14F-4D97-AF65-F5344CB8AC3E}">
        <p14:creationId xmlns:p14="http://schemas.microsoft.com/office/powerpoint/2010/main" val="27448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2. Our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150076" y="1511637"/>
                <a:ext cx="227587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Ø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076" y="1511637"/>
                <a:ext cx="2275879" cy="299249"/>
              </a:xfrm>
              <a:prstGeom prst="rect">
                <a:avLst/>
              </a:prstGeom>
              <a:blipFill>
                <a:blip r:embed="rId3"/>
                <a:stretch>
                  <a:fillRect l="-2413" r="-1340" b="-2857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2150076" y="2223337"/>
                <a:ext cx="250030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Ø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076" y="2223337"/>
                <a:ext cx="2500300" cy="299569"/>
              </a:xfrm>
              <a:prstGeom prst="rect">
                <a:avLst/>
              </a:prstGeom>
              <a:blipFill>
                <a:blip r:embed="rId4"/>
                <a:stretch>
                  <a:fillRect l="-2195" t="-2041" r="-976" b="-2857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5278975" y="1858031"/>
                <a:ext cx="1546257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?</m:t>
                      </m:r>
                      <m:sSub>
                        <m:sSubPr>
                          <m:ctrlPr>
                            <a:rPr lang="pt-PT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75" y="1858031"/>
                <a:ext cx="1546257" cy="391902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184407" y="3365047"/>
                <a:ext cx="812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Ø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PT" b="0" i="0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407" y="3365047"/>
                <a:ext cx="812787" cy="276999"/>
              </a:xfrm>
              <a:prstGeom prst="rect">
                <a:avLst/>
              </a:prstGeom>
              <a:blipFill>
                <a:blip r:embed="rId6"/>
                <a:stretch>
                  <a:fillRect l="-6716" b="-2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eta para a Direita 7"/>
          <p:cNvSpPr/>
          <p:nvPr/>
        </p:nvSpPr>
        <p:spPr>
          <a:xfrm>
            <a:off x="3683294" y="3328064"/>
            <a:ext cx="628785" cy="2911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717806" y="3277707"/>
                <a:ext cx="3974999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PT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 </m:t>
                      </m:r>
                      <m:sSub>
                        <m:sSubPr>
                          <m:ctrlPr>
                            <a:rPr lang="pt-PT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PT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806" y="3277707"/>
                <a:ext cx="3974999" cy="391902"/>
              </a:xfrm>
              <a:prstGeom prst="rect">
                <a:avLst/>
              </a:prstGeom>
              <a:blipFill>
                <a:blip r:embed="rId7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have Direita 8"/>
          <p:cNvSpPr/>
          <p:nvPr/>
        </p:nvSpPr>
        <p:spPr>
          <a:xfrm>
            <a:off x="4775406" y="1596782"/>
            <a:ext cx="155448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20D879E-E9FE-46AB-BD3E-36D5B13BD7B2}"/>
              </a:ext>
            </a:extLst>
          </p:cNvPr>
          <p:cNvSpPr/>
          <p:nvPr/>
        </p:nvSpPr>
        <p:spPr>
          <a:xfrm>
            <a:off x="71591" y="1481696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The Optimal Strategy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D50C526-66E4-465A-A9FF-B6357597A35B}"/>
              </a:ext>
            </a:extLst>
          </p:cNvPr>
          <p:cNvSpPr/>
          <p:nvPr/>
        </p:nvSpPr>
        <p:spPr>
          <a:xfrm>
            <a:off x="71591" y="220024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Problem Formulation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9AE201B-2E20-4A51-9310-7C27FD3DD275}"/>
              </a:ext>
            </a:extLst>
          </p:cNvPr>
          <p:cNvSpPr/>
          <p:nvPr/>
        </p:nvSpPr>
        <p:spPr>
          <a:xfrm>
            <a:off x="64949" y="2883000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2. Our implementation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88C9457-CACD-4AB2-9FAB-9D5FD2DD00DD}"/>
              </a:ext>
            </a:extLst>
          </p:cNvPr>
          <p:cNvSpPr/>
          <p:nvPr/>
        </p:nvSpPr>
        <p:spPr>
          <a:xfrm>
            <a:off x="64949" y="3595128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 dirty="0">
                <a:solidFill>
                  <a:srgbClr val="FFFFFF"/>
                </a:solidFill>
              </a:rPr>
              <a:t>3. Results</a:t>
            </a:r>
          </a:p>
        </p:txBody>
      </p:sp>
    </p:spTree>
    <p:extLst>
      <p:ext uri="{BB962C8B-B14F-4D97-AF65-F5344CB8AC3E}">
        <p14:creationId xmlns:p14="http://schemas.microsoft.com/office/powerpoint/2010/main" val="294020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271" y="1144740"/>
            <a:ext cx="8908107" cy="34409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286" y="1144739"/>
            <a:ext cx="7655237" cy="3449883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Part I - Implementation in CVX</a:t>
            </a:r>
          </a:p>
          <a:p>
            <a:pPr marL="447663" indent="-268281"/>
            <a:r>
              <a:rPr lang="en-US" sz="2800" dirty="0">
                <a:solidFill>
                  <a:schemeClr val="accent5"/>
                </a:solidFill>
              </a:rPr>
              <a:t>1. Kelly Problem</a:t>
            </a:r>
          </a:p>
          <a:p>
            <a:pPr marL="447663" indent="-268281"/>
            <a:r>
              <a:rPr lang="en-US" sz="2800" dirty="0">
                <a:solidFill>
                  <a:srgbClr val="FFFFFF"/>
                </a:solidFill>
              </a:rPr>
              <a:t>2. Risk-Constrained Kelly Problem</a:t>
            </a:r>
          </a:p>
          <a:p>
            <a:pPr marL="447663" indent="-268281"/>
            <a:r>
              <a:rPr lang="en-US" sz="2800" dirty="0">
                <a:solidFill>
                  <a:srgbClr val="FFFFFF"/>
                </a:solidFill>
              </a:rPr>
              <a:t>3. Our implementation</a:t>
            </a:r>
          </a:p>
          <a:p>
            <a:pPr marL="447663" indent="-268281"/>
            <a:r>
              <a:rPr lang="en-US" sz="2800" dirty="0">
                <a:solidFill>
                  <a:srgbClr val="FFFFFF"/>
                </a:solidFill>
              </a:rPr>
              <a:t>4. Results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58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2. Our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52" y="2465418"/>
            <a:ext cx="3245845" cy="1956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368379" y="1613391"/>
                <a:ext cx="5370573" cy="533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379" y="1613391"/>
                <a:ext cx="5370573" cy="533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B75DB8C-8156-4A33-A7A5-30E79D1F062F}"/>
              </a:ext>
            </a:extLst>
          </p:cNvPr>
          <p:cNvSpPr/>
          <p:nvPr/>
        </p:nvSpPr>
        <p:spPr>
          <a:xfrm>
            <a:off x="71591" y="1481696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The Optimal Strategy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CD6E809-B87B-4E8C-8CB5-C314E85D3BD9}"/>
              </a:ext>
            </a:extLst>
          </p:cNvPr>
          <p:cNvSpPr/>
          <p:nvPr/>
        </p:nvSpPr>
        <p:spPr>
          <a:xfrm>
            <a:off x="71591" y="220024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Problem Formulation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03C2105-3EE6-445E-B3F8-BAF61423723B}"/>
              </a:ext>
            </a:extLst>
          </p:cNvPr>
          <p:cNvSpPr/>
          <p:nvPr/>
        </p:nvSpPr>
        <p:spPr>
          <a:xfrm>
            <a:off x="64949" y="2883000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2. Our implementation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613B070-4761-4B51-863B-B09156F95058}"/>
              </a:ext>
            </a:extLst>
          </p:cNvPr>
          <p:cNvSpPr/>
          <p:nvPr/>
        </p:nvSpPr>
        <p:spPr>
          <a:xfrm>
            <a:off x="64949" y="3595128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 dirty="0">
                <a:solidFill>
                  <a:srgbClr val="FFFFFF"/>
                </a:solidFill>
              </a:rPr>
              <a:t>3. Results</a:t>
            </a:r>
          </a:p>
        </p:txBody>
      </p:sp>
    </p:spTree>
    <p:extLst>
      <p:ext uri="{BB962C8B-B14F-4D97-AF65-F5344CB8AC3E}">
        <p14:creationId xmlns:p14="http://schemas.microsoft.com/office/powerpoint/2010/main" val="2916551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271" y="1144740"/>
            <a:ext cx="8908107" cy="34409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286" y="1144739"/>
            <a:ext cx="7655237" cy="3449883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Part II – The Optimal Strategy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1. Problem Formulation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2. Our implementation</a:t>
            </a:r>
          </a:p>
          <a:p>
            <a:pPr marL="447663" indent="-268281"/>
            <a:r>
              <a:rPr lang="en-US" sz="2800" dirty="0">
                <a:solidFill>
                  <a:schemeClr val="accent5"/>
                </a:solidFill>
              </a:rPr>
              <a:t>3. Results</a:t>
            </a:r>
            <a:endParaRPr lang="pt-PT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35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3.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1916008-9FB7-43CB-9EA4-EBBC27DE00AF}"/>
              </a:ext>
            </a:extLst>
          </p:cNvPr>
          <p:cNvSpPr/>
          <p:nvPr/>
        </p:nvSpPr>
        <p:spPr>
          <a:xfrm>
            <a:off x="71591" y="1481696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The Optimal Strategy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6271E34-090A-49A2-ADC0-46AB53CEBFF0}"/>
              </a:ext>
            </a:extLst>
          </p:cNvPr>
          <p:cNvSpPr/>
          <p:nvPr/>
        </p:nvSpPr>
        <p:spPr>
          <a:xfrm>
            <a:off x="71591" y="220024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Problem Formulation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5AB1553-BBE5-4D9D-A90A-0697A2CCDF2D}"/>
              </a:ext>
            </a:extLst>
          </p:cNvPr>
          <p:cNvSpPr/>
          <p:nvPr/>
        </p:nvSpPr>
        <p:spPr>
          <a:xfrm>
            <a:off x="64949" y="2883000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2. Our 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94EA16E-6271-4ED6-B7FA-20A2CAEDE34B}"/>
              </a:ext>
            </a:extLst>
          </p:cNvPr>
          <p:cNvSpPr/>
          <p:nvPr/>
        </p:nvSpPr>
        <p:spPr>
          <a:xfrm>
            <a:off x="64949" y="3595128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 dirty="0">
                <a:solidFill>
                  <a:srgbClr val="FFFFFF"/>
                </a:solidFill>
              </a:rPr>
              <a:t>3.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36" y="1077304"/>
            <a:ext cx="4487278" cy="354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98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917" y="2404556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Thank you for your attention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62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906449"/>
            <a:ext cx="9144000" cy="39638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43285" y="2721669"/>
            <a:ext cx="7655239" cy="1396775"/>
          </a:xfrm>
        </p:spPr>
        <p:txBody>
          <a:bodyPr>
            <a:normAutofit fontScale="70000" lnSpcReduction="20000"/>
          </a:bodyPr>
          <a:lstStyle/>
          <a:p>
            <a:r>
              <a:rPr lang="en-US" sz="2000" err="1">
                <a:solidFill>
                  <a:schemeClr val="tx1"/>
                </a:solidFill>
              </a:rPr>
              <a:t>Diogo</a:t>
            </a:r>
            <a:r>
              <a:rPr lang="en-US" sz="2000">
                <a:solidFill>
                  <a:schemeClr val="tx1"/>
                </a:solidFill>
              </a:rPr>
              <a:t> Silva</a:t>
            </a:r>
          </a:p>
          <a:p>
            <a:r>
              <a:rPr lang="en-US" sz="2000">
                <a:solidFill>
                  <a:schemeClr val="tx1"/>
                </a:solidFill>
              </a:rPr>
              <a:t>Luís Alves</a:t>
            </a:r>
          </a:p>
          <a:p>
            <a:r>
              <a:rPr lang="en-US" sz="2000" err="1">
                <a:solidFill>
                  <a:schemeClr val="tx1"/>
                </a:solidFill>
              </a:rPr>
              <a:t>Rúben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Tadeia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Pedro </a:t>
            </a:r>
            <a:r>
              <a:rPr lang="en-US" sz="2000" err="1">
                <a:solidFill>
                  <a:schemeClr val="tx1"/>
                </a:solidFill>
              </a:rPr>
              <a:t>Falcão</a:t>
            </a:r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December 12, 2017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8996" y="906449"/>
            <a:ext cx="7252545" cy="900020"/>
          </a:xfrm>
          <a:noFill/>
        </p:spPr>
        <p:txBody>
          <a:bodyPr>
            <a:noAutofit/>
          </a:bodyPr>
          <a:lstStyle/>
          <a:p>
            <a:r>
              <a:rPr lang="en-US" sz="2800">
                <a:solidFill>
                  <a:srgbClr val="2E3A43"/>
                </a:solidFill>
              </a:rPr>
              <a:t>Risk-Constrained Kelly Gambling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4570904" y="4263541"/>
            <a:ext cx="4096291" cy="5908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>
                <a:solidFill>
                  <a:schemeClr val="tx1"/>
                </a:solidFill>
              </a:rPr>
              <a:t>Supervisors</a:t>
            </a:r>
          </a:p>
          <a:p>
            <a:pPr indent="268281" algn="r"/>
            <a:r>
              <a:rPr lang="en-US" sz="1600">
                <a:solidFill>
                  <a:schemeClr val="tx1"/>
                </a:solidFill>
              </a:rPr>
              <a:t>Prof. </a:t>
            </a:r>
            <a:r>
              <a:rPr lang="en-US" sz="1600" err="1">
                <a:solidFill>
                  <a:schemeClr val="tx1"/>
                </a:solidFill>
              </a:rPr>
              <a:t>António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Simões</a:t>
            </a:r>
            <a:endParaRPr lang="en-US" sz="18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22915" y="2584994"/>
            <a:ext cx="804914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56059" y="1916678"/>
            <a:ext cx="530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/>
          </a:p>
          <a:p>
            <a:pPr algn="ctr"/>
            <a:r>
              <a:rPr lang="en-US" sz="1400" b="1"/>
              <a:t>Optimization and Algorithms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3283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1. Kelly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Kelly problem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We consider the classic Kelly gambling problem with general distributions of outcomes.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John Kelly proposed a systematic way to allocate a total wealth across a number of bets so as to maximize the long term growth rate when the gamble is repeated [1].</a:t>
            </a:r>
          </a:p>
        </p:txBody>
      </p:sp>
    </p:spTree>
    <p:extLst>
      <p:ext uri="{BB962C8B-B14F-4D97-AF65-F5344CB8AC3E}">
        <p14:creationId xmlns:p14="http://schemas.microsoft.com/office/powerpoint/2010/main" val="46496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1. Kelly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With this strategy </a:t>
            </a:r>
            <a:r>
              <a:rPr lang="mr-IN" dirty="0"/>
              <a:t>–</a:t>
            </a:r>
            <a:r>
              <a:rPr lang="en-US" dirty="0"/>
              <a:t> Kelly optimal bets </a:t>
            </a:r>
            <a:r>
              <a:rPr lang="mr-IN" dirty="0"/>
              <a:t>–</a:t>
            </a:r>
            <a:r>
              <a:rPr lang="en-US" dirty="0"/>
              <a:t> there is a risk of the wealth dropping substantially from its original value before increasing.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The wealth growth is given by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dirty="0"/>
              <a:t>	with t equal to 1,2,</a:t>
            </a:r>
            <a:r>
              <a:rPr lang="mr-IN" dirty="0"/>
              <a:t>…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I.I.D. </a:t>
            </a:r>
            <a:r>
              <a:rPr lang="pt-PT" dirty="0" err="1"/>
              <a:t>returns</a:t>
            </a:r>
            <a:r>
              <a:rPr lang="pt-PT" dirty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34243" y="3555607"/>
                <a:ext cx="2139817" cy="280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pt-PT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pt-PT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pt-PT" b="0" i="1" smtClean="0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PT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pt-PT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PT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pt-PT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pt-PT" b="0" i="1" smtClean="0">
                          <a:latin typeface="Cambria Math" charset="0"/>
                        </a:rPr>
                        <m:t>…(</m:t>
                      </m:r>
                      <m:sSub>
                        <m:sSubPr>
                          <m:ctrlPr>
                            <a:rPr lang="pt-PT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pt-PT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pt-PT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43" y="3555607"/>
                <a:ext cx="2139817" cy="280333"/>
              </a:xfrm>
              <a:prstGeom prst="rect">
                <a:avLst/>
              </a:prstGeom>
              <a:blipFill rotWithShape="0">
                <a:blip r:embed="rId3"/>
                <a:stretch>
                  <a:fillRect l="-855" r="-3134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0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1. Kelly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932167" y="1143946"/>
                <a:ext cx="68063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pt-PT" err="1"/>
                  <a:t>The</a:t>
                </a:r>
                <a:r>
                  <a:rPr lang="pt-PT"/>
                  <a:t> </a:t>
                </a:r>
                <a:r>
                  <a:rPr lang="pt-PT" err="1"/>
                  <a:t>goal</a:t>
                </a:r>
                <a:r>
                  <a:rPr lang="pt-PT"/>
                  <a:t> </a:t>
                </a:r>
                <a:r>
                  <a:rPr lang="pt-PT" err="1"/>
                  <a:t>is</a:t>
                </a:r>
                <a:r>
                  <a:rPr lang="pt-PT"/>
                  <a:t> to </a:t>
                </a:r>
                <a:r>
                  <a:rPr lang="pt-PT" err="1"/>
                  <a:t>chose</a:t>
                </a:r>
                <a:r>
                  <a:rPr lang="pt-PT"/>
                  <a:t> </a:t>
                </a:r>
                <a:r>
                  <a:rPr lang="pt-PT" i="1"/>
                  <a:t>b</a:t>
                </a:r>
                <a:r>
                  <a:rPr lang="pt-PT"/>
                  <a:t> </a:t>
                </a:r>
                <a:r>
                  <a:rPr lang="pt-PT" err="1"/>
                  <a:t>so</a:t>
                </a:r>
                <a:r>
                  <a:rPr lang="pt-PT"/>
                  <a:t> </a:t>
                </a:r>
                <a:r>
                  <a:rPr lang="pt-PT" err="1"/>
                  <a:t>that</a:t>
                </a:r>
                <a:r>
                  <a:rPr lang="pt-PT"/>
                  <a:t> </a:t>
                </a:r>
                <a:r>
                  <a:rPr lang="pt-PT" err="1"/>
                  <a:t>the</a:t>
                </a:r>
                <a:r>
                  <a:rPr lang="pt-PT"/>
                  <a:t> </a:t>
                </a:r>
                <a:r>
                  <a:rPr lang="pt-PT" err="1"/>
                  <a:t>wealth</a:t>
                </a:r>
                <a:r>
                  <a:rPr lang="pt-PT"/>
                  <a:t> </a:t>
                </a:r>
                <a:r>
                  <a:rPr lang="pt-PT" err="1"/>
                  <a:t>becomes</a:t>
                </a:r>
                <a:r>
                  <a:rPr lang="pt-PT"/>
                  <a:t> </a:t>
                </a:r>
                <a:r>
                  <a:rPr lang="pt-PT" err="1"/>
                  <a:t>larger</a:t>
                </a:r>
                <a:r>
                  <a:rPr lang="pt-PT"/>
                  <a:t>.</a:t>
                </a:r>
              </a:p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pt-PT"/>
              </a:p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pt-PT"/>
                  <a:t>In Kelly </a:t>
                </a:r>
                <a:r>
                  <a:rPr lang="pt-PT" err="1"/>
                  <a:t>gambling</a:t>
                </a:r>
                <a:r>
                  <a:rPr lang="pt-PT"/>
                  <a:t> </a:t>
                </a:r>
                <a:r>
                  <a:rPr lang="pt-PT" err="1"/>
                  <a:t>we</a:t>
                </a:r>
                <a:r>
                  <a:rPr lang="pt-PT"/>
                  <a:t> </a:t>
                </a:r>
                <a:r>
                  <a:rPr lang="pt-PT" err="1"/>
                  <a:t>want</a:t>
                </a:r>
                <a:r>
                  <a:rPr lang="pt-PT"/>
                  <a:t> to </a:t>
                </a:r>
                <a:r>
                  <a:rPr lang="pt-PT" err="1"/>
                  <a:t>find</a:t>
                </a:r>
                <a:r>
                  <a:rPr lang="pt-PT"/>
                  <a:t> a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charset="0"/>
                      </a:rPr>
                      <m:t>𝑏</m:t>
                    </m:r>
                  </m:oMath>
                </a14:m>
                <a:r>
                  <a:rPr lang="pt-PT"/>
                  <a:t> in </a:t>
                </a:r>
                <a:r>
                  <a:rPr lang="pt-PT" err="1"/>
                  <a:t>order</a:t>
                </a:r>
                <a:r>
                  <a:rPr lang="pt-PT"/>
                  <a:t> to maximize </a:t>
                </a:r>
                <a14:m>
                  <m:oMath xmlns:m="http://schemas.openxmlformats.org/officeDocument/2006/math">
                    <m:r>
                      <a:rPr lang="pt-PT" b="1" i="1">
                        <a:latin typeface="Cambria Math" charset="0"/>
                      </a:rPr>
                      <m:t>𝑬</m:t>
                    </m:r>
                    <m:func>
                      <m:funcPr>
                        <m:ctrlPr>
                          <a:rPr lang="pt-PT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PT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PT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pt-PT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pt-PT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PT" i="1">
                                <a:latin typeface="Cambria Math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pt-PT"/>
                  <a:t>, </a:t>
                </a:r>
                <a:r>
                  <a:rPr lang="pt-PT" err="1"/>
                  <a:t>the</a:t>
                </a:r>
                <a:r>
                  <a:rPr lang="pt-PT"/>
                  <a:t> </a:t>
                </a:r>
                <a:r>
                  <a:rPr lang="pt-PT" err="1"/>
                  <a:t>growth</a:t>
                </a:r>
                <a:r>
                  <a:rPr lang="pt-PT"/>
                  <a:t> rate </a:t>
                </a:r>
                <a:r>
                  <a:rPr lang="pt-PT" err="1"/>
                  <a:t>of</a:t>
                </a:r>
                <a:r>
                  <a:rPr lang="pt-PT"/>
                  <a:t> </a:t>
                </a:r>
                <a:r>
                  <a:rPr lang="pt-PT" err="1"/>
                  <a:t>wealth</a:t>
                </a:r>
                <a:r>
                  <a:rPr lang="pt-PT"/>
                  <a:t>.</a:t>
                </a:r>
                <a:endParaRPr lang="en-US" i="1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67" y="1143946"/>
                <a:ext cx="6806317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627"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34243" y="3025115"/>
                <a:ext cx="2489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𝑚𝑎𝑥𝑖𝑚𝑖𝑧𝑒</m:t>
                      </m:r>
                      <m:r>
                        <a:rPr lang="pt-PT" b="1" i="1" smtClean="0">
                          <a:latin typeface="Cambria Math" charset="0"/>
                        </a:rPr>
                        <m:t>       </m:t>
                      </m:r>
                      <m:r>
                        <a:rPr lang="pt-PT" b="1" i="1" smtClean="0">
                          <a:latin typeface="Cambria Math" charset="0"/>
                        </a:rPr>
                        <m:t>𝑬</m:t>
                      </m:r>
                      <m:func>
                        <m:funcPr>
                          <m:ctrlPr>
                            <a:rPr lang="pt-PT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b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43" y="3025115"/>
                <a:ext cx="248946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71" t="-141304" b="-17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34243" y="3416212"/>
                <a:ext cx="2871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𝑠𝑢𝑏𝑗𝑒𝑐𝑡</m:t>
                      </m:r>
                      <m:r>
                        <a:rPr lang="pt-PT" b="0" i="1" smtClean="0">
                          <a:latin typeface="Cambria Math" charset="0"/>
                        </a:rPr>
                        <m:t> </m:t>
                      </m:r>
                      <m:r>
                        <a:rPr lang="pt-PT" b="0" i="1" smtClean="0">
                          <a:latin typeface="Cambria Math" charset="0"/>
                        </a:rPr>
                        <m:t>𝑡𝑜</m:t>
                      </m:r>
                      <m:r>
                        <a:rPr lang="pt-PT" b="1" i="1" smtClean="0">
                          <a:latin typeface="Cambria Math" charset="0"/>
                        </a:rPr>
                        <m:t>      </m:t>
                      </m:r>
                      <m:sSup>
                        <m:sSupPr>
                          <m:ctrlPr>
                            <a:rPr lang="pt-PT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pt-PT" b="1" i="1" smtClean="0">
                              <a:latin typeface="Cambria Math" charset="0"/>
                            </a:rPr>
                            <m:t>𝟏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</a:rPr>
                        <m:t>=1, </m:t>
                      </m:r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43" y="3416212"/>
                <a:ext cx="28711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335" t="-141304" r="-1274" b="-17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75815" y="3820054"/>
                <a:ext cx="680631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pt-PT" err="1"/>
                  <a:t>The</a:t>
                </a:r>
                <a:r>
                  <a:rPr lang="pt-PT"/>
                  <a:t> </a:t>
                </a:r>
                <a:r>
                  <a:rPr lang="pt-PT" err="1"/>
                  <a:t>solution</a:t>
                </a:r>
                <a:r>
                  <a:rPr lang="pt-PT"/>
                  <a:t> </a:t>
                </a:r>
                <a:r>
                  <a:rPr lang="pt-PT" err="1"/>
                  <a:t>of</a:t>
                </a:r>
                <a:r>
                  <a:rPr lang="pt-PT"/>
                  <a:t>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charset="0"/>
                      </a:rPr>
                      <m:t>𝑏</m:t>
                    </m:r>
                  </m:oMath>
                </a14:m>
                <a:r>
                  <a:rPr lang="pt-PT"/>
                  <a:t> </a:t>
                </a:r>
                <a:r>
                  <a:rPr lang="pt-PT" err="1"/>
                  <a:t>optimal</a:t>
                </a:r>
                <a:r>
                  <a:rPr lang="pt-PT"/>
                  <a:t> </a:t>
                </a:r>
                <a:r>
                  <a:rPr lang="pt-PT" err="1"/>
                  <a:t>values</a:t>
                </a:r>
                <a:r>
                  <a:rPr lang="pt-PT"/>
                  <a:t> </a:t>
                </a:r>
                <a:r>
                  <a:rPr lang="pt-PT" err="1"/>
                  <a:t>is</a:t>
                </a:r>
                <a:r>
                  <a:rPr lang="pt-PT"/>
                  <a:t> </a:t>
                </a:r>
                <a:r>
                  <a:rPr lang="pt-PT" err="1"/>
                  <a:t>called</a:t>
                </a:r>
                <a:r>
                  <a:rPr lang="pt-PT"/>
                  <a:t> </a:t>
                </a:r>
                <a:r>
                  <a:rPr lang="pt-PT" i="1"/>
                  <a:t>Kelly </a:t>
                </a:r>
                <a:r>
                  <a:rPr lang="pt-PT" i="1" err="1"/>
                  <a:t>Optimal</a:t>
                </a:r>
                <a:r>
                  <a:rPr lang="pt-PT" i="1"/>
                  <a:t> </a:t>
                </a:r>
                <a:r>
                  <a:rPr lang="pt-PT" i="1" err="1"/>
                  <a:t>bets</a:t>
                </a:r>
                <a:r>
                  <a:rPr lang="pt-PT"/>
                  <a:t>.</a:t>
                </a:r>
                <a:endParaRPr lang="en-US" i="1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815" y="3820054"/>
                <a:ext cx="6806317" cy="507831"/>
              </a:xfrm>
              <a:prstGeom prst="rect">
                <a:avLst/>
              </a:prstGeom>
              <a:blipFill rotWithShape="0">
                <a:blip r:embed="rId6"/>
                <a:stretch>
                  <a:fillRect l="-627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93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271" y="1144740"/>
            <a:ext cx="8908107" cy="34409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286" y="1144739"/>
            <a:ext cx="7655237" cy="3449883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Part I - Implementation in CVX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1. Kelly Problem</a:t>
            </a:r>
          </a:p>
          <a:p>
            <a:pPr marL="447663" indent="-268281"/>
            <a:r>
              <a:rPr lang="en-US" sz="2800" dirty="0">
                <a:solidFill>
                  <a:schemeClr val="accent5"/>
                </a:solidFill>
              </a:rPr>
              <a:t>2. Risk-Constrained Kelly Problem</a:t>
            </a:r>
          </a:p>
          <a:p>
            <a:pPr marL="447663" indent="-268281"/>
            <a:r>
              <a:rPr lang="en-US" sz="2800" dirty="0">
                <a:solidFill>
                  <a:srgbClr val="FFFFFF"/>
                </a:solidFill>
              </a:rPr>
              <a:t>3. Our implementation</a:t>
            </a:r>
          </a:p>
          <a:p>
            <a:pPr marL="447663" indent="-268281"/>
            <a:r>
              <a:rPr lang="en-US" sz="2800" dirty="0">
                <a:solidFill>
                  <a:srgbClr val="FFFFFF"/>
                </a:solidFill>
              </a:rPr>
              <a:t>4. Results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8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2. Risk-Constrained Kelly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2. </a:t>
            </a:r>
            <a:r>
              <a:rPr lang="en-US" sz="1100" dirty="0">
                <a:solidFill>
                  <a:srgbClr val="FFFFFF"/>
                </a:solidFill>
              </a:rPr>
              <a:t>Risk-Constrained Kelly Problem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/>
              <a:t>In </a:t>
            </a:r>
            <a:r>
              <a:rPr lang="pt-PT" dirty="0" err="1"/>
              <a:t>Risk-Contrained</a:t>
            </a:r>
            <a:r>
              <a:rPr lang="pt-PT" dirty="0"/>
              <a:t> Kelly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a </a:t>
            </a:r>
            <a:r>
              <a:rPr lang="pt-PT" dirty="0" err="1"/>
              <a:t>drawdown</a:t>
            </a:r>
            <a:r>
              <a:rPr lang="pt-PT" dirty="0"/>
              <a:t> </a:t>
            </a:r>
            <a:r>
              <a:rPr lang="pt-PT" dirty="0" err="1"/>
              <a:t>risk</a:t>
            </a:r>
            <a:r>
              <a:rPr lang="pt-PT" dirty="0"/>
              <a:t> </a:t>
            </a:r>
            <a:r>
              <a:rPr lang="pt-PT" dirty="0" err="1"/>
              <a:t>contraint</a:t>
            </a:r>
            <a:r>
              <a:rPr lang="pt-PT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34243" y="1821665"/>
                <a:ext cx="2489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𝑚𝑎𝑥𝑖𝑚𝑖𝑧𝑒</m:t>
                      </m:r>
                      <m:r>
                        <a:rPr lang="pt-PT" b="1" i="1" smtClean="0">
                          <a:latin typeface="Cambria Math" charset="0"/>
                        </a:rPr>
                        <m:t>       </m:t>
                      </m:r>
                      <m:r>
                        <a:rPr lang="pt-PT" b="1" i="1" smtClean="0">
                          <a:latin typeface="Cambria Math" charset="0"/>
                        </a:rPr>
                        <m:t>𝑬</m:t>
                      </m:r>
                      <m:func>
                        <m:funcPr>
                          <m:ctrlPr>
                            <a:rPr lang="pt-PT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43" y="1821665"/>
                <a:ext cx="248946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71" t="-144444" b="-18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18621" y="2243171"/>
                <a:ext cx="4850731" cy="589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𝑠𝑢𝑏𝑗𝑒𝑐𝑡</m:t>
                      </m:r>
                      <m:r>
                        <a:rPr lang="pt-PT" b="0" i="1" smtClean="0">
                          <a:latin typeface="Cambria Math" charset="0"/>
                        </a:rPr>
                        <m:t> </m:t>
                      </m:r>
                      <m:r>
                        <a:rPr lang="pt-PT" b="0" i="1" smtClean="0">
                          <a:latin typeface="Cambria Math" charset="0"/>
                        </a:rPr>
                        <m:t>𝑡𝑜</m:t>
                      </m:r>
                      <m:r>
                        <a:rPr lang="pt-PT" b="1" i="1" smtClean="0">
                          <a:latin typeface="Cambria Math" charset="0"/>
                        </a:rPr>
                        <m:t>      </m:t>
                      </m:r>
                      <m:sSup>
                        <m:sSupPr>
                          <m:ctrlPr>
                            <a:rPr lang="pt-PT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pt-PT" b="1" i="1" smtClean="0">
                              <a:latin typeface="Cambria Math" charset="0"/>
                            </a:rPr>
                            <m:t>𝟏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</a:rPr>
                        <m:t>=1, </m:t>
                      </m:r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pt-PT" b="0" dirty="0">
                  <a:ea typeface="Cambria Math" charset="0"/>
                  <a:cs typeface="Cambria Math" charset="0"/>
                </a:endParaRPr>
              </a:p>
              <a:p>
                <a:r>
                  <a:rPr lang="pt-PT" b="0" dirty="0"/>
                  <a:t>					</a:t>
                </a:r>
                <a14:m>
                  <m:oMath xmlns:m="http://schemas.openxmlformats.org/officeDocument/2006/math">
                    <m:r>
                      <a:rPr lang="pt-PT">
                        <a:latin typeface="Cambria Math" charset="0"/>
                      </a:rPr>
                      <m:t>	</m:t>
                    </m:r>
                    <m:r>
                      <a:rPr lang="pt-PT" b="1" i="1" smtClean="0">
                        <a:latin typeface="Cambria Math" charset="0"/>
                      </a:rPr>
                      <m:t>𝑷𝒓𝒐𝒃</m:t>
                    </m:r>
                    <m:d>
                      <m:dPr>
                        <m:ctrlPr>
                          <a:rPr lang="pt-PT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charset="0"/>
                              </a:rPr>
                              <m:t>𝑚𝑖𝑛</m:t>
                            </m:r>
                          </m:sup>
                        </m:sSup>
                        <m:r>
                          <a:rPr lang="pt-PT" b="0" i="1" smtClean="0">
                            <a:latin typeface="Cambria Math" charset="0"/>
                          </a:rPr>
                          <m:t>&lt;</m:t>
                        </m:r>
                        <m:r>
                          <a:rPr lang="pt-PT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</m:d>
                    <m:r>
                      <a:rPr lang="pt-PT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lang="pt-PT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endParaRPr lang="pt-PT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621" y="2243171"/>
                <a:ext cx="4850731" cy="589649"/>
              </a:xfrm>
              <a:prstGeom prst="rect">
                <a:avLst/>
              </a:prstGeom>
              <a:blipFill rotWithShape="0">
                <a:blip r:embed="rId4"/>
                <a:stretch>
                  <a:fillRect t="-67010" b="-8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32167" y="2938005"/>
            <a:ext cx="6806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contraint</a:t>
            </a:r>
            <a:r>
              <a:rPr lang="pt-PT" dirty="0"/>
              <a:t> </a:t>
            </a:r>
            <a:r>
              <a:rPr lang="pt-PT" dirty="0" err="1"/>
              <a:t>limits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probability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</a:t>
            </a:r>
            <a:r>
              <a:rPr lang="pt-PT" dirty="0" err="1"/>
              <a:t>drop</a:t>
            </a:r>
            <a:r>
              <a:rPr lang="pt-PT" dirty="0"/>
              <a:t> in </a:t>
            </a:r>
            <a:r>
              <a:rPr lang="pt-PT" dirty="0" err="1"/>
              <a:t>wealth</a:t>
            </a:r>
            <a:r>
              <a:rPr lang="pt-PT" dirty="0"/>
              <a:t> to </a:t>
            </a:r>
            <a:r>
              <a:rPr lang="pt-PT" dirty="0" err="1"/>
              <a:t>value</a:t>
            </a:r>
            <a:r>
              <a:rPr lang="pt-PT" dirty="0"/>
              <a:t> ⍺ to </a:t>
            </a:r>
            <a:r>
              <a:rPr lang="pt-PT" dirty="0" err="1"/>
              <a:t>be</a:t>
            </a:r>
            <a:r>
              <a:rPr lang="pt-PT" dirty="0"/>
              <a:t> no more </a:t>
            </a:r>
            <a:r>
              <a:rPr lang="pt-PT" dirty="0" err="1"/>
              <a:t>than</a:t>
            </a:r>
            <a:r>
              <a:rPr lang="pt-PT" dirty="0"/>
              <a:t> β.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034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2. Risk-Constrained Kelly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2. </a:t>
            </a:r>
            <a:r>
              <a:rPr lang="en-US" sz="1100" dirty="0">
                <a:solidFill>
                  <a:srgbClr val="FFFFFF"/>
                </a:solidFill>
              </a:rPr>
              <a:t>Risk-Constrained Kelly Problem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dirty="0" err="1"/>
              <a:t>bound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drawdown</a:t>
            </a:r>
            <a:r>
              <a:rPr lang="pt-PT" dirty="0"/>
              <a:t> </a:t>
            </a:r>
            <a:r>
              <a:rPr lang="pt-PT" dirty="0" err="1"/>
              <a:t>risk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developed</a:t>
            </a:r>
            <a:r>
              <a:rPr lang="pt-PT" dirty="0"/>
              <a:t> to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easly</a:t>
            </a:r>
            <a:r>
              <a:rPr lang="pt-PT" dirty="0"/>
              <a:t> </a:t>
            </a:r>
            <a:r>
              <a:rPr lang="pt-PT" dirty="0" err="1"/>
              <a:t>solvable</a:t>
            </a:r>
            <a:r>
              <a:rPr lang="pt-PT" dirty="0"/>
              <a:t> in CVX.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18621" y="2243171"/>
                <a:ext cx="4850731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mtClean="0">
                          <a:latin typeface="Cambria Math" charset="0"/>
                        </a:rPr>
                        <m:t>	</m:t>
                      </m:r>
                      <m:r>
                        <a:rPr lang="pt-PT" b="1" i="1" smtClean="0">
                          <a:latin typeface="Cambria Math" charset="0"/>
                        </a:rPr>
                        <m:t>𝑷𝒓𝒐𝒃</m:t>
                      </m:r>
                      <m:d>
                        <m:dPr>
                          <m:ctrlPr>
                            <a:rPr lang="pt-PT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charset="0"/>
                                </a:rPr>
                                <m:t>𝑚𝑖𝑛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pt-P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sSup>
                        <m:sSupPr>
                          <m:ctrlPr>
                            <a:rPr lang="pt-P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⍺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sup>
                      </m:sSup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621" y="2243171"/>
                <a:ext cx="4850731" cy="312650"/>
              </a:xfrm>
              <a:prstGeom prst="rect">
                <a:avLst/>
              </a:prstGeom>
              <a:blipFill rotWithShape="0">
                <a:blip r:embed="rId3"/>
                <a:stretch>
                  <a:fillRect t="-121569" b="-15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32167" y="2938005"/>
                <a:ext cx="6806317" cy="708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It is valid as long ⍺ and β are between 0 and 1 and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pt-PT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pt-PT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pt-P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PT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PT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pt-PT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pt-P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PT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PT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⍺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pt-PT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67" y="2938005"/>
                <a:ext cx="6806317" cy="708079"/>
              </a:xfrm>
              <a:prstGeom prst="rect">
                <a:avLst/>
              </a:prstGeom>
              <a:blipFill rotWithShape="0">
                <a:blip r:embed="rId4"/>
                <a:stretch>
                  <a:fillRect l="-627" b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713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Powerpoint-IST_1">
  <a:themeElements>
    <a:clrScheme name="Custom 1">
      <a:dk1>
        <a:srgbClr val="000000"/>
      </a:dk1>
      <a:lt1>
        <a:srgbClr val="FFFFFF"/>
      </a:lt1>
      <a:dk2>
        <a:srgbClr val="838383"/>
      </a:dk2>
      <a:lt2>
        <a:srgbClr val="FFFFFF"/>
      </a:lt2>
      <a:accent1>
        <a:srgbClr val="008080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Powerpoint-IST_1" id="{9F268B8C-E29D-DE45-B68D-7886A47E7F50}" vid="{A4B0AD8B-B470-0D45-B515-64882B901A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3541</TotalTime>
  <Words>2000</Words>
  <Application>Microsoft Macintosh PowerPoint</Application>
  <PresentationFormat>On-screen Show (16:9)</PresentationFormat>
  <Paragraphs>384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Cambria Math</vt:lpstr>
      <vt:lpstr>Khmer UI</vt:lpstr>
      <vt:lpstr>Mangal</vt:lpstr>
      <vt:lpstr>Arial</vt:lpstr>
      <vt:lpstr>Template-Powerpoint-IST_1</vt:lpstr>
      <vt:lpstr>Risk-Constrained Kelly Gambling</vt:lpstr>
      <vt:lpstr>Outline</vt:lpstr>
      <vt:lpstr>PowerPoint Presentation</vt:lpstr>
      <vt:lpstr>1. Kelly problem</vt:lpstr>
      <vt:lpstr>1. Kelly problem</vt:lpstr>
      <vt:lpstr>1. Kelly problem</vt:lpstr>
      <vt:lpstr>PowerPoint Presentation</vt:lpstr>
      <vt:lpstr>2. Risk-Constrained Kelly Problem</vt:lpstr>
      <vt:lpstr>2. Risk-Constrained Kelly Problem</vt:lpstr>
      <vt:lpstr>2. Risk-Constrained Kelly Problem</vt:lpstr>
      <vt:lpstr>PowerPoint Presentation</vt:lpstr>
      <vt:lpstr>3. Our implementation</vt:lpstr>
      <vt:lpstr>3. Our implementation</vt:lpstr>
      <vt:lpstr>PowerPoint Presentation</vt:lpstr>
      <vt:lpstr>4. Results</vt:lpstr>
      <vt:lpstr>4. Results</vt:lpstr>
      <vt:lpstr>4. Results</vt:lpstr>
      <vt:lpstr>4. Results</vt:lpstr>
      <vt:lpstr>PowerPoint Presentation</vt:lpstr>
      <vt:lpstr>1. Problem Formulation</vt:lpstr>
      <vt:lpstr>1. Problem Formulation</vt:lpstr>
      <vt:lpstr>1. Problem Formulation</vt:lpstr>
      <vt:lpstr>1. Problem Formulation</vt:lpstr>
      <vt:lpstr>1. Problem Formulation</vt:lpstr>
      <vt:lpstr>1. Problem Formulation</vt:lpstr>
      <vt:lpstr>1. Problem Formulation</vt:lpstr>
      <vt:lpstr>PowerPoint Presentation</vt:lpstr>
      <vt:lpstr>2. Our Implementation</vt:lpstr>
      <vt:lpstr>2. Our Implementation</vt:lpstr>
      <vt:lpstr>2. Our Implementation</vt:lpstr>
      <vt:lpstr>PowerPoint Presentation</vt:lpstr>
      <vt:lpstr>3. Results</vt:lpstr>
      <vt:lpstr>Thank you for your attention</vt:lpstr>
      <vt:lpstr>Risk-Constrained Kelly Gambling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Utilizador do Microsoft Office</dc:creator>
  <cp:lastModifiedBy>Luís Miguel Martins Alves</cp:lastModifiedBy>
  <cp:revision>274</cp:revision>
  <cp:lastPrinted>2017-12-12T13:46:23Z</cp:lastPrinted>
  <dcterms:created xsi:type="dcterms:W3CDTF">2016-09-20T17:05:31Z</dcterms:created>
  <dcterms:modified xsi:type="dcterms:W3CDTF">2017-12-12T13:46:47Z</dcterms:modified>
</cp:coreProperties>
</file>