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9" r:id="rId3"/>
    <p:sldId id="308" r:id="rId4"/>
    <p:sldId id="307" r:id="rId5"/>
    <p:sldId id="295" r:id="rId6"/>
    <p:sldId id="297" r:id="rId7"/>
    <p:sldId id="298" r:id="rId8"/>
    <p:sldId id="299" r:id="rId9"/>
    <p:sldId id="300" r:id="rId10"/>
    <p:sldId id="301" r:id="rId11"/>
    <p:sldId id="302" r:id="rId12"/>
    <p:sldId id="306" r:id="rId13"/>
    <p:sldId id="303" r:id="rId14"/>
    <p:sldId id="305" r:id="rId15"/>
    <p:sldId id="309" r:id="rId16"/>
  </p:sldIdLst>
  <p:sldSz cx="9144000" cy="5143500" type="screen16x9"/>
  <p:notesSz cx="6858000" cy="9144000"/>
  <p:embeddedFontLst>
    <p:embeddedFont>
      <p:font typeface="Quicksand" panose="020B0604020202020204" charset="0"/>
      <p:regular r:id="rId18"/>
      <p:bold r:id="rId19"/>
    </p:embeddedFont>
    <p:embeddedFont>
      <p:font typeface="Roboto Condensed"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82" y="6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36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5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67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433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016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497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87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687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785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3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081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89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77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155032" y="730908"/>
            <a:ext cx="6935448" cy="2643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bg1"/>
                </a:solidFill>
                <a:latin typeface="Roboto Condensed" panose="02000000000000000000" pitchFamily="2" charset="0"/>
                <a:ea typeface="Roboto Condensed" panose="02000000000000000000" pitchFamily="2" charset="0"/>
              </a:rPr>
              <a:t>Forecasting Suspicious </a:t>
            </a:r>
            <a:r>
              <a:rPr lang="en" dirty="0">
                <a:solidFill>
                  <a:schemeClr val="bg1"/>
                </a:solidFill>
                <a:latin typeface="Roboto Condensed" panose="02000000000000000000" pitchFamily="2" charset="0"/>
                <a:ea typeface="Roboto Condensed" panose="02000000000000000000" pitchFamily="2" charset="0"/>
              </a:rPr>
              <a:t>Activity </a:t>
            </a:r>
            <a:r>
              <a:rPr lang="en">
                <a:solidFill>
                  <a:schemeClr val="bg1"/>
                </a:solidFill>
                <a:latin typeface="Roboto Condensed" panose="02000000000000000000" pitchFamily="2" charset="0"/>
                <a:ea typeface="Roboto Condensed" panose="02000000000000000000" pitchFamily="2" charset="0"/>
              </a:rPr>
              <a:t>Reports</a:t>
            </a:r>
            <a:r>
              <a:rPr lang="en">
                <a:solidFill>
                  <a:schemeClr val="bg1"/>
                </a:solidFill>
              </a:rPr>
              <a:t> </a:t>
            </a:r>
            <a:r>
              <a:rPr lang="en">
                <a:solidFill>
                  <a:schemeClr val="bg1"/>
                </a:solidFill>
                <a:latin typeface="Roboto Condensed" panose="02000000000000000000" pitchFamily="2" charset="0"/>
                <a:ea typeface="Roboto Condensed" panose="02000000000000000000" pitchFamily="2" charset="0"/>
              </a:rPr>
              <a:t>for </a:t>
            </a:r>
            <a:r>
              <a:rPr lang="en" dirty="0">
                <a:solidFill>
                  <a:schemeClr val="bg1"/>
                </a:solidFill>
                <a:latin typeface="Roboto Condensed" panose="02000000000000000000" pitchFamily="2" charset="0"/>
                <a:ea typeface="Roboto Condensed" panose="02000000000000000000" pitchFamily="2" charset="0"/>
              </a:rPr>
              <a:t>2022</a:t>
            </a:r>
            <a:endParaRPr dirty="0">
              <a:solidFill>
                <a:schemeClr val="bg1"/>
              </a:solidFill>
              <a:latin typeface="Roboto Condensed" panose="02000000000000000000" pitchFamily="2" charset="0"/>
              <a:ea typeface="Roboto Condensed" panose="02000000000000000000" pitchFamily="2"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SAR Count by Month (Seasonality)</a:t>
            </a:r>
            <a:endParaRPr dirty="0">
              <a:solidFill>
                <a:schemeClr val="bg1"/>
              </a:solidFill>
            </a:endParaRPr>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10</a:t>
            </a:fld>
            <a:endParaRPr dirty="0">
              <a:solidFill>
                <a:schemeClr val="bg1"/>
              </a:solidFill>
            </a:endParaRPr>
          </a:p>
        </p:txBody>
      </p:sp>
      <p:pic>
        <p:nvPicPr>
          <p:cNvPr id="3" name="Picture 2" descr="Chart, box and whisker chart&#10;&#10;Description automatically generated">
            <a:extLst>
              <a:ext uri="{FF2B5EF4-FFF2-40B4-BE49-F238E27FC236}">
                <a16:creationId xmlns:a16="http://schemas.microsoft.com/office/drawing/2014/main" id="{0EAABFBC-9F8E-4B08-8CDF-408747A87E9D}"/>
              </a:ext>
            </a:extLst>
          </p:cNvPr>
          <p:cNvPicPr>
            <a:picLocks noChangeAspect="1"/>
          </p:cNvPicPr>
          <p:nvPr/>
        </p:nvPicPr>
        <p:blipFill>
          <a:blip r:embed="rId3"/>
          <a:stretch>
            <a:fillRect/>
          </a:stretch>
        </p:blipFill>
        <p:spPr>
          <a:xfrm>
            <a:off x="2143445" y="1168359"/>
            <a:ext cx="4503884" cy="3650875"/>
          </a:xfrm>
          <a:prstGeom prst="rect">
            <a:avLst/>
          </a:prstGeom>
        </p:spPr>
      </p:pic>
    </p:spTree>
    <p:extLst>
      <p:ext uri="{BB962C8B-B14F-4D97-AF65-F5344CB8AC3E}">
        <p14:creationId xmlns:p14="http://schemas.microsoft.com/office/powerpoint/2010/main" val="119276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Additive Decomposition</a:t>
            </a:r>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11</a:t>
            </a:fld>
            <a:endParaRPr dirty="0">
              <a:solidFill>
                <a:schemeClr val="bg1"/>
              </a:solidFill>
            </a:endParaRPr>
          </a:p>
        </p:txBody>
      </p:sp>
      <p:sp>
        <p:nvSpPr>
          <p:cNvPr id="2" name="TextBox 1">
            <a:extLst>
              <a:ext uri="{FF2B5EF4-FFF2-40B4-BE49-F238E27FC236}">
                <a16:creationId xmlns:a16="http://schemas.microsoft.com/office/drawing/2014/main" id="{DE593E3B-B0E0-4003-9E97-4349793F8C0E}"/>
              </a:ext>
            </a:extLst>
          </p:cNvPr>
          <p:cNvSpPr txBox="1"/>
          <p:nvPr/>
        </p:nvSpPr>
        <p:spPr>
          <a:xfrm>
            <a:off x="1799461" y="1422943"/>
            <a:ext cx="6224766" cy="3323987"/>
          </a:xfrm>
          <a:prstGeom prst="rect">
            <a:avLst/>
          </a:prstGeom>
          <a:noFill/>
        </p:spPr>
        <p:txBody>
          <a:bodyPr wrap="square" rtlCol="0">
            <a:spAutoFit/>
          </a:bodyPr>
          <a:lstStyle/>
          <a:p>
            <a:r>
              <a:rPr lang="en-US" dirty="0">
                <a:solidFill>
                  <a:schemeClr val="bg1"/>
                </a:solidFill>
                <a:latin typeface="Quicksand" panose="020B0604020202020204" charset="0"/>
              </a:rPr>
              <a:t>The time series object is broken down into three components:</a:t>
            </a:r>
          </a:p>
          <a:p>
            <a:pPr marL="342900" indent="-342900">
              <a:buClr>
                <a:schemeClr val="bg1"/>
              </a:buClr>
              <a:buAutoNum type="arabicParenR"/>
            </a:pPr>
            <a:r>
              <a:rPr lang="en-US" dirty="0">
                <a:solidFill>
                  <a:schemeClr val="bg1"/>
                </a:solidFill>
                <a:latin typeface="Quicksand" panose="020B0604020202020204" charset="0"/>
              </a:rPr>
              <a:t>Trend</a:t>
            </a:r>
          </a:p>
          <a:p>
            <a:pPr marL="342900" indent="-342900">
              <a:buClr>
                <a:schemeClr val="bg1"/>
              </a:buClr>
              <a:buAutoNum type="arabicParenR"/>
            </a:pPr>
            <a:r>
              <a:rPr lang="en-US" dirty="0">
                <a:solidFill>
                  <a:schemeClr val="bg1"/>
                </a:solidFill>
                <a:latin typeface="Quicksand" panose="020B0604020202020204" charset="0"/>
              </a:rPr>
              <a:t>Seasonality</a:t>
            </a:r>
          </a:p>
          <a:p>
            <a:pPr marL="342900" indent="-342900">
              <a:buClr>
                <a:schemeClr val="bg1"/>
              </a:buClr>
              <a:buAutoNum type="arabicParenR"/>
            </a:pPr>
            <a:r>
              <a:rPr lang="en-US" dirty="0">
                <a:solidFill>
                  <a:schemeClr val="bg1"/>
                </a:solidFill>
                <a:latin typeface="Quicksand" panose="020B0604020202020204" charset="0"/>
              </a:rPr>
              <a:t>Residuals</a:t>
            </a:r>
          </a:p>
          <a:p>
            <a:pPr marL="342900" indent="-342900">
              <a:buClr>
                <a:schemeClr val="bg1"/>
              </a:buClr>
              <a:buAutoNum type="arabicParenR"/>
            </a:pPr>
            <a:endParaRPr lang="en-US" dirty="0">
              <a:solidFill>
                <a:schemeClr val="bg1"/>
              </a:solidFill>
              <a:latin typeface="Quicksand" panose="020B0604020202020204" charset="0"/>
            </a:endParaRPr>
          </a:p>
          <a:p>
            <a:pPr>
              <a:buClr>
                <a:schemeClr val="bg1"/>
              </a:buClr>
            </a:pPr>
            <a:r>
              <a:rPr lang="en-US" u="sng" dirty="0">
                <a:solidFill>
                  <a:schemeClr val="bg1"/>
                </a:solidFill>
                <a:latin typeface="Quicksand" panose="020B0604020202020204" charset="0"/>
              </a:rPr>
              <a:t>Trend</a:t>
            </a:r>
            <a:r>
              <a:rPr lang="en-US" dirty="0">
                <a:solidFill>
                  <a:schemeClr val="bg1"/>
                </a:solidFill>
                <a:latin typeface="Quicksand" panose="020B0604020202020204" charset="0"/>
              </a:rPr>
              <a:t> is the long-term movement of a time series.</a:t>
            </a:r>
          </a:p>
          <a:p>
            <a:pPr>
              <a:buClr>
                <a:schemeClr val="bg1"/>
              </a:buClr>
            </a:pPr>
            <a:r>
              <a:rPr lang="en-US" u="sng" dirty="0">
                <a:solidFill>
                  <a:schemeClr val="bg1"/>
                </a:solidFill>
                <a:latin typeface="Quicksand" panose="020B0604020202020204" charset="0"/>
              </a:rPr>
              <a:t>Seasonality</a:t>
            </a:r>
            <a:r>
              <a:rPr lang="en-US" dirty="0">
                <a:solidFill>
                  <a:schemeClr val="bg1"/>
                </a:solidFill>
                <a:latin typeface="Quicksand" panose="020B0604020202020204" charset="0"/>
              </a:rPr>
              <a:t> is the presence of variations that occur at a specific regular intervals less than a year i.e., weekly, monthly, quarterly.</a:t>
            </a:r>
          </a:p>
          <a:p>
            <a:pPr>
              <a:buClr>
                <a:schemeClr val="bg1"/>
              </a:buClr>
            </a:pPr>
            <a:r>
              <a:rPr lang="en-US" u="sng" dirty="0">
                <a:solidFill>
                  <a:schemeClr val="bg1"/>
                </a:solidFill>
                <a:latin typeface="Quicksand" panose="020B0604020202020204" charset="0"/>
              </a:rPr>
              <a:t>Residuals</a:t>
            </a:r>
            <a:r>
              <a:rPr lang="en-US" dirty="0">
                <a:solidFill>
                  <a:schemeClr val="bg1"/>
                </a:solidFill>
                <a:latin typeface="Quicksand" panose="020B0604020202020204" charset="0"/>
              </a:rPr>
              <a:t> are the remainder component after removing the Trend and Seasonality from the time series object.</a:t>
            </a:r>
          </a:p>
          <a:p>
            <a:pPr>
              <a:buClr>
                <a:schemeClr val="bg1"/>
              </a:buClr>
            </a:pPr>
            <a:endParaRPr lang="en-US" dirty="0">
              <a:solidFill>
                <a:schemeClr val="bg1"/>
              </a:solidFill>
              <a:latin typeface="Quicksand" panose="020B0604020202020204" charset="0"/>
            </a:endParaRPr>
          </a:p>
          <a:p>
            <a:pPr>
              <a:buClr>
                <a:schemeClr val="bg1"/>
              </a:buClr>
            </a:pPr>
            <a:r>
              <a:rPr lang="en-US" dirty="0">
                <a:solidFill>
                  <a:schemeClr val="bg1"/>
                </a:solidFill>
                <a:latin typeface="Quicksand" panose="020B0604020202020204" charset="0"/>
              </a:rPr>
              <a:t>The following two slides will display the time series object (SAR Count)  and the three components within the times series object (Trend, Seasonality and Residuals). </a:t>
            </a:r>
          </a:p>
          <a:p>
            <a:pPr>
              <a:buClr>
                <a:schemeClr val="bg1"/>
              </a:buClr>
            </a:pPr>
            <a:endParaRPr lang="en-US" dirty="0">
              <a:solidFill>
                <a:schemeClr val="bg1"/>
              </a:solidFill>
              <a:latin typeface="Quicksand" panose="020B0604020202020204" charset="0"/>
            </a:endParaRPr>
          </a:p>
        </p:txBody>
      </p:sp>
    </p:spTree>
    <p:extLst>
      <p:ext uri="{BB962C8B-B14F-4D97-AF65-F5344CB8AC3E}">
        <p14:creationId xmlns:p14="http://schemas.microsoft.com/office/powerpoint/2010/main" val="221960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The Additive Decomposition Part 1</a:t>
            </a:r>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12</a:t>
            </a:fld>
            <a:endParaRPr dirty="0">
              <a:solidFill>
                <a:schemeClr val="bg1"/>
              </a:solidFill>
            </a:endParaRPr>
          </a:p>
        </p:txBody>
      </p:sp>
      <p:pic>
        <p:nvPicPr>
          <p:cNvPr id="4" name="Picture 3" descr="Chart, line chart&#10;&#10;Description automatically generated">
            <a:extLst>
              <a:ext uri="{FF2B5EF4-FFF2-40B4-BE49-F238E27FC236}">
                <a16:creationId xmlns:a16="http://schemas.microsoft.com/office/drawing/2014/main" id="{8439324A-E632-4501-8EBD-5DAC1B31DDE5}"/>
              </a:ext>
            </a:extLst>
          </p:cNvPr>
          <p:cNvPicPr>
            <a:picLocks noChangeAspect="1"/>
          </p:cNvPicPr>
          <p:nvPr/>
        </p:nvPicPr>
        <p:blipFill>
          <a:blip r:embed="rId3"/>
          <a:stretch>
            <a:fillRect/>
          </a:stretch>
        </p:blipFill>
        <p:spPr>
          <a:xfrm>
            <a:off x="1568823" y="1380565"/>
            <a:ext cx="5852971" cy="2985042"/>
          </a:xfrm>
          <a:prstGeom prst="rect">
            <a:avLst/>
          </a:prstGeom>
        </p:spPr>
      </p:pic>
    </p:spTree>
    <p:extLst>
      <p:ext uri="{BB962C8B-B14F-4D97-AF65-F5344CB8AC3E}">
        <p14:creationId xmlns:p14="http://schemas.microsoft.com/office/powerpoint/2010/main" val="341089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The Additive Decomposition Part 2</a:t>
            </a:r>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13</a:t>
            </a:fld>
            <a:endParaRPr dirty="0">
              <a:solidFill>
                <a:schemeClr val="bg1"/>
              </a:solidFill>
            </a:endParaRPr>
          </a:p>
        </p:txBody>
      </p:sp>
      <p:pic>
        <p:nvPicPr>
          <p:cNvPr id="3" name="Picture 2" descr="Chart, scatter chart&#10;&#10;Description automatically generated">
            <a:extLst>
              <a:ext uri="{FF2B5EF4-FFF2-40B4-BE49-F238E27FC236}">
                <a16:creationId xmlns:a16="http://schemas.microsoft.com/office/drawing/2014/main" id="{BFBF3982-B931-40BE-86BF-2AEAE44CF95E}"/>
              </a:ext>
            </a:extLst>
          </p:cNvPr>
          <p:cNvPicPr>
            <a:picLocks noChangeAspect="1"/>
          </p:cNvPicPr>
          <p:nvPr/>
        </p:nvPicPr>
        <p:blipFill>
          <a:blip r:embed="rId3"/>
          <a:stretch>
            <a:fillRect/>
          </a:stretch>
        </p:blipFill>
        <p:spPr>
          <a:xfrm>
            <a:off x="1503438" y="1314292"/>
            <a:ext cx="6333889" cy="3110866"/>
          </a:xfrm>
          <a:prstGeom prst="rect">
            <a:avLst/>
          </a:prstGeom>
        </p:spPr>
      </p:pic>
    </p:spTree>
    <p:extLst>
      <p:ext uri="{BB962C8B-B14F-4D97-AF65-F5344CB8AC3E}">
        <p14:creationId xmlns:p14="http://schemas.microsoft.com/office/powerpoint/2010/main" val="11793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7" y="468293"/>
            <a:ext cx="7019719"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ARIMA Model –Forecast for Year 2022</a:t>
            </a:r>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14</a:t>
            </a:fld>
            <a:endParaRPr dirty="0">
              <a:solidFill>
                <a:schemeClr val="bg1"/>
              </a:solidFill>
            </a:endParaRPr>
          </a:p>
        </p:txBody>
      </p:sp>
      <p:pic>
        <p:nvPicPr>
          <p:cNvPr id="3" name="Picture 2" descr="Chart, histogram&#10;&#10;Description automatically generated">
            <a:extLst>
              <a:ext uri="{FF2B5EF4-FFF2-40B4-BE49-F238E27FC236}">
                <a16:creationId xmlns:a16="http://schemas.microsoft.com/office/drawing/2014/main" id="{548BA3BC-56A7-48CA-8268-3D7D6FEAD50D}"/>
              </a:ext>
            </a:extLst>
          </p:cNvPr>
          <p:cNvPicPr>
            <a:picLocks noChangeAspect="1"/>
          </p:cNvPicPr>
          <p:nvPr/>
        </p:nvPicPr>
        <p:blipFill>
          <a:blip r:embed="rId3"/>
          <a:stretch>
            <a:fillRect/>
          </a:stretch>
        </p:blipFill>
        <p:spPr>
          <a:xfrm>
            <a:off x="1855888" y="1108050"/>
            <a:ext cx="6314816" cy="3644081"/>
          </a:xfrm>
          <a:prstGeom prst="rect">
            <a:avLst/>
          </a:prstGeom>
        </p:spPr>
      </p:pic>
    </p:spTree>
    <p:extLst>
      <p:ext uri="{BB962C8B-B14F-4D97-AF65-F5344CB8AC3E}">
        <p14:creationId xmlns:p14="http://schemas.microsoft.com/office/powerpoint/2010/main" val="398272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7" y="468293"/>
            <a:ext cx="7019719"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bg1"/>
                </a:solidFill>
              </a:rPr>
              <a:t>2022 Forecasted SAR Count by Month</a:t>
            </a:r>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15</a:t>
            </a:fld>
            <a:endParaRPr dirty="0">
              <a:solidFill>
                <a:schemeClr val="bg1"/>
              </a:solidFill>
            </a:endParaRPr>
          </a:p>
        </p:txBody>
      </p:sp>
      <p:pic>
        <p:nvPicPr>
          <p:cNvPr id="6" name="Picture 5" descr="Chart&#10;&#10;Description automatically generated">
            <a:extLst>
              <a:ext uri="{FF2B5EF4-FFF2-40B4-BE49-F238E27FC236}">
                <a16:creationId xmlns:a16="http://schemas.microsoft.com/office/drawing/2014/main" id="{086C6C1D-C614-485C-ABBD-DFF2A6217D5D}"/>
              </a:ext>
            </a:extLst>
          </p:cNvPr>
          <p:cNvPicPr>
            <a:picLocks noChangeAspect="1"/>
          </p:cNvPicPr>
          <p:nvPr/>
        </p:nvPicPr>
        <p:blipFill>
          <a:blip r:embed="rId3"/>
          <a:stretch>
            <a:fillRect/>
          </a:stretch>
        </p:blipFill>
        <p:spPr>
          <a:xfrm>
            <a:off x="1656735" y="1196748"/>
            <a:ext cx="6523703" cy="3555383"/>
          </a:xfrm>
          <a:prstGeom prst="rect">
            <a:avLst/>
          </a:prstGeom>
        </p:spPr>
      </p:pic>
    </p:spTree>
    <p:extLst>
      <p:ext uri="{BB962C8B-B14F-4D97-AF65-F5344CB8AC3E}">
        <p14:creationId xmlns:p14="http://schemas.microsoft.com/office/powerpoint/2010/main" val="412390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Project Goal </a:t>
            </a:r>
            <a:endParaRPr dirty="0">
              <a:solidFill>
                <a:schemeClr val="bg1"/>
              </a:solidFill>
            </a:endParaRPr>
          </a:p>
        </p:txBody>
      </p:sp>
      <p:sp>
        <p:nvSpPr>
          <p:cNvPr id="95" name="Google Shape;95;p15"/>
          <p:cNvSpPr txBox="1">
            <a:spLocks noGrp="1"/>
          </p:cNvSpPr>
          <p:nvPr>
            <p:ph type="subTitle" idx="1"/>
          </p:nvPr>
        </p:nvSpPr>
        <p:spPr>
          <a:xfrm>
            <a:off x="1503438" y="1071755"/>
            <a:ext cx="6927900" cy="441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Forecast using an ARIMA model</a:t>
            </a:r>
            <a:endParaRPr b="1" dirty="0"/>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2</a:t>
            </a:fld>
            <a:endParaRPr dirty="0">
              <a:solidFill>
                <a:schemeClr val="bg1"/>
              </a:solidFill>
            </a:endParaRPr>
          </a:p>
        </p:txBody>
      </p:sp>
      <p:sp>
        <p:nvSpPr>
          <p:cNvPr id="6" name="Google Shape;95;p15">
            <a:extLst>
              <a:ext uri="{FF2B5EF4-FFF2-40B4-BE49-F238E27FC236}">
                <a16:creationId xmlns:a16="http://schemas.microsoft.com/office/drawing/2014/main" id="{4486A7AD-DBBB-4308-AA01-56CCBC223CF1}"/>
              </a:ext>
            </a:extLst>
          </p:cNvPr>
          <p:cNvSpPr txBox="1">
            <a:spLocks/>
          </p:cNvSpPr>
          <p:nvPr/>
        </p:nvSpPr>
        <p:spPr>
          <a:xfrm>
            <a:off x="1503438" y="1584567"/>
            <a:ext cx="6927900" cy="2864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9pPr>
          </a:lstStyle>
          <a:p>
            <a:pPr marL="0" indent="0"/>
            <a:r>
              <a:rPr lang="en-US" dirty="0"/>
              <a:t>The goal of this project is to forecast Suspicious Activity Reports for each month of Year 2022. To accomplish this goal, we will build an ARIMA model in python.  An ARIMA model uses the following three components to create a forecast:</a:t>
            </a:r>
          </a:p>
          <a:p>
            <a:pPr marL="342900" indent="-342900">
              <a:buClr>
                <a:schemeClr val="bg1"/>
              </a:buClr>
              <a:buFont typeface="+mj-lt"/>
              <a:buAutoNum type="arabicPeriod"/>
            </a:pPr>
            <a:r>
              <a:rPr lang="en-US" dirty="0"/>
              <a:t>“</a:t>
            </a:r>
            <a:r>
              <a:rPr lang="en-US" b="1" dirty="0"/>
              <a:t>AR</a:t>
            </a:r>
            <a:r>
              <a:rPr lang="en-US" dirty="0"/>
              <a:t>” –auto regression: create an equation based on past data points</a:t>
            </a:r>
          </a:p>
          <a:p>
            <a:pPr marL="342900" indent="-342900">
              <a:buClr>
                <a:schemeClr val="bg1"/>
              </a:buClr>
              <a:buFont typeface="+mj-lt"/>
              <a:buAutoNum type="arabicPeriod"/>
            </a:pPr>
            <a:r>
              <a:rPr lang="en-US" dirty="0"/>
              <a:t>“</a:t>
            </a:r>
            <a:r>
              <a:rPr lang="en-US" b="1" dirty="0"/>
              <a:t>I</a:t>
            </a:r>
            <a:r>
              <a:rPr lang="en-US" dirty="0"/>
              <a:t>” –integration or differencing: accounting for overall “trend” in the data</a:t>
            </a:r>
          </a:p>
          <a:p>
            <a:pPr marL="342900" indent="-342900">
              <a:buClr>
                <a:schemeClr val="bg1"/>
              </a:buClr>
              <a:buFont typeface="+mj-lt"/>
              <a:buAutoNum type="arabicPeriod"/>
            </a:pPr>
            <a:r>
              <a:rPr lang="en-US" dirty="0"/>
              <a:t>“</a:t>
            </a:r>
            <a:r>
              <a:rPr lang="en-US" b="1" dirty="0"/>
              <a:t>MA</a:t>
            </a:r>
            <a:r>
              <a:rPr lang="en-US" dirty="0"/>
              <a:t>” –moving average: create an equation of error or noise based on past data points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Data Source</a:t>
            </a:r>
            <a:endParaRPr dirty="0">
              <a:solidFill>
                <a:schemeClr val="bg1"/>
              </a:solidFill>
            </a:endParaRPr>
          </a:p>
        </p:txBody>
      </p:sp>
      <p:sp>
        <p:nvSpPr>
          <p:cNvPr id="95" name="Google Shape;95;p15"/>
          <p:cNvSpPr txBox="1">
            <a:spLocks noGrp="1"/>
          </p:cNvSpPr>
          <p:nvPr>
            <p:ph type="subTitle" idx="1"/>
          </p:nvPr>
        </p:nvSpPr>
        <p:spPr>
          <a:xfrm>
            <a:off x="1503438" y="1071755"/>
            <a:ext cx="6927900" cy="441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3</a:t>
            </a:fld>
            <a:endParaRPr dirty="0">
              <a:solidFill>
                <a:schemeClr val="bg1"/>
              </a:solidFill>
            </a:endParaRPr>
          </a:p>
        </p:txBody>
      </p:sp>
      <p:sp>
        <p:nvSpPr>
          <p:cNvPr id="6" name="Google Shape;95;p15">
            <a:extLst>
              <a:ext uri="{FF2B5EF4-FFF2-40B4-BE49-F238E27FC236}">
                <a16:creationId xmlns:a16="http://schemas.microsoft.com/office/drawing/2014/main" id="{4486A7AD-DBBB-4308-AA01-56CCBC223CF1}"/>
              </a:ext>
            </a:extLst>
          </p:cNvPr>
          <p:cNvSpPr txBox="1">
            <a:spLocks/>
          </p:cNvSpPr>
          <p:nvPr/>
        </p:nvSpPr>
        <p:spPr>
          <a:xfrm>
            <a:off x="1503438" y="1584567"/>
            <a:ext cx="6927900" cy="2864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9pPr>
          </a:lstStyle>
          <a:p>
            <a:pPr marL="0" indent="0"/>
            <a:r>
              <a:rPr lang="en-US" dirty="0"/>
              <a:t>The data for this project was taken directly from the Financial Crimes Enforcement Network (</a:t>
            </a:r>
            <a:r>
              <a:rPr lang="en-US" dirty="0" err="1"/>
              <a:t>FinCen</a:t>
            </a:r>
            <a:r>
              <a:rPr lang="en-US" dirty="0"/>
              <a:t>). The suspicious activity report data was collected for years 2014 to 2021 and aggregated at the state/county level. </a:t>
            </a:r>
          </a:p>
          <a:p>
            <a:pPr marL="0" indent="0"/>
            <a:endParaRPr lang="en-US" dirty="0"/>
          </a:p>
          <a:p>
            <a:pPr marL="0" indent="0"/>
            <a:r>
              <a:rPr lang="en-US" dirty="0"/>
              <a:t>Data Source:</a:t>
            </a:r>
          </a:p>
          <a:p>
            <a:pPr marL="0" indent="0"/>
            <a:r>
              <a:rPr lang="en-US" dirty="0"/>
              <a:t>https://www.fincen.gov/reports/sar-stats</a:t>
            </a:r>
          </a:p>
        </p:txBody>
      </p:sp>
    </p:spTree>
    <p:extLst>
      <p:ext uri="{BB962C8B-B14F-4D97-AF65-F5344CB8AC3E}">
        <p14:creationId xmlns:p14="http://schemas.microsoft.com/office/powerpoint/2010/main" val="25135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Background</a:t>
            </a:r>
            <a:endParaRPr dirty="0">
              <a:solidFill>
                <a:schemeClr val="bg1"/>
              </a:solidFill>
            </a:endParaRPr>
          </a:p>
        </p:txBody>
      </p:sp>
      <p:sp>
        <p:nvSpPr>
          <p:cNvPr id="95" name="Google Shape;95;p15"/>
          <p:cNvSpPr txBox="1">
            <a:spLocks noGrp="1"/>
          </p:cNvSpPr>
          <p:nvPr>
            <p:ph type="subTitle" idx="1"/>
          </p:nvPr>
        </p:nvSpPr>
        <p:spPr>
          <a:xfrm>
            <a:off x="1503438" y="1071755"/>
            <a:ext cx="6927900" cy="441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What are Suspicous Activity Reports?</a:t>
            </a:r>
            <a:endParaRPr b="1" dirty="0"/>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4</a:t>
            </a:fld>
            <a:endParaRPr dirty="0">
              <a:solidFill>
                <a:schemeClr val="bg1"/>
              </a:solidFill>
            </a:endParaRPr>
          </a:p>
        </p:txBody>
      </p:sp>
      <p:sp>
        <p:nvSpPr>
          <p:cNvPr id="6" name="Google Shape;95;p15">
            <a:extLst>
              <a:ext uri="{FF2B5EF4-FFF2-40B4-BE49-F238E27FC236}">
                <a16:creationId xmlns:a16="http://schemas.microsoft.com/office/drawing/2014/main" id="{4486A7AD-DBBB-4308-AA01-56CCBC223CF1}"/>
              </a:ext>
            </a:extLst>
          </p:cNvPr>
          <p:cNvSpPr txBox="1">
            <a:spLocks/>
          </p:cNvSpPr>
          <p:nvPr/>
        </p:nvSpPr>
        <p:spPr>
          <a:xfrm>
            <a:off x="1503438" y="1584567"/>
            <a:ext cx="6927900" cy="2787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9pPr>
          </a:lstStyle>
          <a:p>
            <a:pPr marL="0" indent="0"/>
            <a:r>
              <a:rPr lang="en-US" dirty="0"/>
              <a:t>Suspicious Activity Reports (SARs) are reports that every Financial Institution, Money Service Business (MSB), Casino and  similar entities must file with the government for every potential incident of money laundering and/or violation of the Bank Secrecy Act (BSA) and/or Patriot Act. These reports are filed with the Financial Crimes Enforcement Network (FinCen) which is  under the supervision of the Department of the Treasury.  SARs help aid law enforcement and government agencies in the prosecution of illicit activity.</a:t>
            </a:r>
          </a:p>
        </p:txBody>
      </p:sp>
    </p:spTree>
    <p:extLst>
      <p:ext uri="{BB962C8B-B14F-4D97-AF65-F5344CB8AC3E}">
        <p14:creationId xmlns:p14="http://schemas.microsoft.com/office/powerpoint/2010/main" val="50159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Suspicious Activity Reports</a:t>
            </a:r>
            <a:endParaRPr dirty="0">
              <a:solidFill>
                <a:schemeClr val="bg1"/>
              </a:solidFill>
            </a:endParaRPr>
          </a:p>
        </p:txBody>
      </p:sp>
      <p:sp>
        <p:nvSpPr>
          <p:cNvPr id="95" name="Google Shape;95;p15"/>
          <p:cNvSpPr txBox="1">
            <a:spLocks noGrp="1"/>
          </p:cNvSpPr>
          <p:nvPr>
            <p:ph type="subTitle" idx="1"/>
          </p:nvPr>
        </p:nvSpPr>
        <p:spPr>
          <a:xfrm>
            <a:off x="1503438" y="1071755"/>
            <a:ext cx="6927900" cy="441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The  Importance of Suspicious Activity Reports</a:t>
            </a:r>
            <a:endParaRPr b="1" dirty="0"/>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5</a:t>
            </a:fld>
            <a:endParaRPr dirty="0">
              <a:solidFill>
                <a:schemeClr val="bg1"/>
              </a:solidFill>
            </a:endParaRPr>
          </a:p>
        </p:txBody>
      </p:sp>
      <p:sp>
        <p:nvSpPr>
          <p:cNvPr id="6" name="Google Shape;95;p15">
            <a:extLst>
              <a:ext uri="{FF2B5EF4-FFF2-40B4-BE49-F238E27FC236}">
                <a16:creationId xmlns:a16="http://schemas.microsoft.com/office/drawing/2014/main" id="{4486A7AD-DBBB-4308-AA01-56CCBC223CF1}"/>
              </a:ext>
            </a:extLst>
          </p:cNvPr>
          <p:cNvSpPr txBox="1">
            <a:spLocks/>
          </p:cNvSpPr>
          <p:nvPr/>
        </p:nvSpPr>
        <p:spPr>
          <a:xfrm>
            <a:off x="1503438" y="1584567"/>
            <a:ext cx="6927900" cy="2787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9pPr>
          </a:lstStyle>
          <a:p>
            <a:pPr marL="0" indent="0"/>
            <a:r>
              <a:rPr lang="en-US" dirty="0"/>
              <a:t>The filing of Suspicious Activity Reports by a financial institution’s  Anti-Money Laundering (AML) program are of upmost importance as financial institutions are heavily regulated and audited by several government agencies.</a:t>
            </a:r>
          </a:p>
          <a:p>
            <a:pPr marL="0" indent="0"/>
            <a:endParaRPr lang="en-US" dirty="0"/>
          </a:p>
          <a:p>
            <a:pPr marL="0" indent="0"/>
            <a:r>
              <a:rPr lang="en-US" dirty="0"/>
              <a:t>A non-compliant AML program can lead to large fines and penalties as well as a loss in reputational risk for the financial institution in question.</a:t>
            </a:r>
          </a:p>
          <a:p>
            <a:pPr marL="0" indent="0"/>
            <a:endParaRPr lang="en-US" dirty="0"/>
          </a:p>
          <a:p>
            <a:pPr marL="0" indent="0"/>
            <a:endParaRPr lang="en-US" dirty="0"/>
          </a:p>
        </p:txBody>
      </p:sp>
    </p:spTree>
    <p:extLst>
      <p:ext uri="{BB962C8B-B14F-4D97-AF65-F5344CB8AC3E}">
        <p14:creationId xmlns:p14="http://schemas.microsoft.com/office/powerpoint/2010/main" val="215546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Predicting and Forecasting</a:t>
            </a:r>
            <a:endParaRPr dirty="0">
              <a:solidFill>
                <a:schemeClr val="bg1"/>
              </a:solidFill>
            </a:endParaRPr>
          </a:p>
        </p:txBody>
      </p:sp>
      <p:sp>
        <p:nvSpPr>
          <p:cNvPr id="95" name="Google Shape;95;p15"/>
          <p:cNvSpPr txBox="1">
            <a:spLocks noGrp="1"/>
          </p:cNvSpPr>
          <p:nvPr>
            <p:ph type="subTitle" idx="1"/>
          </p:nvPr>
        </p:nvSpPr>
        <p:spPr>
          <a:xfrm>
            <a:off x="1503437" y="1071755"/>
            <a:ext cx="7212433" cy="441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The Predicting and Forecasting of Suspicious Activity Reports.</a:t>
            </a:r>
            <a:endParaRPr b="1" dirty="0"/>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6</a:t>
            </a:fld>
            <a:endParaRPr dirty="0">
              <a:solidFill>
                <a:schemeClr val="bg1"/>
              </a:solidFill>
            </a:endParaRPr>
          </a:p>
        </p:txBody>
      </p:sp>
      <p:sp>
        <p:nvSpPr>
          <p:cNvPr id="6" name="Google Shape;95;p15">
            <a:extLst>
              <a:ext uri="{FF2B5EF4-FFF2-40B4-BE49-F238E27FC236}">
                <a16:creationId xmlns:a16="http://schemas.microsoft.com/office/drawing/2014/main" id="{4486A7AD-DBBB-4308-AA01-56CCBC223CF1}"/>
              </a:ext>
            </a:extLst>
          </p:cNvPr>
          <p:cNvSpPr txBox="1">
            <a:spLocks/>
          </p:cNvSpPr>
          <p:nvPr/>
        </p:nvSpPr>
        <p:spPr>
          <a:xfrm>
            <a:off x="1503438" y="1584567"/>
            <a:ext cx="6927900" cy="2787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1800"/>
              <a:buFont typeface="Quicksand"/>
              <a:buNone/>
              <a:defRPr sz="18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None/>
              <a:defRPr sz="2400" b="0" i="0" u="none" strike="noStrike" cap="none">
                <a:solidFill>
                  <a:schemeClr val="lt1"/>
                </a:solidFill>
                <a:latin typeface="Quicksand"/>
                <a:ea typeface="Quicksand"/>
                <a:cs typeface="Quicksand"/>
                <a:sym typeface="Quicksand"/>
              </a:defRPr>
            </a:lvl9pPr>
          </a:lstStyle>
          <a:p>
            <a:pPr marL="0" indent="0"/>
            <a:r>
              <a:rPr lang="en-US" dirty="0"/>
              <a:t>Some of the ways Financial Institutions have incorporated technology into there AML programs is in predicting what segments of there customer populations are likely to violate the BSA Act; as well as forecasting the number of SARs they will likely file within a given time frame. This is to ensure that resources are allocated correctly in areas where investigations may be needed the most.</a:t>
            </a:r>
          </a:p>
          <a:p>
            <a:pPr marL="0" indent="0"/>
            <a:endParaRPr lang="en-US" dirty="0"/>
          </a:p>
          <a:p>
            <a:pPr marL="0" indent="0"/>
            <a:endParaRPr lang="en-US" dirty="0"/>
          </a:p>
        </p:txBody>
      </p:sp>
    </p:spTree>
    <p:extLst>
      <p:ext uri="{BB962C8B-B14F-4D97-AF65-F5344CB8AC3E}">
        <p14:creationId xmlns:p14="http://schemas.microsoft.com/office/powerpoint/2010/main" val="331522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SAR Count by Year</a:t>
            </a:r>
            <a:endParaRPr dirty="0">
              <a:solidFill>
                <a:schemeClr val="bg1"/>
              </a:solidFill>
            </a:endParaRPr>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7</a:t>
            </a:fld>
            <a:endParaRPr dirty="0">
              <a:solidFill>
                <a:schemeClr val="bg1"/>
              </a:solidFill>
            </a:endParaRPr>
          </a:p>
        </p:txBody>
      </p:sp>
      <p:pic>
        <p:nvPicPr>
          <p:cNvPr id="8" name="Picture 7" descr="Chart&#10;&#10;Description automatically generated">
            <a:extLst>
              <a:ext uri="{FF2B5EF4-FFF2-40B4-BE49-F238E27FC236}">
                <a16:creationId xmlns:a16="http://schemas.microsoft.com/office/drawing/2014/main" id="{580DE455-057F-42EF-BC52-97C3E22C50ED}"/>
              </a:ext>
            </a:extLst>
          </p:cNvPr>
          <p:cNvPicPr>
            <a:picLocks noChangeAspect="1"/>
          </p:cNvPicPr>
          <p:nvPr/>
        </p:nvPicPr>
        <p:blipFill>
          <a:blip r:embed="rId3"/>
          <a:stretch>
            <a:fillRect/>
          </a:stretch>
        </p:blipFill>
        <p:spPr>
          <a:xfrm>
            <a:off x="1540329" y="1677083"/>
            <a:ext cx="4294864" cy="3041873"/>
          </a:xfrm>
          <a:prstGeom prst="rect">
            <a:avLst/>
          </a:prstGeom>
        </p:spPr>
      </p:pic>
      <p:sp>
        <p:nvSpPr>
          <p:cNvPr id="10" name="TextBox 9">
            <a:extLst>
              <a:ext uri="{FF2B5EF4-FFF2-40B4-BE49-F238E27FC236}">
                <a16:creationId xmlns:a16="http://schemas.microsoft.com/office/drawing/2014/main" id="{46A2FE24-3971-44CB-9375-359F19D76EEA}"/>
              </a:ext>
            </a:extLst>
          </p:cNvPr>
          <p:cNvSpPr txBox="1"/>
          <p:nvPr/>
        </p:nvSpPr>
        <p:spPr>
          <a:xfrm>
            <a:off x="6400800" y="1677083"/>
            <a:ext cx="1763193" cy="2246769"/>
          </a:xfrm>
          <a:prstGeom prst="rect">
            <a:avLst/>
          </a:prstGeom>
          <a:noFill/>
        </p:spPr>
        <p:txBody>
          <a:bodyPr wrap="square" rtlCol="0">
            <a:spAutoFit/>
          </a:bodyPr>
          <a:lstStyle/>
          <a:p>
            <a:r>
              <a:rPr lang="en-US" dirty="0">
                <a:solidFill>
                  <a:schemeClr val="bg1"/>
                </a:solidFill>
              </a:rPr>
              <a:t>The spike in activity for year 2018 was likely related to the price of bitcoin and the increase in business activity for cryptocurrency exchanges and related fintech businesses.</a:t>
            </a:r>
          </a:p>
        </p:txBody>
      </p:sp>
    </p:spTree>
    <p:extLst>
      <p:ext uri="{BB962C8B-B14F-4D97-AF65-F5344CB8AC3E}">
        <p14:creationId xmlns:p14="http://schemas.microsoft.com/office/powerpoint/2010/main" val="69847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SAR Count by Month (Seasonal)</a:t>
            </a:r>
            <a:endParaRPr dirty="0">
              <a:solidFill>
                <a:schemeClr val="bg1"/>
              </a:solidFill>
            </a:endParaRPr>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8</a:t>
            </a:fld>
            <a:endParaRPr dirty="0">
              <a:solidFill>
                <a:schemeClr val="bg1"/>
              </a:solidFill>
            </a:endParaRPr>
          </a:p>
        </p:txBody>
      </p:sp>
      <p:pic>
        <p:nvPicPr>
          <p:cNvPr id="3" name="Picture 2" descr="Chart, line chart&#10;&#10;Description automatically generated">
            <a:extLst>
              <a:ext uri="{FF2B5EF4-FFF2-40B4-BE49-F238E27FC236}">
                <a16:creationId xmlns:a16="http://schemas.microsoft.com/office/drawing/2014/main" id="{449DFDD2-5AA7-4DAF-B53F-FDDEEFC2A77C}"/>
              </a:ext>
            </a:extLst>
          </p:cNvPr>
          <p:cNvPicPr>
            <a:picLocks noChangeAspect="1"/>
          </p:cNvPicPr>
          <p:nvPr/>
        </p:nvPicPr>
        <p:blipFill>
          <a:blip r:embed="rId3"/>
          <a:stretch>
            <a:fillRect/>
          </a:stretch>
        </p:blipFill>
        <p:spPr>
          <a:xfrm>
            <a:off x="1524000" y="1411941"/>
            <a:ext cx="4717647" cy="3277080"/>
          </a:xfrm>
          <a:prstGeom prst="rect">
            <a:avLst/>
          </a:prstGeom>
        </p:spPr>
      </p:pic>
    </p:spTree>
    <p:extLst>
      <p:ext uri="{BB962C8B-B14F-4D97-AF65-F5344CB8AC3E}">
        <p14:creationId xmlns:p14="http://schemas.microsoft.com/office/powerpoint/2010/main" val="297860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03438" y="468293"/>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SAR Count by Year (Trend)</a:t>
            </a:r>
            <a:endParaRPr dirty="0">
              <a:solidFill>
                <a:schemeClr val="bg1"/>
              </a:solidFill>
            </a:endParaRPr>
          </a:p>
        </p:txBody>
      </p:sp>
      <p:sp>
        <p:nvSpPr>
          <p:cNvPr id="96" name="Google Shape;96;p15"/>
          <p:cNvSpPr txBox="1"/>
          <p:nvPr/>
        </p:nvSpPr>
        <p:spPr>
          <a:xfrm>
            <a:off x="526358" y="2279925"/>
            <a:ext cx="802500" cy="5898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9</a:t>
            </a:fld>
            <a:endParaRPr dirty="0">
              <a:solidFill>
                <a:schemeClr val="bg1"/>
              </a:solidFill>
            </a:endParaRPr>
          </a:p>
        </p:txBody>
      </p:sp>
      <p:pic>
        <p:nvPicPr>
          <p:cNvPr id="4" name="Picture 3" descr="Chart, box and whisker chart&#10;&#10;Description automatically generated">
            <a:extLst>
              <a:ext uri="{FF2B5EF4-FFF2-40B4-BE49-F238E27FC236}">
                <a16:creationId xmlns:a16="http://schemas.microsoft.com/office/drawing/2014/main" id="{CE13E6AF-FC3D-4E28-9504-94E9A36CD343}"/>
              </a:ext>
            </a:extLst>
          </p:cNvPr>
          <p:cNvPicPr>
            <a:picLocks noChangeAspect="1"/>
          </p:cNvPicPr>
          <p:nvPr/>
        </p:nvPicPr>
        <p:blipFill>
          <a:blip r:embed="rId3"/>
          <a:stretch>
            <a:fillRect/>
          </a:stretch>
        </p:blipFill>
        <p:spPr>
          <a:xfrm>
            <a:off x="1849969" y="1205355"/>
            <a:ext cx="4667373" cy="3754367"/>
          </a:xfrm>
          <a:prstGeom prst="rect">
            <a:avLst/>
          </a:prstGeom>
        </p:spPr>
      </p:pic>
    </p:spTree>
    <p:extLst>
      <p:ext uri="{BB962C8B-B14F-4D97-AF65-F5344CB8AC3E}">
        <p14:creationId xmlns:p14="http://schemas.microsoft.com/office/powerpoint/2010/main" val="2578291727"/>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2087</TotalTime>
  <Words>601</Words>
  <Application>Microsoft Office PowerPoint</Application>
  <PresentationFormat>On-screen Show (16:9)</PresentationFormat>
  <Paragraphs>57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Roboto Condensed</vt:lpstr>
      <vt:lpstr>Quicksand</vt:lpstr>
      <vt:lpstr>Eleanor template</vt:lpstr>
      <vt:lpstr>Forecasting Suspicious Activity Reports for 2022</vt:lpstr>
      <vt:lpstr>Project Goal </vt:lpstr>
      <vt:lpstr>Data Source</vt:lpstr>
      <vt:lpstr>Background</vt:lpstr>
      <vt:lpstr>Suspicious Activity Reports</vt:lpstr>
      <vt:lpstr>Predicting and Forecasting</vt:lpstr>
      <vt:lpstr>SAR Count by Year</vt:lpstr>
      <vt:lpstr>SAR Count by Month (Seasonal)</vt:lpstr>
      <vt:lpstr>SAR Count by Year (Trend)</vt:lpstr>
      <vt:lpstr>SAR Count by Month (Seasonality)</vt:lpstr>
      <vt:lpstr>Additive Decomposition</vt:lpstr>
      <vt:lpstr>The Additive Decomposition Part 1</vt:lpstr>
      <vt:lpstr>The Additive Decomposition Part 2</vt:lpstr>
      <vt:lpstr>ARIMA Model –Forecast for Year 2022</vt:lpstr>
      <vt:lpstr>2022 Forecasted SAR Count by Month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Suspicious Activity Reports for 2022</dc:title>
  <dc:creator>Ruben Valverde</dc:creator>
  <cp:lastModifiedBy>Ruben Valverde</cp:lastModifiedBy>
  <cp:revision>13</cp:revision>
  <dcterms:modified xsi:type="dcterms:W3CDTF">2022-03-10T02:08:12Z</dcterms:modified>
</cp:coreProperties>
</file>