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6"/>
  </p:notesMasterIdLst>
  <p:sldIdLst>
    <p:sldId id="256" r:id="rId2"/>
    <p:sldId id="261" r:id="rId3"/>
    <p:sldId id="295" r:id="rId4"/>
    <p:sldId id="296" r:id="rId5"/>
    <p:sldId id="297" r:id="rId6"/>
    <p:sldId id="298" r:id="rId7"/>
    <p:sldId id="299" r:id="rId8"/>
    <p:sldId id="300" r:id="rId9"/>
    <p:sldId id="301" r:id="rId10"/>
    <p:sldId id="302" r:id="rId11"/>
    <p:sldId id="303" r:id="rId12"/>
    <p:sldId id="305" r:id="rId13"/>
    <p:sldId id="304" r:id="rId14"/>
    <p:sldId id="307"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DM Serif Display" panose="020B0604020202020204" charset="0"/>
      <p:regular r:id="rId21"/>
      <p:italic r:id="rId22"/>
    </p:embeddedFont>
    <p:embeddedFont>
      <p:font typeface="Montserrat Light" panose="000004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CF634-BF82-445E-975C-3A6A0FACAB5D}">
  <a:tblStyle styleId="{2A5CF634-BF82-445E-975C-3A6A0FACAB5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FE7647-697C-4ABB-AA9B-82A436A19AF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82"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096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60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675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67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83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64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2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20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53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58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334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702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4" name="Google Shape;24;p5"/>
          <p:cNvSpPr txBox="1">
            <a:spLocks noGrp="1"/>
          </p:cNvSpPr>
          <p:nvPr>
            <p:ph type="body" idx="1"/>
          </p:nvPr>
        </p:nvSpPr>
        <p:spPr>
          <a:xfrm>
            <a:off x="1188725" y="2851925"/>
            <a:ext cx="6766500" cy="15675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Font typeface="Montserrat Light"/>
              <a:buChar char="╺"/>
              <a:defRPr sz="1600">
                <a:latin typeface="Montserrat Light"/>
                <a:ea typeface="Montserrat Light"/>
                <a:cs typeface="Montserrat Light"/>
                <a:sym typeface="Montserrat Light"/>
              </a:defRPr>
            </a:lvl1pPr>
            <a:lvl2pPr marL="914400" lvl="1" indent="-330200" rtl="0">
              <a:spcBef>
                <a:spcPts val="0"/>
              </a:spcBef>
              <a:spcAft>
                <a:spcPts val="0"/>
              </a:spcAft>
              <a:buSzPts val="1600"/>
              <a:buFont typeface="Montserrat Light"/>
              <a:buChar char="-"/>
              <a:defRPr sz="1600">
                <a:latin typeface="Montserrat Light"/>
                <a:ea typeface="Montserrat Light"/>
                <a:cs typeface="Montserrat Light"/>
                <a:sym typeface="Montserrat Light"/>
              </a:defRPr>
            </a:lvl2pPr>
            <a:lvl3pPr marL="1371600" lvl="2"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3pPr>
            <a:lvl4pPr marL="1828800" lvl="3"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4pPr>
            <a:lvl5pPr marL="2286000" lvl="4"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5pPr>
            <a:lvl6pPr marL="2743200" lvl="5"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6pPr>
            <a:lvl7pPr marL="3200400" lvl="6"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7pPr>
            <a:lvl8pPr marL="3657600" lvl="7"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8pPr>
            <a:lvl9pPr marL="4114800" lvl="8" indent="-330200" rtl="0">
              <a:spcBef>
                <a:spcPts val="0"/>
              </a:spcBef>
              <a:spcAft>
                <a:spcPts val="0"/>
              </a:spcAft>
              <a:buClr>
                <a:schemeClr val="accent2"/>
              </a:buClr>
              <a:buSzPts val="1600"/>
              <a:buFont typeface="Montserrat Light"/>
              <a:buChar char="■"/>
              <a:defRPr sz="1600">
                <a:latin typeface="Montserrat Light"/>
                <a:ea typeface="Montserrat Light"/>
                <a:cs typeface="Montserrat Light"/>
                <a:sym typeface="Montserrat Light"/>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29" name="Google Shape;29;p6"/>
          <p:cNvSpPr txBox="1">
            <a:spLocks noGrp="1"/>
          </p:cNvSpPr>
          <p:nvPr>
            <p:ph type="body" idx="1"/>
          </p:nvPr>
        </p:nvSpPr>
        <p:spPr>
          <a:xfrm>
            <a:off x="1188725"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0" name="Google Shape;30;p6"/>
          <p:cNvSpPr txBox="1">
            <a:spLocks noGrp="1"/>
          </p:cNvSpPr>
          <p:nvPr>
            <p:ph type="body" idx="2"/>
          </p:nvPr>
        </p:nvSpPr>
        <p:spPr>
          <a:xfrm>
            <a:off x="4771764" y="2851925"/>
            <a:ext cx="3183600" cy="1567500"/>
          </a:xfrm>
          <a:prstGeom prst="rect">
            <a:avLst/>
          </a:prstGeom>
        </p:spPr>
        <p:txBody>
          <a:bodyPr spcFirstLastPara="1" wrap="square" lIns="0" tIns="0" rIns="0" bIns="0"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1188750" y="1233571"/>
            <a:ext cx="6766500" cy="1685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Placing a finger on </a:t>
            </a:r>
            <a:r>
              <a:rPr lang="en" dirty="0">
                <a:solidFill>
                  <a:schemeClr val="accent6"/>
                </a:solidFill>
              </a:rPr>
              <a:t>wifi fingerprinting</a:t>
            </a:r>
            <a:r>
              <a:rPr lang="en" dirty="0">
                <a:solidFill>
                  <a:schemeClr val="bg1"/>
                </a:solidFill>
              </a:rPr>
              <a:t>.</a:t>
            </a:r>
            <a:endParaRPr dirty="0">
              <a:solidFill>
                <a:schemeClr val="accent6"/>
              </a:solidFill>
            </a:endParaRPr>
          </a:p>
        </p:txBody>
      </p:sp>
      <p:sp>
        <p:nvSpPr>
          <p:cNvPr id="2" name="TextBox 1">
            <a:extLst>
              <a:ext uri="{FF2B5EF4-FFF2-40B4-BE49-F238E27FC236}">
                <a16:creationId xmlns:a16="http://schemas.microsoft.com/office/drawing/2014/main" id="{9D25D3B1-8B00-41F6-8750-831926D99D14}"/>
              </a:ext>
            </a:extLst>
          </p:cNvPr>
          <p:cNvSpPr txBox="1"/>
          <p:nvPr/>
        </p:nvSpPr>
        <p:spPr>
          <a:xfrm>
            <a:off x="566821" y="3326064"/>
            <a:ext cx="8138695" cy="461665"/>
          </a:xfrm>
          <a:prstGeom prst="rect">
            <a:avLst/>
          </a:prstGeom>
          <a:noFill/>
        </p:spPr>
        <p:txBody>
          <a:bodyPr wrap="square" rtlCol="0">
            <a:spAutoFit/>
          </a:bodyPr>
          <a:lstStyle/>
          <a:p>
            <a:r>
              <a:rPr lang="en-US" sz="2400" dirty="0">
                <a:solidFill>
                  <a:schemeClr val="bg1"/>
                </a:solidFill>
                <a:latin typeface="DM Serif Display" pitchFamily="2" charset="0"/>
              </a:rPr>
              <a:t>Predicting  Wi-Fi Location through Wireless Access Points.</a:t>
            </a:r>
            <a:r>
              <a:rPr lang="en-US" sz="2400"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3"/>
          <p:cNvSpPr txBox="1">
            <a:spLocks noGrp="1"/>
          </p:cNvSpPr>
          <p:nvPr>
            <p:ph type="title"/>
          </p:nvPr>
        </p:nvSpPr>
        <p:spPr>
          <a:xfrm>
            <a:off x="1188725" y="613238"/>
            <a:ext cx="6766500" cy="9765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Model Evaluation II</a:t>
            </a:r>
            <a:endParaRPr dirty="0"/>
          </a:p>
        </p:txBody>
      </p:sp>
      <p:sp>
        <p:nvSpPr>
          <p:cNvPr id="132" name="Google Shape;13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descr="Chart, bar chart&#10;&#10;Description automatically generated">
            <a:extLst>
              <a:ext uri="{FF2B5EF4-FFF2-40B4-BE49-F238E27FC236}">
                <a16:creationId xmlns:a16="http://schemas.microsoft.com/office/drawing/2014/main" id="{09A9A095-F965-4C3F-AB62-AA28C95F6B6B}"/>
              </a:ext>
            </a:extLst>
          </p:cNvPr>
          <p:cNvPicPr>
            <a:picLocks noChangeAspect="1"/>
          </p:cNvPicPr>
          <p:nvPr/>
        </p:nvPicPr>
        <p:blipFill>
          <a:blip r:embed="rId3"/>
          <a:stretch>
            <a:fillRect/>
          </a:stretch>
        </p:blipFill>
        <p:spPr>
          <a:xfrm>
            <a:off x="1628161" y="1624222"/>
            <a:ext cx="5598550" cy="3302484"/>
          </a:xfrm>
          <a:prstGeom prst="rect">
            <a:avLst/>
          </a:prstGeom>
        </p:spPr>
      </p:pic>
    </p:spTree>
    <p:extLst>
      <p:ext uri="{BB962C8B-B14F-4D97-AF65-F5344CB8AC3E}">
        <p14:creationId xmlns:p14="http://schemas.microsoft.com/office/powerpoint/2010/main" val="427232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3"/>
          <p:cNvSpPr txBox="1">
            <a:spLocks noGrp="1"/>
          </p:cNvSpPr>
          <p:nvPr>
            <p:ph type="title"/>
          </p:nvPr>
        </p:nvSpPr>
        <p:spPr>
          <a:xfrm>
            <a:off x="1188725" y="613238"/>
            <a:ext cx="6766500" cy="9765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Model Evaluation III</a:t>
            </a:r>
            <a:endParaRPr dirty="0"/>
          </a:p>
        </p:txBody>
      </p:sp>
      <p:sp>
        <p:nvSpPr>
          <p:cNvPr id="132" name="Google Shape;13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4" name="TextBox 3">
            <a:extLst>
              <a:ext uri="{FF2B5EF4-FFF2-40B4-BE49-F238E27FC236}">
                <a16:creationId xmlns:a16="http://schemas.microsoft.com/office/drawing/2014/main" id="{BA40943F-DD0D-41CD-BE78-41B5DDC0A3E2}"/>
              </a:ext>
            </a:extLst>
          </p:cNvPr>
          <p:cNvSpPr txBox="1"/>
          <p:nvPr/>
        </p:nvSpPr>
        <p:spPr>
          <a:xfrm>
            <a:off x="1188725" y="1764734"/>
            <a:ext cx="6766500" cy="523220"/>
          </a:xfrm>
          <a:prstGeom prst="rect">
            <a:avLst/>
          </a:prstGeom>
          <a:noFill/>
        </p:spPr>
        <p:txBody>
          <a:bodyPr wrap="square" rtlCol="0">
            <a:spAutoFit/>
          </a:bodyPr>
          <a:lstStyle/>
          <a:p>
            <a:r>
              <a:rPr lang="en-US" dirty="0">
                <a:solidFill>
                  <a:schemeClr val="bg1"/>
                </a:solidFill>
                <a:latin typeface="Montserrat Light" panose="00000400000000000000" pitchFamily="2" charset="0"/>
              </a:rPr>
              <a:t>The tables below show the performance metrics by building. The next slides illustrate the information below in a grouped bar chart.</a:t>
            </a:r>
          </a:p>
        </p:txBody>
      </p:sp>
      <p:pic>
        <p:nvPicPr>
          <p:cNvPr id="6" name="Picture 5" descr="Table&#10;&#10;Description automatically generated">
            <a:extLst>
              <a:ext uri="{FF2B5EF4-FFF2-40B4-BE49-F238E27FC236}">
                <a16:creationId xmlns:a16="http://schemas.microsoft.com/office/drawing/2014/main" id="{307BAF28-0266-4F66-BD31-9372CD10E30B}"/>
              </a:ext>
            </a:extLst>
          </p:cNvPr>
          <p:cNvPicPr>
            <a:picLocks noChangeAspect="1"/>
          </p:cNvPicPr>
          <p:nvPr/>
        </p:nvPicPr>
        <p:blipFill>
          <a:blip r:embed="rId3"/>
          <a:stretch>
            <a:fillRect/>
          </a:stretch>
        </p:blipFill>
        <p:spPr>
          <a:xfrm>
            <a:off x="1188725" y="2571750"/>
            <a:ext cx="2977243" cy="1856014"/>
          </a:xfrm>
          <a:prstGeom prst="rect">
            <a:avLst/>
          </a:prstGeom>
        </p:spPr>
      </p:pic>
      <p:pic>
        <p:nvPicPr>
          <p:cNvPr id="8" name="Picture 7" descr="Table&#10;&#10;Description automatically generated">
            <a:extLst>
              <a:ext uri="{FF2B5EF4-FFF2-40B4-BE49-F238E27FC236}">
                <a16:creationId xmlns:a16="http://schemas.microsoft.com/office/drawing/2014/main" id="{5024373D-A515-4124-B561-E61993C89F2D}"/>
              </a:ext>
            </a:extLst>
          </p:cNvPr>
          <p:cNvPicPr>
            <a:picLocks noChangeAspect="1"/>
          </p:cNvPicPr>
          <p:nvPr/>
        </p:nvPicPr>
        <p:blipFill>
          <a:blip r:embed="rId4"/>
          <a:stretch>
            <a:fillRect/>
          </a:stretch>
        </p:blipFill>
        <p:spPr>
          <a:xfrm>
            <a:off x="4994311" y="2571750"/>
            <a:ext cx="2960914" cy="1856014"/>
          </a:xfrm>
          <a:prstGeom prst="rect">
            <a:avLst/>
          </a:prstGeom>
        </p:spPr>
      </p:pic>
    </p:spTree>
    <p:extLst>
      <p:ext uri="{BB962C8B-B14F-4D97-AF65-F5344CB8AC3E}">
        <p14:creationId xmlns:p14="http://schemas.microsoft.com/office/powerpoint/2010/main" val="33834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3"/>
          <p:cNvSpPr txBox="1">
            <a:spLocks noGrp="1"/>
          </p:cNvSpPr>
          <p:nvPr>
            <p:ph type="title"/>
          </p:nvPr>
        </p:nvSpPr>
        <p:spPr>
          <a:xfrm>
            <a:off x="1188725" y="613238"/>
            <a:ext cx="6766500" cy="9765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Model Evaluation IV</a:t>
            </a:r>
            <a:endParaRPr dirty="0"/>
          </a:p>
        </p:txBody>
      </p:sp>
      <p:sp>
        <p:nvSpPr>
          <p:cNvPr id="132" name="Google Shape;13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descr="Chart, bar chart&#10;&#10;Description automatically generated">
            <a:extLst>
              <a:ext uri="{FF2B5EF4-FFF2-40B4-BE49-F238E27FC236}">
                <a16:creationId xmlns:a16="http://schemas.microsoft.com/office/drawing/2014/main" id="{4217BDF4-F3B0-45FA-9C6B-503F67E39CFA}"/>
              </a:ext>
            </a:extLst>
          </p:cNvPr>
          <p:cNvPicPr>
            <a:picLocks noChangeAspect="1"/>
          </p:cNvPicPr>
          <p:nvPr/>
        </p:nvPicPr>
        <p:blipFill>
          <a:blip r:embed="rId3"/>
          <a:stretch>
            <a:fillRect/>
          </a:stretch>
        </p:blipFill>
        <p:spPr>
          <a:xfrm>
            <a:off x="1663213" y="1589808"/>
            <a:ext cx="5650306" cy="3386542"/>
          </a:xfrm>
          <a:prstGeom prst="rect">
            <a:avLst/>
          </a:prstGeom>
        </p:spPr>
      </p:pic>
    </p:spTree>
    <p:extLst>
      <p:ext uri="{BB962C8B-B14F-4D97-AF65-F5344CB8AC3E}">
        <p14:creationId xmlns:p14="http://schemas.microsoft.com/office/powerpoint/2010/main" val="216155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23"/>
          <p:cNvSpPr txBox="1">
            <a:spLocks noGrp="1"/>
          </p:cNvSpPr>
          <p:nvPr>
            <p:ph type="title"/>
          </p:nvPr>
        </p:nvSpPr>
        <p:spPr>
          <a:xfrm>
            <a:off x="1188725" y="613238"/>
            <a:ext cx="6766500" cy="9765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Model Evaluation V</a:t>
            </a:r>
            <a:endParaRPr dirty="0"/>
          </a:p>
        </p:txBody>
      </p:sp>
      <p:sp>
        <p:nvSpPr>
          <p:cNvPr id="132" name="Google Shape;13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Picture 2" descr="Chart, bar chart&#10;&#10;Description automatically generated">
            <a:extLst>
              <a:ext uri="{FF2B5EF4-FFF2-40B4-BE49-F238E27FC236}">
                <a16:creationId xmlns:a16="http://schemas.microsoft.com/office/drawing/2014/main" id="{386FC661-1348-433C-8438-BD852162BACE}"/>
              </a:ext>
            </a:extLst>
          </p:cNvPr>
          <p:cNvPicPr>
            <a:picLocks noChangeAspect="1"/>
          </p:cNvPicPr>
          <p:nvPr/>
        </p:nvPicPr>
        <p:blipFill>
          <a:blip r:embed="rId3"/>
          <a:stretch>
            <a:fillRect/>
          </a:stretch>
        </p:blipFill>
        <p:spPr>
          <a:xfrm>
            <a:off x="1687155" y="1627238"/>
            <a:ext cx="5550864" cy="3326941"/>
          </a:xfrm>
          <a:prstGeom prst="rect">
            <a:avLst/>
          </a:prstGeom>
        </p:spPr>
      </p:pic>
    </p:spTree>
    <p:extLst>
      <p:ext uri="{BB962C8B-B14F-4D97-AF65-F5344CB8AC3E}">
        <p14:creationId xmlns:p14="http://schemas.microsoft.com/office/powerpoint/2010/main" val="296184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88725" y="171207"/>
            <a:ext cx="6766500" cy="10983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Conclusions </a:t>
            </a:r>
            <a:endParaRPr dirty="0"/>
          </a:p>
        </p:txBody>
      </p:sp>
      <p:sp>
        <p:nvSpPr>
          <p:cNvPr id="104" name="Google Shape;104;p21"/>
          <p:cNvSpPr txBox="1">
            <a:spLocks noGrp="1"/>
          </p:cNvSpPr>
          <p:nvPr>
            <p:ph type="body" idx="1"/>
          </p:nvPr>
        </p:nvSpPr>
        <p:spPr>
          <a:xfrm>
            <a:off x="1188725" y="1424129"/>
            <a:ext cx="6766500" cy="3155653"/>
          </a:xfrm>
          <a:prstGeom prst="rect">
            <a:avLst/>
          </a:prstGeom>
        </p:spPr>
        <p:txBody>
          <a:bodyPr spcFirstLastPara="1" wrap="square" lIns="0" tIns="0" rIns="0" bIns="0" anchor="t" anchorCtr="0">
            <a:noAutofit/>
          </a:bodyPr>
          <a:lstStyle/>
          <a:p>
            <a:pPr marL="285750" indent="-285750"/>
            <a:r>
              <a:rPr lang="en-US" sz="1400" dirty="0"/>
              <a:t>We were able to develop a model that can predict Wi-Fi location via an individual’s cell phone. With that said, we do realize we could have likely created a more accurate model by eliminating the Wireless Access Points that had zero signal.  As discussed earlier, we understand that “black spots” (areas within a building with zero WAP signal) do exist.  We do feel we accomplished our business objectives with this project.</a:t>
            </a:r>
          </a:p>
          <a:p>
            <a:pPr marL="285750" indent="-285750"/>
            <a:r>
              <a:rPr lang="en-US" sz="1400" dirty="0"/>
              <a:t>Another highlight of our project, was our ability to show the differences in the performance metrics by building.   The internal structures of the building have a likely influence on this.  </a:t>
            </a:r>
          </a:p>
          <a:p>
            <a:pPr marL="285750" indent="-285750"/>
            <a:r>
              <a:rPr lang="en-US" sz="1400" dirty="0"/>
              <a:t>Overall, we feel our current analysis is a good foundation for future analysis as more pertinent data becomes available. </a:t>
            </a:r>
          </a:p>
          <a:p>
            <a:pPr marL="285750" indent="-285750"/>
            <a:endParaRPr lang="en-US" sz="1400" dirty="0"/>
          </a:p>
          <a:p>
            <a:pPr marL="0" indent="0">
              <a:buNone/>
            </a:pPr>
            <a:endParaRPr lang="en-US" sz="1400"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19260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88725" y="171207"/>
            <a:ext cx="6766500" cy="10983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Background</a:t>
            </a:r>
            <a:endParaRPr dirty="0"/>
          </a:p>
        </p:txBody>
      </p:sp>
      <p:sp>
        <p:nvSpPr>
          <p:cNvPr id="104" name="Google Shape;104;p21"/>
          <p:cNvSpPr txBox="1">
            <a:spLocks noGrp="1"/>
          </p:cNvSpPr>
          <p:nvPr>
            <p:ph type="body" idx="1"/>
          </p:nvPr>
        </p:nvSpPr>
        <p:spPr>
          <a:xfrm>
            <a:off x="1188725" y="1424129"/>
            <a:ext cx="6766500" cy="336074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400" dirty="0"/>
              <a:t>Unlike outdoor positioning, which uses GPS satellites, finding the indoor geolocation with a cell phone is a challenge due to poor or no access to satellite signals. An active area of research to address this problem revolves around the use of signals from Wireless Access Points (WAPs) in a building. </a:t>
            </a:r>
          </a:p>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The approach covered in this project known as “Wi-Fi fingerprinting” uses a training set of exact positions in a building and the corresponding signal strength from all WAPs in the vicinity. In this way, a “Wi-fi fingerprint” of WAP signal strength is produced for each position in the building. One challenge to this approach is that the received signal strength can vary based on the phone brand and model, and the position of the phone when in usage.  This project will try to predict the Wi-Fi location of individuals via cell phones through Wireless Access Points.</a:t>
            </a:r>
            <a:endParaRPr sz="1400"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88725" y="171207"/>
            <a:ext cx="6766500" cy="10983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Business Objectives</a:t>
            </a:r>
            <a:endParaRPr dirty="0"/>
          </a:p>
        </p:txBody>
      </p:sp>
      <p:sp>
        <p:nvSpPr>
          <p:cNvPr id="104" name="Google Shape;104;p21"/>
          <p:cNvSpPr txBox="1">
            <a:spLocks noGrp="1"/>
          </p:cNvSpPr>
          <p:nvPr>
            <p:ph type="body" idx="1"/>
          </p:nvPr>
        </p:nvSpPr>
        <p:spPr>
          <a:xfrm>
            <a:off x="1188725" y="1424129"/>
            <a:ext cx="6766500" cy="3155653"/>
          </a:xfrm>
          <a:prstGeom prst="rect">
            <a:avLst/>
          </a:prstGeom>
        </p:spPr>
        <p:txBody>
          <a:bodyPr spcFirstLastPara="1" wrap="square" lIns="0" tIns="0" rIns="0" bIns="0" anchor="t" anchorCtr="0">
            <a:noAutofit/>
          </a:bodyPr>
          <a:lstStyle/>
          <a:p>
            <a:pPr marL="285750" indent="-285750"/>
            <a:r>
              <a:rPr lang="en-US" sz="1400" dirty="0"/>
              <a:t>Investigate the feasibility of using "Wi-Fi fingerprinting" to determine a person's location in indoor spaces.</a:t>
            </a:r>
          </a:p>
          <a:p>
            <a:pPr marL="285750" indent="-285750"/>
            <a:r>
              <a:rPr lang="en-US" sz="1400" dirty="0"/>
              <a:t>Build and recommend a working model that produces the best performance metrics for dependable results. This will be attempted without deleting any data that may unnaturally skew the results.</a:t>
            </a:r>
          </a:p>
          <a:p>
            <a:pPr marL="0" indent="0">
              <a:buNone/>
            </a:pPr>
            <a:endParaRPr lang="en-US" sz="1400"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79364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body" idx="1"/>
          </p:nvPr>
        </p:nvSpPr>
        <p:spPr>
          <a:xfrm>
            <a:off x="1188636" y="1986192"/>
            <a:ext cx="3183600" cy="254406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000" b="1" dirty="0"/>
              <a:t>The Data</a:t>
            </a:r>
          </a:p>
          <a:p>
            <a:pPr marL="0" lvl="0" indent="0" algn="l" rtl="0">
              <a:spcBef>
                <a:spcPts val="600"/>
              </a:spcBef>
              <a:spcAft>
                <a:spcPts val="0"/>
              </a:spcAft>
              <a:buNone/>
            </a:pPr>
            <a:r>
              <a:rPr lang="en" sz="2000" b="1" dirty="0"/>
              <a:t>Data Modeling</a:t>
            </a:r>
          </a:p>
          <a:p>
            <a:pPr marL="0" lvl="0" indent="0" algn="l" rtl="0">
              <a:spcBef>
                <a:spcPts val="600"/>
              </a:spcBef>
              <a:spcAft>
                <a:spcPts val="0"/>
              </a:spcAft>
              <a:buNone/>
            </a:pPr>
            <a:r>
              <a:rPr lang="en" sz="2000" b="1" dirty="0"/>
              <a:t>Model Evaluation</a:t>
            </a:r>
          </a:p>
          <a:p>
            <a:pPr marL="0" lvl="0" indent="0" algn="l" rtl="0">
              <a:spcBef>
                <a:spcPts val="600"/>
              </a:spcBef>
              <a:spcAft>
                <a:spcPts val="0"/>
              </a:spcAft>
              <a:buNone/>
            </a:pPr>
            <a:r>
              <a:rPr lang="en" sz="2000" b="1" dirty="0"/>
              <a:t>Recommendations</a:t>
            </a:r>
            <a:endParaRPr sz="2000" b="1" dirty="0"/>
          </a:p>
        </p:txBody>
      </p:sp>
      <p:sp>
        <p:nvSpPr>
          <p:cNvPr id="130" name="Google Shape;130;p23"/>
          <p:cNvSpPr txBox="1">
            <a:spLocks noGrp="1"/>
          </p:cNvSpPr>
          <p:nvPr>
            <p:ph type="title"/>
          </p:nvPr>
        </p:nvSpPr>
        <p:spPr>
          <a:xfrm>
            <a:off x="1188725" y="613238"/>
            <a:ext cx="6766500" cy="9765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Outline</a:t>
            </a:r>
            <a:endParaRPr dirty="0"/>
          </a:p>
        </p:txBody>
      </p:sp>
      <p:sp>
        <p:nvSpPr>
          <p:cNvPr id="132" name="Google Shape;132;p2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30292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88725" y="171207"/>
            <a:ext cx="6766500" cy="10983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The Data</a:t>
            </a:r>
            <a:endParaRPr dirty="0"/>
          </a:p>
        </p:txBody>
      </p:sp>
      <p:sp>
        <p:nvSpPr>
          <p:cNvPr id="104" name="Google Shape;104;p21"/>
          <p:cNvSpPr txBox="1">
            <a:spLocks noGrp="1"/>
          </p:cNvSpPr>
          <p:nvPr>
            <p:ph type="body" idx="1"/>
          </p:nvPr>
        </p:nvSpPr>
        <p:spPr>
          <a:xfrm>
            <a:off x="1188725" y="1424129"/>
            <a:ext cx="6766500" cy="3155653"/>
          </a:xfrm>
          <a:prstGeom prst="rect">
            <a:avLst/>
          </a:prstGeom>
        </p:spPr>
        <p:txBody>
          <a:bodyPr spcFirstLastPara="1" wrap="square" lIns="0" tIns="0" rIns="0" bIns="0" anchor="t" anchorCtr="0">
            <a:noAutofit/>
          </a:bodyPr>
          <a:lstStyle/>
          <a:p>
            <a:pPr marL="285750" indent="-285750"/>
            <a:r>
              <a:rPr lang="en-US" sz="1400" dirty="0"/>
              <a:t>The dataset contained 19937 observations and 529 features.</a:t>
            </a:r>
          </a:p>
          <a:p>
            <a:pPr marL="285750" indent="-285750"/>
            <a:r>
              <a:rPr lang="en-US" sz="1400" dirty="0"/>
              <a:t>There were no NA’s among the dataset and no data was deleted.</a:t>
            </a:r>
          </a:p>
          <a:p>
            <a:pPr marL="285750" indent="-285750"/>
            <a:r>
              <a:rPr lang="en-US" sz="1400" dirty="0"/>
              <a:t> Features 1 – 520 pertain to the identified Wireless Access Points  </a:t>
            </a:r>
          </a:p>
          <a:p>
            <a:pPr marL="285750" indent="-285750"/>
            <a:r>
              <a:rPr lang="en-US" sz="1400" dirty="0"/>
              <a:t>The 19937 observations pertain to the recorded Wi-Fi signals recorded primarily from the cellphones of the building’s patrons.</a:t>
            </a:r>
          </a:p>
          <a:p>
            <a:pPr marL="285750" indent="-285750"/>
            <a:r>
              <a:rPr lang="en-US" sz="1400" dirty="0"/>
              <a:t>The values in the dataset i.e. Wi-Fi signals range from -104 </a:t>
            </a:r>
            <a:r>
              <a:rPr lang="en-US" sz="1400" dirty="0" err="1"/>
              <a:t>dbm</a:t>
            </a:r>
            <a:r>
              <a:rPr lang="en-US" sz="1400" dirty="0"/>
              <a:t> (extremely poor) to 0 </a:t>
            </a:r>
            <a:r>
              <a:rPr lang="en-US" sz="1400" dirty="0" err="1"/>
              <a:t>dbm</a:t>
            </a:r>
            <a:r>
              <a:rPr lang="en-US" sz="1400" dirty="0"/>
              <a:t>. </a:t>
            </a:r>
          </a:p>
          <a:p>
            <a:pPr marL="285750" indent="-285750"/>
            <a:r>
              <a:rPr lang="en-US" sz="1400" dirty="0"/>
              <a:t>To accurately assess the data, a unique identifier was created. Feature LOCATIONID was created  by consolidating the following features: BUILDINGID, FLOOR and SPACEID. </a:t>
            </a:r>
          </a:p>
          <a:p>
            <a:pPr marL="0" indent="0">
              <a:buNone/>
            </a:pPr>
            <a:endParaRPr lang="en-US" sz="1400"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3173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88725" y="171207"/>
            <a:ext cx="6766500" cy="10983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Modeling I</a:t>
            </a:r>
            <a:endParaRPr dirty="0"/>
          </a:p>
        </p:txBody>
      </p:sp>
      <p:sp>
        <p:nvSpPr>
          <p:cNvPr id="104" name="Google Shape;104;p21"/>
          <p:cNvSpPr txBox="1">
            <a:spLocks noGrp="1"/>
          </p:cNvSpPr>
          <p:nvPr>
            <p:ph type="body" idx="1"/>
          </p:nvPr>
        </p:nvSpPr>
        <p:spPr>
          <a:xfrm>
            <a:off x="1188725" y="1424129"/>
            <a:ext cx="6766500" cy="3155653"/>
          </a:xfrm>
          <a:prstGeom prst="rect">
            <a:avLst/>
          </a:prstGeom>
        </p:spPr>
        <p:txBody>
          <a:bodyPr spcFirstLastPara="1" wrap="square" lIns="0" tIns="0" rIns="0" bIns="0" anchor="t" anchorCtr="0">
            <a:noAutofit/>
          </a:bodyPr>
          <a:lstStyle/>
          <a:p>
            <a:pPr marL="285750" indent="-285750"/>
            <a:r>
              <a:rPr lang="en-US" sz="1400" dirty="0"/>
              <a:t>LOCATIONID was the direct variable we predicted for.</a:t>
            </a:r>
          </a:p>
          <a:p>
            <a:pPr marL="285750" indent="-285750"/>
            <a:r>
              <a:rPr lang="en-US" sz="1400" dirty="0"/>
              <a:t>The train/test split was 75/25.</a:t>
            </a:r>
          </a:p>
          <a:p>
            <a:pPr marL="285750" indent="-285750"/>
            <a:r>
              <a:rPr lang="en-US" sz="1400" dirty="0"/>
              <a:t>The chosen algorithms to build the models include:  KNN, Random Forest and c5.0</a:t>
            </a:r>
          </a:p>
          <a:p>
            <a:pPr marL="285750" indent="-285750"/>
            <a:r>
              <a:rPr lang="en-US" sz="1400" dirty="0"/>
              <a:t>Each algorithm was trained on the training data using a 10-fold cross validation.</a:t>
            </a:r>
          </a:p>
          <a:p>
            <a:pPr marL="285750" indent="-285750"/>
            <a:r>
              <a:rPr lang="en-US" sz="1400" dirty="0"/>
              <a:t>Model Tuning was performed on the training data for each chosen algorithm.</a:t>
            </a:r>
          </a:p>
          <a:p>
            <a:pPr marL="285750" indent="-285750"/>
            <a:r>
              <a:rPr lang="en-US" sz="1400" dirty="0"/>
              <a:t>Due to the size of the dataset, we devised a strategy to separate the dataset by Building number (#0,#1,#2) and then sample out 2,000 observations from each Building number dataset. </a:t>
            </a:r>
          </a:p>
          <a:p>
            <a:pPr marL="285750" indent="-285750"/>
            <a:endParaRPr lang="en-US" sz="1400" dirty="0"/>
          </a:p>
          <a:p>
            <a:pPr marL="285750" indent="-285750"/>
            <a:endParaRPr lang="en-US" sz="1400" dirty="0"/>
          </a:p>
          <a:p>
            <a:pPr marL="285750" indent="-285750"/>
            <a:endParaRPr lang="en-US" sz="1400" dirty="0"/>
          </a:p>
          <a:p>
            <a:pPr marL="285750" indent="-285750"/>
            <a:endParaRPr lang="en-US" sz="1400" dirty="0"/>
          </a:p>
          <a:p>
            <a:pPr marL="285750" indent="-285750"/>
            <a:endParaRPr lang="en-US" sz="1400"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53582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88725" y="171207"/>
            <a:ext cx="6766500" cy="10983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Modeling II</a:t>
            </a:r>
            <a:endParaRPr sz="3600" dirty="0"/>
          </a:p>
        </p:txBody>
      </p:sp>
      <p:sp>
        <p:nvSpPr>
          <p:cNvPr id="104" name="Google Shape;104;p21"/>
          <p:cNvSpPr txBox="1">
            <a:spLocks noGrp="1"/>
          </p:cNvSpPr>
          <p:nvPr>
            <p:ph type="body" idx="1"/>
          </p:nvPr>
        </p:nvSpPr>
        <p:spPr>
          <a:xfrm>
            <a:off x="1188725" y="1424129"/>
            <a:ext cx="6766500" cy="3155653"/>
          </a:xfrm>
          <a:prstGeom prst="rect">
            <a:avLst/>
          </a:prstGeom>
        </p:spPr>
        <p:txBody>
          <a:bodyPr spcFirstLastPara="1" wrap="square" lIns="0" tIns="0" rIns="0" bIns="0" anchor="t" anchorCtr="0">
            <a:noAutofit/>
          </a:bodyPr>
          <a:lstStyle/>
          <a:p>
            <a:pPr marL="285750" indent="-285750"/>
            <a:r>
              <a:rPr lang="en-US" sz="1400" dirty="0"/>
              <a:t>Due to the size of the dataset, we devised a strategy to separate the dataset by Building number (#0,#1,#2) and then sample out 2,000 observations from each Building number dataset. </a:t>
            </a:r>
          </a:p>
          <a:p>
            <a:pPr marL="285750" indent="-285750"/>
            <a:r>
              <a:rPr lang="en-US" sz="1400" dirty="0"/>
              <a:t>In modeling our data this way, we derived 9 separate performance metrics, 3 algorithms for each Building (#0,#1,#2).</a:t>
            </a:r>
          </a:p>
          <a:p>
            <a:pPr marL="285750" indent="-285750"/>
            <a:r>
              <a:rPr lang="en-US" sz="1400" dirty="0"/>
              <a:t>We could have chosen to train the algorithms on one specific building and then applied the best performing algorithm to the test sets of the other buildings, but we decided against this for  two reasons.  </a:t>
            </a:r>
          </a:p>
          <a:p>
            <a:pPr marL="285750" indent="-285750"/>
            <a:r>
              <a:rPr lang="en-US" sz="1400" dirty="0"/>
              <a:t>(1) We don’t know  the specific locations of the other Wireless Access Points in the other buildings.  The exact location of the Wireless Access Points could differ from building to building. </a:t>
            </a:r>
          </a:p>
          <a:p>
            <a:pPr marL="285750" indent="-285750"/>
            <a:endParaRPr lang="en-US" sz="1400" dirty="0"/>
          </a:p>
          <a:p>
            <a:pPr marL="285750" indent="-285750"/>
            <a:endParaRPr lang="en-US" sz="1400" dirty="0"/>
          </a:p>
          <a:p>
            <a:pPr marL="285750" indent="-285750"/>
            <a:endParaRPr lang="en-US" sz="1400" dirty="0"/>
          </a:p>
          <a:p>
            <a:pPr marL="285750" indent="-285750"/>
            <a:endParaRPr lang="en-US" sz="1400" dirty="0"/>
          </a:p>
          <a:p>
            <a:pPr marL="285750" indent="-285750"/>
            <a:endParaRPr lang="en-US" sz="1400" dirty="0"/>
          </a:p>
          <a:p>
            <a:pPr marL="285750" indent="-285750"/>
            <a:endParaRPr lang="en-US" sz="1400"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65834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88725" y="171207"/>
            <a:ext cx="6766500" cy="10983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Modeling III</a:t>
            </a:r>
            <a:endParaRPr sz="3600" dirty="0"/>
          </a:p>
        </p:txBody>
      </p:sp>
      <p:sp>
        <p:nvSpPr>
          <p:cNvPr id="104" name="Google Shape;104;p21"/>
          <p:cNvSpPr txBox="1">
            <a:spLocks noGrp="1"/>
          </p:cNvSpPr>
          <p:nvPr>
            <p:ph type="body" idx="1"/>
          </p:nvPr>
        </p:nvSpPr>
        <p:spPr>
          <a:xfrm>
            <a:off x="1188725" y="1424129"/>
            <a:ext cx="6766500" cy="3155653"/>
          </a:xfrm>
          <a:prstGeom prst="rect">
            <a:avLst/>
          </a:prstGeom>
        </p:spPr>
        <p:txBody>
          <a:bodyPr spcFirstLastPara="1" wrap="square" lIns="0" tIns="0" rIns="0" bIns="0" anchor="t" anchorCtr="0">
            <a:noAutofit/>
          </a:bodyPr>
          <a:lstStyle/>
          <a:p>
            <a:pPr marL="285750" indent="-285750"/>
            <a:r>
              <a:rPr lang="en-US" sz="1400" dirty="0"/>
              <a:t>(2) We don’t know  the internal structure of the other buildings. We did not want to assume that all three buildings are built the same as the others.</a:t>
            </a:r>
          </a:p>
          <a:p>
            <a:pPr marL="285750" indent="-285750"/>
            <a:r>
              <a:rPr lang="en-US" sz="1400" dirty="0"/>
              <a:t>A drawback with Wi-Fi coverage is that, depending on the internal structure of the building, there may be “black spots” present.  There may be weak or no signals in these “black spots”.  This will affect results and how accurately we can meet our business objectives.</a:t>
            </a:r>
          </a:p>
          <a:p>
            <a:pPr marL="285750" indent="-285750"/>
            <a:endParaRPr lang="en-US" sz="1400" dirty="0"/>
          </a:p>
          <a:p>
            <a:pPr marL="285750" indent="-285750"/>
            <a:endParaRPr lang="en-US" sz="1400" dirty="0"/>
          </a:p>
          <a:p>
            <a:pPr marL="285750" indent="-285750"/>
            <a:endParaRPr lang="en-US" sz="1400" dirty="0"/>
          </a:p>
          <a:p>
            <a:pPr marL="285750" indent="-285750"/>
            <a:endParaRPr lang="en-US" sz="1400" dirty="0"/>
          </a:p>
          <a:p>
            <a:pPr marL="285750" indent="-285750"/>
            <a:endParaRPr lang="en-US" sz="1400" dirty="0"/>
          </a:p>
          <a:p>
            <a:pPr marL="285750" indent="-285750"/>
            <a:endParaRPr lang="en-US" sz="1400"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35036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188725" y="171207"/>
            <a:ext cx="6766500" cy="10983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Model Evaluation</a:t>
            </a:r>
            <a:endParaRPr dirty="0"/>
          </a:p>
        </p:txBody>
      </p:sp>
      <p:sp>
        <p:nvSpPr>
          <p:cNvPr id="104" name="Google Shape;104;p21"/>
          <p:cNvSpPr txBox="1">
            <a:spLocks noGrp="1"/>
          </p:cNvSpPr>
          <p:nvPr>
            <p:ph type="body" idx="1"/>
          </p:nvPr>
        </p:nvSpPr>
        <p:spPr>
          <a:xfrm>
            <a:off x="1188725" y="1189863"/>
            <a:ext cx="6766500" cy="1939459"/>
          </a:xfrm>
          <a:prstGeom prst="rect">
            <a:avLst/>
          </a:prstGeom>
        </p:spPr>
        <p:txBody>
          <a:bodyPr spcFirstLastPara="1" wrap="square" lIns="0" tIns="0" rIns="0" bIns="0" anchor="t" anchorCtr="0">
            <a:noAutofit/>
          </a:bodyPr>
          <a:lstStyle/>
          <a:p>
            <a:pPr marL="285750" indent="-285750"/>
            <a:endParaRPr lang="en-US" sz="1400" dirty="0"/>
          </a:p>
          <a:p>
            <a:pPr marL="285750" indent="-285750"/>
            <a:r>
              <a:rPr lang="en-US" sz="1400" dirty="0"/>
              <a:t>Since we derived 9 separate performance metrics, one for each algorithm and each building; we decided to calculate the weighted average of each algorithm for the entire dataset (all buildings).  The following slide displays this in a bar chart.</a:t>
            </a:r>
          </a:p>
          <a:p>
            <a:pPr marL="285750" indent="-285750"/>
            <a:r>
              <a:rPr lang="en-US" sz="1400" dirty="0"/>
              <a:t>The tables below show that after taking the weighted average of each algorithm, the Random Forest algorithm had the best performing metrics.</a:t>
            </a:r>
          </a:p>
          <a:p>
            <a:pPr marL="285750" indent="-285750"/>
            <a:endParaRPr lang="en-US" sz="1400" dirty="0"/>
          </a:p>
          <a:p>
            <a:pPr marL="0" indent="0">
              <a:buNone/>
            </a:pPr>
            <a:endParaRPr lang="en-US" sz="1400" dirty="0"/>
          </a:p>
          <a:p>
            <a:pPr marL="285750" indent="-285750"/>
            <a:endParaRPr lang="en-US" sz="1400" dirty="0"/>
          </a:p>
          <a:p>
            <a:pPr marL="285750" indent="-285750"/>
            <a:endParaRPr lang="en-US" sz="1400" dirty="0"/>
          </a:p>
          <a:p>
            <a:pPr marL="285750" indent="-285750"/>
            <a:endParaRPr lang="en-US" sz="1400" dirty="0"/>
          </a:p>
        </p:txBody>
      </p:sp>
      <p:sp>
        <p:nvSpPr>
          <p:cNvPr id="105" name="Google Shape;105;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Table&#10;&#10;Description automatically generated">
            <a:extLst>
              <a:ext uri="{FF2B5EF4-FFF2-40B4-BE49-F238E27FC236}">
                <a16:creationId xmlns:a16="http://schemas.microsoft.com/office/drawing/2014/main" id="{B6CE0945-7689-478C-B4BC-4B9B30CEB161}"/>
              </a:ext>
            </a:extLst>
          </p:cNvPr>
          <p:cNvPicPr>
            <a:picLocks noChangeAspect="1"/>
          </p:cNvPicPr>
          <p:nvPr/>
        </p:nvPicPr>
        <p:blipFill>
          <a:blip r:embed="rId3"/>
          <a:stretch>
            <a:fillRect/>
          </a:stretch>
        </p:blipFill>
        <p:spPr>
          <a:xfrm>
            <a:off x="1504950" y="3742328"/>
            <a:ext cx="2476500" cy="745671"/>
          </a:xfrm>
          <a:prstGeom prst="rect">
            <a:avLst/>
          </a:prstGeom>
        </p:spPr>
      </p:pic>
      <p:pic>
        <p:nvPicPr>
          <p:cNvPr id="5" name="Picture 4" descr="Table&#10;&#10;Description automatically generated">
            <a:extLst>
              <a:ext uri="{FF2B5EF4-FFF2-40B4-BE49-F238E27FC236}">
                <a16:creationId xmlns:a16="http://schemas.microsoft.com/office/drawing/2014/main" id="{19A4FA87-ACF4-466A-B942-25E7DBD0B038}"/>
              </a:ext>
            </a:extLst>
          </p:cNvPr>
          <p:cNvPicPr>
            <a:picLocks noChangeAspect="1"/>
          </p:cNvPicPr>
          <p:nvPr/>
        </p:nvPicPr>
        <p:blipFill>
          <a:blip r:embed="rId4"/>
          <a:stretch>
            <a:fillRect/>
          </a:stretch>
        </p:blipFill>
        <p:spPr>
          <a:xfrm>
            <a:off x="4626723" y="3742327"/>
            <a:ext cx="2476500" cy="745671"/>
          </a:xfrm>
          <a:prstGeom prst="rect">
            <a:avLst/>
          </a:prstGeom>
        </p:spPr>
      </p:pic>
    </p:spTree>
    <p:extLst>
      <p:ext uri="{BB962C8B-B14F-4D97-AF65-F5344CB8AC3E}">
        <p14:creationId xmlns:p14="http://schemas.microsoft.com/office/powerpoint/2010/main" val="1569539457"/>
      </p:ext>
    </p:extLst>
  </p:cSld>
  <p:clrMapOvr>
    <a:masterClrMapping/>
  </p:clrMapOvr>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925</Words>
  <Application>Microsoft Office PowerPoint</Application>
  <PresentationFormat>On-screen Show (16:9)</PresentationFormat>
  <Paragraphs>76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DM Serif Display</vt:lpstr>
      <vt:lpstr>Arial</vt:lpstr>
      <vt:lpstr>Montserrat Light</vt:lpstr>
      <vt:lpstr>Calibri</vt:lpstr>
      <vt:lpstr>Mutius template</vt:lpstr>
      <vt:lpstr>Placing a finger on wifi fingerprinting.</vt:lpstr>
      <vt:lpstr>Background</vt:lpstr>
      <vt:lpstr>Business Objectives</vt:lpstr>
      <vt:lpstr>Outline</vt:lpstr>
      <vt:lpstr>The Data</vt:lpstr>
      <vt:lpstr>Data Modeling I</vt:lpstr>
      <vt:lpstr>Data Modeling II</vt:lpstr>
      <vt:lpstr>Data Modeling III</vt:lpstr>
      <vt:lpstr>Model Evaluation</vt:lpstr>
      <vt:lpstr>Model Evaluation II</vt:lpstr>
      <vt:lpstr>Model Evaluation III</vt:lpstr>
      <vt:lpstr>Model Evaluation IV</vt:lpstr>
      <vt:lpstr>Model Evaluation V</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Placing a finger on wifi fingerprinting.</dc:title>
  <dc:creator>Ruben Valverde</dc:creator>
  <cp:lastModifiedBy>Ruben Valverde</cp:lastModifiedBy>
  <cp:revision>7</cp:revision>
  <dcterms:modified xsi:type="dcterms:W3CDTF">2022-03-10T05:17:51Z</dcterms:modified>
</cp:coreProperties>
</file>