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A9307-CBEE-4DE7-8CD5-E72468F84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Uniform </a:t>
            </a:r>
            <a:r>
              <a:rPr lang="de-DE" dirty="0" err="1"/>
              <a:t>Resource</a:t>
            </a:r>
            <a:r>
              <a:rPr lang="de-DE" dirty="0"/>
              <a:t> Locator (URL)</a:t>
            </a:r>
          </a:p>
        </p:txBody>
      </p:sp>
    </p:spTree>
    <p:extLst>
      <p:ext uri="{BB962C8B-B14F-4D97-AF65-F5344CB8AC3E}">
        <p14:creationId xmlns:p14="http://schemas.microsoft.com/office/powerpoint/2010/main" val="799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2B67-0D8F-4531-851B-84ED6D53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Query-String: Zeichenkodierung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79E6E-FAA9-41BF-911D-4DD92DCA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75" y="2497822"/>
            <a:ext cx="11727809" cy="3689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https://www.beispiel.de/index.html</a:t>
            </a:r>
            <a:r>
              <a:rPr lang="de-DE" dirty="0">
                <a:solidFill>
                  <a:schemeClr val="tx1"/>
                </a:solidFill>
              </a:rPr>
              <a:t>?name=Ruben+Winkler&amp;email=kontakt%40winkler-webdesign.com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C7CB947-E527-443C-ADA3-AA35E4659F77}"/>
              </a:ext>
            </a:extLst>
          </p:cNvPr>
          <p:cNvSpPr txBox="1">
            <a:spLocks/>
          </p:cNvSpPr>
          <p:nvPr/>
        </p:nvSpPr>
        <p:spPr>
          <a:xfrm>
            <a:off x="1097280" y="3627244"/>
            <a:ext cx="10058400" cy="262255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einige Zeichen dürfen nicht in </a:t>
            </a:r>
            <a:r>
              <a:rPr lang="de-DE" dirty="0" err="1"/>
              <a:t>names</a:t>
            </a:r>
            <a:r>
              <a:rPr lang="de-DE" dirty="0"/>
              <a:t> und </a:t>
            </a:r>
            <a:r>
              <a:rPr lang="de-DE" dirty="0" err="1"/>
              <a:t>values</a:t>
            </a:r>
            <a:r>
              <a:rPr lang="de-DE" dirty="0"/>
              <a:t> im Query-String auftreten („reservierte Zeichen“)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reservierte Zeichen haben bestimmte Funktion und würden falsch interpretiert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reservierte Zeichen: / ? # [ ] @ : $ &amp; ‘ ( ) * + , ; 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müssen kodiert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verboten in URLs: Leerzeichen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muss kodiert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nicht-reservierte Zeichen: A-Z </a:t>
            </a:r>
            <a:r>
              <a:rPr lang="de-DE" dirty="0" err="1"/>
              <a:t>a-z</a:t>
            </a:r>
            <a:r>
              <a:rPr lang="de-DE" dirty="0"/>
              <a:t> 0-9 - . _ ~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40C1170-7E44-4400-B2A7-884A5095D9ED}"/>
              </a:ext>
            </a:extLst>
          </p:cNvPr>
          <p:cNvSpPr/>
          <p:nvPr/>
        </p:nvSpPr>
        <p:spPr>
          <a:xfrm>
            <a:off x="6451134" y="2515646"/>
            <a:ext cx="244677" cy="322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5DF6DA6-5B54-495B-BDD5-29A407FE9AB6}"/>
              </a:ext>
            </a:extLst>
          </p:cNvPr>
          <p:cNvSpPr/>
          <p:nvPr/>
        </p:nvSpPr>
        <p:spPr>
          <a:xfrm>
            <a:off x="8113552" y="2508193"/>
            <a:ext cx="485164" cy="322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37E6992-3B26-4F07-A177-2868961C04DD}"/>
              </a:ext>
            </a:extLst>
          </p:cNvPr>
          <p:cNvSpPr/>
          <p:nvPr/>
        </p:nvSpPr>
        <p:spPr>
          <a:xfrm>
            <a:off x="5528345" y="2515646"/>
            <a:ext cx="178966" cy="322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88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2B67-0D8F-4531-851B-84ED6D53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Query-String: reservierte Zeichen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79E6E-FAA9-41BF-911D-4DD92DCA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75" y="2497822"/>
            <a:ext cx="11727809" cy="3689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https://www.beispiel.de/index.html</a:t>
            </a:r>
            <a:r>
              <a:rPr lang="de-DE" dirty="0">
                <a:solidFill>
                  <a:schemeClr val="tx1"/>
                </a:solidFill>
              </a:rPr>
              <a:t>?name=Ruben+Winkler&amp;email=kontakt%40winkler-webdesign.com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C7CB947-E527-443C-ADA3-AA35E4659F77}"/>
              </a:ext>
            </a:extLst>
          </p:cNvPr>
          <p:cNvSpPr txBox="1">
            <a:spLocks/>
          </p:cNvSpPr>
          <p:nvPr/>
        </p:nvSpPr>
        <p:spPr>
          <a:xfrm>
            <a:off x="1097280" y="3627244"/>
            <a:ext cx="10058400" cy="26225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reservierte Zeichen: / ? # [ ] @ : $ &amp; ‘ ( ) * + , ; 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werden durch dreistellige Zeichenkombination ersetzt: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01168" lvl="1" indent="0" algn="ctr">
              <a:buNone/>
            </a:pPr>
            <a:br>
              <a:rPr lang="de-DE" sz="3200" dirty="0"/>
            </a:br>
            <a:r>
              <a:rPr lang="de-DE" sz="3200" dirty="0"/>
              <a:t>%40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40C1170-7E44-4400-B2A7-884A5095D9ED}"/>
              </a:ext>
            </a:extLst>
          </p:cNvPr>
          <p:cNvSpPr/>
          <p:nvPr/>
        </p:nvSpPr>
        <p:spPr>
          <a:xfrm>
            <a:off x="6451134" y="2515646"/>
            <a:ext cx="244677" cy="322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5DF6DA6-5B54-495B-BDD5-29A407FE9AB6}"/>
              </a:ext>
            </a:extLst>
          </p:cNvPr>
          <p:cNvSpPr/>
          <p:nvPr/>
        </p:nvSpPr>
        <p:spPr>
          <a:xfrm>
            <a:off x="8113552" y="2508193"/>
            <a:ext cx="485164" cy="322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37E6992-3B26-4F07-A177-2868961C04DD}"/>
              </a:ext>
            </a:extLst>
          </p:cNvPr>
          <p:cNvSpPr/>
          <p:nvPr/>
        </p:nvSpPr>
        <p:spPr>
          <a:xfrm>
            <a:off x="5528345" y="2515646"/>
            <a:ext cx="178966" cy="322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91067A51-B067-4A34-9E2E-B481E326490F}"/>
              </a:ext>
            </a:extLst>
          </p:cNvPr>
          <p:cNvSpPr/>
          <p:nvPr/>
        </p:nvSpPr>
        <p:spPr>
          <a:xfrm rot="5400000">
            <a:off x="5870888" y="4850380"/>
            <a:ext cx="290818" cy="2539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3350CD05-8593-45A7-9D0A-AD223FE17EF8}"/>
              </a:ext>
            </a:extLst>
          </p:cNvPr>
          <p:cNvSpPr/>
          <p:nvPr/>
        </p:nvSpPr>
        <p:spPr>
          <a:xfrm rot="16200000">
            <a:off x="6237492" y="5406708"/>
            <a:ext cx="290818" cy="3713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3BD7604-391E-4D04-84AB-2A1AB2A02BA6}"/>
              </a:ext>
            </a:extLst>
          </p:cNvPr>
          <p:cNvSpPr txBox="1"/>
          <p:nvPr/>
        </p:nvSpPr>
        <p:spPr>
          <a:xfrm>
            <a:off x="5231928" y="4490420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Prozentzeichen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11F1D02-D1CC-49D8-BBB9-3CBBF7996097}"/>
              </a:ext>
            </a:extLst>
          </p:cNvPr>
          <p:cNvSpPr txBox="1"/>
          <p:nvPr/>
        </p:nvSpPr>
        <p:spPr>
          <a:xfrm>
            <a:off x="4302430" y="5737800"/>
            <a:ext cx="416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ASCII-Zeichen in hexadezimal Schreibweise</a:t>
            </a:r>
          </a:p>
        </p:txBody>
      </p:sp>
    </p:spTree>
    <p:extLst>
      <p:ext uri="{BB962C8B-B14F-4D97-AF65-F5344CB8AC3E}">
        <p14:creationId xmlns:p14="http://schemas.microsoft.com/office/powerpoint/2010/main" val="341585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7E9FF-C462-4CE1-A1E2-383C093B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Der Query-String: ASCII-Zeichen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BEBC49-9150-432C-8C91-939A63C15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1058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American Standard Code </a:t>
            </a:r>
            <a:r>
              <a:rPr lang="de-DE" dirty="0" err="1"/>
              <a:t>for</a:t>
            </a:r>
            <a:r>
              <a:rPr lang="de-DE" dirty="0"/>
              <a:t> Information Interchange </a:t>
            </a:r>
            <a:br>
              <a:rPr lang="de-DE" dirty="0"/>
            </a:br>
            <a:r>
              <a:rPr lang="de-DE" dirty="0"/>
              <a:t>(dt.: amerikanischer Standard-Code für Informationsaustausch)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Zeichen sind durchnummeriert in dezimal-, hexadezimal- und</a:t>
            </a:r>
            <a:br>
              <a:rPr lang="de-DE" dirty="0"/>
            </a:br>
            <a:r>
              <a:rPr lang="de-DE" dirty="0"/>
              <a:t>oktal-Schreibweise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reservierte Zeichen: / ? # [ ] @ : $ &amp; ‘ ( ) * + , ; 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werden durch dreistellige Zeichenkombination ersetzt: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01168" lvl="1" indent="0" algn="ctr">
              <a:buNone/>
            </a:pPr>
            <a:br>
              <a:rPr lang="de-DE" sz="3200" dirty="0"/>
            </a:br>
            <a:r>
              <a:rPr lang="de-DE" sz="3200" dirty="0"/>
              <a:t>%40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635A29-4A95-4C85-A52E-702F9AA8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861" y="402827"/>
            <a:ext cx="4338062" cy="5758260"/>
          </a:xfrm>
          <a:prstGeom prst="rect">
            <a:avLst/>
          </a:prstGeom>
        </p:spPr>
      </p:pic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6B384670-5158-4024-A8F2-9DE332FC8E5E}"/>
              </a:ext>
            </a:extLst>
          </p:cNvPr>
          <p:cNvSpPr/>
          <p:nvPr/>
        </p:nvSpPr>
        <p:spPr>
          <a:xfrm rot="5400000">
            <a:off x="4096980" y="4777535"/>
            <a:ext cx="290818" cy="2539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7F3FA330-9B13-4146-8068-7A647FC1A432}"/>
              </a:ext>
            </a:extLst>
          </p:cNvPr>
          <p:cNvSpPr/>
          <p:nvPr/>
        </p:nvSpPr>
        <p:spPr>
          <a:xfrm rot="16200000">
            <a:off x="4459956" y="5347985"/>
            <a:ext cx="290818" cy="3713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6DB910-A5C6-4F42-9C43-5271D10FD504}"/>
              </a:ext>
            </a:extLst>
          </p:cNvPr>
          <p:cNvSpPr txBox="1"/>
          <p:nvPr/>
        </p:nvSpPr>
        <p:spPr>
          <a:xfrm>
            <a:off x="3474796" y="4441924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Prozentzeichen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A8BDB6A-3BBB-42EB-BBF7-20E823B32597}"/>
              </a:ext>
            </a:extLst>
          </p:cNvPr>
          <p:cNvSpPr txBox="1"/>
          <p:nvPr/>
        </p:nvSpPr>
        <p:spPr>
          <a:xfrm>
            <a:off x="2702189" y="5626905"/>
            <a:ext cx="417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ASCII-Zeichen in hexadezimal Schreibweise</a:t>
            </a:r>
          </a:p>
          <a:p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ED77063-8F50-44D6-934F-A65696B7E9AA}"/>
              </a:ext>
            </a:extLst>
          </p:cNvPr>
          <p:cNvSpPr/>
          <p:nvPr/>
        </p:nvSpPr>
        <p:spPr>
          <a:xfrm>
            <a:off x="8858773" y="3196205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78F905-611D-47F2-9F44-6DBCEB5D3C3B}"/>
              </a:ext>
            </a:extLst>
          </p:cNvPr>
          <p:cNvSpPr/>
          <p:nvPr/>
        </p:nvSpPr>
        <p:spPr>
          <a:xfrm>
            <a:off x="8858773" y="5984919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54377A-D653-4DD3-9AE4-0A842817E832}"/>
              </a:ext>
            </a:extLst>
          </p:cNvPr>
          <p:cNvSpPr/>
          <p:nvPr/>
        </p:nvSpPr>
        <p:spPr>
          <a:xfrm>
            <a:off x="8858773" y="1108745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B3B6A8F-D270-4398-9A25-CE70E35A72D0}"/>
              </a:ext>
            </a:extLst>
          </p:cNvPr>
          <p:cNvSpPr/>
          <p:nvPr/>
        </p:nvSpPr>
        <p:spPr>
          <a:xfrm>
            <a:off x="9950740" y="5295979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0BABDC0-0008-4028-BB85-5E865C676051}"/>
              </a:ext>
            </a:extLst>
          </p:cNvPr>
          <p:cNvSpPr/>
          <p:nvPr/>
        </p:nvSpPr>
        <p:spPr>
          <a:xfrm>
            <a:off x="9950739" y="5644643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F04875D-3258-4E1B-A666-53C586CD1737}"/>
              </a:ext>
            </a:extLst>
          </p:cNvPr>
          <p:cNvSpPr/>
          <p:nvPr/>
        </p:nvSpPr>
        <p:spPr>
          <a:xfrm>
            <a:off x="9950738" y="596245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B625744-44AB-469B-8F2E-98AA5845CC8E}"/>
              </a:ext>
            </a:extLst>
          </p:cNvPr>
          <p:cNvSpPr/>
          <p:nvPr/>
        </p:nvSpPr>
        <p:spPr>
          <a:xfrm>
            <a:off x="8843389" y="5120641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D624E02-4FD8-46EA-A076-2D7D5C08B700}"/>
              </a:ext>
            </a:extLst>
          </p:cNvPr>
          <p:cNvSpPr/>
          <p:nvPr/>
        </p:nvSpPr>
        <p:spPr>
          <a:xfrm>
            <a:off x="8858773" y="1271769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03B72C7-C6F0-4CFD-B5E9-84476F2BD05D}"/>
              </a:ext>
            </a:extLst>
          </p:cNvPr>
          <p:cNvSpPr/>
          <p:nvPr/>
        </p:nvSpPr>
        <p:spPr>
          <a:xfrm>
            <a:off x="8858773" y="1626519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7C06BAA-9090-43A9-8C25-F542EA4469ED}"/>
              </a:ext>
            </a:extLst>
          </p:cNvPr>
          <p:cNvSpPr/>
          <p:nvPr/>
        </p:nvSpPr>
        <p:spPr>
          <a:xfrm>
            <a:off x="8858773" y="1800107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ED49E24-4506-4408-8F22-24D8D4A8BF98}"/>
              </a:ext>
            </a:extLst>
          </p:cNvPr>
          <p:cNvSpPr/>
          <p:nvPr/>
        </p:nvSpPr>
        <p:spPr>
          <a:xfrm>
            <a:off x="8858773" y="1978963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892E037-3A1B-44A8-BCC0-B044864E9FE5}"/>
              </a:ext>
            </a:extLst>
          </p:cNvPr>
          <p:cNvSpPr/>
          <p:nvPr/>
        </p:nvSpPr>
        <p:spPr>
          <a:xfrm>
            <a:off x="8858773" y="2155757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E729B2C-D32F-48C1-8414-12C3B1420B1E}"/>
              </a:ext>
            </a:extLst>
          </p:cNvPr>
          <p:cNvSpPr/>
          <p:nvPr/>
        </p:nvSpPr>
        <p:spPr>
          <a:xfrm>
            <a:off x="8858773" y="2325100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D5DEE9E-A5EE-462D-9B07-807A2F9DE994}"/>
              </a:ext>
            </a:extLst>
          </p:cNvPr>
          <p:cNvSpPr/>
          <p:nvPr/>
        </p:nvSpPr>
        <p:spPr>
          <a:xfrm>
            <a:off x="8858772" y="2496606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1A2C7BE-26B8-43DF-B628-803DCCABB524}"/>
              </a:ext>
            </a:extLst>
          </p:cNvPr>
          <p:cNvSpPr/>
          <p:nvPr/>
        </p:nvSpPr>
        <p:spPr>
          <a:xfrm>
            <a:off x="8858772" y="2673349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2ED7255-3DC1-46C1-96C1-3AC1F1B0F5EA}"/>
              </a:ext>
            </a:extLst>
          </p:cNvPr>
          <p:cNvSpPr/>
          <p:nvPr/>
        </p:nvSpPr>
        <p:spPr>
          <a:xfrm>
            <a:off x="8843389" y="5292147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2D4E119-B419-4ECB-AF22-5CC4E9D50723}"/>
              </a:ext>
            </a:extLst>
          </p:cNvPr>
          <p:cNvSpPr/>
          <p:nvPr/>
        </p:nvSpPr>
        <p:spPr>
          <a:xfrm>
            <a:off x="8843389" y="5638233"/>
            <a:ext cx="805343" cy="16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40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2B67-0D8F-4531-851B-84ED6D53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Query-String: Zeichenkodierung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79E6E-FAA9-41BF-911D-4DD92DCA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75" y="2497822"/>
            <a:ext cx="11727809" cy="3689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https://www.beispiel.de/index.html</a:t>
            </a:r>
            <a:r>
              <a:rPr lang="de-DE" dirty="0">
                <a:solidFill>
                  <a:schemeClr val="tx1"/>
                </a:solidFill>
              </a:rPr>
              <a:t>?name=Ruben+Winkler&amp;email=kontakt%40winkler-webdesign.com</a:t>
            </a:r>
          </a:p>
        </p:txBody>
      </p:sp>
      <p:sp>
        <p:nvSpPr>
          <p:cNvPr id="4" name="Geschweifte Klammer links 3">
            <a:extLst>
              <a:ext uri="{FF2B5EF4-FFF2-40B4-BE49-F238E27FC236}">
                <a16:creationId xmlns:a16="http://schemas.microsoft.com/office/drawing/2014/main" id="{8E2C5281-819F-4BF8-A975-E4C7A5D7FE73}"/>
              </a:ext>
            </a:extLst>
          </p:cNvPr>
          <p:cNvSpPr/>
          <p:nvPr/>
        </p:nvSpPr>
        <p:spPr>
          <a:xfrm rot="5400000">
            <a:off x="513825" y="2057400"/>
            <a:ext cx="276836" cy="5914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C27275BB-91FB-46B3-A75F-3B63FEABE0B0}"/>
              </a:ext>
            </a:extLst>
          </p:cNvPr>
          <p:cNvSpPr/>
          <p:nvPr/>
        </p:nvSpPr>
        <p:spPr>
          <a:xfrm rot="16200000">
            <a:off x="1869615" y="2188398"/>
            <a:ext cx="295874" cy="16526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79249A1F-96E6-4311-A3B8-727CA59EB15A}"/>
              </a:ext>
            </a:extLst>
          </p:cNvPr>
          <p:cNvSpPr/>
          <p:nvPr/>
        </p:nvSpPr>
        <p:spPr>
          <a:xfrm rot="16200000">
            <a:off x="3362857" y="2456849"/>
            <a:ext cx="295872" cy="1115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D1E8288D-ABCB-4FEC-B2F4-716179918446}"/>
              </a:ext>
            </a:extLst>
          </p:cNvPr>
          <p:cNvSpPr/>
          <p:nvPr/>
        </p:nvSpPr>
        <p:spPr>
          <a:xfrm rot="16200000">
            <a:off x="7452489" y="-407992"/>
            <a:ext cx="295873" cy="6845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44A52E7F-78CC-49F8-A17A-8EA1133C266C}"/>
              </a:ext>
            </a:extLst>
          </p:cNvPr>
          <p:cNvSpPr/>
          <p:nvPr/>
        </p:nvSpPr>
        <p:spPr>
          <a:xfrm rot="5400000">
            <a:off x="5205368" y="1187043"/>
            <a:ext cx="276837" cy="23321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D06782-D4DF-4DF4-AC0F-C1DC87EAEC17}"/>
              </a:ext>
            </a:extLst>
          </p:cNvPr>
          <p:cNvSpPr txBox="1"/>
          <p:nvPr/>
        </p:nvSpPr>
        <p:spPr>
          <a:xfrm>
            <a:off x="245797" y="1869850"/>
            <a:ext cx="89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C8E2A6-D48A-450D-9ACB-A7A850AC3A3A}"/>
              </a:ext>
            </a:extLst>
          </p:cNvPr>
          <p:cNvSpPr txBox="1"/>
          <p:nvPr/>
        </p:nvSpPr>
        <p:spPr>
          <a:xfrm>
            <a:off x="4553686" y="1868955"/>
            <a:ext cx="158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-Paar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CDFA0E1-ECD9-4BFA-8E2C-F82F2905FE5B}"/>
              </a:ext>
            </a:extLst>
          </p:cNvPr>
          <p:cNvSpPr txBox="1"/>
          <p:nvPr/>
        </p:nvSpPr>
        <p:spPr>
          <a:xfrm>
            <a:off x="1731765" y="3165056"/>
            <a:ext cx="57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59E969-93DF-4F8C-8299-BB27F9B332D7}"/>
              </a:ext>
            </a:extLst>
          </p:cNvPr>
          <p:cNvSpPr txBox="1"/>
          <p:nvPr/>
        </p:nvSpPr>
        <p:spPr>
          <a:xfrm>
            <a:off x="3225007" y="3166995"/>
            <a:ext cx="57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Pfad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2A505E-BE67-4A43-8292-6A8CEC9B2607}"/>
              </a:ext>
            </a:extLst>
          </p:cNvPr>
          <p:cNvSpPr txBox="1"/>
          <p:nvPr/>
        </p:nvSpPr>
        <p:spPr>
          <a:xfrm>
            <a:off x="7247806" y="3162653"/>
            <a:ext cx="705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Query</a:t>
            </a:r>
          </a:p>
        </p:txBody>
      </p: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4151C047-4793-42C8-8706-7674B98CF4BC}"/>
              </a:ext>
            </a:extLst>
          </p:cNvPr>
          <p:cNvSpPr/>
          <p:nvPr/>
        </p:nvSpPr>
        <p:spPr>
          <a:xfrm rot="5400000">
            <a:off x="8708470" y="180013"/>
            <a:ext cx="276837" cy="43524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65A1A5B-26AB-40C1-9D06-E9EDD2EAC5A7}"/>
              </a:ext>
            </a:extLst>
          </p:cNvPr>
          <p:cNvSpPr txBox="1"/>
          <p:nvPr/>
        </p:nvSpPr>
        <p:spPr>
          <a:xfrm>
            <a:off x="8056788" y="1879285"/>
            <a:ext cx="158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-Paar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40C1170-7E44-4400-B2A7-884A5095D9ED}"/>
              </a:ext>
            </a:extLst>
          </p:cNvPr>
          <p:cNvSpPr/>
          <p:nvPr/>
        </p:nvSpPr>
        <p:spPr>
          <a:xfrm>
            <a:off x="6451134" y="2515646"/>
            <a:ext cx="244677" cy="322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5DF6DA6-5B54-495B-BDD5-29A407FE9AB6}"/>
              </a:ext>
            </a:extLst>
          </p:cNvPr>
          <p:cNvSpPr/>
          <p:nvPr/>
        </p:nvSpPr>
        <p:spPr>
          <a:xfrm>
            <a:off x="8113552" y="2508193"/>
            <a:ext cx="485164" cy="322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37E6992-3B26-4F07-A177-2868961C04DD}"/>
              </a:ext>
            </a:extLst>
          </p:cNvPr>
          <p:cNvSpPr/>
          <p:nvPr/>
        </p:nvSpPr>
        <p:spPr>
          <a:xfrm>
            <a:off x="5528345" y="2515646"/>
            <a:ext cx="178966" cy="322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F3F531B0-EDD8-46A9-951D-33C02ADBA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01667"/>
              </p:ext>
            </p:extLst>
          </p:nvPr>
        </p:nvGraphicFramePr>
        <p:xfrm>
          <a:off x="774539" y="4090693"/>
          <a:ext cx="10703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40">
                  <a:extLst>
                    <a:ext uri="{9D8B030D-6E8A-4147-A177-3AD203B41FA5}">
                      <a16:colId xmlns:a16="http://schemas.microsoft.com/office/drawing/2014/main" val="4293269381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3895854379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2421365686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320942566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2146772170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3401929617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1213513901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977940088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1646340484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1054658195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1678584463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3897090540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3936522484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798336445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3594372837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2390782385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1803766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5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%2F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07467"/>
                  </a:ext>
                </a:extLst>
              </a:tr>
            </a:tbl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42F2842B-7B1D-4A19-A0D7-E811950A4F87}"/>
              </a:ext>
            </a:extLst>
          </p:cNvPr>
          <p:cNvSpPr txBox="1"/>
          <p:nvPr/>
        </p:nvSpPr>
        <p:spPr>
          <a:xfrm>
            <a:off x="704675" y="3707934"/>
            <a:ext cx="30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reservierte Zeichen: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A6BDF37-5122-41CC-8C45-A2E251B9B420}"/>
              </a:ext>
            </a:extLst>
          </p:cNvPr>
          <p:cNvSpPr txBox="1"/>
          <p:nvPr/>
        </p:nvSpPr>
        <p:spPr>
          <a:xfrm>
            <a:off x="704675" y="4933243"/>
            <a:ext cx="30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Leerzeichen (Sonderfall):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23DF3B25-590C-4F9F-A3A9-4E6DA597C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45906"/>
              </p:ext>
            </p:extLst>
          </p:nvPr>
        </p:nvGraphicFramePr>
        <p:xfrm>
          <a:off x="774538" y="5314604"/>
          <a:ext cx="13562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66">
                  <a:extLst>
                    <a:ext uri="{9D8B030D-6E8A-4147-A177-3AD203B41FA5}">
                      <a16:colId xmlns:a16="http://schemas.microsoft.com/office/drawing/2014/main" val="4293269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Leerzeichen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5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0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6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D1AFD-8E54-47C4-9BF6-029272C3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Einige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9133B2-915F-4F4E-AD80-605F394F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Uniform </a:t>
            </a:r>
            <a:r>
              <a:rPr lang="de-DE" dirty="0" err="1"/>
              <a:t>Resource</a:t>
            </a:r>
            <a:r>
              <a:rPr lang="de-DE" dirty="0"/>
              <a:t> Locator (kurz: URL)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dt.: einheitlicher Ressourcenzeiger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werden oft auch als Internetadressen, Webadressen und Links bezeichnet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dient der Identifizierung und Lokalisierung einer Ressource (z.B. einer Website)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durch Definition einer Zugriffsmethode (z.B. ein Netzwerkprotokoll wie HTTP/HTTPS) 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durch die Angabe des Ortes der Ressource im Netzwerk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7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2B67-0D8F-4531-851B-84ED6D53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Aufbau von URLs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79E6E-FAA9-41BF-911D-4DD92DCA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75" y="3429000"/>
            <a:ext cx="11727809" cy="368960"/>
          </a:xfrm>
        </p:spPr>
        <p:txBody>
          <a:bodyPr>
            <a:normAutofit/>
          </a:bodyPr>
          <a:lstStyle/>
          <a:p>
            <a:r>
              <a:rPr lang="de-DE" dirty="0"/>
              <a:t>https://www.beispiel.de/index.html?name=Ruben+Winkler&amp;email=kontakt%40winkler-webdesign.com</a:t>
            </a:r>
          </a:p>
        </p:txBody>
      </p:sp>
      <p:sp>
        <p:nvSpPr>
          <p:cNvPr id="4" name="Geschweifte Klammer links 3">
            <a:extLst>
              <a:ext uri="{FF2B5EF4-FFF2-40B4-BE49-F238E27FC236}">
                <a16:creationId xmlns:a16="http://schemas.microsoft.com/office/drawing/2014/main" id="{8E2C5281-819F-4BF8-A975-E4C7A5D7FE73}"/>
              </a:ext>
            </a:extLst>
          </p:cNvPr>
          <p:cNvSpPr/>
          <p:nvPr/>
        </p:nvSpPr>
        <p:spPr>
          <a:xfrm rot="5400000">
            <a:off x="513825" y="2988578"/>
            <a:ext cx="276836" cy="5914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C27275BB-91FB-46B3-A75F-3B63FEABE0B0}"/>
              </a:ext>
            </a:extLst>
          </p:cNvPr>
          <p:cNvSpPr/>
          <p:nvPr/>
        </p:nvSpPr>
        <p:spPr>
          <a:xfrm rot="16200000">
            <a:off x="1869615" y="3119576"/>
            <a:ext cx="295874" cy="16526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79249A1F-96E6-4311-A3B8-727CA59EB15A}"/>
              </a:ext>
            </a:extLst>
          </p:cNvPr>
          <p:cNvSpPr/>
          <p:nvPr/>
        </p:nvSpPr>
        <p:spPr>
          <a:xfrm rot="16200000">
            <a:off x="3362857" y="3388027"/>
            <a:ext cx="295872" cy="1115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D1E8288D-ABCB-4FEC-B2F4-716179918446}"/>
              </a:ext>
            </a:extLst>
          </p:cNvPr>
          <p:cNvSpPr/>
          <p:nvPr/>
        </p:nvSpPr>
        <p:spPr>
          <a:xfrm rot="16200000">
            <a:off x="7452489" y="523186"/>
            <a:ext cx="295873" cy="6845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44A52E7F-78CC-49F8-A17A-8EA1133C266C}"/>
              </a:ext>
            </a:extLst>
          </p:cNvPr>
          <p:cNvSpPr/>
          <p:nvPr/>
        </p:nvSpPr>
        <p:spPr>
          <a:xfrm rot="5400000">
            <a:off x="5889070" y="-1711352"/>
            <a:ext cx="276837" cy="99912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D06782-D4DF-4DF4-AC0F-C1DC87EAEC17}"/>
              </a:ext>
            </a:extLst>
          </p:cNvPr>
          <p:cNvSpPr txBox="1"/>
          <p:nvPr/>
        </p:nvSpPr>
        <p:spPr>
          <a:xfrm>
            <a:off x="245797" y="2801028"/>
            <a:ext cx="89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C8E2A6-D48A-450D-9ACB-A7A850AC3A3A}"/>
              </a:ext>
            </a:extLst>
          </p:cNvPr>
          <p:cNvSpPr txBox="1"/>
          <p:nvPr/>
        </p:nvSpPr>
        <p:spPr>
          <a:xfrm>
            <a:off x="5032413" y="2801028"/>
            <a:ext cx="2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Schema-spezifischer Teil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CDFA0E1-ECD9-4BFA-8E2C-F82F2905FE5B}"/>
              </a:ext>
            </a:extLst>
          </p:cNvPr>
          <p:cNvSpPr txBox="1"/>
          <p:nvPr/>
        </p:nvSpPr>
        <p:spPr>
          <a:xfrm>
            <a:off x="1731765" y="4096234"/>
            <a:ext cx="57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59E969-93DF-4F8C-8299-BB27F9B332D7}"/>
              </a:ext>
            </a:extLst>
          </p:cNvPr>
          <p:cNvSpPr txBox="1"/>
          <p:nvPr/>
        </p:nvSpPr>
        <p:spPr>
          <a:xfrm>
            <a:off x="3225007" y="4098173"/>
            <a:ext cx="57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Pfad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2A505E-BE67-4A43-8292-6A8CEC9B2607}"/>
              </a:ext>
            </a:extLst>
          </p:cNvPr>
          <p:cNvSpPr txBox="1"/>
          <p:nvPr/>
        </p:nvSpPr>
        <p:spPr>
          <a:xfrm>
            <a:off x="7247806" y="4093831"/>
            <a:ext cx="705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89334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2B67-0D8F-4531-851B-84ED6D53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Aufbau von URLs: Schema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79E6E-FAA9-41BF-911D-4DD92DCA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75" y="2497822"/>
            <a:ext cx="11727809" cy="368960"/>
          </a:xfrm>
        </p:spPr>
        <p:txBody>
          <a:bodyPr>
            <a:normAutofit/>
          </a:bodyPr>
          <a:lstStyle/>
          <a:p>
            <a:r>
              <a:rPr lang="de-DE" dirty="0"/>
              <a:t>https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://www.beispiel.de/index.html?name=Ruben+Winkler&amp;email=kontakt%40winkler-webdesign.com</a:t>
            </a:r>
          </a:p>
        </p:txBody>
      </p:sp>
      <p:sp>
        <p:nvSpPr>
          <p:cNvPr id="4" name="Geschweifte Klammer links 3">
            <a:extLst>
              <a:ext uri="{FF2B5EF4-FFF2-40B4-BE49-F238E27FC236}">
                <a16:creationId xmlns:a16="http://schemas.microsoft.com/office/drawing/2014/main" id="{8E2C5281-819F-4BF8-A975-E4C7A5D7FE73}"/>
              </a:ext>
            </a:extLst>
          </p:cNvPr>
          <p:cNvSpPr/>
          <p:nvPr/>
        </p:nvSpPr>
        <p:spPr>
          <a:xfrm rot="5400000">
            <a:off x="513825" y="2057400"/>
            <a:ext cx="276836" cy="5914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D06782-D4DF-4DF4-AC0F-C1DC87EAEC17}"/>
              </a:ext>
            </a:extLst>
          </p:cNvPr>
          <p:cNvSpPr txBox="1"/>
          <p:nvPr/>
        </p:nvSpPr>
        <p:spPr>
          <a:xfrm>
            <a:off x="245797" y="1869850"/>
            <a:ext cx="89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C7CB947-E527-443C-ADA3-AA35E4659F77}"/>
              </a:ext>
            </a:extLst>
          </p:cNvPr>
          <p:cNvSpPr txBox="1">
            <a:spLocks/>
          </p:cNvSpPr>
          <p:nvPr/>
        </p:nvSpPr>
        <p:spPr>
          <a:xfrm>
            <a:off x="1097280" y="3627244"/>
            <a:ext cx="10058400" cy="22418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legt fest mit welcher Technik die nachfolgende Ressource angesprochen werden soll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HTTP/HTTPS (Webseiten)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FTP (Dateien)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mailto</a:t>
            </a:r>
            <a:r>
              <a:rPr lang="de-DE" dirty="0"/>
              <a:t> (E-Mails)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file</a:t>
            </a:r>
            <a:r>
              <a:rPr lang="de-DE" dirty="0"/>
              <a:t> (Dateien)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häufig ist Schema ein Netzwerkprotokoll (z.B. HTTP, HTTPS, FTP)</a:t>
            </a:r>
          </a:p>
        </p:txBody>
      </p:sp>
    </p:spTree>
    <p:extLst>
      <p:ext uri="{BB962C8B-B14F-4D97-AF65-F5344CB8AC3E}">
        <p14:creationId xmlns:p14="http://schemas.microsoft.com/office/powerpoint/2010/main" val="250040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2B67-0D8F-4531-851B-84ED6D53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Der Aufbau von URLs: Schema-spezifischer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79E6E-FAA9-41BF-911D-4DD92DCA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75" y="2497822"/>
            <a:ext cx="11727809" cy="3689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</a:t>
            </a:r>
            <a:r>
              <a:rPr lang="de-DE" dirty="0">
                <a:solidFill>
                  <a:schemeClr val="tx1"/>
                </a:solidFill>
              </a:rPr>
              <a:t>//www.beispiel.de/index.html?name=Ruben+Winkler&amp;email=kontakt%40winkler-webdesign.com</a:t>
            </a: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44A52E7F-78CC-49F8-A17A-8EA1133C266C}"/>
              </a:ext>
            </a:extLst>
          </p:cNvPr>
          <p:cNvSpPr/>
          <p:nvPr/>
        </p:nvSpPr>
        <p:spPr>
          <a:xfrm rot="5400000">
            <a:off x="5884875" y="-2646725"/>
            <a:ext cx="276837" cy="9999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C8E2A6-D48A-450D-9ACB-A7A850AC3A3A}"/>
              </a:ext>
            </a:extLst>
          </p:cNvPr>
          <p:cNvSpPr txBox="1"/>
          <p:nvPr/>
        </p:nvSpPr>
        <p:spPr>
          <a:xfrm>
            <a:off x="5032413" y="1869850"/>
            <a:ext cx="2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Schema-spezifischer Teil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C7CB947-E527-443C-ADA3-AA35E4659F77}"/>
              </a:ext>
            </a:extLst>
          </p:cNvPr>
          <p:cNvSpPr txBox="1">
            <a:spLocks/>
          </p:cNvSpPr>
          <p:nvPr/>
        </p:nvSpPr>
        <p:spPr>
          <a:xfrm>
            <a:off x="1097280" y="3627244"/>
            <a:ext cx="10058400" cy="22418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je nach Schema sind unterschiedliche Angaben erforderlich/möglich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Schema-spezifischer Teil beginnt fast immer mit //</a:t>
            </a:r>
          </a:p>
        </p:txBody>
      </p:sp>
    </p:spTree>
    <p:extLst>
      <p:ext uri="{BB962C8B-B14F-4D97-AF65-F5344CB8AC3E}">
        <p14:creationId xmlns:p14="http://schemas.microsoft.com/office/powerpoint/2010/main" val="84767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2B67-0D8F-4531-851B-84ED6D53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Aufbau von URLs: Host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79E6E-FAA9-41BF-911D-4DD92DCA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75" y="2497822"/>
            <a:ext cx="11727809" cy="3689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de-DE" dirty="0">
                <a:solidFill>
                  <a:schemeClr val="tx1"/>
                </a:solidFill>
              </a:rPr>
              <a:t>www.beispiel.de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/index.html?name=Ruben+Winkler&amp;email=kontakt%40winkler-webdesign.com</a:t>
            </a: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C27275BB-91FB-46B3-A75F-3B63FEABE0B0}"/>
              </a:ext>
            </a:extLst>
          </p:cNvPr>
          <p:cNvSpPr/>
          <p:nvPr/>
        </p:nvSpPr>
        <p:spPr>
          <a:xfrm rot="16200000">
            <a:off x="1869615" y="2188398"/>
            <a:ext cx="295874" cy="16526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CDFA0E1-ECD9-4BFA-8E2C-F82F2905FE5B}"/>
              </a:ext>
            </a:extLst>
          </p:cNvPr>
          <p:cNvSpPr txBox="1"/>
          <p:nvPr/>
        </p:nvSpPr>
        <p:spPr>
          <a:xfrm>
            <a:off x="1731765" y="3165056"/>
            <a:ext cx="57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C7CB947-E527-443C-ADA3-AA35E4659F77}"/>
              </a:ext>
            </a:extLst>
          </p:cNvPr>
          <p:cNvSpPr txBox="1">
            <a:spLocks/>
          </p:cNvSpPr>
          <p:nvPr/>
        </p:nvSpPr>
        <p:spPr>
          <a:xfrm>
            <a:off x="1097280" y="3627244"/>
            <a:ext cx="10058400" cy="13893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Host kann notiert werden als: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Domain 	-&gt; www.beispiel.de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IPv4-Adresse 	-&gt; 192.168.0.1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IPv6-Adresse	-&gt; [2001:0db8:85a3:08d3::0370:7344]</a:t>
            </a:r>
          </a:p>
        </p:txBody>
      </p:sp>
    </p:spTree>
    <p:extLst>
      <p:ext uri="{BB962C8B-B14F-4D97-AF65-F5344CB8AC3E}">
        <p14:creationId xmlns:p14="http://schemas.microsoft.com/office/powerpoint/2010/main" val="33046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2B67-0D8F-4531-851B-84ED6D53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Aufbau von URLs: Pfad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79E6E-FAA9-41BF-911D-4DD92DCA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75" y="2497822"/>
            <a:ext cx="11727809" cy="3689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https://www.beispiel.de/</a:t>
            </a:r>
            <a:r>
              <a:rPr lang="de-DE" dirty="0">
                <a:solidFill>
                  <a:schemeClr val="tx1"/>
                </a:solidFill>
              </a:rPr>
              <a:t>index.html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?name=Ruben+Winkler&amp;email=kontakt%40winkler-webdesign.com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79249A1F-96E6-4311-A3B8-727CA59EB15A}"/>
              </a:ext>
            </a:extLst>
          </p:cNvPr>
          <p:cNvSpPr/>
          <p:nvPr/>
        </p:nvSpPr>
        <p:spPr>
          <a:xfrm rot="16200000">
            <a:off x="3362857" y="2456849"/>
            <a:ext cx="295872" cy="1115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59E969-93DF-4F8C-8299-BB27F9B332D7}"/>
              </a:ext>
            </a:extLst>
          </p:cNvPr>
          <p:cNvSpPr txBox="1"/>
          <p:nvPr/>
        </p:nvSpPr>
        <p:spPr>
          <a:xfrm>
            <a:off x="3225007" y="3166995"/>
            <a:ext cx="57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Pfad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C7CB947-E527-443C-ADA3-AA35E4659F77}"/>
              </a:ext>
            </a:extLst>
          </p:cNvPr>
          <p:cNvSpPr txBox="1">
            <a:spLocks/>
          </p:cNvSpPr>
          <p:nvPr/>
        </p:nvSpPr>
        <p:spPr>
          <a:xfrm>
            <a:off x="1097280" y="3627244"/>
            <a:ext cx="10058400" cy="13893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Pfad zur gewünschten Ressource (z.B. Pfad durch die Verzeichnisstruktur des Zielservers)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Interpretation der gewählten Ressource ist Server-Voreinstellungen überlassen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z.B. wenn man nur auf www.beispiel.de geht wird bei meisten Servern www.beispiel.de/index.html aufgerufen (für Nutzer nicht ersichtlich)</a:t>
            </a:r>
          </a:p>
        </p:txBody>
      </p:sp>
    </p:spTree>
    <p:extLst>
      <p:ext uri="{BB962C8B-B14F-4D97-AF65-F5344CB8AC3E}">
        <p14:creationId xmlns:p14="http://schemas.microsoft.com/office/powerpoint/2010/main" val="30841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2B67-0D8F-4531-851B-84ED6D53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Aufbau von URLs: Query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79E6E-FAA9-41BF-911D-4DD92DCA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75" y="2497822"/>
            <a:ext cx="11727809" cy="3689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https://www.beispiel.de/index.html</a:t>
            </a:r>
            <a:r>
              <a:rPr lang="de-DE" dirty="0">
                <a:solidFill>
                  <a:schemeClr val="tx1"/>
                </a:solidFill>
              </a:rPr>
              <a:t>?name=Ruben+Winkler&amp;email=kontakt%40winkler-webdesign.com</a:t>
            </a:r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D1E8288D-ABCB-4FEC-B2F4-716179918446}"/>
              </a:ext>
            </a:extLst>
          </p:cNvPr>
          <p:cNvSpPr/>
          <p:nvPr/>
        </p:nvSpPr>
        <p:spPr>
          <a:xfrm rot="16200000">
            <a:off x="7452489" y="-407992"/>
            <a:ext cx="295873" cy="6845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2A505E-BE67-4A43-8292-6A8CEC9B2607}"/>
              </a:ext>
            </a:extLst>
          </p:cNvPr>
          <p:cNvSpPr txBox="1"/>
          <p:nvPr/>
        </p:nvSpPr>
        <p:spPr>
          <a:xfrm>
            <a:off x="7247806" y="3162653"/>
            <a:ext cx="705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Query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C7CB947-E527-443C-ADA3-AA35E4659F77}"/>
              </a:ext>
            </a:extLst>
          </p:cNvPr>
          <p:cNvSpPr txBox="1">
            <a:spLocks/>
          </p:cNvSpPr>
          <p:nvPr/>
        </p:nvSpPr>
        <p:spPr>
          <a:xfrm>
            <a:off x="1097280" y="3627244"/>
            <a:ext cx="10058400" cy="13893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Query (dt. Abfrage)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bei HTTP/HTTPS kann nach eigentlichem Ressourcenzeiger, getrennt durch ? ein Query-String folgen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es lassen sich zusätzliche Informationen übertragen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dann server- oder clientseitig weiterverarbeitet werden</a:t>
            </a:r>
          </a:p>
        </p:txBody>
      </p:sp>
    </p:spTree>
    <p:extLst>
      <p:ext uri="{BB962C8B-B14F-4D97-AF65-F5344CB8AC3E}">
        <p14:creationId xmlns:p14="http://schemas.microsoft.com/office/powerpoint/2010/main" val="21089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2B67-0D8F-4531-851B-84ED6D53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Query-String: name-</a:t>
            </a:r>
            <a:r>
              <a:rPr lang="de-DE" dirty="0" err="1"/>
              <a:t>value</a:t>
            </a:r>
            <a:r>
              <a:rPr lang="de-DE" dirty="0"/>
              <a:t>-Paare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79E6E-FAA9-41BF-911D-4DD92DCA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75" y="2497822"/>
            <a:ext cx="11727809" cy="3689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https://www.beispiel.de/index.html</a:t>
            </a:r>
            <a:r>
              <a:rPr lang="de-DE" dirty="0">
                <a:solidFill>
                  <a:schemeClr val="tx1"/>
                </a:solidFill>
              </a:rPr>
              <a:t>?name=Ruben+Winkler&amp;email=kontakt%40winkler-webdesign.com</a:t>
            </a: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44A52E7F-78CC-49F8-A17A-8EA1133C266C}"/>
              </a:ext>
            </a:extLst>
          </p:cNvPr>
          <p:cNvSpPr/>
          <p:nvPr/>
        </p:nvSpPr>
        <p:spPr>
          <a:xfrm rot="5400000">
            <a:off x="5205368" y="1187043"/>
            <a:ext cx="276837" cy="23321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C8E2A6-D48A-450D-9ACB-A7A850AC3A3A}"/>
              </a:ext>
            </a:extLst>
          </p:cNvPr>
          <p:cNvSpPr txBox="1"/>
          <p:nvPr/>
        </p:nvSpPr>
        <p:spPr>
          <a:xfrm>
            <a:off x="4553686" y="1868955"/>
            <a:ext cx="158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-Paar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C7CB947-E527-443C-ADA3-AA35E4659F77}"/>
              </a:ext>
            </a:extLst>
          </p:cNvPr>
          <p:cNvSpPr txBox="1">
            <a:spLocks/>
          </p:cNvSpPr>
          <p:nvPr/>
        </p:nvSpPr>
        <p:spPr>
          <a:xfrm>
            <a:off x="1097280" y="3627244"/>
            <a:ext cx="10058400" cy="26225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name-</a:t>
            </a:r>
            <a:r>
              <a:rPr lang="de-DE" dirty="0" err="1"/>
              <a:t>value</a:t>
            </a:r>
            <a:r>
              <a:rPr lang="de-DE" dirty="0"/>
              <a:t>-Paare in der Form: </a:t>
            </a:r>
            <a:r>
              <a:rPr lang="de-DE" dirty="0" err="1"/>
              <a:t>name</a:t>
            </a:r>
            <a:r>
              <a:rPr lang="de-DE" dirty="0"/>
              <a:t>=</a:t>
            </a:r>
            <a:r>
              <a:rPr lang="de-DE" dirty="0" err="1"/>
              <a:t>value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es gibt einige besondere Zeichen: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name-</a:t>
            </a:r>
            <a:r>
              <a:rPr lang="de-DE" dirty="0" err="1"/>
              <a:t>value</a:t>
            </a:r>
            <a:r>
              <a:rPr lang="de-DE" dirty="0"/>
              <a:t>-Paare werden durch &amp;-Zeichen aneinandergereiht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bestimmte Zeichen müssen in URLs umcodiert werden (hier: Leerstelle und @)</a:t>
            </a:r>
          </a:p>
        </p:txBody>
      </p: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4151C047-4793-42C8-8706-7674B98CF4BC}"/>
              </a:ext>
            </a:extLst>
          </p:cNvPr>
          <p:cNvSpPr/>
          <p:nvPr/>
        </p:nvSpPr>
        <p:spPr>
          <a:xfrm rot="5400000">
            <a:off x="8708470" y="180013"/>
            <a:ext cx="276837" cy="43524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65A1A5B-26AB-40C1-9D06-E9EDD2EAC5A7}"/>
              </a:ext>
            </a:extLst>
          </p:cNvPr>
          <p:cNvSpPr txBox="1"/>
          <p:nvPr/>
        </p:nvSpPr>
        <p:spPr>
          <a:xfrm>
            <a:off x="8056788" y="1879285"/>
            <a:ext cx="158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-Paar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40C1170-7E44-4400-B2A7-884A5095D9ED}"/>
              </a:ext>
            </a:extLst>
          </p:cNvPr>
          <p:cNvSpPr/>
          <p:nvPr/>
        </p:nvSpPr>
        <p:spPr>
          <a:xfrm>
            <a:off x="6451134" y="2515646"/>
            <a:ext cx="244677" cy="322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5DF6DA6-5B54-495B-BDD5-29A407FE9AB6}"/>
              </a:ext>
            </a:extLst>
          </p:cNvPr>
          <p:cNvSpPr/>
          <p:nvPr/>
        </p:nvSpPr>
        <p:spPr>
          <a:xfrm>
            <a:off x="8113552" y="2508193"/>
            <a:ext cx="485164" cy="322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37E6992-3B26-4F07-A177-2868961C04DD}"/>
              </a:ext>
            </a:extLst>
          </p:cNvPr>
          <p:cNvSpPr/>
          <p:nvPr/>
        </p:nvSpPr>
        <p:spPr>
          <a:xfrm>
            <a:off x="5528345" y="2515646"/>
            <a:ext cx="178966" cy="322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59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777</Words>
  <Application>Microsoft Office PowerPoint</Application>
  <PresentationFormat>Breitbild</PresentationFormat>
  <Paragraphs>129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Rückblick</vt:lpstr>
      <vt:lpstr>Uniform Resource Locator (URL)</vt:lpstr>
      <vt:lpstr>Einige Grundlagen</vt:lpstr>
      <vt:lpstr>Der Aufbau von URLs</vt:lpstr>
      <vt:lpstr>Der Aufbau von URLs: Schema</vt:lpstr>
      <vt:lpstr>Der Aufbau von URLs: Schema-spezifischer Teil</vt:lpstr>
      <vt:lpstr>Der Aufbau von URLs: Host</vt:lpstr>
      <vt:lpstr>Der Aufbau von URLs: Pfad</vt:lpstr>
      <vt:lpstr>Der Aufbau von URLs: Query</vt:lpstr>
      <vt:lpstr>Der Query-String: name-value-Paare</vt:lpstr>
      <vt:lpstr>Der Query-String: Zeichenkodierung</vt:lpstr>
      <vt:lpstr>Der Query-String: reservierte Zeichen</vt:lpstr>
      <vt:lpstr>Der Query-String: ASCII-Zeichen</vt:lpstr>
      <vt:lpstr>Der Query-String: Zeichenkodierung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Uniform Resource Locator (URL)</dc:title>
  <dc:creator>Ruben Winkler</dc:creator>
  <cp:lastModifiedBy>Ruben Winkler</cp:lastModifiedBy>
  <cp:revision>22</cp:revision>
  <dcterms:created xsi:type="dcterms:W3CDTF">2017-12-20T14:06:21Z</dcterms:created>
  <dcterms:modified xsi:type="dcterms:W3CDTF">2017-12-20T21:58:49Z</dcterms:modified>
</cp:coreProperties>
</file>