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7" r:id="rId2"/>
    <p:sldId id="256" r:id="rId3"/>
    <p:sldId id="258" r:id="rId4"/>
    <p:sldId id="261" r:id="rId5"/>
    <p:sldId id="262" r:id="rId6"/>
    <p:sldId id="259"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2" autoAdjust="0"/>
    <p:restoredTop sz="88015" autoAdjust="0"/>
  </p:normalViewPr>
  <p:slideViewPr>
    <p:cSldViewPr snapToGrid="0">
      <p:cViewPr varScale="1">
        <p:scale>
          <a:sx n="98" d="100"/>
          <a:sy n="98" d="100"/>
        </p:scale>
        <p:origin x="16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2C60D-81E7-4FCC-ADA6-FDD1CFB7A08F}" type="datetimeFigureOut">
              <a:rPr lang="en-US" smtClean="0"/>
              <a:t>9/26/2025</a:t>
            </a:fld>
            <a:endParaRPr lang="en-U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260075-C371-4846-979E-7ACF0548D653}" type="slidenum">
              <a:rPr lang="en-US" smtClean="0"/>
              <a:t>‹Nº›</a:t>
            </a:fld>
            <a:endParaRPr lang="en-US"/>
          </a:p>
        </p:txBody>
      </p:sp>
    </p:spTree>
    <p:extLst>
      <p:ext uri="{BB962C8B-B14F-4D97-AF65-F5344CB8AC3E}">
        <p14:creationId xmlns:p14="http://schemas.microsoft.com/office/powerpoint/2010/main" val="2140508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use </a:t>
            </a:r>
            <a:r>
              <a:rPr lang="en-US" b="1" dirty="0" smtClean="0"/>
              <a:t>kernel functions</a:t>
            </a:r>
            <a:r>
              <a:rPr lang="en-US" dirty="0" smtClean="0"/>
              <a:t> to separate and transform input data through a hyperplane for categorization and regression.</a:t>
            </a:r>
            <a:endParaRPr lang="en-US" dirty="0"/>
          </a:p>
        </p:txBody>
      </p:sp>
      <p:sp>
        <p:nvSpPr>
          <p:cNvPr id="4" name="Marcador de número de diapositiva 3"/>
          <p:cNvSpPr>
            <a:spLocks noGrp="1"/>
          </p:cNvSpPr>
          <p:nvPr>
            <p:ph type="sldNum" sz="quarter" idx="10"/>
          </p:nvPr>
        </p:nvSpPr>
        <p:spPr/>
        <p:txBody>
          <a:bodyPr/>
          <a:lstStyle/>
          <a:p>
            <a:fld id="{10260075-C371-4846-979E-7ACF0548D653}" type="slidenum">
              <a:rPr lang="en-US" smtClean="0"/>
              <a:t>2</a:t>
            </a:fld>
            <a:endParaRPr lang="en-US"/>
          </a:p>
        </p:txBody>
      </p:sp>
    </p:spTree>
    <p:extLst>
      <p:ext uri="{BB962C8B-B14F-4D97-AF65-F5344CB8AC3E}">
        <p14:creationId xmlns:p14="http://schemas.microsoft.com/office/powerpoint/2010/main" val="2134062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b="1" dirty="0" smtClean="0"/>
              <a:t>linear relationship</a:t>
            </a:r>
            <a:r>
              <a:rPr lang="en-US" dirty="0" smtClean="0"/>
              <a:t> between input variables (weather data: cloud coverage, humidity, rainfall, air pressure, temperature, wind speed, PV generation, and in some cases time of day) and the output (PV power).</a:t>
            </a:r>
          </a:p>
          <a:p>
            <a:endParaRPr lang="es-419" dirty="0" smtClean="0"/>
          </a:p>
          <a:p>
            <a:r>
              <a:rPr lang="en-US" dirty="0" smtClean="0"/>
              <a:t>very low computational requirements.</a:t>
            </a:r>
            <a:endParaRPr lang="en-US" dirty="0"/>
          </a:p>
        </p:txBody>
      </p:sp>
      <p:sp>
        <p:nvSpPr>
          <p:cNvPr id="4" name="Marcador de número de diapositiva 3"/>
          <p:cNvSpPr>
            <a:spLocks noGrp="1"/>
          </p:cNvSpPr>
          <p:nvPr>
            <p:ph type="sldNum" sz="quarter" idx="10"/>
          </p:nvPr>
        </p:nvSpPr>
        <p:spPr/>
        <p:txBody>
          <a:bodyPr/>
          <a:lstStyle/>
          <a:p>
            <a:fld id="{10260075-C371-4846-979E-7ACF0548D653}" type="slidenum">
              <a:rPr lang="en-US" smtClean="0"/>
              <a:t>4</a:t>
            </a:fld>
            <a:endParaRPr lang="en-US"/>
          </a:p>
        </p:txBody>
      </p:sp>
    </p:spTree>
    <p:extLst>
      <p:ext uri="{BB962C8B-B14F-4D97-AF65-F5344CB8AC3E}">
        <p14:creationId xmlns:p14="http://schemas.microsoft.com/office/powerpoint/2010/main" val="745527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escalas</a:t>
            </a:r>
            <a:endParaRPr lang="en-US" dirty="0"/>
          </a:p>
        </p:txBody>
      </p:sp>
      <p:sp>
        <p:nvSpPr>
          <p:cNvPr id="4" name="Marcador de número de diapositiva 3"/>
          <p:cNvSpPr>
            <a:spLocks noGrp="1"/>
          </p:cNvSpPr>
          <p:nvPr>
            <p:ph type="sldNum" sz="quarter" idx="10"/>
          </p:nvPr>
        </p:nvSpPr>
        <p:spPr/>
        <p:txBody>
          <a:bodyPr/>
          <a:lstStyle/>
          <a:p>
            <a:fld id="{10260075-C371-4846-979E-7ACF0548D653}" type="slidenum">
              <a:rPr lang="en-US" smtClean="0"/>
              <a:t>5</a:t>
            </a:fld>
            <a:endParaRPr lang="en-US"/>
          </a:p>
        </p:txBody>
      </p:sp>
    </p:spTree>
    <p:extLst>
      <p:ext uri="{BB962C8B-B14F-4D97-AF65-F5344CB8AC3E}">
        <p14:creationId xmlns:p14="http://schemas.microsoft.com/office/powerpoint/2010/main" val="1456845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SVMs proved to be robust and data-efficient for PV forecasting, performing especially well with limited data and larger forecast horizons.</a:t>
            </a:r>
            <a:endParaRPr lang="en-US" dirty="0"/>
          </a:p>
        </p:txBody>
      </p:sp>
      <p:sp>
        <p:nvSpPr>
          <p:cNvPr id="4" name="Marcador de número de diapositiva 3"/>
          <p:cNvSpPr>
            <a:spLocks noGrp="1"/>
          </p:cNvSpPr>
          <p:nvPr>
            <p:ph type="sldNum" sz="quarter" idx="10"/>
          </p:nvPr>
        </p:nvSpPr>
        <p:spPr/>
        <p:txBody>
          <a:bodyPr/>
          <a:lstStyle/>
          <a:p>
            <a:fld id="{10260075-C371-4846-979E-7ACF0548D653}" type="slidenum">
              <a:rPr lang="en-US" smtClean="0"/>
              <a:t>6</a:t>
            </a:fld>
            <a:endParaRPr lang="en-US"/>
          </a:p>
        </p:txBody>
      </p:sp>
    </p:spTree>
    <p:extLst>
      <p:ext uri="{BB962C8B-B14F-4D97-AF65-F5344CB8AC3E}">
        <p14:creationId xmlns:p14="http://schemas.microsoft.com/office/powerpoint/2010/main" val="744110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684D3EA7-BEA3-4949-B5D4-A5A0CBAE6B23}" type="datetimeFigureOut">
              <a:rPr lang="en-US" smtClean="0"/>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89ED6-C8D9-46AA-9975-A670E37A5F29}" type="slidenum">
              <a:rPr lang="en-US" smtClean="0"/>
              <a:t>‹Nº›</a:t>
            </a:fld>
            <a:endParaRPr lang="en-US"/>
          </a:p>
        </p:txBody>
      </p:sp>
    </p:spTree>
    <p:extLst>
      <p:ext uri="{BB962C8B-B14F-4D97-AF65-F5344CB8AC3E}">
        <p14:creationId xmlns:p14="http://schemas.microsoft.com/office/powerpoint/2010/main" val="3914756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84D3EA7-BEA3-4949-B5D4-A5A0CBAE6B23}" type="datetimeFigureOut">
              <a:rPr lang="en-US" smtClean="0"/>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89ED6-C8D9-46AA-9975-A670E37A5F29}" type="slidenum">
              <a:rPr lang="en-US" smtClean="0"/>
              <a:t>‹Nº›</a:t>
            </a:fld>
            <a:endParaRPr lang="en-US"/>
          </a:p>
        </p:txBody>
      </p:sp>
    </p:spTree>
    <p:extLst>
      <p:ext uri="{BB962C8B-B14F-4D97-AF65-F5344CB8AC3E}">
        <p14:creationId xmlns:p14="http://schemas.microsoft.com/office/powerpoint/2010/main" val="2217756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84D3EA7-BEA3-4949-B5D4-A5A0CBAE6B23}" type="datetimeFigureOut">
              <a:rPr lang="en-US" smtClean="0"/>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89ED6-C8D9-46AA-9975-A670E37A5F29}" type="slidenum">
              <a:rPr lang="en-US" smtClean="0"/>
              <a:t>‹Nº›</a:t>
            </a:fld>
            <a:endParaRPr lang="en-US"/>
          </a:p>
        </p:txBody>
      </p:sp>
    </p:spTree>
    <p:extLst>
      <p:ext uri="{BB962C8B-B14F-4D97-AF65-F5344CB8AC3E}">
        <p14:creationId xmlns:p14="http://schemas.microsoft.com/office/powerpoint/2010/main" val="179680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84D3EA7-BEA3-4949-B5D4-A5A0CBAE6B23}" type="datetimeFigureOut">
              <a:rPr lang="en-US" smtClean="0"/>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89ED6-C8D9-46AA-9975-A670E37A5F29}" type="slidenum">
              <a:rPr lang="en-US" smtClean="0"/>
              <a:t>‹Nº›</a:t>
            </a:fld>
            <a:endParaRPr lang="en-US"/>
          </a:p>
        </p:txBody>
      </p:sp>
    </p:spTree>
    <p:extLst>
      <p:ext uri="{BB962C8B-B14F-4D97-AF65-F5344CB8AC3E}">
        <p14:creationId xmlns:p14="http://schemas.microsoft.com/office/powerpoint/2010/main" val="1026001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684D3EA7-BEA3-4949-B5D4-A5A0CBAE6B23}" type="datetimeFigureOut">
              <a:rPr lang="en-US" smtClean="0"/>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89ED6-C8D9-46AA-9975-A670E37A5F29}" type="slidenum">
              <a:rPr lang="en-US" smtClean="0"/>
              <a:t>‹Nº›</a:t>
            </a:fld>
            <a:endParaRPr lang="en-US"/>
          </a:p>
        </p:txBody>
      </p:sp>
    </p:spTree>
    <p:extLst>
      <p:ext uri="{BB962C8B-B14F-4D97-AF65-F5344CB8AC3E}">
        <p14:creationId xmlns:p14="http://schemas.microsoft.com/office/powerpoint/2010/main" val="3854521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84D3EA7-BEA3-4949-B5D4-A5A0CBAE6B23}" type="datetimeFigureOut">
              <a:rPr lang="en-US" smtClean="0"/>
              <a:t>9/26/2025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989ED6-C8D9-46AA-9975-A670E37A5F29}" type="slidenum">
              <a:rPr lang="en-US" smtClean="0"/>
              <a:t>‹Nº›</a:t>
            </a:fld>
            <a:endParaRPr lang="en-US"/>
          </a:p>
        </p:txBody>
      </p:sp>
    </p:spTree>
    <p:extLst>
      <p:ext uri="{BB962C8B-B14F-4D97-AF65-F5344CB8AC3E}">
        <p14:creationId xmlns:p14="http://schemas.microsoft.com/office/powerpoint/2010/main" val="396725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84D3EA7-BEA3-4949-B5D4-A5A0CBAE6B23}" type="datetimeFigureOut">
              <a:rPr lang="en-US" smtClean="0"/>
              <a:t>9/26/2025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989ED6-C8D9-46AA-9975-A670E37A5F29}" type="slidenum">
              <a:rPr lang="en-US" smtClean="0"/>
              <a:t>‹Nº›</a:t>
            </a:fld>
            <a:endParaRPr lang="en-US"/>
          </a:p>
        </p:txBody>
      </p:sp>
    </p:spTree>
    <p:extLst>
      <p:ext uri="{BB962C8B-B14F-4D97-AF65-F5344CB8AC3E}">
        <p14:creationId xmlns:p14="http://schemas.microsoft.com/office/powerpoint/2010/main" val="214155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84D3EA7-BEA3-4949-B5D4-A5A0CBAE6B23}" type="datetimeFigureOut">
              <a:rPr lang="en-US" smtClean="0"/>
              <a:t>9/26/2025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989ED6-C8D9-46AA-9975-A670E37A5F29}" type="slidenum">
              <a:rPr lang="en-US" smtClean="0"/>
              <a:t>‹Nº›</a:t>
            </a:fld>
            <a:endParaRPr lang="en-US"/>
          </a:p>
        </p:txBody>
      </p:sp>
    </p:spTree>
    <p:extLst>
      <p:ext uri="{BB962C8B-B14F-4D97-AF65-F5344CB8AC3E}">
        <p14:creationId xmlns:p14="http://schemas.microsoft.com/office/powerpoint/2010/main" val="3321824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4D3EA7-BEA3-4949-B5D4-A5A0CBAE6B23}" type="datetimeFigureOut">
              <a:rPr lang="en-US" smtClean="0"/>
              <a:t>9/26/2025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989ED6-C8D9-46AA-9975-A670E37A5F29}" type="slidenum">
              <a:rPr lang="en-US" smtClean="0"/>
              <a:t>‹Nº›</a:t>
            </a:fld>
            <a:endParaRPr lang="en-US"/>
          </a:p>
        </p:txBody>
      </p:sp>
    </p:spTree>
    <p:extLst>
      <p:ext uri="{BB962C8B-B14F-4D97-AF65-F5344CB8AC3E}">
        <p14:creationId xmlns:p14="http://schemas.microsoft.com/office/powerpoint/2010/main" val="2469845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84D3EA7-BEA3-4949-B5D4-A5A0CBAE6B23}" type="datetimeFigureOut">
              <a:rPr lang="en-US" smtClean="0"/>
              <a:t>9/26/2025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989ED6-C8D9-46AA-9975-A670E37A5F29}" type="slidenum">
              <a:rPr lang="en-US" smtClean="0"/>
              <a:t>‹Nº›</a:t>
            </a:fld>
            <a:endParaRPr lang="en-US"/>
          </a:p>
        </p:txBody>
      </p:sp>
    </p:spTree>
    <p:extLst>
      <p:ext uri="{BB962C8B-B14F-4D97-AF65-F5344CB8AC3E}">
        <p14:creationId xmlns:p14="http://schemas.microsoft.com/office/powerpoint/2010/main" val="191512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84D3EA7-BEA3-4949-B5D4-A5A0CBAE6B23}" type="datetimeFigureOut">
              <a:rPr lang="en-US" smtClean="0"/>
              <a:t>9/26/2025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989ED6-C8D9-46AA-9975-A670E37A5F29}" type="slidenum">
              <a:rPr lang="en-US" smtClean="0"/>
              <a:t>‹Nº›</a:t>
            </a:fld>
            <a:endParaRPr lang="en-US"/>
          </a:p>
        </p:txBody>
      </p:sp>
    </p:spTree>
    <p:extLst>
      <p:ext uri="{BB962C8B-B14F-4D97-AF65-F5344CB8AC3E}">
        <p14:creationId xmlns:p14="http://schemas.microsoft.com/office/powerpoint/2010/main" val="4043560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4D3EA7-BEA3-4949-B5D4-A5A0CBAE6B23}" type="datetimeFigureOut">
              <a:rPr lang="en-US" smtClean="0"/>
              <a:t>9/26/2025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989ED6-C8D9-46AA-9975-A670E37A5F29}" type="slidenum">
              <a:rPr lang="en-US" smtClean="0"/>
              <a:t>‹Nº›</a:t>
            </a:fld>
            <a:endParaRPr lang="en-US"/>
          </a:p>
        </p:txBody>
      </p:sp>
    </p:spTree>
    <p:extLst>
      <p:ext uri="{BB962C8B-B14F-4D97-AF65-F5344CB8AC3E}">
        <p14:creationId xmlns:p14="http://schemas.microsoft.com/office/powerpoint/2010/main" val="17680503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analyticsvidhya.com/blog/2021/10/everything-you-need-to-know-about-linear-regression/" TargetMode="External"/><Relationship Id="rId5" Type="http://schemas.openxmlformats.org/officeDocument/2006/relationships/image" Target="../media/image2.png"/><Relationship Id="rId4" Type="http://schemas.openxmlformats.org/officeDocument/2006/relationships/hyperlink" Target="https://spotintelligence.com/2024/05/06/support-vector-machines-sv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66700" y="409486"/>
            <a:ext cx="4572000" cy="3139321"/>
          </a:xfrm>
          <a:prstGeom prst="rect">
            <a:avLst/>
          </a:prstGeom>
        </p:spPr>
        <p:txBody>
          <a:bodyPr>
            <a:spAutoFit/>
          </a:bodyPr>
          <a:lstStyle/>
          <a:p>
            <a:pPr marL="285750" indent="-285750">
              <a:buFont typeface="Arial" panose="020B0604020202020204" pitchFamily="34" charset="0"/>
              <a:buChar char="•"/>
            </a:pPr>
            <a:r>
              <a:rPr lang="es-ES" dirty="0"/>
              <a:t>Datos de </a:t>
            </a:r>
            <a:r>
              <a:rPr lang="es-ES" dirty="0" smtClean="0"/>
              <a:t>entrada</a:t>
            </a:r>
          </a:p>
          <a:p>
            <a:pPr marL="285750" indent="-285750">
              <a:buFont typeface="Arial" panose="020B0604020202020204" pitchFamily="34" charset="0"/>
              <a:buChar char="•"/>
            </a:pPr>
            <a:r>
              <a:rPr lang="es-ES" dirty="0"/>
              <a:t/>
            </a:r>
            <a:br>
              <a:rPr lang="es-ES" dirty="0"/>
            </a:br>
            <a:r>
              <a:rPr lang="es-ES" dirty="0"/>
              <a:t>Variables meteorológicas (cobertura de nubes, humedad, precipitación, presión atmosférica, temperatura, velocidad del viento)</a:t>
            </a:r>
            <a:br>
              <a:rPr lang="es-ES" dirty="0"/>
            </a:br>
            <a:endParaRPr lang="es-ES" dirty="0" smtClean="0"/>
          </a:p>
          <a:p>
            <a:pPr marL="285750" indent="-285750">
              <a:buFont typeface="Arial" panose="020B0604020202020204" pitchFamily="34" charset="0"/>
              <a:buChar char="•"/>
            </a:pPr>
            <a:r>
              <a:rPr lang="es-ES" dirty="0" smtClean="0"/>
              <a:t>Datos </a:t>
            </a:r>
            <a:r>
              <a:rPr lang="es-ES" dirty="0"/>
              <a:t>de generación fotovoltaica (PV) con resoluciones de 15 minutos, horaria y diaria</a:t>
            </a:r>
            <a:br>
              <a:rPr lang="es-ES" dirty="0"/>
            </a:br>
            <a:r>
              <a:rPr lang="es-ES" dirty="0"/>
              <a:t>Los datos se agregaron desde 1 mes hasta 10 meses.</a:t>
            </a:r>
            <a:endParaRPr lang="en-US" dirty="0"/>
          </a:p>
        </p:txBody>
      </p:sp>
    </p:spTree>
    <p:extLst>
      <p:ext uri="{BB962C8B-B14F-4D97-AF65-F5344CB8AC3E}">
        <p14:creationId xmlns:p14="http://schemas.microsoft.com/office/powerpoint/2010/main" val="3538675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4082" y="541475"/>
            <a:ext cx="3184590" cy="369332"/>
          </a:xfrm>
          <a:prstGeom prst="rect">
            <a:avLst/>
          </a:prstGeom>
        </p:spPr>
        <p:txBody>
          <a:bodyPr wrap="none">
            <a:spAutoFit/>
          </a:bodyPr>
          <a:lstStyle/>
          <a:p>
            <a:r>
              <a:rPr lang="en-US" dirty="0" smtClean="0"/>
              <a:t>Support Vector Machines (SVM)</a:t>
            </a:r>
            <a:endParaRPr lang="en-US" dirty="0"/>
          </a:p>
        </p:txBody>
      </p:sp>
      <p:pic>
        <p:nvPicPr>
          <p:cNvPr id="5" name="Imagen 4"/>
          <p:cNvPicPr>
            <a:picLocks noChangeAspect="1"/>
          </p:cNvPicPr>
          <p:nvPr/>
        </p:nvPicPr>
        <p:blipFill rotWithShape="1">
          <a:blip r:embed="rId3"/>
          <a:srcRect r="11363"/>
          <a:stretch/>
        </p:blipFill>
        <p:spPr>
          <a:xfrm>
            <a:off x="198167" y="1076667"/>
            <a:ext cx="3974999" cy="2522567"/>
          </a:xfrm>
          <a:prstGeom prst="rect">
            <a:avLst/>
          </a:prstGeom>
        </p:spPr>
      </p:pic>
      <p:sp>
        <p:nvSpPr>
          <p:cNvPr id="6" name="Rectángulo 5"/>
          <p:cNvSpPr/>
          <p:nvPr/>
        </p:nvSpPr>
        <p:spPr>
          <a:xfrm>
            <a:off x="198167" y="3414453"/>
            <a:ext cx="4315467" cy="253916"/>
          </a:xfrm>
          <a:prstGeom prst="rect">
            <a:avLst/>
          </a:prstGeom>
        </p:spPr>
        <p:txBody>
          <a:bodyPr wrap="square">
            <a:spAutoFit/>
          </a:bodyPr>
          <a:lstStyle/>
          <a:p>
            <a:r>
              <a:rPr lang="en-US" sz="1050" dirty="0" smtClean="0">
                <a:hlinkClick r:id="rId4"/>
              </a:rPr>
              <a:t>https://spotintelligence.com/2024/05/06/support-vector-machines-svm/</a:t>
            </a:r>
            <a:r>
              <a:rPr lang="en-US" sz="1050" dirty="0" smtClean="0"/>
              <a:t> </a:t>
            </a:r>
            <a:endParaRPr lang="en-US" sz="1050" dirty="0"/>
          </a:p>
        </p:txBody>
      </p:sp>
      <p:pic>
        <p:nvPicPr>
          <p:cNvPr id="9" name="Imagen 8"/>
          <p:cNvPicPr>
            <a:picLocks noChangeAspect="1"/>
          </p:cNvPicPr>
          <p:nvPr/>
        </p:nvPicPr>
        <p:blipFill rotWithShape="1">
          <a:blip r:embed="rId5"/>
          <a:srcRect l="3481" r="5976"/>
          <a:stretch/>
        </p:blipFill>
        <p:spPr>
          <a:xfrm>
            <a:off x="4688732" y="1186489"/>
            <a:ext cx="3817174" cy="2302922"/>
          </a:xfrm>
          <a:prstGeom prst="rect">
            <a:avLst/>
          </a:prstGeom>
        </p:spPr>
      </p:pic>
      <p:sp>
        <p:nvSpPr>
          <p:cNvPr id="10" name="Rectángulo 9"/>
          <p:cNvSpPr/>
          <p:nvPr/>
        </p:nvSpPr>
        <p:spPr>
          <a:xfrm>
            <a:off x="5005024" y="538372"/>
            <a:ext cx="2273828" cy="369332"/>
          </a:xfrm>
          <a:prstGeom prst="rect">
            <a:avLst/>
          </a:prstGeom>
        </p:spPr>
        <p:txBody>
          <a:bodyPr wrap="none">
            <a:spAutoFit/>
          </a:bodyPr>
          <a:lstStyle/>
          <a:p>
            <a:r>
              <a:rPr lang="en-US" b="1" dirty="0" smtClean="0"/>
              <a:t>Linear Regression </a:t>
            </a:r>
            <a:r>
              <a:rPr lang="en-US" dirty="0" smtClean="0"/>
              <a:t>(LR)</a:t>
            </a:r>
            <a:endParaRPr lang="en-US" dirty="0"/>
          </a:p>
        </p:txBody>
      </p:sp>
      <p:sp>
        <p:nvSpPr>
          <p:cNvPr id="11" name="Rectángulo 10"/>
          <p:cNvSpPr/>
          <p:nvPr/>
        </p:nvSpPr>
        <p:spPr>
          <a:xfrm>
            <a:off x="4688732" y="3541411"/>
            <a:ext cx="4572000" cy="415498"/>
          </a:xfrm>
          <a:prstGeom prst="rect">
            <a:avLst/>
          </a:prstGeom>
        </p:spPr>
        <p:txBody>
          <a:bodyPr>
            <a:spAutoFit/>
          </a:bodyPr>
          <a:lstStyle/>
          <a:p>
            <a:r>
              <a:rPr lang="en-US" sz="1050" dirty="0">
                <a:hlinkClick r:id="rId6"/>
              </a:rPr>
              <a:t>https://www.analyticsvidhya.com/blog/2021/10/everything-you-need-to-know-about-linear-regression</a:t>
            </a:r>
            <a:r>
              <a:rPr lang="en-US" sz="1050" dirty="0" smtClean="0">
                <a:hlinkClick r:id="rId6"/>
              </a:rPr>
              <a:t>/</a:t>
            </a:r>
            <a:r>
              <a:rPr lang="en-US" sz="1050" dirty="0" smtClean="0"/>
              <a:t> </a:t>
            </a:r>
            <a:endParaRPr lang="en-US" sz="1050" dirty="0"/>
          </a:p>
        </p:txBody>
      </p:sp>
    </p:spTree>
    <p:extLst>
      <p:ext uri="{BB962C8B-B14F-4D97-AF65-F5344CB8AC3E}">
        <p14:creationId xmlns:p14="http://schemas.microsoft.com/office/powerpoint/2010/main" val="2796871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rot="10800000" flipV="1">
            <a:off x="441983" y="339912"/>
            <a:ext cx="836874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s-ES" b="1" dirty="0" smtClean="0"/>
              <a:t>Desempeño de </a:t>
            </a:r>
            <a:r>
              <a:rPr lang="en-US" dirty="0" smtClean="0"/>
              <a:t>Support Vector Machines (SVM)</a:t>
            </a:r>
          </a:p>
          <a:p>
            <a:pPr marL="0" marR="0" lvl="0" indent="0" algn="l" defTabSz="914400" rtl="0" eaLnBrk="0" fontAlgn="base" latinLnBrk="0" hangingPunct="0">
              <a:lnSpc>
                <a:spcPct val="100000"/>
              </a:lnSpc>
              <a:spcBef>
                <a:spcPct val="0"/>
              </a:spcBef>
              <a:spcAft>
                <a:spcPct val="0"/>
              </a:spcAft>
              <a:buClrTx/>
              <a:buSzTx/>
              <a:tabLst/>
            </a:pPr>
            <a:r>
              <a:rPr kumimoji="0" lang="es-419" altLang="en-US" sz="1800" b="0" i="0" u="none" strike="noStrike" cap="none" normalizeH="0" baseline="0" dirty="0" smtClean="0">
                <a:ln>
                  <a:noFill/>
                </a:ln>
                <a:solidFill>
                  <a:schemeClr val="tx1"/>
                </a:solidFill>
                <a:effectLst/>
                <a:latin typeface="Arial" panose="020B0604020202020204" pitchFamily="34" charset="0"/>
              </a:rPr>
              <a:t>Precisión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El </a:t>
            </a:r>
            <a:r>
              <a:rPr kumimoji="0" lang="en-US" altLang="en-US" sz="1800" b="1" i="0" u="none" strike="noStrike" cap="none" normalizeH="0" baseline="0" dirty="0" smtClean="0">
                <a:ln>
                  <a:noFill/>
                </a:ln>
                <a:solidFill>
                  <a:schemeClr val="tx1"/>
                </a:solidFill>
                <a:effectLst/>
                <a:latin typeface="Arial" panose="020B0604020202020204" pitchFamily="34" charset="0"/>
              </a:rPr>
              <a:t>RMSE </a:t>
            </a:r>
            <a:r>
              <a:rPr kumimoji="0" lang="en-US" altLang="en-US" sz="1800" b="1" i="0" u="none" strike="noStrike" cap="none" normalizeH="0" baseline="0" dirty="0" err="1" smtClean="0">
                <a:ln>
                  <a:noFill/>
                </a:ln>
                <a:solidFill>
                  <a:schemeClr val="tx1"/>
                </a:solidFill>
                <a:effectLst/>
                <a:latin typeface="Arial" panose="020B0604020202020204" pitchFamily="34" charset="0"/>
              </a:rPr>
              <a:t>promedio</a:t>
            </a:r>
            <a:r>
              <a:rPr kumimoji="0" lang="en-US"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err="1" smtClean="0">
                <a:ln>
                  <a:noFill/>
                </a:ln>
                <a:solidFill>
                  <a:schemeClr val="tx1"/>
                </a:solidFill>
                <a:effectLst/>
                <a:latin typeface="Arial" panose="020B0604020202020204" pitchFamily="34" charset="0"/>
              </a:rPr>
              <a:t>fue</a:t>
            </a:r>
            <a:r>
              <a:rPr kumimoji="0" lang="en-US" altLang="en-US" sz="1800" b="1" i="0" u="none" strike="noStrike" cap="none" normalizeH="0" baseline="0" dirty="0" smtClean="0">
                <a:ln>
                  <a:noFill/>
                </a:ln>
                <a:solidFill>
                  <a:schemeClr val="tx1"/>
                </a:solidFill>
                <a:effectLst/>
                <a:latin typeface="Arial" panose="020B0604020202020204" pitchFamily="34" charset="0"/>
              </a:rPr>
              <a:t> de 32.34</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ligeramente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por</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detrás</a:t>
            </a:r>
            <a:r>
              <a:rPr kumimoji="0" lang="en-US" altLang="en-US" sz="1800" b="0" i="0" u="none" strike="noStrike" cap="none" normalizeH="0" baseline="0" dirty="0" smtClean="0">
                <a:ln>
                  <a:noFill/>
                </a:ln>
                <a:solidFill>
                  <a:schemeClr val="tx1"/>
                </a:solidFill>
                <a:effectLst/>
                <a:latin typeface="Arial" panose="020B0604020202020204" pitchFamily="34" charset="0"/>
              </a:rPr>
              <a:t> de Random Forest, </a:t>
            </a:r>
            <a:r>
              <a:rPr kumimoji="0" lang="en-US" altLang="en-US" sz="1800" b="0" i="0" u="none" strike="noStrike" cap="none" normalizeH="0" baseline="0" dirty="0" err="1" smtClean="0">
                <a:ln>
                  <a:noFill/>
                </a:ln>
                <a:solidFill>
                  <a:schemeClr val="tx1"/>
                </a:solidFill>
                <a:effectLst/>
                <a:latin typeface="Arial" panose="020B0604020202020204" pitchFamily="34" charset="0"/>
              </a:rPr>
              <a:t>pero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mejor</a:t>
            </a:r>
            <a:r>
              <a:rPr kumimoji="0" lang="en-US" altLang="en-US" sz="1800" b="0" i="0" u="none" strike="noStrike" cap="none" normalizeH="0" baseline="0" dirty="0" smtClean="0">
                <a:ln>
                  <a:noFill/>
                </a:ln>
                <a:solidFill>
                  <a:schemeClr val="tx1"/>
                </a:solidFill>
                <a:effectLst/>
                <a:latin typeface="Arial" panose="020B0604020202020204" pitchFamily="34" charset="0"/>
              </a:rPr>
              <a:t> que </a:t>
            </a:r>
            <a:r>
              <a:rPr kumimoji="0" lang="en-US" altLang="en-US" sz="1800" b="0" i="0" u="none" strike="noStrike" cap="none" normalizeH="0" baseline="0" dirty="0" err="1" smtClean="0">
                <a:ln>
                  <a:noFill/>
                </a:ln>
                <a:solidFill>
                  <a:schemeClr val="tx1"/>
                </a:solidFill>
                <a:effectLst/>
                <a:latin typeface="Arial" panose="020B0604020202020204" pitchFamily="34" charset="0"/>
              </a:rPr>
              <a:t>Redes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Neuronales</a:t>
            </a:r>
            <a:r>
              <a:rPr kumimoji="0" lang="en-US" altLang="en-US" sz="1800" b="0" i="0" u="none" strike="noStrike" cap="none" normalizeH="0" baseline="0" dirty="0" smtClean="0">
                <a:ln>
                  <a:noFill/>
                </a:ln>
                <a:solidFill>
                  <a:schemeClr val="tx1"/>
                </a:solidFill>
                <a:effectLst/>
                <a:latin typeface="Arial" panose="020B0604020202020204" pitchFamily="34" charset="0"/>
              </a:rPr>
              <a:t> (~39) y </a:t>
            </a:r>
            <a:r>
              <a:rPr kumimoji="0" lang="en-US" altLang="en-US" sz="1800" b="0" i="0" u="none" strike="noStrike" cap="none" normalizeH="0" baseline="0" dirty="0" err="1" smtClean="0">
                <a:ln>
                  <a:noFill/>
                </a:ln>
                <a:solidFill>
                  <a:schemeClr val="tx1"/>
                </a:solidFill>
                <a:effectLst/>
                <a:latin typeface="Arial" panose="020B0604020202020204" pitchFamily="34" charset="0"/>
              </a:rPr>
              <a:t>Regresión</a:t>
            </a:r>
            <a:r>
              <a:rPr kumimoji="0" lang="en-US" altLang="en-US" sz="1800" b="0" i="0" u="none" strike="noStrike" cap="none" normalizeH="0" baseline="0" dirty="0" smtClean="0">
                <a:ln>
                  <a:noFill/>
                </a:ln>
                <a:solidFill>
                  <a:schemeClr val="tx1"/>
                </a:solidFill>
                <a:effectLst/>
                <a:latin typeface="Arial" panose="020B0604020202020204" pitchFamily="34" charset="0"/>
              </a:rPr>
              <a:t> Lineal (~36).</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Eficiencia</a:t>
            </a:r>
            <a:r>
              <a:rPr kumimoji="0" lang="en-US"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err="1" smtClean="0">
                <a:ln>
                  <a:noFill/>
                </a:ln>
                <a:solidFill>
                  <a:schemeClr val="tx1"/>
                </a:solidFill>
                <a:effectLst/>
                <a:latin typeface="Arial" panose="020B0604020202020204" pitchFamily="34" charset="0"/>
              </a:rPr>
              <a:t>en</a:t>
            </a:r>
            <a:r>
              <a:rPr kumimoji="0" lang="en-US" altLang="en-US" sz="1800" b="1" i="0" u="none" strike="noStrike" cap="none" normalizeH="0" baseline="0" dirty="0" smtClean="0">
                <a:ln>
                  <a:noFill/>
                </a:ln>
                <a:solidFill>
                  <a:schemeClr val="tx1"/>
                </a:solidFill>
                <a:effectLst/>
                <a:latin typeface="Arial" panose="020B0604020202020204" pitchFamily="34" charset="0"/>
              </a:rPr>
              <a:t> el </a:t>
            </a:r>
            <a:r>
              <a:rPr kumimoji="0" lang="en-US" altLang="en-US" sz="1800" b="1" i="0" u="none" strike="noStrike" cap="none" normalizeH="0" baseline="0" dirty="0" err="1" smtClean="0">
                <a:ln>
                  <a:noFill/>
                </a:ln>
                <a:solidFill>
                  <a:schemeClr val="tx1"/>
                </a:solidFill>
                <a:effectLst/>
                <a:latin typeface="Arial" panose="020B0604020202020204" pitchFamily="34" charset="0"/>
              </a:rPr>
              <a:t>uso</a:t>
            </a:r>
            <a:r>
              <a:rPr kumimoji="0" lang="en-US" altLang="en-US" sz="1800" b="1" i="0" u="none" strike="noStrike" cap="none" normalizeH="0" baseline="0" dirty="0" smtClean="0">
                <a:ln>
                  <a:noFill/>
                </a:ln>
                <a:solidFill>
                  <a:schemeClr val="tx1"/>
                </a:solidFill>
                <a:effectLst/>
                <a:latin typeface="Arial" panose="020B0604020202020204" pitchFamily="34" charset="0"/>
              </a:rPr>
              <a:t> de </a:t>
            </a:r>
            <a:r>
              <a:rPr kumimoji="0" lang="en-US" altLang="en-US" sz="1800" b="1" i="0" u="none" strike="noStrike" cap="none" normalizeH="0" baseline="0" dirty="0" err="1" smtClean="0">
                <a:ln>
                  <a:noFill/>
                </a:ln>
                <a:solidFill>
                  <a:schemeClr val="tx1"/>
                </a:solidFill>
                <a:effectLst/>
                <a:latin typeface="Arial" panose="020B0604020202020204" pitchFamily="34" charset="0"/>
              </a:rPr>
              <a:t>datos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los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modelos</a:t>
            </a:r>
            <a:r>
              <a:rPr kumimoji="0" lang="en-US" altLang="en-US" sz="1800" b="0" i="0" u="none" strike="noStrike" cap="none" normalizeH="0" baseline="0" dirty="0" smtClean="0">
                <a:ln>
                  <a:noFill/>
                </a:ln>
                <a:solidFill>
                  <a:schemeClr val="tx1"/>
                </a:solidFill>
                <a:effectLst/>
                <a:latin typeface="Arial" panose="020B0604020202020204" pitchFamily="34" charset="0"/>
              </a:rPr>
              <a:t> SVM </a:t>
            </a:r>
            <a:r>
              <a:rPr kumimoji="0" lang="en-US" altLang="en-US" sz="1800" b="0" i="0" u="none" strike="noStrike" cap="none" normalizeH="0" baseline="0" dirty="0" err="1" smtClean="0">
                <a:ln>
                  <a:noFill/>
                </a:ln>
                <a:solidFill>
                  <a:schemeClr val="tx1"/>
                </a:solidFill>
                <a:effectLst/>
                <a:latin typeface="Arial" panose="020B0604020202020204" pitchFamily="34" charset="0"/>
              </a:rPr>
              <a:t>mostraron</a:t>
            </a:r>
            <a:r>
              <a:rPr kumimoji="0" lang="en-US" altLang="en-US" sz="1800" b="0" i="0" u="none" strike="noStrike" cap="none" normalizeH="0" baseline="0" dirty="0" smtClean="0">
                <a:ln>
                  <a:noFill/>
                </a:ln>
                <a:solidFill>
                  <a:schemeClr val="tx1"/>
                </a:solidFill>
                <a:effectLst/>
                <a:latin typeface="Arial" panose="020B0604020202020204" pitchFamily="34" charset="0"/>
              </a:rPr>
              <a:t> un </a:t>
            </a:r>
            <a:r>
              <a:rPr kumimoji="0" lang="en-US" altLang="en-US" sz="1800" b="0" i="0" u="none" strike="noStrike" cap="none" normalizeH="0" baseline="0" dirty="0" err="1" smtClean="0">
                <a:ln>
                  <a:noFill/>
                </a:ln>
                <a:solidFill>
                  <a:schemeClr val="tx1"/>
                </a:solidFill>
                <a:effectLst/>
                <a:latin typeface="Arial" panose="020B0604020202020204" pitchFamily="34" charset="0"/>
              </a:rPr>
              <a:t>aumento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limitado</a:t>
            </a:r>
            <a:r>
              <a:rPr kumimoji="0" lang="en-US" altLang="en-US" sz="1800" b="0" i="0" u="none" strike="noStrike" cap="none" normalizeH="0" baseline="0" dirty="0" smtClean="0">
                <a:ln>
                  <a:noFill/>
                </a:ln>
                <a:solidFill>
                  <a:schemeClr val="tx1"/>
                </a:solidFill>
                <a:effectLst/>
                <a:latin typeface="Arial" panose="020B0604020202020204" pitchFamily="34" charset="0"/>
              </a:rPr>
              <a:t> del error </a:t>
            </a:r>
            <a:r>
              <a:rPr kumimoji="0" lang="en-US" altLang="en-US" sz="1800" b="0" i="0" u="none" strike="noStrike" cap="none" normalizeH="0" baseline="0" dirty="0" err="1" smtClean="0">
                <a:ln>
                  <a:noFill/>
                </a:ln>
                <a:solidFill>
                  <a:schemeClr val="tx1"/>
                </a:solidFill>
                <a:effectLst/>
                <a:latin typeface="Arial" panose="020B0604020202020204" pitchFamily="34" charset="0"/>
              </a:rPr>
              <a:t>cuando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los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800" b="0" i="0" u="none" strike="noStrike" cap="none" normalizeH="0" baseline="0" dirty="0" smtClean="0">
                <a:ln>
                  <a:noFill/>
                </a:ln>
                <a:solidFill>
                  <a:schemeClr val="tx1"/>
                </a:solidFill>
                <a:effectLst/>
                <a:latin typeface="Arial" panose="020B0604020202020204" pitchFamily="34" charset="0"/>
              </a:rPr>
              <a:t>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entrenamiento</a:t>
            </a:r>
            <a:r>
              <a:rPr kumimoji="0" lang="en-US" altLang="en-US" sz="1800" b="0" i="0" u="none" strike="noStrike" cap="none" normalizeH="0" baseline="0" dirty="0" smtClean="0">
                <a:ln>
                  <a:noFill/>
                </a:ln>
                <a:solidFill>
                  <a:schemeClr val="tx1"/>
                </a:solidFill>
                <a:effectLst/>
                <a:latin typeface="Arial" panose="020B0604020202020204" pitchFamily="34" charset="0"/>
              </a:rPr>
              <a:t> se </a:t>
            </a:r>
            <a:r>
              <a:rPr kumimoji="0" lang="en-US" altLang="en-US" sz="1800" b="0" i="0" u="none" strike="noStrike" cap="none" normalizeH="0" baseline="0" dirty="0" err="1" smtClean="0">
                <a:ln>
                  <a:noFill/>
                </a:ln>
                <a:solidFill>
                  <a:schemeClr val="tx1"/>
                </a:solidFill>
                <a:effectLst/>
                <a:latin typeface="Arial" panose="020B0604020202020204" pitchFamily="34" charset="0"/>
              </a:rPr>
              <a:t>redujeron</a:t>
            </a:r>
            <a:r>
              <a:rPr kumimoji="0" lang="en-US" altLang="en-US" sz="1800" b="0" i="0" u="none" strike="noStrike" cap="none" normalizeH="0" baseline="0" dirty="0" smtClean="0">
                <a:ln>
                  <a:noFill/>
                </a:ln>
                <a:solidFill>
                  <a:schemeClr val="tx1"/>
                </a:solidFill>
                <a:effectLst/>
                <a:latin typeface="Arial" panose="020B0604020202020204" pitchFamily="34" charset="0"/>
              </a:rPr>
              <a:t> de 10 </a:t>
            </a:r>
            <a:r>
              <a:rPr kumimoji="0" lang="en-US" altLang="en-US" sz="1800" b="0" i="0" u="none" strike="noStrike" cap="none" normalizeH="0" baseline="0" dirty="0" err="1" smtClean="0">
                <a:ln>
                  <a:noFill/>
                </a:ln>
                <a:solidFill>
                  <a:schemeClr val="tx1"/>
                </a:solidFill>
                <a:effectLst/>
                <a:latin typeface="Arial" panose="020B0604020202020204" pitchFamily="34" charset="0"/>
              </a:rPr>
              <a:t>meses</a:t>
            </a:r>
            <a:r>
              <a:rPr kumimoji="0" lang="en-US" altLang="en-US" sz="1800" b="0" i="0" u="none" strike="noStrike" cap="none" normalizeH="0" baseline="0" dirty="0" smtClean="0">
                <a:ln>
                  <a:noFill/>
                </a:ln>
                <a:solidFill>
                  <a:schemeClr val="tx1"/>
                </a:solidFill>
                <a:effectLst/>
                <a:latin typeface="Arial" panose="020B0604020202020204" pitchFamily="34" charset="0"/>
              </a:rPr>
              <a:t> a 1 </a:t>
            </a:r>
            <a:r>
              <a:rPr kumimoji="0" lang="en-US" altLang="en-US" sz="1800" b="0" i="0" u="none" strike="noStrike" cap="none" normalizeH="0" baseline="0" dirty="0" err="1" smtClean="0">
                <a:ln>
                  <a:noFill/>
                </a:ln>
                <a:solidFill>
                  <a:schemeClr val="tx1"/>
                </a:solidFill>
                <a:effectLst/>
                <a:latin typeface="Arial" panose="020B0604020202020204" pitchFamily="34" charset="0"/>
              </a:rPr>
              <a:t>mes</a:t>
            </a:r>
            <a:r>
              <a:rPr kumimoji="0" lang="en-US" altLang="en-US" sz="1800" b="0" i="0" u="none" strike="noStrike" cap="none" normalizeH="0" baseline="0" dirty="0" smtClean="0">
                <a:ln>
                  <a:noFill/>
                </a:ln>
                <a:solidFill>
                  <a:schemeClr val="tx1"/>
                </a:solidFill>
                <a:effectLst/>
                <a:latin typeface="Arial" panose="020B0604020202020204" pitchFamily="34" charset="0"/>
              </a:rPr>
              <a:t>, lo que </a:t>
            </a:r>
            <a:r>
              <a:rPr kumimoji="0" lang="en-US" altLang="en-US" sz="1800" b="0" i="0" u="none" strike="noStrike" cap="none" normalizeH="0" baseline="0" dirty="0" err="1" smtClean="0">
                <a:ln>
                  <a:noFill/>
                </a:ln>
                <a:solidFill>
                  <a:schemeClr val="tx1"/>
                </a:solidFill>
                <a:effectLst/>
                <a:latin typeface="Arial" panose="020B0604020202020204" pitchFamily="34" charset="0"/>
              </a:rPr>
              <a:t>indica</a:t>
            </a:r>
            <a:r>
              <a:rPr kumimoji="0" lang="en-US" altLang="en-US" sz="1800" b="0" i="0" u="none" strike="noStrike" cap="none" normalizeH="0" baseline="0" dirty="0" smtClean="0">
                <a:ln>
                  <a:noFill/>
                </a:ln>
                <a:solidFill>
                  <a:schemeClr val="tx1"/>
                </a:solidFill>
                <a:effectLst/>
                <a:latin typeface="Arial" panose="020B0604020202020204" pitchFamily="34" charset="0"/>
              </a:rPr>
              <a:t> que </a:t>
            </a:r>
            <a:r>
              <a:rPr kumimoji="0" lang="en-US" altLang="en-US" sz="1800" b="0" i="0" u="none" strike="noStrike" cap="none" normalizeH="0" baseline="0" dirty="0" err="1" smtClean="0">
                <a:ln>
                  <a:noFill/>
                </a:ln>
                <a:solidFill>
                  <a:schemeClr val="tx1"/>
                </a:solidFill>
                <a:effectLst/>
                <a:latin typeface="Arial" panose="020B0604020202020204" pitchFamily="34" charset="0"/>
              </a:rPr>
              <a:t>necesitan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err="1" smtClean="0">
                <a:ln>
                  <a:noFill/>
                </a:ln>
                <a:solidFill>
                  <a:schemeClr val="tx1"/>
                </a:solidFill>
                <a:effectLst/>
                <a:latin typeface="Arial" panose="020B0604020202020204" pitchFamily="34" charset="0"/>
              </a:rPr>
              <a:t>menos</a:t>
            </a:r>
            <a:r>
              <a:rPr kumimoji="0" lang="en-US"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err="1" smtClean="0">
                <a:ln>
                  <a:noFill/>
                </a:ln>
                <a:solidFill>
                  <a:schemeClr val="tx1"/>
                </a:solidFill>
                <a:effectLst/>
                <a:latin typeface="Arial" panose="020B0604020202020204" pitchFamily="34" charset="0"/>
              </a:rPr>
              <a:t>datos</a:t>
            </a:r>
            <a:r>
              <a:rPr kumimoji="0" lang="en-US" altLang="en-US" sz="1800" b="1" i="0" u="none" strike="noStrike" cap="none" normalizeH="0" baseline="0" dirty="0" smtClean="0">
                <a:ln>
                  <a:noFill/>
                </a:ln>
                <a:solidFill>
                  <a:schemeClr val="tx1"/>
                </a:solidFill>
                <a:effectLst/>
                <a:latin typeface="Arial" panose="020B0604020202020204" pitchFamily="34" charset="0"/>
              </a:rPr>
              <a:t> para </a:t>
            </a:r>
            <a:r>
              <a:rPr kumimoji="0" lang="en-US" altLang="en-US" sz="1800" b="1" i="0" u="none" strike="noStrike" cap="none" normalizeH="0" baseline="0" dirty="0" err="1" smtClean="0">
                <a:ln>
                  <a:noFill/>
                </a:ln>
                <a:solidFill>
                  <a:schemeClr val="tx1"/>
                </a:solidFill>
                <a:effectLst/>
                <a:latin typeface="Arial" panose="020B0604020202020204" pitchFamily="34" charset="0"/>
              </a:rPr>
              <a:t>optimizarse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comparación</a:t>
            </a:r>
            <a:r>
              <a:rPr kumimoji="0" lang="en-US" altLang="en-US" sz="1800" b="0" i="0" u="none" strike="noStrike" cap="none" normalizeH="0" baseline="0" dirty="0" smtClean="0">
                <a:ln>
                  <a:noFill/>
                </a:ln>
                <a:solidFill>
                  <a:schemeClr val="tx1"/>
                </a:solidFill>
                <a:effectLst/>
                <a:latin typeface="Arial" panose="020B0604020202020204" pitchFamily="34" charset="0"/>
              </a:rPr>
              <a:t> con </a:t>
            </a:r>
            <a:r>
              <a:rPr kumimoji="0" lang="en-US" altLang="en-US" sz="1800" b="0" i="0" u="none" strike="noStrike" cap="none" normalizeH="0" baseline="0" dirty="0" err="1" smtClean="0">
                <a:ln>
                  <a:noFill/>
                </a:ln>
                <a:solidFill>
                  <a:schemeClr val="tx1"/>
                </a:solidFill>
                <a:effectLst/>
                <a:latin typeface="Arial" panose="020B0604020202020204" pitchFamily="34" charset="0"/>
              </a:rPr>
              <a:t>otros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métodos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Sin embargo, con </a:t>
            </a:r>
            <a:r>
              <a:rPr kumimoji="0" lang="en-US" altLang="en-US" sz="1800" b="0" i="0" u="none" strike="noStrike" cap="none" normalizeH="0" baseline="0" dirty="0" err="1" smtClean="0">
                <a:ln>
                  <a:noFill/>
                </a:ln>
                <a:solidFill>
                  <a:schemeClr val="tx1"/>
                </a:solidFill>
                <a:effectLst/>
                <a:latin typeface="Arial" panose="020B0604020202020204" pitchFamily="34" charset="0"/>
              </a:rPr>
              <a:t>conjuntos</a:t>
            </a:r>
            <a:r>
              <a:rPr kumimoji="0" lang="en-US" altLang="en-US" sz="1800" b="0" i="0" u="none" strike="noStrike" cap="none" normalizeH="0" baseline="0" dirty="0" smtClean="0">
                <a:ln>
                  <a:noFill/>
                </a:ln>
                <a:solidFill>
                  <a:schemeClr val="tx1"/>
                </a:solidFill>
                <a:effectLst/>
                <a:latin typeface="Arial" panose="020B0604020202020204" pitchFamily="34" charset="0"/>
              </a:rPr>
              <a:t>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más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grandes</a:t>
            </a:r>
            <a:r>
              <a:rPr kumimoji="0" lang="en-US" altLang="en-US" sz="1800" b="0" i="0" u="none" strike="noStrike" cap="none" normalizeH="0" baseline="0" dirty="0" smtClean="0">
                <a:ln>
                  <a:noFill/>
                </a:ln>
                <a:solidFill>
                  <a:schemeClr val="tx1"/>
                </a:solidFill>
                <a:effectLst/>
                <a:latin typeface="Arial" panose="020B0604020202020204" pitchFamily="34" charset="0"/>
              </a:rPr>
              <a:t> (10 </a:t>
            </a:r>
            <a:r>
              <a:rPr kumimoji="0" lang="en-US" altLang="en-US" sz="1800" b="0" i="0" u="none" strike="noStrike" cap="none" normalizeH="0" baseline="0" dirty="0" err="1" smtClean="0">
                <a:ln>
                  <a:noFill/>
                </a:ln>
                <a:solidFill>
                  <a:schemeClr val="tx1"/>
                </a:solidFill>
                <a:effectLst/>
                <a:latin typeface="Arial" panose="020B0604020202020204" pitchFamily="34" charset="0"/>
              </a:rPr>
              <a:t>meses</a:t>
            </a:r>
            <a:r>
              <a:rPr kumimoji="0" lang="en-US" altLang="en-US" sz="1800" b="0" i="0" u="none" strike="noStrike" cap="none" normalizeH="0" baseline="0" dirty="0" smtClean="0">
                <a:ln>
                  <a:noFill/>
                </a:ln>
                <a:solidFill>
                  <a:schemeClr val="tx1"/>
                </a:solidFill>
                <a:effectLst/>
                <a:latin typeface="Arial" panose="020B0604020202020204" pitchFamily="34" charset="0"/>
              </a:rPr>
              <a:t>), SVM no </a:t>
            </a:r>
            <a:r>
              <a:rPr kumimoji="0" lang="en-US" altLang="en-US" sz="1800" b="0" i="0" u="none" strike="noStrike" cap="none" normalizeH="0" baseline="0" dirty="0" err="1" smtClean="0">
                <a:ln>
                  <a:noFill/>
                </a:ln>
                <a:solidFill>
                  <a:schemeClr val="tx1"/>
                </a:solidFill>
                <a:effectLst/>
                <a:latin typeface="Arial" panose="020B0604020202020204" pitchFamily="34" charset="0"/>
              </a:rPr>
              <a:t>siempre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superó</a:t>
            </a:r>
            <a:r>
              <a:rPr kumimoji="0" lang="en-US" altLang="en-US" sz="1800" b="0" i="0" u="none" strike="noStrike" cap="none" normalizeH="0" baseline="0" dirty="0" smtClean="0">
                <a:ln>
                  <a:noFill/>
                </a:ln>
                <a:solidFill>
                  <a:schemeClr val="tx1"/>
                </a:solidFill>
                <a:effectLst/>
                <a:latin typeface="Arial" panose="020B0604020202020204" pitchFamily="34" charset="0"/>
              </a:rPr>
              <a:t> a RF o NN, salvo </a:t>
            </a:r>
            <a:r>
              <a:rPr kumimoji="0" lang="en-US" altLang="en-US" sz="1800" b="0" i="0" u="none" strike="noStrike" cap="none" normalizeH="0" baseline="0" dirty="0" err="1" smtClean="0">
                <a:ln>
                  <a:noFill/>
                </a:ln>
                <a:solidFill>
                  <a:schemeClr val="tx1"/>
                </a:solidFill>
                <a:effectLst/>
                <a:latin typeface="Arial" panose="020B0604020202020204" pitchFamily="34" charset="0"/>
              </a:rPr>
              <a:t>en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los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pronósticos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diarios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donde</a:t>
            </a:r>
            <a:r>
              <a:rPr kumimoji="0" lang="en-US" altLang="en-US" sz="1800" b="0" i="0" u="none" strike="noStrike" cap="none" normalizeH="0" baseline="0" dirty="0" smtClean="0">
                <a:ln>
                  <a:noFill/>
                </a:ln>
                <a:solidFill>
                  <a:schemeClr val="tx1"/>
                </a:solidFill>
                <a:effectLst/>
                <a:latin typeface="Arial" panose="020B0604020202020204" pitchFamily="34" charset="0"/>
              </a:rPr>
              <a:t> el </a:t>
            </a:r>
            <a:r>
              <a:rPr kumimoji="0" lang="en-US" altLang="en-US" sz="1800" b="0" i="0" u="none" strike="noStrike" cap="none" normalizeH="0" baseline="0" dirty="0" err="1" smtClean="0">
                <a:ln>
                  <a:noFill/>
                </a:ln>
                <a:solidFill>
                  <a:schemeClr val="tx1"/>
                </a:solidFill>
                <a:effectLst/>
                <a:latin typeface="Arial" panose="020B0604020202020204" pitchFamily="34" charset="0"/>
              </a:rPr>
              <a:t>tamaño</a:t>
            </a:r>
            <a:r>
              <a:rPr kumimoji="0" lang="en-US" altLang="en-US" sz="1800" b="0" i="0" u="none" strike="noStrike" cap="none" normalizeH="0" baseline="0" dirty="0" smtClean="0">
                <a:ln>
                  <a:noFill/>
                </a:ln>
                <a:solidFill>
                  <a:schemeClr val="tx1"/>
                </a:solidFill>
                <a:effectLst/>
                <a:latin typeface="Arial" panose="020B0604020202020204" pitchFamily="34" charset="0"/>
              </a:rPr>
              <a:t>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los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800" b="0" i="0" u="none" strike="noStrike" cap="none" normalizeH="0" baseline="0" dirty="0" smtClean="0">
                <a:ln>
                  <a:noFill/>
                </a:ln>
                <a:solidFill>
                  <a:schemeClr val="tx1"/>
                </a:solidFill>
                <a:effectLst/>
                <a:latin typeface="Arial" panose="020B0604020202020204" pitchFamily="34" charset="0"/>
              </a:rPr>
              <a:t> era </a:t>
            </a:r>
            <a:r>
              <a:rPr kumimoji="0" lang="en-US" altLang="en-US" sz="1800" b="0" i="0" u="none" strike="noStrike" cap="none" normalizeH="0" baseline="0" dirty="0" err="1" smtClean="0">
                <a:ln>
                  <a:noFill/>
                </a:ln>
                <a:solidFill>
                  <a:schemeClr val="tx1"/>
                </a:solidFill>
                <a:effectLst/>
                <a:latin typeface="Arial" panose="020B0604020202020204" pitchFamily="34" charset="0"/>
              </a:rPr>
              <a:t>naturalmente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más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pequeño</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Clasificación</a:t>
            </a:r>
            <a:r>
              <a:rPr kumimoji="0" lang="en-US" altLang="en-US" sz="1800" b="1" i="0" u="none" strike="noStrike" cap="none" normalizeH="0" baseline="0" dirty="0" smtClean="0">
                <a:ln>
                  <a:noFill/>
                </a:ln>
                <a:solidFill>
                  <a:schemeClr val="tx1"/>
                </a:solidFill>
                <a:effectLst/>
                <a:latin typeface="Arial" panose="020B0604020202020204" pitchFamily="34" charset="0"/>
              </a:rPr>
              <a:t> general</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SVM </a:t>
            </a:r>
            <a:r>
              <a:rPr kumimoji="0" lang="en-US" altLang="en-US" sz="1800" b="0" i="0" u="none" strike="noStrike" cap="none" normalizeH="0" baseline="0" dirty="0" err="1" smtClean="0">
                <a:ln>
                  <a:noFill/>
                </a:ln>
                <a:solidFill>
                  <a:schemeClr val="tx1"/>
                </a:solidFill>
                <a:effectLst/>
                <a:latin typeface="Arial" panose="020B0604020202020204" pitchFamily="34" charset="0"/>
              </a:rPr>
              <a:t>alcanzó</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una</a:t>
            </a:r>
            <a:r>
              <a:rPr kumimoji="0" lang="en-US" altLang="en-US" sz="1800" b="0" i="0" u="none" strike="noStrike" cap="none" normalizeH="0" baseline="0" dirty="0" smtClean="0">
                <a:ln>
                  <a:noFill/>
                </a:ln>
                <a:solidFill>
                  <a:schemeClr val="tx1"/>
                </a:solidFill>
                <a:effectLst/>
                <a:latin typeface="Arial" panose="020B0604020202020204" pitchFamily="34" charset="0"/>
              </a:rPr>
              <a:t> mayor </a:t>
            </a:r>
            <a:r>
              <a:rPr kumimoji="0" lang="en-US" altLang="en-US" sz="1800" b="0" i="0" u="none" strike="noStrike" cap="none" normalizeH="0" baseline="0" dirty="0" err="1" smtClean="0">
                <a:ln>
                  <a:noFill/>
                </a:ln>
                <a:solidFill>
                  <a:schemeClr val="tx1"/>
                </a:solidFill>
                <a:effectLst/>
                <a:latin typeface="Arial" panose="020B0604020202020204" pitchFamily="34" charset="0"/>
              </a:rPr>
              <a:t>precisión</a:t>
            </a:r>
            <a:r>
              <a:rPr kumimoji="0" lang="en-US" altLang="en-US" sz="1800" b="0" i="0" u="none" strike="noStrike" cap="none" normalizeH="0" baseline="0" dirty="0" smtClean="0">
                <a:ln>
                  <a:noFill/>
                </a:ln>
                <a:solidFill>
                  <a:schemeClr val="tx1"/>
                </a:solidFill>
                <a:effectLst/>
                <a:latin typeface="Arial" panose="020B0604020202020204" pitchFamily="34" charset="0"/>
              </a:rPr>
              <a:t> que </a:t>
            </a:r>
            <a:r>
              <a:rPr kumimoji="0" lang="en-US" altLang="en-US" sz="1800" b="0" i="0" u="none" strike="noStrike" cap="none" normalizeH="0" baseline="0" dirty="0" err="1" smtClean="0">
                <a:ln>
                  <a:noFill/>
                </a:ln>
                <a:solidFill>
                  <a:schemeClr val="tx1"/>
                </a:solidFill>
                <a:effectLst/>
                <a:latin typeface="Arial" panose="020B0604020202020204" pitchFamily="34" charset="0"/>
              </a:rPr>
              <a:t>otros</a:t>
            </a:r>
            <a:r>
              <a:rPr kumimoji="0" lang="en-US" altLang="en-US" sz="1800" b="0" i="0" u="none" strike="noStrike" cap="none" normalizeH="0" baseline="0" dirty="0" smtClean="0">
                <a:ln>
                  <a:noFill/>
                </a:ln>
                <a:solidFill>
                  <a:schemeClr val="tx1"/>
                </a:solidFill>
                <a:effectLst/>
                <a:latin typeface="Arial" panose="020B0604020202020204" pitchFamily="34" charset="0"/>
              </a:rPr>
              <a:t> 16 </a:t>
            </a:r>
            <a:r>
              <a:rPr kumimoji="0" lang="en-US" altLang="en-US" sz="1800" b="0" i="0" u="none" strike="noStrike" cap="none" normalizeH="0" baseline="0" dirty="0" err="1" smtClean="0">
                <a:ln>
                  <a:noFill/>
                </a:ln>
                <a:solidFill>
                  <a:schemeClr val="tx1"/>
                </a:solidFill>
                <a:effectLst/>
                <a:latin typeface="Arial" panose="020B0604020202020204" pitchFamily="34" charset="0"/>
              </a:rPr>
              <a:t>modelos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evaluados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este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estudio</a:t>
            </a:r>
            <a:r>
              <a:rPr kumimoji="0" lang="en-US" altLang="en-US" sz="1800" b="0" i="0" u="none" strike="noStrike" cap="none" normalizeH="0" baseline="0" dirty="0" smtClean="0">
                <a:ln>
                  <a:noFill/>
                </a:ln>
                <a:solidFill>
                  <a:schemeClr val="tx1"/>
                </a:solidFill>
                <a:effectLst/>
                <a:latin typeface="Arial" panose="020B0604020202020204" pitchFamily="34" charset="0"/>
              </a:rPr>
              <a:t> y </a:t>
            </a:r>
            <a:r>
              <a:rPr kumimoji="0" lang="en-US" altLang="en-US" sz="1800" b="0" i="0" u="none" strike="noStrike" cap="none" normalizeH="0" baseline="0" dirty="0" err="1" smtClean="0">
                <a:ln>
                  <a:noFill/>
                </a:ln>
                <a:solidFill>
                  <a:schemeClr val="tx1"/>
                </a:solidFill>
                <a:effectLst/>
                <a:latin typeface="Arial" panose="020B0604020202020204" pitchFamily="34" charset="0"/>
              </a:rPr>
              <a:t>demostró</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ser</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útil</a:t>
            </a:r>
            <a:r>
              <a:rPr kumimoji="0" lang="en-US" altLang="en-US" sz="1800" b="0" i="0" u="none" strike="noStrike" cap="none" normalizeH="0" baseline="0" dirty="0" smtClean="0">
                <a:ln>
                  <a:noFill/>
                </a:ln>
                <a:solidFill>
                  <a:schemeClr val="tx1"/>
                </a:solidFill>
                <a:effectLst/>
                <a:latin typeface="Arial" panose="020B0604020202020204" pitchFamily="34" charset="0"/>
              </a:rPr>
              <a:t> para </a:t>
            </a:r>
            <a:r>
              <a:rPr kumimoji="0" lang="en-US" altLang="en-US" sz="1800" b="0" i="0" u="none" strike="noStrike" cap="none" normalizeH="0" baseline="0" dirty="0" err="1" smtClean="0">
                <a:ln>
                  <a:noFill/>
                </a:ln>
                <a:solidFill>
                  <a:schemeClr val="tx1"/>
                </a:solidFill>
                <a:effectLst/>
                <a:latin typeface="Arial" panose="020B0604020202020204" pitchFamily="34" charset="0"/>
              </a:rPr>
              <a:t>conjuntos</a:t>
            </a:r>
            <a:r>
              <a:rPr kumimoji="0" lang="en-US" altLang="en-US" sz="1800" b="0" i="0" u="none" strike="noStrike" cap="none" normalizeH="0" baseline="0" dirty="0" smtClean="0">
                <a:ln>
                  <a:noFill/>
                </a:ln>
                <a:solidFill>
                  <a:schemeClr val="tx1"/>
                </a:solidFill>
                <a:effectLst/>
                <a:latin typeface="Arial" panose="020B0604020202020204" pitchFamily="34" charset="0"/>
              </a:rPr>
              <a:t>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estables</a:t>
            </a:r>
            <a:r>
              <a:rPr kumimoji="0" lang="en-US" altLang="en-US" sz="1800" b="0" i="0" u="none" strike="noStrike" cap="none" normalizeH="0" baseline="0" dirty="0" smtClean="0">
                <a:ln>
                  <a:noFill/>
                </a:ln>
                <a:solidFill>
                  <a:schemeClr val="tx1"/>
                </a:solidFill>
                <a:effectLst/>
                <a:latin typeface="Arial" panose="020B0604020202020204" pitchFamily="34" charset="0"/>
              </a:rPr>
              <a:t> y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tamaño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medio</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636628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4082" y="541475"/>
            <a:ext cx="8571318" cy="4524315"/>
          </a:xfrm>
          <a:prstGeom prst="rect">
            <a:avLst/>
          </a:prstGeom>
        </p:spPr>
        <p:txBody>
          <a:bodyPr wrap="square">
            <a:spAutoFit/>
          </a:bodyPr>
          <a:lstStyle/>
          <a:p>
            <a:r>
              <a:rPr lang="es-ES" b="1" dirty="0" smtClean="0"/>
              <a:t>Desempeño de Linear </a:t>
            </a:r>
            <a:r>
              <a:rPr lang="es-ES" b="1" dirty="0" err="1" smtClean="0"/>
              <a:t>Regression</a:t>
            </a:r>
            <a:r>
              <a:rPr lang="es-ES" b="1" dirty="0" smtClean="0"/>
              <a:t> (LR)</a:t>
            </a:r>
          </a:p>
          <a:p>
            <a:r>
              <a:rPr lang="es-ES" b="1" dirty="0" smtClean="0"/>
              <a:t>Precisión</a:t>
            </a:r>
            <a:r>
              <a:rPr lang="es-ES" dirty="0" smtClean="0"/>
              <a:t>:</a:t>
            </a:r>
          </a:p>
          <a:p>
            <a:pPr lvl="1"/>
            <a:r>
              <a:rPr lang="es-ES" dirty="0" smtClean="0"/>
              <a:t>Error promedio: </a:t>
            </a:r>
            <a:r>
              <a:rPr lang="es-ES" b="1" dirty="0" smtClean="0"/>
              <a:t>~36.5 RMSE</a:t>
            </a:r>
            <a:r>
              <a:rPr lang="es-ES" dirty="0" smtClean="0"/>
              <a:t>, peor que RF y SVM, pero mejor que NN en algunos escenarios.</a:t>
            </a:r>
          </a:p>
          <a:p>
            <a:pPr lvl="1"/>
            <a:r>
              <a:rPr lang="es-ES" dirty="0" smtClean="0"/>
              <a:t>Rango de error: </a:t>
            </a:r>
            <a:r>
              <a:rPr lang="es-ES" b="1" dirty="0" smtClean="0"/>
              <a:t>5.3 a 99.0 RMSE</a:t>
            </a:r>
            <a:r>
              <a:rPr lang="es-ES" dirty="0" smtClean="0"/>
              <a:t> según horizonte y cantidad de datos.</a:t>
            </a:r>
          </a:p>
          <a:p>
            <a:r>
              <a:rPr lang="es-ES" b="1" dirty="0" smtClean="0"/>
              <a:t>Horizontes de predicción</a:t>
            </a:r>
            <a:r>
              <a:rPr lang="es-ES" dirty="0" smtClean="0"/>
              <a:t>:</a:t>
            </a:r>
          </a:p>
          <a:p>
            <a:pPr lvl="1"/>
            <a:r>
              <a:rPr lang="es-ES" b="1" dirty="0" smtClean="0"/>
              <a:t>Diarios</a:t>
            </a:r>
            <a:r>
              <a:rPr lang="es-ES" dirty="0" smtClean="0"/>
              <a:t>: superó a RF y SVM cuando se entrenó con 10 meses de datos.</a:t>
            </a:r>
          </a:p>
          <a:p>
            <a:pPr lvl="1"/>
            <a:r>
              <a:rPr lang="es-ES" b="1" dirty="0" smtClean="0"/>
              <a:t>Corto plazo (15 min, horario)</a:t>
            </a:r>
            <a:r>
              <a:rPr lang="es-ES" dirty="0" smtClean="0"/>
              <a:t>: menos precisa que los otros modelos.</a:t>
            </a:r>
          </a:p>
          <a:p>
            <a:r>
              <a:rPr lang="es-ES" b="1" dirty="0" smtClean="0"/>
              <a:t>Dependencia de datos</a:t>
            </a:r>
            <a:r>
              <a:rPr lang="es-ES" dirty="0" smtClean="0"/>
              <a:t>:</a:t>
            </a:r>
          </a:p>
          <a:p>
            <a:pPr lvl="1"/>
            <a:r>
              <a:rPr lang="es-ES" dirty="0" smtClean="0"/>
              <a:t>Necesita </a:t>
            </a:r>
            <a:r>
              <a:rPr lang="es-ES" b="1" dirty="0" smtClean="0"/>
              <a:t>más datos de entrenamiento</a:t>
            </a:r>
            <a:r>
              <a:rPr lang="es-ES" dirty="0" smtClean="0"/>
              <a:t> para capturar relaciones lineales.</a:t>
            </a:r>
          </a:p>
          <a:p>
            <a:pPr lvl="1"/>
            <a:r>
              <a:rPr lang="es-ES" dirty="0" smtClean="0"/>
              <a:t>Con solo 1 mes de datos, fue menos precisa que RF y SVM.</a:t>
            </a:r>
          </a:p>
          <a:p>
            <a:r>
              <a:rPr lang="es-ES" b="1" dirty="0" smtClean="0"/>
              <a:t>Computación</a:t>
            </a:r>
            <a:r>
              <a:rPr lang="es-ES" dirty="0" smtClean="0"/>
              <a:t>:</a:t>
            </a:r>
          </a:p>
          <a:p>
            <a:pPr lvl="1"/>
            <a:r>
              <a:rPr lang="es-ES" dirty="0" smtClean="0"/>
              <a:t>Entrenamiento más rápido: </a:t>
            </a:r>
            <a:r>
              <a:rPr lang="es-ES" b="1" dirty="0" smtClean="0"/>
              <a:t>~41.7 segundos por modelo</a:t>
            </a:r>
            <a:r>
              <a:rPr lang="es-ES" dirty="0" smtClean="0"/>
              <a:t>.</a:t>
            </a:r>
          </a:p>
          <a:p>
            <a:pPr lvl="1"/>
            <a:r>
              <a:rPr lang="es-ES" dirty="0" smtClean="0"/>
              <a:t>Velocidad de pronóstico muy alta (</a:t>
            </a:r>
            <a:r>
              <a:rPr lang="es-ES" b="1" dirty="0" smtClean="0"/>
              <a:t>~22,800 predicciones/segundo</a:t>
            </a:r>
            <a:r>
              <a:rPr lang="es-ES" dirty="0" smtClean="0"/>
              <a:t>), ideal para aplicaciones en tiempo real.</a:t>
            </a:r>
          </a:p>
          <a:p>
            <a:endParaRPr lang="en-US" dirty="0"/>
          </a:p>
        </p:txBody>
      </p:sp>
    </p:spTree>
    <p:extLst>
      <p:ext uri="{BB962C8B-B14F-4D97-AF65-F5344CB8AC3E}">
        <p14:creationId xmlns:p14="http://schemas.microsoft.com/office/powerpoint/2010/main" val="1200848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3"/>
          <a:stretch>
            <a:fillRect/>
          </a:stretch>
        </p:blipFill>
        <p:spPr>
          <a:xfrm>
            <a:off x="678828" y="558209"/>
            <a:ext cx="7605233" cy="2527891"/>
          </a:xfrm>
          <a:prstGeom prst="rect">
            <a:avLst/>
          </a:prstGeom>
        </p:spPr>
      </p:pic>
      <p:pic>
        <p:nvPicPr>
          <p:cNvPr id="7" name="Imagen 6"/>
          <p:cNvPicPr>
            <a:picLocks noChangeAspect="1"/>
          </p:cNvPicPr>
          <p:nvPr/>
        </p:nvPicPr>
        <p:blipFill>
          <a:blip r:embed="rId4"/>
          <a:stretch>
            <a:fillRect/>
          </a:stretch>
        </p:blipFill>
        <p:spPr>
          <a:xfrm>
            <a:off x="678828" y="3232829"/>
            <a:ext cx="3756012" cy="2527891"/>
          </a:xfrm>
          <a:prstGeom prst="rect">
            <a:avLst/>
          </a:prstGeom>
        </p:spPr>
      </p:pic>
      <p:pic>
        <p:nvPicPr>
          <p:cNvPr id="8" name="Imagen 7"/>
          <p:cNvPicPr>
            <a:picLocks noChangeAspect="1"/>
          </p:cNvPicPr>
          <p:nvPr/>
        </p:nvPicPr>
        <p:blipFill>
          <a:blip r:embed="rId5"/>
          <a:stretch>
            <a:fillRect/>
          </a:stretch>
        </p:blipFill>
        <p:spPr>
          <a:xfrm>
            <a:off x="4528049" y="3232828"/>
            <a:ext cx="3756012" cy="2527891"/>
          </a:xfrm>
          <a:prstGeom prst="rect">
            <a:avLst/>
          </a:prstGeom>
        </p:spPr>
      </p:pic>
    </p:spTree>
    <p:extLst>
      <p:ext uri="{BB962C8B-B14F-4D97-AF65-F5344CB8AC3E}">
        <p14:creationId xmlns:p14="http://schemas.microsoft.com/office/powerpoint/2010/main" val="2851304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80012" y="920953"/>
            <a:ext cx="7886700" cy="4351338"/>
          </a:xfrm>
        </p:spPr>
        <p:txBody>
          <a:bodyPr>
            <a:normAutofit fontScale="55000" lnSpcReduction="20000"/>
          </a:bodyPr>
          <a:lstStyle/>
          <a:p>
            <a:pPr marL="0" indent="0">
              <a:buNone/>
            </a:pPr>
            <a:r>
              <a:rPr lang="es-419" dirty="0" smtClean="0"/>
              <a:t>Conclusiones </a:t>
            </a:r>
          </a:p>
          <a:p>
            <a:r>
              <a:rPr lang="es-ES" dirty="0" smtClean="0"/>
              <a:t>La </a:t>
            </a:r>
            <a:r>
              <a:rPr lang="es-ES" dirty="0"/>
              <a:t>Regresión Lineal resultó ser un modelo base rápido y eficiente, con un </a:t>
            </a:r>
            <a:r>
              <a:rPr lang="es-ES" dirty="0" smtClean="0"/>
              <a:t>buen desempeño en </a:t>
            </a:r>
            <a:r>
              <a:rPr lang="es-ES" dirty="0"/>
              <a:t>pronósticos diarios con grandes conjuntos de datos, pero quedando rezagado frente a métodos más avanzados (RF, SVM, NN) en escenarios de corto plazo o con datos </a:t>
            </a:r>
            <a:r>
              <a:rPr lang="es-ES" dirty="0" smtClean="0"/>
              <a:t>limitados.</a:t>
            </a:r>
          </a:p>
          <a:p>
            <a:r>
              <a:rPr lang="es-ES" dirty="0" smtClean="0"/>
              <a:t>la </a:t>
            </a:r>
            <a:r>
              <a:rPr lang="es-ES" dirty="0"/>
              <a:t>elección del algoritmo depende del tamaño y calidad del </a:t>
            </a:r>
            <a:r>
              <a:rPr lang="es-ES" dirty="0" err="1"/>
              <a:t>dataset</a:t>
            </a:r>
            <a:r>
              <a:rPr lang="es-ES" dirty="0"/>
              <a:t> y del horizonte de predicción requerido. </a:t>
            </a:r>
            <a:r>
              <a:rPr lang="es-ES" dirty="0" smtClean="0"/>
              <a:t>No </a:t>
            </a:r>
            <a:r>
              <a:rPr lang="es-ES" dirty="0"/>
              <a:t>hay un “mejor” absoluto, sino que cada algoritmo tiene fortalezas según el escenario</a:t>
            </a:r>
            <a:r>
              <a:rPr lang="es-ES" dirty="0" smtClean="0"/>
              <a:t>.</a:t>
            </a:r>
          </a:p>
          <a:p>
            <a:pPr marL="285750" indent="-285750"/>
            <a:r>
              <a:rPr lang="es-ES" dirty="0"/>
              <a:t>No existe un algoritmo único y óptimo para todos los escenarios de predicción fotovoltaica. El desempeño de los modelos (RF, SVM, NN y LR) depende de la cantidad y calidad de los datos disponibles, así como del horizonte de predicción. Disponer de más información mejora la precisión, aunque en el caso de RF se observó riesgo de sobreajuste con grandes volúmenes, mientras que SVM demostró estabilidad incluso con menos datos.</a:t>
            </a:r>
          </a:p>
          <a:p>
            <a:pPr marL="285750" indent="-285750"/>
            <a:r>
              <a:rPr lang="es-ES" dirty="0"/>
              <a:t>La humedad y la cobertura de nubes como los factores más influyentes en la generación FV, mientras que lluvia, temperatura y presión tuvieron un impacto menor. Esto resalta la necesidad de seleccionar cuidadosamente las variables de entrada para optimizar el rendimiento de los modelos y reducir la complejidad sin perder precisión.</a:t>
            </a:r>
          </a:p>
          <a:p>
            <a:pPr marL="285750" indent="-285750"/>
            <a:r>
              <a:rPr lang="es-ES" dirty="0"/>
              <a:t>RF obtuvo el menor error promedio y se adaptó mejor con pocos datos; SVM fue competitivo en horizontes largos y también eficiente con bases pequeñas; LR se destacó por su rapidez y buen rendimiento en pronósticos diarios con </a:t>
            </a:r>
            <a:r>
              <a:rPr lang="es-ES" dirty="0" err="1"/>
              <a:t>datasets</a:t>
            </a:r>
            <a:r>
              <a:rPr lang="es-ES" dirty="0"/>
              <a:t> grandes; y NN, aunque presentó el error promedio más alto, resultó útil cuando se dispone de gran cantidad de datos y relaciones no lineales. En la práctica, la elección del algoritmo debe ajustarse al contexto: con pocos datos se recomiendan RF o SVM, mientras que con historiales amplios resultan más adecuados NN o LR.</a:t>
            </a:r>
          </a:p>
          <a:p>
            <a:endParaRPr lang="en-US" dirty="0"/>
          </a:p>
        </p:txBody>
      </p:sp>
    </p:spTree>
    <p:extLst>
      <p:ext uri="{BB962C8B-B14F-4D97-AF65-F5344CB8AC3E}">
        <p14:creationId xmlns:p14="http://schemas.microsoft.com/office/powerpoint/2010/main" val="3628710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1937223106"/>
              </p:ext>
            </p:extLst>
          </p:nvPr>
        </p:nvGraphicFramePr>
        <p:xfrm>
          <a:off x="400052" y="1256557"/>
          <a:ext cx="8458200" cy="4594067"/>
        </p:xfrm>
        <a:graphic>
          <a:graphicData uri="http://schemas.openxmlformats.org/drawingml/2006/table">
            <a:tbl>
              <a:tblPr/>
              <a:tblGrid>
                <a:gridCol w="1691640">
                  <a:extLst>
                    <a:ext uri="{9D8B030D-6E8A-4147-A177-3AD203B41FA5}">
                      <a16:colId xmlns:a16="http://schemas.microsoft.com/office/drawing/2014/main" val="142700196"/>
                    </a:ext>
                  </a:extLst>
                </a:gridCol>
                <a:gridCol w="1691640">
                  <a:extLst>
                    <a:ext uri="{9D8B030D-6E8A-4147-A177-3AD203B41FA5}">
                      <a16:colId xmlns:a16="http://schemas.microsoft.com/office/drawing/2014/main" val="1465695227"/>
                    </a:ext>
                  </a:extLst>
                </a:gridCol>
                <a:gridCol w="1691640">
                  <a:extLst>
                    <a:ext uri="{9D8B030D-6E8A-4147-A177-3AD203B41FA5}">
                      <a16:colId xmlns:a16="http://schemas.microsoft.com/office/drawing/2014/main" val="741312842"/>
                    </a:ext>
                  </a:extLst>
                </a:gridCol>
                <a:gridCol w="1691640">
                  <a:extLst>
                    <a:ext uri="{9D8B030D-6E8A-4147-A177-3AD203B41FA5}">
                      <a16:colId xmlns:a16="http://schemas.microsoft.com/office/drawing/2014/main" val="997988456"/>
                    </a:ext>
                  </a:extLst>
                </a:gridCol>
                <a:gridCol w="1691640">
                  <a:extLst>
                    <a:ext uri="{9D8B030D-6E8A-4147-A177-3AD203B41FA5}">
                      <a16:colId xmlns:a16="http://schemas.microsoft.com/office/drawing/2014/main" val="1527261866"/>
                    </a:ext>
                  </a:extLst>
                </a:gridCol>
              </a:tblGrid>
              <a:tr h="317616">
                <a:tc>
                  <a:txBody>
                    <a:bodyPr/>
                    <a:lstStyle/>
                    <a:p>
                      <a:r>
                        <a:rPr lang="en-US" sz="1200">
                          <a:latin typeface="+mn-lt"/>
                        </a:rPr>
                        <a:t>Algoritmo</a:t>
                      </a:r>
                    </a:p>
                  </a:txBody>
                  <a:tcPr marL="31762" marR="31762" marT="15881" marB="15881" anchor="ctr">
                    <a:lnL>
                      <a:noFill/>
                    </a:lnL>
                    <a:lnR>
                      <a:noFill/>
                    </a:lnR>
                    <a:lnT>
                      <a:noFill/>
                    </a:lnT>
                    <a:lnB>
                      <a:noFill/>
                    </a:lnB>
                  </a:tcPr>
                </a:tc>
                <a:tc>
                  <a:txBody>
                    <a:bodyPr/>
                    <a:lstStyle/>
                    <a:p>
                      <a:r>
                        <a:rPr lang="en-US" sz="1200">
                          <a:latin typeface="+mn-lt"/>
                        </a:rPr>
                        <a:t>Rango de error (RMSE)</a:t>
                      </a:r>
                    </a:p>
                  </a:txBody>
                  <a:tcPr marL="31762" marR="31762" marT="15881" marB="15881" anchor="ctr">
                    <a:lnL>
                      <a:noFill/>
                    </a:lnL>
                    <a:lnR>
                      <a:noFill/>
                    </a:lnR>
                    <a:lnT>
                      <a:noFill/>
                    </a:lnT>
                    <a:lnB>
                      <a:noFill/>
                    </a:lnB>
                  </a:tcPr>
                </a:tc>
                <a:tc>
                  <a:txBody>
                    <a:bodyPr/>
                    <a:lstStyle/>
                    <a:p>
                      <a:r>
                        <a:rPr lang="en-US" sz="1200">
                          <a:latin typeface="+mn-lt"/>
                        </a:rPr>
                        <a:t>Error promedio (RMSE)</a:t>
                      </a:r>
                    </a:p>
                  </a:txBody>
                  <a:tcPr marL="31762" marR="31762" marT="15881" marB="15881" anchor="ctr">
                    <a:lnL>
                      <a:noFill/>
                    </a:lnL>
                    <a:lnR>
                      <a:noFill/>
                    </a:lnR>
                    <a:lnT>
                      <a:noFill/>
                    </a:lnT>
                    <a:lnB>
                      <a:noFill/>
                    </a:lnB>
                  </a:tcPr>
                </a:tc>
                <a:tc>
                  <a:txBody>
                    <a:bodyPr/>
                    <a:lstStyle/>
                    <a:p>
                      <a:r>
                        <a:rPr lang="en-US" sz="1200">
                          <a:latin typeface="+mn-lt"/>
                        </a:rPr>
                        <a:t>Fortalezas</a:t>
                      </a:r>
                    </a:p>
                  </a:txBody>
                  <a:tcPr marL="31762" marR="31762" marT="15881" marB="15881" anchor="ctr">
                    <a:lnL>
                      <a:noFill/>
                    </a:lnL>
                    <a:lnR>
                      <a:noFill/>
                    </a:lnR>
                    <a:lnT>
                      <a:noFill/>
                    </a:lnT>
                    <a:lnB>
                      <a:noFill/>
                    </a:lnB>
                  </a:tcPr>
                </a:tc>
                <a:tc>
                  <a:txBody>
                    <a:bodyPr/>
                    <a:lstStyle/>
                    <a:p>
                      <a:r>
                        <a:rPr lang="en-US" sz="1200">
                          <a:latin typeface="+mn-lt"/>
                        </a:rPr>
                        <a:t>Limitaciones</a:t>
                      </a:r>
                    </a:p>
                  </a:txBody>
                  <a:tcPr marL="31762" marR="31762" marT="15881" marB="15881" anchor="ctr">
                    <a:lnL>
                      <a:noFill/>
                    </a:lnL>
                    <a:lnR>
                      <a:noFill/>
                    </a:lnR>
                    <a:lnT>
                      <a:noFill/>
                    </a:lnT>
                    <a:lnB>
                      <a:noFill/>
                    </a:lnB>
                  </a:tcPr>
                </a:tc>
                <a:extLst>
                  <a:ext uri="{0D108BD9-81ED-4DB2-BD59-A6C34878D82A}">
                    <a16:rowId xmlns:a16="http://schemas.microsoft.com/office/drawing/2014/main" val="170790943"/>
                  </a:ext>
                </a:extLst>
              </a:tr>
              <a:tr h="889325">
                <a:tc>
                  <a:txBody>
                    <a:bodyPr/>
                    <a:lstStyle/>
                    <a:p>
                      <a:r>
                        <a:rPr lang="en-US" sz="1200" b="1">
                          <a:latin typeface="+mn-lt"/>
                        </a:rPr>
                        <a:t>Random Forest (RF)</a:t>
                      </a:r>
                      <a:endParaRPr lang="en-US" sz="1200">
                        <a:latin typeface="+mn-lt"/>
                      </a:endParaRPr>
                    </a:p>
                  </a:txBody>
                  <a:tcPr marL="31762" marR="31762" marT="15881" marB="15881" anchor="ctr">
                    <a:lnL>
                      <a:noFill/>
                    </a:lnL>
                    <a:lnR>
                      <a:noFill/>
                    </a:lnR>
                    <a:lnT>
                      <a:noFill/>
                    </a:lnT>
                    <a:lnB>
                      <a:noFill/>
                    </a:lnB>
                  </a:tcPr>
                </a:tc>
                <a:tc>
                  <a:txBody>
                    <a:bodyPr/>
                    <a:lstStyle/>
                    <a:p>
                      <a:r>
                        <a:rPr lang="en-US" sz="1200">
                          <a:latin typeface="+mn-lt"/>
                        </a:rPr>
                        <a:t>1.98 – 123.5</a:t>
                      </a:r>
                    </a:p>
                  </a:txBody>
                  <a:tcPr marL="31762" marR="31762" marT="15881" marB="15881" anchor="ctr">
                    <a:lnL>
                      <a:noFill/>
                    </a:lnL>
                    <a:lnR>
                      <a:noFill/>
                    </a:lnR>
                    <a:lnT>
                      <a:noFill/>
                    </a:lnT>
                    <a:lnB>
                      <a:noFill/>
                    </a:lnB>
                  </a:tcPr>
                </a:tc>
                <a:tc>
                  <a:txBody>
                    <a:bodyPr/>
                    <a:lstStyle/>
                    <a:p>
                      <a:r>
                        <a:rPr lang="en-US" sz="1200" b="1">
                          <a:latin typeface="+mn-lt"/>
                        </a:rPr>
                        <a:t>32.0</a:t>
                      </a:r>
                      <a:endParaRPr lang="en-US" sz="1200">
                        <a:latin typeface="+mn-lt"/>
                      </a:endParaRPr>
                    </a:p>
                  </a:txBody>
                  <a:tcPr marL="31762" marR="31762" marT="15881" marB="15881" anchor="ctr">
                    <a:lnL>
                      <a:noFill/>
                    </a:lnL>
                    <a:lnR>
                      <a:noFill/>
                    </a:lnR>
                    <a:lnT>
                      <a:noFill/>
                    </a:lnT>
                    <a:lnB>
                      <a:noFill/>
                    </a:lnB>
                  </a:tcPr>
                </a:tc>
                <a:tc>
                  <a:txBody>
                    <a:bodyPr/>
                    <a:lstStyle/>
                    <a:p>
                      <a:r>
                        <a:rPr lang="es-ES" sz="1200" dirty="0">
                          <a:latin typeface="+mn-lt"/>
                        </a:rPr>
                        <a:t>- Mejor </a:t>
                      </a:r>
                      <a:r>
                        <a:rPr lang="es-ES" sz="1200" dirty="0" smtClean="0">
                          <a:latin typeface="+mn-lt"/>
                        </a:rPr>
                        <a:t>desempeño.- con </a:t>
                      </a:r>
                      <a:r>
                        <a:rPr lang="es-ES" sz="1200" dirty="0">
                          <a:latin typeface="+mn-lt"/>
                        </a:rPr>
                        <a:t>poca cantidad de datos.- Menos sensible a calidad de </a:t>
                      </a:r>
                      <a:r>
                        <a:rPr lang="es-ES" sz="1200" dirty="0" smtClean="0">
                          <a:latin typeface="+mn-lt"/>
                        </a:rPr>
                        <a:t>datos.</a:t>
                      </a:r>
                      <a:endParaRPr lang="es-ES" sz="1200" dirty="0">
                        <a:latin typeface="+mn-lt"/>
                      </a:endParaRPr>
                    </a:p>
                  </a:txBody>
                  <a:tcPr marL="31762" marR="31762" marT="15881" marB="15881" anchor="ctr">
                    <a:lnL>
                      <a:noFill/>
                    </a:lnL>
                    <a:lnR>
                      <a:noFill/>
                    </a:lnR>
                    <a:lnT>
                      <a:noFill/>
                    </a:lnT>
                    <a:lnB>
                      <a:noFill/>
                    </a:lnB>
                  </a:tcPr>
                </a:tc>
                <a:tc>
                  <a:txBody>
                    <a:bodyPr/>
                    <a:lstStyle/>
                    <a:p>
                      <a:r>
                        <a:rPr lang="es-ES" sz="1200">
                          <a:latin typeface="+mn-lt"/>
                        </a:rPr>
                        <a:t>Puede </a:t>
                      </a:r>
                      <a:r>
                        <a:rPr lang="es-ES" sz="1200" b="1">
                          <a:latin typeface="+mn-lt"/>
                        </a:rPr>
                        <a:t>sobreajustar</a:t>
                      </a:r>
                      <a:r>
                        <a:rPr lang="es-ES" sz="1200">
                          <a:latin typeface="+mn-lt"/>
                        </a:rPr>
                        <a:t> con demasiados datos.Peor en horizontes largos.</a:t>
                      </a:r>
                    </a:p>
                  </a:txBody>
                  <a:tcPr marL="31762" marR="31762" marT="15881" marB="15881" anchor="ctr">
                    <a:lnL>
                      <a:noFill/>
                    </a:lnL>
                    <a:lnR>
                      <a:noFill/>
                    </a:lnR>
                    <a:lnT>
                      <a:noFill/>
                    </a:lnT>
                    <a:lnB>
                      <a:noFill/>
                    </a:lnB>
                  </a:tcPr>
                </a:tc>
                <a:extLst>
                  <a:ext uri="{0D108BD9-81ED-4DB2-BD59-A6C34878D82A}">
                    <a16:rowId xmlns:a16="http://schemas.microsoft.com/office/drawing/2014/main" val="2730812437"/>
                  </a:ext>
                </a:extLst>
              </a:tr>
              <a:tr h="1461033">
                <a:tc>
                  <a:txBody>
                    <a:bodyPr/>
                    <a:lstStyle/>
                    <a:p>
                      <a:r>
                        <a:rPr lang="en-US" sz="1200" b="1" dirty="0">
                          <a:latin typeface="+mn-lt"/>
                        </a:rPr>
                        <a:t>Support Vector Machines (SVM)</a:t>
                      </a:r>
                      <a:endParaRPr lang="en-US" sz="1200" dirty="0">
                        <a:latin typeface="+mn-lt"/>
                      </a:endParaRPr>
                    </a:p>
                  </a:txBody>
                  <a:tcPr marL="31762" marR="31762" marT="15881" marB="15881" anchor="ctr">
                    <a:lnL>
                      <a:noFill/>
                    </a:lnL>
                    <a:lnR>
                      <a:noFill/>
                    </a:lnR>
                    <a:lnT>
                      <a:noFill/>
                    </a:lnT>
                    <a:lnB>
                      <a:noFill/>
                    </a:lnB>
                  </a:tcPr>
                </a:tc>
                <a:tc>
                  <a:txBody>
                    <a:bodyPr/>
                    <a:lstStyle/>
                    <a:p>
                      <a:r>
                        <a:rPr lang="en-US" sz="1200">
                          <a:latin typeface="+mn-lt"/>
                        </a:rPr>
                        <a:t>2.61 – 84.9</a:t>
                      </a:r>
                    </a:p>
                  </a:txBody>
                  <a:tcPr marL="31762" marR="31762" marT="15881" marB="15881" anchor="ctr">
                    <a:lnL>
                      <a:noFill/>
                    </a:lnL>
                    <a:lnR>
                      <a:noFill/>
                    </a:lnR>
                    <a:lnT>
                      <a:noFill/>
                    </a:lnT>
                    <a:lnB>
                      <a:noFill/>
                    </a:lnB>
                  </a:tcPr>
                </a:tc>
                <a:tc>
                  <a:txBody>
                    <a:bodyPr/>
                    <a:lstStyle/>
                    <a:p>
                      <a:r>
                        <a:rPr lang="en-US" sz="1200" b="1">
                          <a:latin typeface="+mn-lt"/>
                        </a:rPr>
                        <a:t>32.3</a:t>
                      </a:r>
                      <a:endParaRPr lang="en-US" sz="1200">
                        <a:latin typeface="+mn-lt"/>
                      </a:endParaRPr>
                    </a:p>
                  </a:txBody>
                  <a:tcPr marL="31762" marR="31762" marT="15881" marB="15881" anchor="ctr">
                    <a:lnL>
                      <a:noFill/>
                    </a:lnL>
                    <a:lnR>
                      <a:noFill/>
                    </a:lnR>
                    <a:lnT>
                      <a:noFill/>
                    </a:lnT>
                    <a:lnB>
                      <a:noFill/>
                    </a:lnB>
                  </a:tcPr>
                </a:tc>
                <a:tc>
                  <a:txBody>
                    <a:bodyPr/>
                    <a:lstStyle/>
                    <a:p>
                      <a:r>
                        <a:rPr lang="es-ES" sz="1200" dirty="0">
                          <a:latin typeface="+mn-lt"/>
                        </a:rPr>
                        <a:t>- Muy </a:t>
                      </a:r>
                      <a:r>
                        <a:rPr lang="es-ES" sz="1200" b="1" dirty="0">
                          <a:latin typeface="+mn-lt"/>
                        </a:rPr>
                        <a:t>estable</a:t>
                      </a:r>
                      <a:r>
                        <a:rPr lang="es-ES" sz="1200" dirty="0">
                          <a:latin typeface="+mn-lt"/>
                        </a:rPr>
                        <a:t> entre horizontes cortos y largos.- Requiere </a:t>
                      </a:r>
                      <a:r>
                        <a:rPr lang="es-ES" sz="1200" b="1" dirty="0">
                          <a:latin typeface="+mn-lt"/>
                        </a:rPr>
                        <a:t>menos </a:t>
                      </a:r>
                      <a:r>
                        <a:rPr lang="es-ES" sz="1200" b="1" dirty="0" smtClean="0">
                          <a:latin typeface="+mn-lt"/>
                        </a:rPr>
                        <a:t>datos</a:t>
                      </a:r>
                      <a:r>
                        <a:rPr lang="es-ES" sz="1200" dirty="0" smtClean="0">
                          <a:latin typeface="+mn-lt"/>
                        </a:rPr>
                        <a:t>.- </a:t>
                      </a:r>
                      <a:r>
                        <a:rPr lang="es-ES" sz="1200" dirty="0">
                          <a:latin typeface="+mn-lt"/>
                        </a:rPr>
                        <a:t>Mejor </a:t>
                      </a:r>
                      <a:r>
                        <a:rPr lang="es-ES" sz="1200" dirty="0" smtClean="0">
                          <a:latin typeface="+mn-lt"/>
                        </a:rPr>
                        <a:t>rendimiento que </a:t>
                      </a:r>
                      <a:r>
                        <a:rPr lang="es-ES" sz="1200" dirty="0">
                          <a:latin typeface="+mn-lt"/>
                        </a:rPr>
                        <a:t>LR en horizontes largos.- Alto rendimiento en </a:t>
                      </a:r>
                      <a:r>
                        <a:rPr lang="es-ES" sz="1200" b="1" dirty="0">
                          <a:latin typeface="+mn-lt"/>
                        </a:rPr>
                        <a:t>pronósticos diarios</a:t>
                      </a:r>
                      <a:r>
                        <a:rPr lang="es-ES" sz="1200" dirty="0">
                          <a:latin typeface="+mn-lt"/>
                        </a:rPr>
                        <a:t>.</a:t>
                      </a:r>
                    </a:p>
                  </a:txBody>
                  <a:tcPr marL="31762" marR="31762" marT="15881" marB="15881" anchor="ctr">
                    <a:lnL>
                      <a:noFill/>
                    </a:lnL>
                    <a:lnR>
                      <a:noFill/>
                    </a:lnR>
                    <a:lnT>
                      <a:noFill/>
                    </a:lnT>
                    <a:lnB>
                      <a:noFill/>
                    </a:lnB>
                  </a:tcPr>
                </a:tc>
                <a:tc>
                  <a:txBody>
                    <a:bodyPr/>
                    <a:lstStyle/>
                    <a:p>
                      <a:r>
                        <a:rPr lang="es-ES" sz="1200" dirty="0">
                          <a:latin typeface="+mn-lt"/>
                        </a:rPr>
                        <a:t>No supera a RF o NN con grandes volúmenes de datos</a:t>
                      </a:r>
                      <a:r>
                        <a:rPr lang="es-ES" sz="1200" dirty="0" smtClean="0">
                          <a:latin typeface="+mn-lt"/>
                        </a:rPr>
                        <a:t>. Entrenamiento </a:t>
                      </a:r>
                      <a:r>
                        <a:rPr lang="es-ES" sz="1200" dirty="0">
                          <a:latin typeface="+mn-lt"/>
                        </a:rPr>
                        <a:t>más </a:t>
                      </a:r>
                      <a:r>
                        <a:rPr lang="es-ES" sz="1200" b="1" dirty="0">
                          <a:latin typeface="+mn-lt"/>
                        </a:rPr>
                        <a:t>costoso</a:t>
                      </a:r>
                      <a:r>
                        <a:rPr lang="es-ES" sz="1200" dirty="0">
                          <a:latin typeface="+mn-lt"/>
                        </a:rPr>
                        <a:t> computacionalmente.</a:t>
                      </a:r>
                    </a:p>
                  </a:txBody>
                  <a:tcPr marL="31762" marR="31762" marT="15881" marB="15881" anchor="ctr">
                    <a:lnL>
                      <a:noFill/>
                    </a:lnL>
                    <a:lnR>
                      <a:noFill/>
                    </a:lnR>
                    <a:lnT>
                      <a:noFill/>
                    </a:lnT>
                    <a:lnB>
                      <a:noFill/>
                    </a:lnB>
                  </a:tcPr>
                </a:tc>
                <a:extLst>
                  <a:ext uri="{0D108BD9-81ED-4DB2-BD59-A6C34878D82A}">
                    <a16:rowId xmlns:a16="http://schemas.microsoft.com/office/drawing/2014/main" val="2426353312"/>
                  </a:ext>
                </a:extLst>
              </a:tr>
              <a:tr h="794040">
                <a:tc>
                  <a:txBody>
                    <a:bodyPr/>
                    <a:lstStyle/>
                    <a:p>
                      <a:r>
                        <a:rPr lang="en-US" sz="1200" b="1">
                          <a:latin typeface="+mn-lt"/>
                        </a:rPr>
                        <a:t>Linear Regression (LR)</a:t>
                      </a:r>
                      <a:endParaRPr lang="en-US" sz="1200">
                        <a:latin typeface="+mn-lt"/>
                      </a:endParaRPr>
                    </a:p>
                  </a:txBody>
                  <a:tcPr marL="31762" marR="31762" marT="15881" marB="15881" anchor="ctr">
                    <a:lnL>
                      <a:noFill/>
                    </a:lnL>
                    <a:lnR>
                      <a:noFill/>
                    </a:lnR>
                    <a:lnT>
                      <a:noFill/>
                    </a:lnT>
                    <a:lnB>
                      <a:noFill/>
                    </a:lnB>
                  </a:tcPr>
                </a:tc>
                <a:tc>
                  <a:txBody>
                    <a:bodyPr/>
                    <a:lstStyle/>
                    <a:p>
                      <a:r>
                        <a:rPr lang="en-US" sz="1200">
                          <a:latin typeface="+mn-lt"/>
                        </a:rPr>
                        <a:t>5.3 – 99.0</a:t>
                      </a:r>
                    </a:p>
                  </a:txBody>
                  <a:tcPr marL="31762" marR="31762" marT="15881" marB="15881" anchor="ctr">
                    <a:lnL>
                      <a:noFill/>
                    </a:lnL>
                    <a:lnR>
                      <a:noFill/>
                    </a:lnR>
                    <a:lnT>
                      <a:noFill/>
                    </a:lnT>
                    <a:lnB>
                      <a:noFill/>
                    </a:lnB>
                  </a:tcPr>
                </a:tc>
                <a:tc>
                  <a:txBody>
                    <a:bodyPr/>
                    <a:lstStyle/>
                    <a:p>
                      <a:r>
                        <a:rPr lang="en-US" sz="1200" b="1">
                          <a:latin typeface="+mn-lt"/>
                        </a:rPr>
                        <a:t>36.5</a:t>
                      </a:r>
                      <a:endParaRPr lang="en-US" sz="1200">
                        <a:latin typeface="+mn-lt"/>
                      </a:endParaRPr>
                    </a:p>
                  </a:txBody>
                  <a:tcPr marL="31762" marR="31762" marT="15881" marB="15881" anchor="ctr">
                    <a:lnL>
                      <a:noFill/>
                    </a:lnL>
                    <a:lnR>
                      <a:noFill/>
                    </a:lnR>
                    <a:lnT>
                      <a:noFill/>
                    </a:lnT>
                    <a:lnB>
                      <a:noFill/>
                    </a:lnB>
                  </a:tcPr>
                </a:tc>
                <a:tc>
                  <a:txBody>
                    <a:bodyPr/>
                    <a:lstStyle/>
                    <a:p>
                      <a:r>
                        <a:rPr lang="es-ES" sz="1200">
                          <a:latin typeface="+mn-lt"/>
                        </a:rPr>
                        <a:t>- Algoritmo más </a:t>
                      </a:r>
                      <a:r>
                        <a:rPr lang="es-ES" sz="1200" b="1">
                          <a:latin typeface="+mn-lt"/>
                        </a:rPr>
                        <a:t>rápido</a:t>
                      </a:r>
                      <a:r>
                        <a:rPr lang="es-ES" sz="1200">
                          <a:latin typeface="+mn-lt"/>
                        </a:rPr>
                        <a:t> de entrenar.- Buen rendimiento en horizontes diarios con mucho dato.</a:t>
                      </a:r>
                    </a:p>
                  </a:txBody>
                  <a:tcPr marL="31762" marR="31762" marT="15881" marB="15881" anchor="ctr">
                    <a:lnL>
                      <a:noFill/>
                    </a:lnL>
                    <a:lnR>
                      <a:noFill/>
                    </a:lnR>
                    <a:lnT>
                      <a:noFill/>
                    </a:lnT>
                    <a:lnB>
                      <a:noFill/>
                    </a:lnB>
                  </a:tcPr>
                </a:tc>
                <a:tc>
                  <a:txBody>
                    <a:bodyPr/>
                    <a:lstStyle/>
                    <a:p>
                      <a:r>
                        <a:rPr lang="es-ES" sz="1200">
                          <a:latin typeface="+mn-lt"/>
                        </a:rPr>
                        <a:t>Precisión más baja en intervalos cortos.Necesita bastante dato para estabilizarse.</a:t>
                      </a:r>
                    </a:p>
                  </a:txBody>
                  <a:tcPr marL="31762" marR="31762" marT="15881" marB="15881" anchor="ctr">
                    <a:lnL>
                      <a:noFill/>
                    </a:lnL>
                    <a:lnR>
                      <a:noFill/>
                    </a:lnR>
                    <a:lnT>
                      <a:noFill/>
                    </a:lnT>
                    <a:lnB>
                      <a:noFill/>
                    </a:lnB>
                  </a:tcPr>
                </a:tc>
                <a:extLst>
                  <a:ext uri="{0D108BD9-81ED-4DB2-BD59-A6C34878D82A}">
                    <a16:rowId xmlns:a16="http://schemas.microsoft.com/office/drawing/2014/main" val="362189198"/>
                  </a:ext>
                </a:extLst>
              </a:tr>
              <a:tr h="889325">
                <a:tc>
                  <a:txBody>
                    <a:bodyPr/>
                    <a:lstStyle/>
                    <a:p>
                      <a:r>
                        <a:rPr lang="en-US" sz="1200" b="1">
                          <a:latin typeface="+mn-lt"/>
                        </a:rPr>
                        <a:t>Neural Networks (NN)</a:t>
                      </a:r>
                      <a:endParaRPr lang="en-US" sz="1200">
                        <a:latin typeface="+mn-lt"/>
                      </a:endParaRPr>
                    </a:p>
                  </a:txBody>
                  <a:tcPr marL="31762" marR="31762" marT="15881" marB="15881" anchor="ctr">
                    <a:lnL>
                      <a:noFill/>
                    </a:lnL>
                    <a:lnR>
                      <a:noFill/>
                    </a:lnR>
                    <a:lnT>
                      <a:noFill/>
                    </a:lnT>
                    <a:lnB>
                      <a:noFill/>
                    </a:lnB>
                  </a:tcPr>
                </a:tc>
                <a:tc>
                  <a:txBody>
                    <a:bodyPr/>
                    <a:lstStyle/>
                    <a:p>
                      <a:r>
                        <a:rPr lang="en-US" sz="1200">
                          <a:latin typeface="+mn-lt"/>
                        </a:rPr>
                        <a:t>1.76 – 170.9</a:t>
                      </a:r>
                    </a:p>
                  </a:txBody>
                  <a:tcPr marL="31762" marR="31762" marT="15881" marB="15881" anchor="ctr">
                    <a:lnL>
                      <a:noFill/>
                    </a:lnL>
                    <a:lnR>
                      <a:noFill/>
                    </a:lnR>
                    <a:lnT>
                      <a:noFill/>
                    </a:lnT>
                    <a:lnB>
                      <a:noFill/>
                    </a:lnB>
                  </a:tcPr>
                </a:tc>
                <a:tc>
                  <a:txBody>
                    <a:bodyPr/>
                    <a:lstStyle/>
                    <a:p>
                      <a:r>
                        <a:rPr lang="en-US" sz="1200" b="1">
                          <a:latin typeface="+mn-lt"/>
                        </a:rPr>
                        <a:t>38.9</a:t>
                      </a:r>
                      <a:endParaRPr lang="en-US" sz="1200">
                        <a:latin typeface="+mn-lt"/>
                      </a:endParaRPr>
                    </a:p>
                  </a:txBody>
                  <a:tcPr marL="31762" marR="31762" marT="15881" marB="15881" anchor="ctr">
                    <a:lnL>
                      <a:noFill/>
                    </a:lnL>
                    <a:lnR>
                      <a:noFill/>
                    </a:lnR>
                    <a:lnT>
                      <a:noFill/>
                    </a:lnT>
                    <a:lnB>
                      <a:noFill/>
                    </a:lnB>
                  </a:tcPr>
                </a:tc>
                <a:tc>
                  <a:txBody>
                    <a:bodyPr/>
                    <a:lstStyle/>
                    <a:p>
                      <a:r>
                        <a:rPr lang="es-ES" sz="1200">
                          <a:latin typeface="+mn-lt"/>
                        </a:rPr>
                        <a:t>- Captura relaciones </a:t>
                      </a:r>
                      <a:r>
                        <a:rPr lang="es-ES" sz="1200" b="1">
                          <a:latin typeface="+mn-lt"/>
                        </a:rPr>
                        <a:t>no lineales</a:t>
                      </a:r>
                      <a:r>
                        <a:rPr lang="es-ES" sz="1200">
                          <a:latin typeface="+mn-lt"/>
                        </a:rPr>
                        <a:t> complejas.- Mejor cuando se dispone de </a:t>
                      </a:r>
                      <a:r>
                        <a:rPr lang="es-ES" sz="1200" b="1">
                          <a:latin typeface="+mn-lt"/>
                        </a:rPr>
                        <a:t>mucho dato</a:t>
                      </a:r>
                      <a:r>
                        <a:rPr lang="es-ES" sz="1200">
                          <a:latin typeface="+mn-lt"/>
                        </a:rPr>
                        <a:t>.</a:t>
                      </a:r>
                    </a:p>
                  </a:txBody>
                  <a:tcPr marL="31762" marR="31762" marT="15881" marB="15881" anchor="ctr">
                    <a:lnL>
                      <a:noFill/>
                    </a:lnL>
                    <a:lnR>
                      <a:noFill/>
                    </a:lnR>
                    <a:lnT>
                      <a:noFill/>
                    </a:lnT>
                    <a:lnB>
                      <a:noFill/>
                    </a:lnB>
                  </a:tcPr>
                </a:tc>
                <a:tc>
                  <a:txBody>
                    <a:bodyPr/>
                    <a:lstStyle/>
                    <a:p>
                      <a:r>
                        <a:rPr lang="es-ES" sz="1200" dirty="0">
                          <a:latin typeface="+mn-lt"/>
                        </a:rPr>
                        <a:t>Error promedio más alto</a:t>
                      </a:r>
                      <a:r>
                        <a:rPr lang="es-ES" sz="1200" dirty="0" smtClean="0">
                          <a:latin typeface="+mn-lt"/>
                        </a:rPr>
                        <a:t>. Entrenamiento </a:t>
                      </a:r>
                      <a:r>
                        <a:rPr lang="es-ES" sz="1200" dirty="0">
                          <a:latin typeface="+mn-lt"/>
                        </a:rPr>
                        <a:t>lento</a:t>
                      </a:r>
                      <a:r>
                        <a:rPr lang="es-ES" sz="1200" dirty="0" smtClean="0">
                          <a:latin typeface="+mn-lt"/>
                        </a:rPr>
                        <a:t>. Se </a:t>
                      </a:r>
                      <a:r>
                        <a:rPr lang="es-ES" sz="1200" dirty="0">
                          <a:latin typeface="+mn-lt"/>
                        </a:rPr>
                        <a:t>beneficia de eliminación de variables menos relevantes.</a:t>
                      </a:r>
                    </a:p>
                  </a:txBody>
                  <a:tcPr marL="31762" marR="31762" marT="15881" marB="15881" anchor="ctr">
                    <a:lnL>
                      <a:noFill/>
                    </a:lnL>
                    <a:lnR>
                      <a:noFill/>
                    </a:lnR>
                    <a:lnT>
                      <a:noFill/>
                    </a:lnT>
                    <a:lnB>
                      <a:noFill/>
                    </a:lnB>
                  </a:tcPr>
                </a:tc>
                <a:extLst>
                  <a:ext uri="{0D108BD9-81ED-4DB2-BD59-A6C34878D82A}">
                    <a16:rowId xmlns:a16="http://schemas.microsoft.com/office/drawing/2014/main" val="530146451"/>
                  </a:ext>
                </a:extLst>
              </a:tr>
            </a:tbl>
          </a:graphicData>
        </a:graphic>
      </p:graphicFrame>
    </p:spTree>
    <p:extLst>
      <p:ext uri="{BB962C8B-B14F-4D97-AF65-F5344CB8AC3E}">
        <p14:creationId xmlns:p14="http://schemas.microsoft.com/office/powerpoint/2010/main" val="3473243731"/>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TotalTime>
  <Words>905</Words>
  <Application>Microsoft Office PowerPoint</Application>
  <PresentationFormat>Presentación en pantalla (4:3)</PresentationFormat>
  <Paragraphs>69</Paragraphs>
  <Slides>7</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Ruben Efrain Basantes Serrano</dc:creator>
  <cp:lastModifiedBy>Ruben Efrain Basantes Serrano</cp:lastModifiedBy>
  <cp:revision>12</cp:revision>
  <dcterms:created xsi:type="dcterms:W3CDTF">2025-09-26T20:36:29Z</dcterms:created>
  <dcterms:modified xsi:type="dcterms:W3CDTF">2025-09-26T22:48:11Z</dcterms:modified>
</cp:coreProperties>
</file>