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29" r:id="rId3"/>
    <p:sldId id="387" r:id="rId4"/>
    <p:sldId id="391" r:id="rId5"/>
    <p:sldId id="395" r:id="rId6"/>
    <p:sldId id="39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/>
    <p:restoredTop sz="94320"/>
  </p:normalViewPr>
  <p:slideViewPr>
    <p:cSldViewPr snapToGrid="0" snapToObjects="1">
      <p:cViewPr varScale="1">
        <p:scale>
          <a:sx n="109" d="100"/>
          <a:sy n="109" d="100"/>
        </p:scale>
        <p:origin x="216" y="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F07A-16FB-5949-871B-0C209E05AFF7}" type="datetimeFigureOut">
              <a:rPr lang="es-ES_tradnl" smtClean="0"/>
              <a:t>11/4/24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1510F-9091-5441-A94B-C2D045E8CA1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52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97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859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332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2454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223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AE15-9165-404B-8EAE-86AF2F480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D37B0-9CA7-DC4F-8070-DF36EE8DE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36A53-873D-4F4E-8329-70DC3961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11/4/24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E44C1-23E9-D04C-AA86-8C73EE2F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D42D6-E5E0-5E48-B889-E006B3F2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15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BEE71-8B58-6D4C-AB9C-41955B33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484C3-F1E7-3D47-B560-2AFA6886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1E570-D369-1541-BDD8-36635690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11/4/24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436DF-1548-E049-B9E1-C3D1103B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7DB6C-B268-6940-8518-3C3B0D90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71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D4E8B6-285A-B240-9549-951AE8D43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EB272-9E94-6347-BFC8-9A87AA47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4C1DD-F7B9-9B4E-9CA6-44E2D2BC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11/4/24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25724-5BB7-7644-AE03-2688429E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8A5B5-DC96-7942-988F-8D63A48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73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7CAE1-C8F4-364B-92F8-3E3CDA9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86ECE-A098-AA40-8309-94DBF29B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C8329-C800-CC4B-BD1F-E2F2EF6C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11/4/24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FFFE-DB44-7349-82EE-B2C16207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5BD14-9B68-0C4C-8668-305D919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F5095FC-8453-2D40-8B28-459C141C93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98484"/>
            <a:ext cx="10515600" cy="82714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60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2841-C364-B547-90D0-826BB06B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DA0FA9-C2EC-2F4A-9330-5AB54CBA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E45F3-FC50-8043-9D8C-4A0A20F2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11/4/24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B8E9-7BCE-D147-B9FA-F114F1CA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02E56-7738-3144-A956-B018BD5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38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C0559-3C3D-7D43-B918-F822A7CE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028EC-1390-8448-AAC4-CC1FE64E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63F22-F812-CA43-A15B-3FB4FBCF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C665C-097A-1441-B342-BB2869D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11/4/24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8B26A-0B64-7046-BF71-094CAFB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8454A5-6A4A-A24B-BBE2-7DBDAB3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83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54F6E-A9C8-214C-B41F-F3E0F347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1CD4A-186C-114B-AEC3-EA3FE46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D7932-9402-E04C-8C33-91A37877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DA94-0AF5-4B4A-97E4-64BADA6F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235577-E8DC-8941-8F64-3FE2F94E4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E62C8-33AF-2640-8B58-E94CB2EC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11/4/24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486583-3BB4-5C43-96C9-AA803E2D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B599C2-76FC-FA44-B072-E8F23A99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93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49E3-5E3C-A049-96CC-3E4E3544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1550D-6A85-654D-8AC0-A49586C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11/4/24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930B1-48C6-5F47-92C8-3E9B3366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578B8D-221D-2A4B-A0FD-2C627595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07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893B27-5202-724F-8181-70605B2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11/4/24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2C2C2A-DA98-B148-93BF-954732C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3899F-B55B-9D4C-BEAE-79B583A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59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778F-D7C5-4946-B7AC-D05A0DA5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BC06-C99D-B548-B341-574726F6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24746-384D-4C49-AA30-F4238FFE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D05BA-4BCD-3940-86D6-92C9577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11/4/24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8409B3-8639-B946-82AF-2CEF41F3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197EE-76B0-5E41-989F-75062CD1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54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9C85F-0CEF-D748-91A2-16321420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E0A4C2-3C10-E54C-A1E5-B5D61C24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262842-C14E-CD43-8337-D851A584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CCEEA-8184-D74F-B6C4-49E7435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11/4/24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2C4A9-1398-AB4D-BE8C-BE00D4AA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7F1C2D-9D49-0246-939B-B65EE23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245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A8E623-188A-5B42-A4AB-C7C5869D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08D3C7-3EE6-EC43-82C1-8FA4CA74E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04EFE-9899-1E41-928A-305FAA31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F0BEE042-1156-D44F-BE4F-F996B67D94CC}" type="datetimeFigureOut">
              <a:rPr lang="es-ES_tradnl" smtClean="0"/>
              <a:pPr/>
              <a:t>11/4/24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EB6E3-1D5D-9246-860F-A66AF16F7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43023-FD76-EB4C-9351-E5C3BF76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A4CE1A35-97A9-FF4A-A8DA-619E06B6251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99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>
              <a:lumMod val="75000"/>
            </a:schemeClr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8033708-A5C3-3E4A-871C-1216EF0F9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Aprendizaje Automático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E3BCC08-B881-A94D-AE3C-1047DC9E0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Departamento de Informática – UC3M</a:t>
            </a:r>
          </a:p>
          <a:p>
            <a:endParaRPr lang="es-ES_tradnl" dirty="0"/>
          </a:p>
          <a:p>
            <a:r>
              <a:rPr lang="es-ES_tradnl" dirty="0"/>
              <a:t>PRACTICA 2 – </a:t>
            </a:r>
            <a:r>
              <a:rPr lang="es-ES" dirty="0"/>
              <a:t>DETERMINACIÓN DE TIPOS DE ESTRELLAS </a:t>
            </a:r>
            <a:endParaRPr lang="es-ES_tradn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B0CA6B37-EB36-7149-AF61-69F1FBFF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4BB-67C2-C64E-81C5-FF03DE976B00}" type="datetimeyyyy">
              <a:rPr lang="es-ES" smtClean="0"/>
              <a:t>2024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59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D1D7A-D27D-05B9-6DC6-364B331C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s-ES_tradnl" sz="2400" dirty="0"/>
              <a:t>Programar un método (K-</a:t>
            </a:r>
            <a:r>
              <a:rPr lang="es-ES_tradnl" sz="2400" dirty="0" err="1"/>
              <a:t>Means</a:t>
            </a:r>
            <a:r>
              <a:rPr lang="es-ES_tradnl" sz="2400" dirty="0"/>
              <a:t>) de aprendizaje no supervisado.</a:t>
            </a:r>
          </a:p>
          <a:p>
            <a:pPr lvl="1"/>
            <a:r>
              <a:rPr lang="es-ES_tradnl" sz="2400" dirty="0"/>
              <a:t>Practicar con métodos de aprendizaje automático no supervisado.</a:t>
            </a:r>
          </a:p>
          <a:p>
            <a:pPr lvl="1"/>
            <a:r>
              <a:rPr lang="es-ES_tradnl" sz="2400" dirty="0"/>
              <a:t>Trabajar con datos categóricos ordinales</a:t>
            </a:r>
          </a:p>
          <a:p>
            <a:pPr lvl="1"/>
            <a:r>
              <a:rPr lang="es-ES_tradnl" sz="2400" dirty="0"/>
              <a:t>Caracterizar los grupos encontrados.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3923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Entradas. Tenemos datos de 240 estrellas con los siguientes 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D1D7A-D27D-05B9-6DC6-364B331C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s-ES_tradnl" sz="2400" b="1" dirty="0" err="1"/>
              <a:t>Temperature</a:t>
            </a:r>
            <a:r>
              <a:rPr lang="es-ES_tradnl" sz="2400" dirty="0"/>
              <a:t>: Temperatura promedio de la superficie en grados K</a:t>
            </a:r>
          </a:p>
          <a:p>
            <a:pPr lvl="1"/>
            <a:r>
              <a:rPr lang="es-ES_tradnl" sz="2400" b="1" dirty="0"/>
              <a:t>L</a:t>
            </a:r>
            <a:r>
              <a:rPr lang="es-ES_tradnl" sz="2400" dirty="0"/>
              <a:t>: Luminosidad comparada con la del Sol.</a:t>
            </a:r>
          </a:p>
          <a:p>
            <a:pPr lvl="1"/>
            <a:r>
              <a:rPr lang="es-ES_tradnl" sz="2400" b="1" dirty="0"/>
              <a:t>R</a:t>
            </a:r>
            <a:r>
              <a:rPr lang="es-ES_tradnl" sz="2400" dirty="0"/>
              <a:t>: Radio comparado con la del Sol.</a:t>
            </a:r>
          </a:p>
          <a:p>
            <a:pPr lvl="1"/>
            <a:r>
              <a:rPr lang="es-ES_tradnl" sz="2400" b="1" dirty="0"/>
              <a:t>A_M</a:t>
            </a:r>
            <a:r>
              <a:rPr lang="es-ES_tradnl" sz="2400" dirty="0"/>
              <a:t>: Magnitud absoluta (brillo aparente de la estrella si estuviera a 10 parsec de distancia)</a:t>
            </a:r>
          </a:p>
          <a:p>
            <a:pPr lvl="1"/>
            <a:r>
              <a:rPr lang="es-ES_tradnl" sz="2400" b="1" dirty="0" err="1"/>
              <a:t>Spectral_Class</a:t>
            </a:r>
            <a:r>
              <a:rPr lang="es-ES_tradnl" sz="2400" dirty="0"/>
              <a:t>: Clasificación espectral: es un valor que identifica la presencia elementos químicos en el espectro de la estrella. Es una secuencia (O, B, A, F, G, K, M) que se asocia a las estrellas desde las más calientes O, hasta las más frías M</a:t>
            </a:r>
          </a:p>
          <a:p>
            <a:pPr lvl="1"/>
            <a:r>
              <a:rPr lang="es-ES_tradnl" sz="2400" b="1" dirty="0"/>
              <a:t>Color</a:t>
            </a:r>
            <a:r>
              <a:rPr lang="es-ES_tradnl" sz="2400" dirty="0"/>
              <a:t>: Color principal del espectro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BD7F24-A34B-BAB7-11C4-3B3BA7D6A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428" y="49441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9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Variables categóricas ordinales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D1D7A-D27D-05B9-6DC6-364B331C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4"/>
            <a:ext cx="10515600" cy="5002740"/>
          </a:xfrm>
        </p:spPr>
        <p:txBody>
          <a:bodyPr>
            <a:normAutofit/>
          </a:bodyPr>
          <a:lstStyle/>
          <a:p>
            <a:pPr lvl="1"/>
            <a:r>
              <a:rPr lang="es-ES_tradnl" sz="2400" b="1" dirty="0" err="1"/>
              <a:t>Spectral_Class</a:t>
            </a:r>
            <a:r>
              <a:rPr lang="es-ES_tradnl" sz="2400" dirty="0"/>
              <a:t>: Indica energía. Buscar en internet. </a:t>
            </a:r>
          </a:p>
          <a:p>
            <a:pPr lvl="1"/>
            <a:r>
              <a:rPr lang="es-ES_tradnl" sz="2400" b="1" dirty="0"/>
              <a:t>Color</a:t>
            </a:r>
            <a:r>
              <a:rPr lang="es-ES_tradnl" sz="2400" dirty="0"/>
              <a:t>: El color, también indica energía. </a:t>
            </a:r>
          </a:p>
          <a:p>
            <a:pPr marL="457200" lvl="1" indent="0">
              <a:buNone/>
            </a:pPr>
            <a:r>
              <a:rPr lang="es-E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'Red'</a:t>
            </a:r>
            <a:r>
              <a:rPr lang="es-E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'Orange-Red'</a:t>
            </a:r>
            <a:r>
              <a:rPr lang="es-E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'Orange'</a:t>
            </a:r>
            <a:r>
              <a:rPr lang="es-E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'Pale </a:t>
            </a:r>
            <a:r>
              <a:rPr lang="es-ES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yellow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orange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Yellowish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yellow-white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Whitish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Yellowish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White'</a:t>
            </a:r>
            <a:r>
              <a:rPr lang="es-E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White-Yellow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'White'</a:t>
            </a:r>
            <a:r>
              <a:rPr lang="es-E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Blue-white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s-E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'Blue'</a:t>
            </a:r>
            <a:r>
              <a:rPr lang="es-E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lvl="1"/>
            <a:endParaRPr lang="es-ES_tradnl" sz="2400" dirty="0"/>
          </a:p>
          <a:p>
            <a:pPr lvl="2"/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72510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Caracterizar grupos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D1D7A-D27D-05B9-6DC6-364B331C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4"/>
            <a:ext cx="10515600" cy="5002740"/>
          </a:xfrm>
        </p:spPr>
        <p:txBody>
          <a:bodyPr>
            <a:normAutofit/>
          </a:bodyPr>
          <a:lstStyle/>
          <a:p>
            <a:pPr lvl="1"/>
            <a:r>
              <a:rPr lang="es-ES_tradnl" sz="2400" dirty="0"/>
              <a:t>Clases utilizadas en astronomía. </a:t>
            </a:r>
          </a:p>
          <a:p>
            <a:pPr marL="457200" lvl="1" indent="0">
              <a:buNone/>
            </a:pPr>
            <a:endParaRPr lang="es-ES_tradnl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6467051-8A9B-46DF-6C30-9F717D276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88585"/>
              </p:ext>
            </p:extLst>
          </p:nvPr>
        </p:nvGraphicFramePr>
        <p:xfrm>
          <a:off x="1113692" y="1934308"/>
          <a:ext cx="10738339" cy="4724399"/>
        </p:xfrm>
        <a:graphic>
          <a:graphicData uri="http://schemas.openxmlformats.org/drawingml/2006/table">
            <a:tbl>
              <a:tblPr firstRow="1" firstCol="1" bandRow="1"/>
              <a:tblGrid>
                <a:gridCol w="2318710">
                  <a:extLst>
                    <a:ext uri="{9D8B030D-6E8A-4147-A177-3AD203B41FA5}">
                      <a16:colId xmlns:a16="http://schemas.microsoft.com/office/drawing/2014/main" val="1020605885"/>
                    </a:ext>
                  </a:extLst>
                </a:gridCol>
                <a:gridCol w="1523943">
                  <a:extLst>
                    <a:ext uri="{9D8B030D-6E8A-4147-A177-3AD203B41FA5}">
                      <a16:colId xmlns:a16="http://schemas.microsoft.com/office/drawing/2014/main" val="1964477540"/>
                    </a:ext>
                  </a:extLst>
                </a:gridCol>
                <a:gridCol w="968380">
                  <a:extLst>
                    <a:ext uri="{9D8B030D-6E8A-4147-A177-3AD203B41FA5}">
                      <a16:colId xmlns:a16="http://schemas.microsoft.com/office/drawing/2014/main" val="3910994152"/>
                    </a:ext>
                  </a:extLst>
                </a:gridCol>
                <a:gridCol w="1678267">
                  <a:extLst>
                    <a:ext uri="{9D8B030D-6E8A-4147-A177-3AD203B41FA5}">
                      <a16:colId xmlns:a16="http://schemas.microsoft.com/office/drawing/2014/main" val="3625847681"/>
                    </a:ext>
                  </a:extLst>
                </a:gridCol>
                <a:gridCol w="1408202">
                  <a:extLst>
                    <a:ext uri="{9D8B030D-6E8A-4147-A177-3AD203B41FA5}">
                      <a16:colId xmlns:a16="http://schemas.microsoft.com/office/drawing/2014/main" val="1367960899"/>
                    </a:ext>
                  </a:extLst>
                </a:gridCol>
                <a:gridCol w="996672">
                  <a:extLst>
                    <a:ext uri="{9D8B030D-6E8A-4147-A177-3AD203B41FA5}">
                      <a16:colId xmlns:a16="http://schemas.microsoft.com/office/drawing/2014/main" val="358311099"/>
                    </a:ext>
                  </a:extLst>
                </a:gridCol>
                <a:gridCol w="1844165">
                  <a:extLst>
                    <a:ext uri="{9D8B030D-6E8A-4147-A177-3AD203B41FA5}">
                      <a16:colId xmlns:a16="http://schemas.microsoft.com/office/drawing/2014/main" val="1365301606"/>
                    </a:ext>
                  </a:extLst>
                </a:gridCol>
              </a:tblGrid>
              <a:tr h="652133">
                <a:tc>
                  <a:txBody>
                    <a:bodyPr/>
                    <a:lstStyle/>
                    <a:p>
                      <a:pPr algn="just"/>
                      <a:r>
                        <a:rPr lang="es-ES" sz="1600" b="1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Clase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Temperatura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A_M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Color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Clase Espectral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604209"/>
                  </a:ext>
                </a:extLst>
              </a:tr>
              <a:tr h="574146">
                <a:tc>
                  <a:txBody>
                    <a:bodyPr/>
                    <a:lstStyle/>
                    <a:p>
                      <a:pPr algn="just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Enana roja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3.000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7,0∙10</a:t>
                      </a:r>
                      <a:r>
                        <a:rPr lang="es-ES" sz="1600" kern="0" baseline="3000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1,0∙10</a:t>
                      </a:r>
                      <a:r>
                        <a:rPr lang="es-ES" sz="1600" kern="0" baseline="3000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+17.5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rojo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K-M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628571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just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Enana marrón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3.300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5,5∙10</a:t>
                      </a:r>
                      <a:r>
                        <a:rPr lang="es-ES" sz="1600" kern="0" baseline="3000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3,5∙10</a:t>
                      </a:r>
                      <a:r>
                        <a:rPr lang="es-ES" sz="1600" kern="0" baseline="3000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+12.5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rojo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657323"/>
                  </a:ext>
                </a:extLst>
              </a:tr>
              <a:tr h="391281">
                <a:tc>
                  <a:txBody>
                    <a:bodyPr/>
                    <a:lstStyle/>
                    <a:p>
                      <a:pPr algn="just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Enana blanca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14.000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2,5∙10</a:t>
                      </a:r>
                      <a:r>
                        <a:rPr lang="es-ES" sz="1600" kern="0" baseline="3000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1,0∙10</a:t>
                      </a:r>
                      <a:r>
                        <a:rPr lang="es-ES" sz="1600" kern="0" baseline="3000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+12.6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blanca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B-G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707589"/>
                  </a:ext>
                </a:extLst>
              </a:tr>
              <a:tr h="1070706">
                <a:tc>
                  <a:txBody>
                    <a:bodyPr/>
                    <a:lstStyle/>
                    <a:p>
                      <a:pPr algn="just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Estrella en secuencia principal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16.000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3.2∙10</a:t>
                      </a:r>
                      <a:r>
                        <a:rPr lang="es-ES" sz="1600" kern="0" baseline="3000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4,4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-0.4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blanca-amarilla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B-M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209155"/>
                  </a:ext>
                </a:extLst>
              </a:tr>
              <a:tr h="1070706">
                <a:tc>
                  <a:txBody>
                    <a:bodyPr/>
                    <a:lstStyle/>
                    <a:p>
                      <a:pPr algn="just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Super gigante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15.000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3.0∙10</a:t>
                      </a:r>
                      <a:r>
                        <a:rPr lang="es-ES" sz="1600" kern="0" baseline="3000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5,0∙10</a:t>
                      </a:r>
                      <a:r>
                        <a:rPr lang="es-ES" sz="1600" kern="0" baseline="3000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-6.4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blanca-amarilla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B-M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289681"/>
                  </a:ext>
                </a:extLst>
              </a:tr>
              <a:tr h="574146">
                <a:tc>
                  <a:txBody>
                    <a:bodyPr/>
                    <a:lstStyle/>
                    <a:p>
                      <a:pPr algn="just"/>
                      <a:r>
                        <a:rPr lang="es-ES" sz="1600" kern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Hiper gigante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11.000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3.0∙10</a:t>
                      </a:r>
                      <a:r>
                        <a:rPr lang="es-ES" sz="1600" kern="0" baseline="3000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1,4∙10</a:t>
                      </a:r>
                      <a:r>
                        <a:rPr lang="es-ES" sz="1600" kern="0" baseline="3000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-9.6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amarilla</a:t>
                      </a:r>
                      <a:endParaRPr lang="es-ES" sz="2400" kern="10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0" dirty="0">
                          <a:effectLst/>
                          <a:latin typeface="Montserrat" pitchFamily="2" charset="77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B-M</a:t>
                      </a:r>
                      <a:endParaRPr lang="es-ES" sz="2400" kern="100" dirty="0">
                        <a:effectLst/>
                        <a:latin typeface="Montserrat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18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 1</a:t>
            </a:r>
          </a:p>
        </p:txBody>
      </p:sp>
      <p:pic>
        <p:nvPicPr>
          <p:cNvPr id="3" name="Picture 8" descr="What is GitHub? — Pythia Foundations">
            <a:extLst>
              <a:ext uri="{FF2B5EF4-FFF2-40B4-BE49-F238E27FC236}">
                <a16:creationId xmlns:a16="http://schemas.microsoft.com/office/drawing/2014/main" id="{C77CBD2C-6D24-6519-DFCE-23559DA0C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646" y="1707508"/>
            <a:ext cx="5206311" cy="292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67B6A57-1153-D131-AEAC-3A4517369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48" y="1524000"/>
            <a:ext cx="7322574" cy="3864077"/>
          </a:xfrm>
        </p:spPr>
        <p:txBody>
          <a:bodyPr>
            <a:normAutofit/>
          </a:bodyPr>
          <a:lstStyle/>
          <a:p>
            <a:pPr lvl="1"/>
            <a:r>
              <a:rPr lang="es-ES_tradnl" sz="2400" dirty="0" err="1"/>
              <a:t>Commit</a:t>
            </a:r>
            <a:r>
              <a:rPr lang="es-ES_tradnl" sz="2400" dirty="0"/>
              <a:t> semanal.</a:t>
            </a:r>
          </a:p>
          <a:p>
            <a:pPr lvl="1"/>
            <a:r>
              <a:rPr lang="es-ES_tradnl" sz="2400" dirty="0"/>
              <a:t>Sólo un repositorio por grupo de prácticas</a:t>
            </a:r>
          </a:p>
          <a:p>
            <a:pPr lvl="1"/>
            <a:r>
              <a:rPr lang="es-ES_tradnl" sz="2400" b="1" dirty="0">
                <a:solidFill>
                  <a:srgbClr val="C00000"/>
                </a:solidFill>
              </a:rPr>
              <a:t>Repositorio privado</a:t>
            </a:r>
          </a:p>
          <a:p>
            <a:pPr lvl="1"/>
            <a:r>
              <a:rPr lang="es-ES_tradnl" sz="2400" dirty="0"/>
              <a:t>Nombre repositorio: “GrupoXX_Practica1”</a:t>
            </a:r>
          </a:p>
          <a:p>
            <a:pPr lvl="1"/>
            <a:r>
              <a:rPr lang="es-ES_tradnl" sz="2400" dirty="0"/>
              <a:t>Invitar al profesor como “Colaborador”</a:t>
            </a:r>
          </a:p>
          <a:p>
            <a:pPr marL="457200" lvl="1" indent="0">
              <a:buNone/>
            </a:pPr>
            <a:r>
              <a:rPr lang="es-ES_tradnl" sz="2400" dirty="0"/>
              <a:t>     “</a:t>
            </a:r>
            <a:r>
              <a:rPr lang="es-ES_tradnl" sz="2400" b="1" dirty="0" err="1"/>
              <a:t>mpatrici</a:t>
            </a:r>
            <a:r>
              <a:rPr lang="es-ES_tradnl" sz="2400" b="1" dirty="0"/>
              <a:t> UC3M</a:t>
            </a:r>
            <a:r>
              <a:rPr lang="es-ES_tradnl" sz="2400" dirty="0"/>
              <a:t>”</a:t>
            </a:r>
          </a:p>
          <a:p>
            <a:pPr lvl="1"/>
            <a:r>
              <a:rPr lang="es-ES_tradnl" sz="2400" dirty="0"/>
              <a:t>Enviar el enlace del repositorio:</a:t>
            </a:r>
          </a:p>
          <a:p>
            <a:pPr marL="457200" lvl="1" indent="0">
              <a:buNone/>
            </a:pPr>
            <a:r>
              <a:rPr lang="es-ES_tradnl" sz="2400" dirty="0"/>
              <a:t>   mpatrici@inf.uc3m.es</a:t>
            </a:r>
          </a:p>
          <a:p>
            <a:pPr marL="457200" lvl="1" indent="0">
              <a:buNone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175232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30862</TotalTime>
  <Words>377</Words>
  <Application>Microsoft Macintosh PowerPoint</Application>
  <PresentationFormat>Panorámica</PresentationFormat>
  <Paragraphs>90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Menlo</vt:lpstr>
      <vt:lpstr>Montserrat</vt:lpstr>
      <vt:lpstr>Montserrat Light</vt:lpstr>
      <vt:lpstr>Tema de Office</vt:lpstr>
      <vt:lpstr>Aprendizaje Automático</vt:lpstr>
      <vt:lpstr>Práctica 2</vt:lpstr>
      <vt:lpstr>Práctica 2</vt:lpstr>
      <vt:lpstr>Práctica 2</vt:lpstr>
      <vt:lpstr>Práctica 2</vt:lpstr>
      <vt:lpstr>Práctica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</dc:title>
  <dc:creator>Antonio Berlanga</dc:creator>
  <cp:lastModifiedBy>mangelpg patricio</cp:lastModifiedBy>
  <cp:revision>35</cp:revision>
  <dcterms:created xsi:type="dcterms:W3CDTF">2021-12-10T11:28:42Z</dcterms:created>
  <dcterms:modified xsi:type="dcterms:W3CDTF">2024-04-11T16:41:32Z</dcterms:modified>
</cp:coreProperties>
</file>