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41"/>
  </p:notesMasterIdLst>
  <p:sldIdLst>
    <p:sldId id="256" r:id="rId2"/>
    <p:sldId id="268" r:id="rId3"/>
    <p:sldId id="261" r:id="rId4"/>
    <p:sldId id="318" r:id="rId5"/>
    <p:sldId id="321" r:id="rId6"/>
    <p:sldId id="314" r:id="rId7"/>
    <p:sldId id="320" r:id="rId8"/>
    <p:sldId id="322" r:id="rId9"/>
    <p:sldId id="288" r:id="rId10"/>
    <p:sldId id="281" r:id="rId11"/>
    <p:sldId id="297" r:id="rId12"/>
    <p:sldId id="269" r:id="rId13"/>
    <p:sldId id="304" r:id="rId14"/>
    <p:sldId id="270" r:id="rId15"/>
    <p:sldId id="305" r:id="rId16"/>
    <p:sldId id="306" r:id="rId17"/>
    <p:sldId id="272" r:id="rId18"/>
    <p:sldId id="307" r:id="rId19"/>
    <p:sldId id="308" r:id="rId20"/>
    <p:sldId id="309" r:id="rId21"/>
    <p:sldId id="310" r:id="rId22"/>
    <p:sldId id="311" r:id="rId23"/>
    <p:sldId id="303" r:id="rId24"/>
    <p:sldId id="285" r:id="rId25"/>
    <p:sldId id="291" r:id="rId26"/>
    <p:sldId id="329" r:id="rId27"/>
    <p:sldId id="292" r:id="rId28"/>
    <p:sldId id="293" r:id="rId29"/>
    <p:sldId id="326" r:id="rId30"/>
    <p:sldId id="294" r:id="rId31"/>
    <p:sldId id="295" r:id="rId32"/>
    <p:sldId id="302" r:id="rId33"/>
    <p:sldId id="296" r:id="rId34"/>
    <p:sldId id="312" r:id="rId35"/>
    <p:sldId id="313" r:id="rId36"/>
    <p:sldId id="324" r:id="rId37"/>
    <p:sldId id="327" r:id="rId38"/>
    <p:sldId id="328" r:id="rId39"/>
    <p:sldId id="3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71993" autoAdjust="0"/>
  </p:normalViewPr>
  <p:slideViewPr>
    <p:cSldViewPr snapToGrid="0">
      <p:cViewPr varScale="1">
        <p:scale>
          <a:sx n="52" d="100"/>
          <a:sy n="52" d="100"/>
        </p:scale>
        <p:origin x="-1146" y="-90"/>
      </p:cViewPr>
      <p:guideLst>
        <p:guide orient="horz" pos="2160"/>
        <p:guide pos="3840"/>
      </p:guideLst>
    </p:cSldViewPr>
  </p:slideViewPr>
  <p:notesTextViewPr>
    <p:cViewPr>
      <p:scale>
        <a:sx n="1" d="1"/>
        <a:sy n="1" d="1"/>
      </p:scale>
      <p:origin x="0" y="0"/>
    </p:cViewPr>
  </p:notesTextViewPr>
  <p:sorterViewPr>
    <p:cViewPr varScale="1">
      <p:scale>
        <a:sx n="1" d="1"/>
        <a:sy n="1" d="1"/>
      </p:scale>
      <p:origin x="0" y="-99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53098-A306-4613-8938-863E5389A0E3}" type="datetimeFigureOut">
              <a:rPr lang="en-US" smtClean="0"/>
              <a:t>9/26/2017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19C0-529C-4F8D-B9D7-88585A57619C}" type="slidenum">
              <a:rPr lang="en-US" smtClean="0"/>
              <a:t>‹Nº›</a:t>
            </a:fld>
            <a:endParaRPr lang="en-US"/>
          </a:p>
        </p:txBody>
      </p:sp>
    </p:spTree>
    <p:extLst>
      <p:ext uri="{BB962C8B-B14F-4D97-AF65-F5344CB8AC3E}">
        <p14:creationId xmlns:p14="http://schemas.microsoft.com/office/powerpoint/2010/main" val="287816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Hello!</a:t>
            </a:r>
            <a:r>
              <a:rPr lang="en-US" baseline="0" dirty="0" smtClean="0"/>
              <a:t>  </a:t>
            </a:r>
            <a:endParaRPr lang="en-US" baseline="0" dirty="0" smtClean="0"/>
          </a:p>
          <a:p>
            <a:endParaRPr lang="en-US" baseline="0" dirty="0" smtClean="0"/>
          </a:p>
          <a:p>
            <a:r>
              <a:rPr lang="en-US" baseline="0" dirty="0" smtClean="0"/>
              <a:t>In this </a:t>
            </a:r>
            <a:r>
              <a:rPr lang="en-US" baseline="0" dirty="0" smtClean="0"/>
              <a:t>video we will discuss the Data Quality Assessment and Correction Plan, the ETL Processes, and loaded Instances for our project, the Terrorism Data Warehouse.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a:t>
            </a:fld>
            <a:endParaRPr lang="en-US"/>
          </a:p>
        </p:txBody>
      </p:sp>
    </p:spTree>
    <p:extLst>
      <p:ext uri="{BB962C8B-B14F-4D97-AF65-F5344CB8AC3E}">
        <p14:creationId xmlns:p14="http://schemas.microsoft.com/office/powerpoint/2010/main" val="558699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a:t>
            </a:r>
            <a:r>
              <a:rPr lang="en-US" baseline="0" dirty="0" smtClean="0"/>
              <a:t> Data Quality plan we will follow is the one we studied in class which has the four main phases of:</a:t>
            </a:r>
          </a:p>
          <a:p>
            <a:r>
              <a:rPr lang="en-US" baseline="0" dirty="0" smtClean="0"/>
              <a:t>Assessment, Diagnosis, Correction, and Prevention.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general idea is to define our quality measures, evaluate the data to detect anomalies, correct the anomalies found and finally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execute corrective actions to prevent data quality problems in the data warehouse.</a:t>
            </a:r>
            <a:endParaRPr lang="en-US" dirty="0" smtClean="0"/>
          </a:p>
          <a:p>
            <a:endParaRPr lang="en-US" baseline="0" dirty="0" smtClean="0"/>
          </a:p>
          <a:p>
            <a:r>
              <a:rPr lang="en-US" baseline="0" dirty="0" smtClean="0"/>
              <a:t>We use the tool we learned in class,  </a:t>
            </a:r>
            <a:r>
              <a:rPr lang="en-US" baseline="0" dirty="0" err="1" smtClean="0"/>
              <a:t>Talend</a:t>
            </a:r>
            <a:r>
              <a:rPr lang="en-US" baseline="0" dirty="0" smtClean="0"/>
              <a:t> Open Studio for Data Quality to create the Data Profiling of all our data sources.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10</a:t>
            </a:fld>
            <a:endParaRPr lang="en-US"/>
          </a:p>
        </p:txBody>
      </p:sp>
    </p:spTree>
    <p:extLst>
      <p:ext uri="{BB962C8B-B14F-4D97-AF65-F5344CB8AC3E}">
        <p14:creationId xmlns:p14="http://schemas.microsoft.com/office/powerpoint/2010/main" val="134519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start now</a:t>
            </a:r>
            <a:r>
              <a:rPr lang="en-US" baseline="0" dirty="0" smtClean="0"/>
              <a:t> with the Data Profiling to work on the Assessment and Diagnosis </a:t>
            </a:r>
            <a:r>
              <a:rPr lang="en-US" dirty="0" smtClean="0"/>
              <a:t>phases.</a:t>
            </a:r>
            <a:r>
              <a:rPr lang="en-US" baseline="0" dirty="0" smtClean="0"/>
              <a:t>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11</a:t>
            </a:fld>
            <a:endParaRPr lang="en-US"/>
          </a:p>
        </p:txBody>
      </p:sp>
    </p:spTree>
    <p:extLst>
      <p:ext uri="{BB962C8B-B14F-4D97-AF65-F5344CB8AC3E}">
        <p14:creationId xmlns:p14="http://schemas.microsoft.com/office/powerpoint/2010/main" val="155963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start with the data quality assessment for our dataset for Terrorism.  There are terrorist attacks that</a:t>
            </a:r>
            <a:r>
              <a:rPr lang="en-US" baseline="0" dirty="0" smtClean="0"/>
              <a:t> are related to other attacks.  In our original dataset, the related attacks  are embedded in one single attribute as a single string, but in reality it represents many attacks related to another.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12</a:t>
            </a:fld>
            <a:endParaRPr lang="en-US"/>
          </a:p>
        </p:txBody>
      </p:sp>
    </p:spTree>
    <p:extLst>
      <p:ext uri="{BB962C8B-B14F-4D97-AF65-F5344CB8AC3E}">
        <p14:creationId xmlns:p14="http://schemas.microsoft.com/office/powerpoint/2010/main" val="98052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next identify</a:t>
            </a:r>
            <a:r>
              <a:rPr lang="en-US" baseline="0" dirty="0" smtClean="0"/>
              <a:t> null values.   In this case, we identify an important attribute for our context which is the approximate date in which a terrorist attack </a:t>
            </a:r>
          </a:p>
          <a:p>
            <a:r>
              <a:rPr lang="en-US" baseline="0" dirty="0" smtClean="0"/>
              <a:t>occurred.   It has null values, and we need to decide if we will discard the approximate date attribute, or we can find a way to estimate the values using statistical methods and the other attributes available or external resources.   We encounter the null values problem frequently and we will consider either elimination or estimation of values on a case by case basis.</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14</a:t>
            </a:fld>
            <a:endParaRPr lang="en-US"/>
          </a:p>
        </p:txBody>
      </p:sp>
    </p:spTree>
    <p:extLst>
      <p:ext uri="{BB962C8B-B14F-4D97-AF65-F5344CB8AC3E}">
        <p14:creationId xmlns:p14="http://schemas.microsoft.com/office/powerpoint/2010/main" val="289703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16</a:t>
            </a:fld>
            <a:endParaRPr lang="en-US"/>
          </a:p>
        </p:txBody>
      </p:sp>
    </p:spTree>
    <p:extLst>
      <p:ext uri="{BB962C8B-B14F-4D97-AF65-F5344CB8AC3E}">
        <p14:creationId xmlns:p14="http://schemas.microsoft.com/office/powerpoint/2010/main" val="211722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Dummy values is the next data quality problem we encountered.  Generally, too frequent values in</a:t>
            </a:r>
            <a:r>
              <a:rPr lang="en-US" baseline="0" dirty="0" smtClean="0"/>
              <a:t> this case -99 can be immediately</a:t>
            </a:r>
          </a:p>
          <a:p>
            <a:r>
              <a:rPr lang="en-US" baseline="0" dirty="0" smtClean="0"/>
              <a:t>recognized as dummy.  Another quality issues are unknown values which usually lack meaning. And finally, special characters like in this case </a:t>
            </a:r>
          </a:p>
          <a:p>
            <a:r>
              <a:rPr lang="en-US" baseline="0" dirty="0" smtClean="0"/>
              <a:t>a period ( </a:t>
            </a:r>
            <a:r>
              <a:rPr lang="en-US" b="1" baseline="0" dirty="0" smtClean="0"/>
              <a:t>.</a:t>
            </a:r>
            <a:r>
              <a:rPr lang="en-US" baseline="0" dirty="0" smtClean="0"/>
              <a:t> ) which totally lacks any meaning in this context.</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17</a:t>
            </a:fld>
            <a:endParaRPr lang="en-US"/>
          </a:p>
        </p:txBody>
      </p:sp>
    </p:spTree>
    <p:extLst>
      <p:ext uri="{BB962C8B-B14F-4D97-AF65-F5344CB8AC3E}">
        <p14:creationId xmlns:p14="http://schemas.microsoft.com/office/powerpoint/2010/main" val="2666780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18</a:t>
            </a:fld>
            <a:endParaRPr lang="en-US"/>
          </a:p>
        </p:txBody>
      </p:sp>
    </p:spTree>
    <p:extLst>
      <p:ext uri="{BB962C8B-B14F-4D97-AF65-F5344CB8AC3E}">
        <p14:creationId xmlns:p14="http://schemas.microsoft.com/office/powerpoint/2010/main" val="105412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Unkown</a:t>
            </a:r>
            <a:r>
              <a:rPr lang="es-ES" dirty="0" smtClean="0"/>
              <a:t> no es</a:t>
            </a:r>
            <a:r>
              <a:rPr lang="es-ES" baseline="0" dirty="0" smtClean="0"/>
              <a:t> un </a:t>
            </a:r>
            <a:r>
              <a:rPr lang="es-ES" baseline="0" dirty="0" err="1" smtClean="0"/>
              <a:t>dummy</a:t>
            </a:r>
            <a:r>
              <a:rPr lang="es-ES" baseline="0" dirty="0" smtClean="0"/>
              <a:t>  </a:t>
            </a:r>
            <a:r>
              <a:rPr lang="es-ES" baseline="0" dirty="0" err="1" smtClean="0"/>
              <a:t>value</a:t>
            </a:r>
            <a:endParaRPr lang="es-E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19</a:t>
            </a:fld>
            <a:endParaRPr lang="en-US"/>
          </a:p>
        </p:txBody>
      </p:sp>
    </p:spTree>
    <p:extLst>
      <p:ext uri="{BB962C8B-B14F-4D97-AF65-F5344CB8AC3E}">
        <p14:creationId xmlns:p14="http://schemas.microsoft.com/office/powerpoint/2010/main" val="74587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20</a:t>
            </a:fld>
            <a:endParaRPr lang="en-US"/>
          </a:p>
        </p:txBody>
      </p:sp>
    </p:spTree>
    <p:extLst>
      <p:ext uri="{BB962C8B-B14F-4D97-AF65-F5344CB8AC3E}">
        <p14:creationId xmlns:p14="http://schemas.microsoft.com/office/powerpoint/2010/main" val="3613651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Unkown</a:t>
            </a:r>
            <a:r>
              <a:rPr lang="es-ES" dirty="0" smtClean="0"/>
              <a:t> no es</a:t>
            </a:r>
            <a:r>
              <a:rPr lang="es-ES" baseline="0" dirty="0" smtClean="0"/>
              <a:t> un </a:t>
            </a:r>
            <a:r>
              <a:rPr lang="es-ES" baseline="0" dirty="0" err="1" smtClean="0"/>
              <a:t>dummy</a:t>
            </a:r>
            <a:r>
              <a:rPr lang="es-ES" baseline="0" dirty="0" smtClean="0"/>
              <a:t>  </a:t>
            </a:r>
            <a:r>
              <a:rPr lang="es-ES" baseline="0" dirty="0" err="1" smtClean="0"/>
              <a:t>value</a:t>
            </a:r>
            <a:endParaRPr lang="es-E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21</a:t>
            </a:fld>
            <a:endParaRPr lang="en-US"/>
          </a:p>
        </p:txBody>
      </p:sp>
    </p:spTree>
    <p:extLst>
      <p:ext uri="{BB962C8B-B14F-4D97-AF65-F5344CB8AC3E}">
        <p14:creationId xmlns:p14="http://schemas.microsoft.com/office/powerpoint/2010/main" val="336822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main points in our agenda are to explain our Data Quality Assessment, Correction Plan and ETL processes.</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a:t>
            </a:fld>
            <a:endParaRPr lang="en-US"/>
          </a:p>
        </p:txBody>
      </p:sp>
    </p:spTree>
    <p:extLst>
      <p:ext uri="{BB962C8B-B14F-4D97-AF65-F5344CB8AC3E}">
        <p14:creationId xmlns:p14="http://schemas.microsoft.com/office/powerpoint/2010/main" val="302427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22</a:t>
            </a:fld>
            <a:endParaRPr lang="en-US"/>
          </a:p>
        </p:txBody>
      </p:sp>
    </p:spTree>
    <p:extLst>
      <p:ext uri="{BB962C8B-B14F-4D97-AF65-F5344CB8AC3E}">
        <p14:creationId xmlns:p14="http://schemas.microsoft.com/office/powerpoint/2010/main" val="3396852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Different Data Formats are always an important situation to be considered in data warehousing,</a:t>
            </a:r>
            <a:r>
              <a:rPr lang="en-US" baseline="0" dirty="0" smtClean="0"/>
              <a:t> because they are an impediment for the standardization of data needed for performing OLAP operations.</a:t>
            </a:r>
          </a:p>
          <a:p>
            <a:endParaRPr lang="en-US" baseline="0" dirty="0" smtClean="0"/>
          </a:p>
          <a:p>
            <a:r>
              <a:rPr lang="en-US" baseline="0" dirty="0" smtClean="0"/>
              <a:t>In the case of the Terrorism dataset, we find that for the non-null values of the approximate date attribute, has several types of formats, including long and short dates data formats, date ranges, and time stamps.  This is for us a clear example of dirty data.</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23</a:t>
            </a:fld>
            <a:endParaRPr lang="en-US"/>
          </a:p>
        </p:txBody>
      </p:sp>
    </p:spTree>
    <p:extLst>
      <p:ext uri="{BB962C8B-B14F-4D97-AF65-F5344CB8AC3E}">
        <p14:creationId xmlns:p14="http://schemas.microsoft.com/office/powerpoint/2010/main" val="835691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can find duplicated values between attributes and we can find duplicated values between data sources.  </a:t>
            </a:r>
          </a:p>
          <a:p>
            <a:endParaRPr lang="en-US" dirty="0" smtClean="0"/>
          </a:p>
          <a:p>
            <a:r>
              <a:rPr lang="en-US" dirty="0" smtClean="0"/>
              <a:t>This</a:t>
            </a:r>
            <a:r>
              <a:rPr lang="en-US" baseline="0" dirty="0" smtClean="0"/>
              <a:t> is an example of our Terrorism dataset in which we find two different set of attributes country-country-txt, and natlty1-natly_txt have different names.</a:t>
            </a:r>
          </a:p>
          <a:p>
            <a:r>
              <a:rPr lang="en-US" baseline="0" dirty="0" smtClean="0"/>
              <a:t>But, after revising their countries we confirmed that they have exactly the same values.   They are duplicated in our original data source.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24</a:t>
            </a:fld>
            <a:endParaRPr lang="en-US"/>
          </a:p>
        </p:txBody>
      </p:sp>
    </p:spTree>
    <p:extLst>
      <p:ext uri="{BB962C8B-B14F-4D97-AF65-F5344CB8AC3E}">
        <p14:creationId xmlns:p14="http://schemas.microsoft.com/office/powerpoint/2010/main" val="931870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following step for us, is to evaluate the</a:t>
            </a:r>
            <a:r>
              <a:rPr lang="en-US" baseline="0" dirty="0" smtClean="0"/>
              <a:t> data quality problems we will face when merging different data sources.  We are merging datasets from databases managed by international organizations which are:  The World Data Bank, the OECD organization, UNICEF, and GTD, -The Global Terrorism Database.  </a:t>
            </a:r>
          </a:p>
          <a:p>
            <a:endParaRPr lang="en-US" baseline="0" dirty="0" smtClean="0"/>
          </a:p>
          <a:p>
            <a:r>
              <a:rPr lang="en-US" baseline="0" dirty="0" smtClean="0"/>
              <a:t>These are heterogeneous data sources that have different quality levels and when combining them we will encounter that they have their own controls and their own constraints.</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25</a:t>
            </a:fld>
            <a:endParaRPr lang="en-US"/>
          </a:p>
        </p:txBody>
      </p:sp>
    </p:spTree>
    <p:extLst>
      <p:ext uri="{BB962C8B-B14F-4D97-AF65-F5344CB8AC3E}">
        <p14:creationId xmlns:p14="http://schemas.microsoft.com/office/powerpoint/2010/main" val="3045924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briefly present the sources from which we gathered</a:t>
            </a:r>
            <a:r>
              <a:rPr lang="en-US" baseline="0" dirty="0" smtClean="0"/>
              <a:t> the data we will load in the data warehouse.  </a:t>
            </a:r>
          </a:p>
          <a:p>
            <a:endParaRPr lang="en-US" baseline="0" dirty="0" smtClean="0"/>
          </a:p>
          <a:p>
            <a:r>
              <a:rPr lang="en-US" baseline="0" dirty="0" smtClean="0"/>
              <a:t>For us this was important because a good start for data quality is to find data that comes from trusted sources. A reliable source increases our data accuracy.</a:t>
            </a:r>
          </a:p>
          <a:p>
            <a:endParaRPr lang="en-US" baseline="0" dirty="0" smtClean="0"/>
          </a:p>
          <a:p>
            <a:r>
              <a:rPr lang="en-US" baseline="0" dirty="0" smtClean="0"/>
              <a:t>On the other side, there are always challenges and unexpected situations when gathering data from  different data sources.  </a:t>
            </a:r>
          </a:p>
          <a:p>
            <a:endParaRPr lang="en-US" baseline="0" dirty="0" smtClean="0"/>
          </a:p>
          <a:p>
            <a:r>
              <a:rPr lang="en-US" baseline="0" dirty="0" smtClean="0"/>
              <a:t>Specially for the subject of our data warehouse which has a global scale over time, completeness of the data requires careful consideration.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26</a:t>
            </a:fld>
            <a:endParaRPr lang="en-US"/>
          </a:p>
        </p:txBody>
      </p:sp>
    </p:spTree>
    <p:extLst>
      <p:ext uri="{BB962C8B-B14F-4D97-AF65-F5344CB8AC3E}">
        <p14:creationId xmlns:p14="http://schemas.microsoft.com/office/powerpoint/2010/main" val="357133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When</a:t>
            </a:r>
            <a:r>
              <a:rPr lang="en-US" baseline="0" dirty="0" smtClean="0"/>
              <a:t> designing the integration of the data sources of Violence Against Women, Terrorism, and Gross Domestic Product in Dollars, we find that each source has its own codification for country names giving us the several data formats between sources quality problem.  This is a case, of structural heterogeneity in which we have different representations of the same country in different databases.  This creates conflicts between names and datatypes, as country codes in one source are characters while in the other source country codes are integers.  Also, the first source does not have country name while the two second sources, do have country names.  To solve this heterogeneity of data we use Mapping Techniques to match element parts, and transform to one single format.  We will use similarity functions, to match correspondent equivalences.</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27</a:t>
            </a:fld>
            <a:endParaRPr lang="en-US"/>
          </a:p>
        </p:txBody>
      </p:sp>
    </p:spTree>
    <p:extLst>
      <p:ext uri="{BB962C8B-B14F-4D97-AF65-F5344CB8AC3E}">
        <p14:creationId xmlns:p14="http://schemas.microsoft.com/office/powerpoint/2010/main" val="3106651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also found</a:t>
            </a:r>
            <a:r>
              <a:rPr lang="en-US" baseline="0" dirty="0" smtClean="0"/>
              <a:t> out many instances in which the semantic meaning of the attributes is not clear and sometimes very confusing.    This requires reading the metadata files, and evaluating on a case by case basis, which semantics are relevant or not in the subject of our data warehouse.  In this case, we have different codes and to verify the semantics, we create </a:t>
            </a:r>
            <a:r>
              <a:rPr lang="en-US" baseline="0" dirty="0" err="1" smtClean="0"/>
              <a:t>Referentials</a:t>
            </a:r>
            <a:r>
              <a:rPr lang="en-US" baseline="0" dirty="0" smtClean="0"/>
              <a:t>.  Based in our </a:t>
            </a:r>
            <a:r>
              <a:rPr lang="en-US" baseline="0" dirty="0" err="1" smtClean="0"/>
              <a:t>Referentials</a:t>
            </a:r>
            <a:r>
              <a:rPr lang="en-US" baseline="0" dirty="0" smtClean="0"/>
              <a:t>, we verify if the keys belong to the referential and are associated to a correct value.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28</a:t>
            </a:fld>
            <a:endParaRPr lang="en-US"/>
          </a:p>
        </p:txBody>
      </p:sp>
    </p:spTree>
    <p:extLst>
      <p:ext uri="{BB962C8B-B14F-4D97-AF65-F5344CB8AC3E}">
        <p14:creationId xmlns:p14="http://schemas.microsoft.com/office/powerpoint/2010/main" val="1126186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This is a case</a:t>
            </a:r>
            <a:r>
              <a:rPr lang="en-US" baseline="0" dirty="0" smtClean="0"/>
              <a:t> in which have codes for values like countries, regions, cities, streets, etc.  </a:t>
            </a:r>
          </a:p>
          <a:p>
            <a:r>
              <a:rPr lang="en-US" baseline="0" dirty="0" smtClean="0"/>
              <a:t>We need to verify syntactic correctness.  </a:t>
            </a:r>
          </a:p>
          <a:p>
            <a:r>
              <a:rPr lang="en-US" baseline="0" dirty="0" smtClean="0"/>
              <a:t>We fix this quality problem creating a dictionary or a list of valid data of a domain.  </a:t>
            </a:r>
          </a:p>
          <a:p>
            <a:r>
              <a:rPr lang="en-US" baseline="0" dirty="0" smtClean="0"/>
              <a:t>We will build a dictionary for countries, and another one for regions and verify that the keys in our data source belong to the dictionary.</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29</a:t>
            </a:fld>
            <a:endParaRPr lang="en-US"/>
          </a:p>
        </p:txBody>
      </p:sp>
    </p:spTree>
    <p:extLst>
      <p:ext uri="{BB962C8B-B14F-4D97-AF65-F5344CB8AC3E}">
        <p14:creationId xmlns:p14="http://schemas.microsoft.com/office/powerpoint/2010/main" val="1850042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have inconsistencies</a:t>
            </a:r>
            <a:r>
              <a:rPr lang="en-US" baseline="0" dirty="0" smtClean="0"/>
              <a:t> in data formats between sources.  For example, the data collected from the UNICEF data sources are group in date ranges whereas the data sources from the World Data Bank are classified yearly.</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30</a:t>
            </a:fld>
            <a:endParaRPr lang="en-US"/>
          </a:p>
        </p:txBody>
      </p:sp>
    </p:spTree>
    <p:extLst>
      <p:ext uri="{BB962C8B-B14F-4D97-AF65-F5344CB8AC3E}">
        <p14:creationId xmlns:p14="http://schemas.microsoft.com/office/powerpoint/2010/main" val="2381832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continue looking for Data</a:t>
            </a:r>
            <a:r>
              <a:rPr lang="en-US" baseline="0" dirty="0" smtClean="0"/>
              <a:t> Quality Problems and we evaluate n</a:t>
            </a:r>
            <a:r>
              <a:rPr lang="en-US" dirty="0" smtClean="0"/>
              <a:t>ext,</a:t>
            </a:r>
            <a:r>
              <a:rPr lang="en-US" baseline="0" dirty="0" smtClean="0"/>
              <a:t> Out of Domain Data.   In the column for the attribute country we have unrelated data with different aggregations for example, income levels, like low and middle income.  And, also different levels of aggrupation's, like grouping Low &amp; Middle Income.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31</a:t>
            </a:fld>
            <a:endParaRPr lang="en-US"/>
          </a:p>
        </p:txBody>
      </p:sp>
    </p:spTree>
    <p:extLst>
      <p:ext uri="{BB962C8B-B14F-4D97-AF65-F5344CB8AC3E}">
        <p14:creationId xmlns:p14="http://schemas.microsoft.com/office/powerpoint/2010/main" val="5064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just">
              <a:buNone/>
            </a:pPr>
            <a:r>
              <a:rPr lang="en-US" dirty="0" smtClean="0"/>
              <a:t>This </a:t>
            </a:r>
            <a:r>
              <a:rPr lang="en-US" dirty="0" smtClean="0"/>
              <a:t>project aims to build a data warehouse containing information about the global statistics on terrorist attacks around the world, and a set of social statistics</a:t>
            </a:r>
            <a:r>
              <a:rPr lang="en-US" baseline="0" dirty="0" smtClean="0"/>
              <a:t> summarized </a:t>
            </a:r>
            <a:r>
              <a:rPr lang="en-US" dirty="0" smtClean="0"/>
              <a:t>by country and year.  </a:t>
            </a:r>
          </a:p>
          <a:p>
            <a:pPr marL="0" indent="0" algn="just">
              <a:buNone/>
            </a:pPr>
            <a:endParaRPr lang="en-US" dirty="0" smtClean="0"/>
          </a:p>
          <a:p>
            <a:pPr marL="0" indent="0" algn="just">
              <a:buNone/>
            </a:pPr>
            <a:r>
              <a:rPr lang="en-US" dirty="0" smtClean="0"/>
              <a:t>By relating data about terrorist attacks and social indicators we can explore and compare the incidence of terrorism in important social aspects such as poverty, education, and violence against women and children.</a:t>
            </a:r>
          </a:p>
          <a:p>
            <a:pPr marL="0" indent="0" algn="just">
              <a:buNone/>
            </a:pPr>
            <a:endParaRPr lang="en-US" b="1" dirty="0" smtClean="0"/>
          </a:p>
          <a:p>
            <a:pPr marL="0" indent="0" algn="just">
              <a:buNone/>
            </a:pPr>
            <a:r>
              <a:rPr lang="en-US" b="1" dirty="0" smtClean="0"/>
              <a:t>We give you the definition of a Terrorist Attack,</a:t>
            </a:r>
            <a:r>
              <a:rPr lang="en-US" b="1" baseline="0" dirty="0" smtClean="0"/>
              <a:t> </a:t>
            </a:r>
            <a:r>
              <a:rPr lang="en-US" b="0" baseline="0" dirty="0" smtClean="0"/>
              <a:t>which is t</a:t>
            </a:r>
            <a:r>
              <a:rPr lang="en-US" dirty="0" smtClean="0"/>
              <a:t>he threatened or actual use of illegal force and violence by a non-state actor to attain a political, economic, religious, or social goal through fear, coercion or intimidation.</a:t>
            </a:r>
          </a:p>
          <a:p>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a:t>
            </a:fld>
            <a:endParaRPr lang="en-US"/>
          </a:p>
        </p:txBody>
      </p:sp>
    </p:spTree>
    <p:extLst>
      <p:ext uri="{BB962C8B-B14F-4D97-AF65-F5344CB8AC3E}">
        <p14:creationId xmlns:p14="http://schemas.microsoft.com/office/powerpoint/2010/main" val="500405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find</a:t>
            </a:r>
            <a:r>
              <a:rPr lang="en-US" baseline="0" dirty="0" smtClean="0"/>
              <a:t> also inconsistent data as in an attribute that classifies by country, we also have regions like Latin America &amp; Caribbean, and also Middle East &amp; North Africa.</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32</a:t>
            </a:fld>
            <a:endParaRPr lang="en-US"/>
          </a:p>
        </p:txBody>
      </p:sp>
    </p:spTree>
    <p:extLst>
      <p:ext uri="{BB962C8B-B14F-4D97-AF65-F5344CB8AC3E}">
        <p14:creationId xmlns:p14="http://schemas.microsoft.com/office/powerpoint/2010/main" val="3396244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have a country named World in our Government Expenditure in Education</a:t>
            </a:r>
            <a:r>
              <a:rPr lang="en-US" baseline="0" dirty="0" smtClean="0"/>
              <a:t> data set.  </a:t>
            </a:r>
          </a:p>
          <a:p>
            <a:endParaRPr lang="en-US" baseline="0" dirty="0" smtClean="0"/>
          </a:p>
          <a:p>
            <a:r>
              <a:rPr lang="en-US" baseline="0" dirty="0" smtClean="0"/>
              <a:t>This is imprecise data problem needs to be fixed as it will diminish the precision of our OLAP operations in our data warehouse.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33</a:t>
            </a:fld>
            <a:endParaRPr lang="en-US"/>
          </a:p>
        </p:txBody>
      </p:sp>
    </p:spTree>
    <p:extLst>
      <p:ext uri="{BB962C8B-B14F-4D97-AF65-F5344CB8AC3E}">
        <p14:creationId xmlns:p14="http://schemas.microsoft.com/office/powerpoint/2010/main" val="2439582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  This problem can be solved matching the country names against a dictionary and similarity functions.  (PAUSA)</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34</a:t>
            </a:fld>
            <a:endParaRPr lang="en-US"/>
          </a:p>
        </p:txBody>
      </p:sp>
    </p:spTree>
    <p:extLst>
      <p:ext uri="{BB962C8B-B14F-4D97-AF65-F5344CB8AC3E}">
        <p14:creationId xmlns:p14="http://schemas.microsoft.com/office/powerpoint/2010/main" val="1320904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Slide 40 3.2 DQ</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35</a:t>
            </a:fld>
            <a:endParaRPr lang="en-US"/>
          </a:p>
        </p:txBody>
      </p:sp>
    </p:spTree>
    <p:extLst>
      <p:ext uri="{BB962C8B-B14F-4D97-AF65-F5344CB8AC3E}">
        <p14:creationId xmlns:p14="http://schemas.microsoft.com/office/powerpoint/2010/main" val="2491743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Finally,</a:t>
            </a:r>
            <a:r>
              <a:rPr lang="en-US" baseline="0" dirty="0" smtClean="0"/>
              <a:t> we show the ETL Processes and Loaded Instances.</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36</a:t>
            </a:fld>
            <a:endParaRPr lang="en-US"/>
          </a:p>
        </p:txBody>
      </p:sp>
    </p:spTree>
    <p:extLst>
      <p:ext uri="{BB962C8B-B14F-4D97-AF65-F5344CB8AC3E}">
        <p14:creationId xmlns:p14="http://schemas.microsoft.com/office/powerpoint/2010/main" val="1886420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Finally, in a very general way we describe the standard ETL</a:t>
            </a:r>
            <a:r>
              <a:rPr lang="en-US" baseline="0" dirty="0" smtClean="0"/>
              <a:t> process that we will follow.  We already performed the Extract Phase, and mapped our external data sources to our data warehouse needs.  We also performed the data quality assessment and diagnosis for all our sources, and the correction plan for cleaning data and take corrective actions.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37</a:t>
            </a:fld>
            <a:endParaRPr lang="en-US"/>
          </a:p>
        </p:txBody>
      </p:sp>
    </p:spTree>
    <p:extLst>
      <p:ext uri="{BB962C8B-B14F-4D97-AF65-F5344CB8AC3E}">
        <p14:creationId xmlns:p14="http://schemas.microsoft.com/office/powerpoint/2010/main" val="3895635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are currently working in the Transform</a:t>
            </a:r>
            <a:r>
              <a:rPr lang="en-US" baseline="0" dirty="0" smtClean="0"/>
              <a:t>ation and Loading Processes that will lead us to finally load clean data in our target Terrorism data warehouse.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38</a:t>
            </a:fld>
            <a:endParaRPr lang="en-US"/>
          </a:p>
        </p:txBody>
      </p:sp>
    </p:spTree>
    <p:extLst>
      <p:ext uri="{BB962C8B-B14F-4D97-AF65-F5344CB8AC3E}">
        <p14:creationId xmlns:p14="http://schemas.microsoft.com/office/powerpoint/2010/main" val="1008507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39</a:t>
            </a:fld>
            <a:endParaRPr lang="en-US"/>
          </a:p>
        </p:txBody>
      </p:sp>
    </p:spTree>
    <p:extLst>
      <p:ext uri="{BB962C8B-B14F-4D97-AF65-F5344CB8AC3E}">
        <p14:creationId xmlns:p14="http://schemas.microsoft.com/office/powerpoint/2010/main" val="87889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We briefly present the sources from which we gathered</a:t>
            </a:r>
            <a:r>
              <a:rPr lang="en-US" baseline="0" dirty="0" smtClean="0"/>
              <a:t> the data we will load in the data warehouse.  </a:t>
            </a:r>
          </a:p>
          <a:p>
            <a:endParaRPr lang="en-US" baseline="0" dirty="0" smtClean="0"/>
          </a:p>
          <a:p>
            <a:r>
              <a:rPr lang="en-US" baseline="0" dirty="0" smtClean="0"/>
              <a:t>For us this was important because a good start for data quality is to find data that comes from trusted sources. A reliable source increases our data accuracy.</a:t>
            </a:r>
          </a:p>
          <a:p>
            <a:endParaRPr lang="en-US" baseline="0" dirty="0" smtClean="0"/>
          </a:p>
          <a:p>
            <a:r>
              <a:rPr lang="en-US" baseline="0" dirty="0" smtClean="0"/>
              <a:t>On the other side, there are always challenges and unexpected situations when gathering data from  different data sources.  </a:t>
            </a:r>
          </a:p>
          <a:p>
            <a:endParaRPr lang="en-US" baseline="0" dirty="0" smtClean="0"/>
          </a:p>
          <a:p>
            <a:r>
              <a:rPr lang="en-US" baseline="0" dirty="0" smtClean="0"/>
              <a:t>Specially for the subject of our data warehouse which has a global scale over time, completeness of the data requires careful consideration. </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4</a:t>
            </a:fld>
            <a:endParaRPr lang="en-US"/>
          </a:p>
        </p:txBody>
      </p:sp>
    </p:spTree>
    <p:extLst>
      <p:ext uri="{BB962C8B-B14F-4D97-AF65-F5344CB8AC3E}">
        <p14:creationId xmlns:p14="http://schemas.microsoft.com/office/powerpoint/2010/main" val="79048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Next,</a:t>
            </a:r>
            <a:r>
              <a:rPr lang="en-US" baseline="0" dirty="0" smtClean="0"/>
              <a:t> we review quickly our conceptual modeling phase.</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5</a:t>
            </a:fld>
            <a:endParaRPr lang="en-US"/>
          </a:p>
        </p:txBody>
      </p:sp>
    </p:spTree>
    <p:extLst>
      <p:ext uri="{BB962C8B-B14F-4D97-AF65-F5344CB8AC3E}">
        <p14:creationId xmlns:p14="http://schemas.microsoft.com/office/powerpoint/2010/main" val="192618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This is our Conceptual Model for the Terrorism Dataset.</a:t>
            </a:r>
            <a:r>
              <a:rPr lang="en-US" baseline="0" dirty="0" smtClean="0"/>
              <a:t>   We really quick present the hierarchies that will be used in our OLAP operations.  The more relevant elements in a terrorist attack, attack type, weapons used, location, time, targeted victims, terrorist groups who performed the attack, etc.</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6</a:t>
            </a:fld>
            <a:endParaRPr lang="en-US"/>
          </a:p>
        </p:txBody>
      </p:sp>
    </p:spTree>
    <p:extLst>
      <p:ext uri="{BB962C8B-B14F-4D97-AF65-F5344CB8AC3E}">
        <p14:creationId xmlns:p14="http://schemas.microsoft.com/office/powerpoint/2010/main" val="20826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And, next we present</a:t>
            </a:r>
            <a:r>
              <a:rPr lang="en-US" baseline="0" dirty="0" smtClean="0"/>
              <a:t> the DFM for our social statistics data sources.   This is a merging of selected social statistics grouped by country along with relevant location information.</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7</a:t>
            </a:fld>
            <a:endParaRPr lang="en-US"/>
          </a:p>
        </p:txBody>
      </p:sp>
    </p:spTree>
    <p:extLst>
      <p:ext uri="{BB962C8B-B14F-4D97-AF65-F5344CB8AC3E}">
        <p14:creationId xmlns:p14="http://schemas.microsoft.com/office/powerpoint/2010/main" val="39015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Finally, we show you our shared</a:t>
            </a:r>
            <a:r>
              <a:rPr lang="en-US" baseline="0" dirty="0" smtClean="0"/>
              <a:t> dimensions that let us create our Fact Constellation.   And, we now move on to present to you our Data Quality Assessment.</a:t>
            </a:r>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8</a:t>
            </a:fld>
            <a:endParaRPr lang="en-US"/>
          </a:p>
        </p:txBody>
      </p:sp>
    </p:spTree>
    <p:extLst>
      <p:ext uri="{BB962C8B-B14F-4D97-AF65-F5344CB8AC3E}">
        <p14:creationId xmlns:p14="http://schemas.microsoft.com/office/powerpoint/2010/main" val="284121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A6519C0-529C-4F8D-B9D7-88585A57619C}" type="slidenum">
              <a:rPr lang="en-US" smtClean="0"/>
              <a:t>9</a:t>
            </a:fld>
            <a:endParaRPr lang="en-US"/>
          </a:p>
        </p:txBody>
      </p:sp>
    </p:spTree>
    <p:extLst>
      <p:ext uri="{BB962C8B-B14F-4D97-AF65-F5344CB8AC3E}">
        <p14:creationId xmlns:p14="http://schemas.microsoft.com/office/powerpoint/2010/main" val="14481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512F43B-D4E1-47DD-A05C-4FFA44A1439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7D5C-10B1-4305-B82C-FB4C6B2F29CE}"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5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12F43B-D4E1-47DD-A05C-4FFA44A1439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329223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12F43B-D4E1-47DD-A05C-4FFA44A1439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336580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512F43B-D4E1-47DD-A05C-4FFA44A1439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354558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512F43B-D4E1-47DD-A05C-4FFA44A1439B}"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7D5C-10B1-4305-B82C-FB4C6B2F29CE}"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512F43B-D4E1-47DD-A05C-4FFA44A1439B}"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282079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512F43B-D4E1-47DD-A05C-4FFA44A1439B}"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266430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512F43B-D4E1-47DD-A05C-4FFA44A1439B}"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259649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12F43B-D4E1-47DD-A05C-4FFA44A1439B}" type="datetimeFigureOut">
              <a:rPr lang="en-US" smtClean="0"/>
              <a:t>9/26/2017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243361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12F43B-D4E1-47DD-A05C-4FFA44A1439B}" type="datetimeFigureOut">
              <a:rPr lang="en-US" smtClean="0"/>
              <a:t>9/26/2017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2B7D5C-10B1-4305-B82C-FB4C6B2F29CE}" type="slidenum">
              <a:rPr lang="en-US" smtClean="0"/>
              <a:t>‹Nº›</a:t>
            </a:fld>
            <a:endParaRPr lang="en-US"/>
          </a:p>
        </p:txBody>
      </p:sp>
    </p:spTree>
    <p:extLst>
      <p:ext uri="{BB962C8B-B14F-4D97-AF65-F5344CB8AC3E}">
        <p14:creationId xmlns:p14="http://schemas.microsoft.com/office/powerpoint/2010/main" val="50007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512F43B-D4E1-47DD-A05C-4FFA44A1439B}"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B7D5C-10B1-4305-B82C-FB4C6B2F29CE}" type="slidenum">
              <a:rPr lang="en-US" smtClean="0"/>
              <a:t>‹Nº›</a:t>
            </a:fld>
            <a:endParaRPr lang="en-US"/>
          </a:p>
        </p:txBody>
      </p:sp>
    </p:spTree>
    <p:extLst>
      <p:ext uri="{BB962C8B-B14F-4D97-AF65-F5344CB8AC3E}">
        <p14:creationId xmlns:p14="http://schemas.microsoft.com/office/powerpoint/2010/main" val="3043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12F43B-D4E1-47DD-A05C-4FFA44A1439B}" type="datetimeFigureOut">
              <a:rPr lang="en-US" smtClean="0"/>
              <a:t>9/26/2017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2B7D5C-10B1-4305-B82C-FB4C6B2F29CE}"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9704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6.tmp"/><Relationship Id="rId13" Type="http://schemas.openxmlformats.org/officeDocument/2006/relationships/image" Target="../media/image11.tmp"/><Relationship Id="rId3" Type="http://schemas.openxmlformats.org/officeDocument/2006/relationships/image" Target="../media/image1.tmp"/><Relationship Id="rId7" Type="http://schemas.openxmlformats.org/officeDocument/2006/relationships/image" Target="../media/image5.tmp"/><Relationship Id="rId12" Type="http://schemas.openxmlformats.org/officeDocument/2006/relationships/image" Target="../media/image10.tmp"/><Relationship Id="rId17" Type="http://schemas.openxmlformats.org/officeDocument/2006/relationships/image" Target="../media/image15.tmp"/><Relationship Id="rId2" Type="http://schemas.openxmlformats.org/officeDocument/2006/relationships/notesSlide" Target="../notesSlides/notesSlide24.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tmp"/><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tmp"/><Relationship Id="rId4" Type="http://schemas.openxmlformats.org/officeDocument/2006/relationships/image" Target="../media/image2.tmp"/><Relationship Id="rId9" Type="http://schemas.openxmlformats.org/officeDocument/2006/relationships/image" Target="../media/image7.tmp"/><Relationship Id="rId14" Type="http://schemas.openxmlformats.org/officeDocument/2006/relationships/image" Target="../media/image12.tmp"/></Relationships>
</file>

<file path=ppt/slides/_rels/slide2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tmp"/><Relationship Id="rId4" Type="http://schemas.openxmlformats.org/officeDocument/2006/relationships/image" Target="../media/image29.tmp"/></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tmp"/><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31.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tmp"/><Relationship Id="rId13" Type="http://schemas.openxmlformats.org/officeDocument/2006/relationships/image" Target="../media/image11.tmp"/><Relationship Id="rId3" Type="http://schemas.openxmlformats.org/officeDocument/2006/relationships/image" Target="../media/image1.tmp"/><Relationship Id="rId7" Type="http://schemas.openxmlformats.org/officeDocument/2006/relationships/image" Target="../media/image5.tmp"/><Relationship Id="rId12" Type="http://schemas.openxmlformats.org/officeDocument/2006/relationships/image" Target="../media/image10.tmp"/><Relationship Id="rId17" Type="http://schemas.openxmlformats.org/officeDocument/2006/relationships/image" Target="../media/image15.tmp"/><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tmp"/><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tmp"/><Relationship Id="rId4" Type="http://schemas.openxmlformats.org/officeDocument/2006/relationships/image" Target="../media/image2.tmp"/><Relationship Id="rId9" Type="http://schemas.openxmlformats.org/officeDocument/2006/relationships/image" Target="../media/image7.tmp"/><Relationship Id="rId14" Type="http://schemas.openxmlformats.org/officeDocument/2006/relationships/image" Target="../media/image12.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058400" cy="2039112"/>
          </a:xfrm>
        </p:spPr>
        <p:txBody>
          <a:bodyPr>
            <a:normAutofit/>
          </a:bodyPr>
          <a:lstStyle/>
          <a:p>
            <a:r>
              <a:rPr lang="en-US" sz="4800" dirty="0"/>
              <a:t>Terrorism Data Warehouse </a:t>
            </a:r>
            <a:r>
              <a:rPr lang="en-US" sz="4800" dirty="0" smtClean="0"/>
              <a:t>Data Quality </a:t>
            </a:r>
            <a:r>
              <a:rPr lang="en-US" sz="4800" dirty="0"/>
              <a:t>Assessment </a:t>
            </a:r>
            <a:r>
              <a:rPr lang="en-US" sz="4800" dirty="0" smtClean="0"/>
              <a:t>and Correction Plan, ETL Processes, and Loaded Instances.</a:t>
            </a:r>
            <a:endParaRPr lang="en-US" sz="4800" dirty="0"/>
          </a:p>
        </p:txBody>
      </p:sp>
      <p:sp>
        <p:nvSpPr>
          <p:cNvPr id="3" name="Subtítulo 2"/>
          <p:cNvSpPr>
            <a:spLocks noGrp="1"/>
          </p:cNvSpPr>
          <p:nvPr>
            <p:ph type="subTitle" idx="1"/>
          </p:nvPr>
        </p:nvSpPr>
        <p:spPr>
          <a:xfrm>
            <a:off x="1554480" y="4529315"/>
            <a:ext cx="9144000" cy="1655762"/>
          </a:xfrm>
        </p:spPr>
        <p:txBody>
          <a:bodyPr/>
          <a:lstStyle/>
          <a:p>
            <a:r>
              <a:rPr lang="en-US" dirty="0" err="1" smtClean="0"/>
              <a:t>Rubenia</a:t>
            </a:r>
            <a:r>
              <a:rPr lang="en-US" dirty="0" smtClean="0"/>
              <a:t> </a:t>
            </a:r>
            <a:r>
              <a:rPr lang="en-US" dirty="0" err="1"/>
              <a:t>Olaska</a:t>
            </a:r>
            <a:r>
              <a:rPr lang="en-US" dirty="0"/>
              <a:t> BORGE FLORES </a:t>
            </a:r>
            <a:r>
              <a:rPr lang="en-US" dirty="0" smtClean="0"/>
              <a:t>	ID</a:t>
            </a:r>
            <a:r>
              <a:rPr lang="en-US" dirty="0"/>
              <a:t>: 21609448</a:t>
            </a:r>
            <a:br>
              <a:rPr lang="en-US" dirty="0"/>
            </a:br>
            <a:endParaRPr lang="en-US" dirty="0"/>
          </a:p>
        </p:txBody>
      </p:sp>
    </p:spTree>
    <p:extLst>
      <p:ext uri="{BB962C8B-B14F-4D97-AF65-F5344CB8AC3E}">
        <p14:creationId xmlns:p14="http://schemas.microsoft.com/office/powerpoint/2010/main" val="3410740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t/>
            </a:r>
            <a:br>
              <a:rPr lang="en-US" b="1" dirty="0"/>
            </a:br>
            <a:r>
              <a:rPr lang="en-US" dirty="0" smtClean="0"/>
              <a:t>Data Quality Plan</a:t>
            </a:r>
            <a:endParaRPr lang="en-US" dirty="0"/>
          </a:p>
        </p:txBody>
      </p:sp>
      <p:sp>
        <p:nvSpPr>
          <p:cNvPr id="3" name="Marcador de contenido 2"/>
          <p:cNvSpPr>
            <a:spLocks noGrp="1"/>
          </p:cNvSpPr>
          <p:nvPr>
            <p:ph idx="1"/>
          </p:nvPr>
        </p:nvSpPr>
        <p:spPr/>
        <p:txBody>
          <a:bodyPr>
            <a:normAutofit fontScale="85000" lnSpcReduction="20000"/>
          </a:bodyPr>
          <a:lstStyle/>
          <a:p>
            <a:pPr>
              <a:buFont typeface="Arial" panose="020B0604020202020204" pitchFamily="34" charset="0"/>
              <a:buChar char="•"/>
            </a:pPr>
            <a:r>
              <a:rPr lang="en-US" sz="2800" b="1" dirty="0" smtClean="0"/>
              <a:t>Assessment </a:t>
            </a:r>
          </a:p>
          <a:p>
            <a:r>
              <a:rPr lang="en-US" dirty="0" smtClean="0"/>
              <a:t>(Or measurement evaluation)</a:t>
            </a:r>
          </a:p>
          <a:p>
            <a:r>
              <a:rPr lang="en-US" dirty="0" smtClean="0"/>
              <a:t>Definition of factors, metrics,  and methods)</a:t>
            </a:r>
          </a:p>
          <a:p>
            <a:r>
              <a:rPr lang="en-US" dirty="0" smtClean="0"/>
              <a:t>Execution of evaluation methods</a:t>
            </a:r>
          </a:p>
          <a:p>
            <a:pPr>
              <a:buFont typeface="Arial" panose="020B0604020202020204" pitchFamily="34" charset="0"/>
              <a:buChar char="•"/>
            </a:pPr>
            <a:r>
              <a:rPr lang="en-US" sz="2800" b="1" dirty="0" smtClean="0"/>
              <a:t>Diagnosis</a:t>
            </a:r>
          </a:p>
          <a:p>
            <a:r>
              <a:rPr lang="en-US" dirty="0" smtClean="0"/>
              <a:t>Detection of anomalies, causes and weak points</a:t>
            </a:r>
          </a:p>
          <a:p>
            <a:pPr>
              <a:buFont typeface="Arial" panose="020B0604020202020204" pitchFamily="34" charset="0"/>
              <a:buChar char="•"/>
            </a:pPr>
            <a:r>
              <a:rPr lang="en-US" sz="2800" b="1" dirty="0" smtClean="0"/>
              <a:t>Correction</a:t>
            </a:r>
          </a:p>
          <a:p>
            <a:pPr marL="0" indent="0">
              <a:buNone/>
            </a:pPr>
            <a:r>
              <a:rPr lang="en-US" sz="2100" dirty="0" smtClean="0"/>
              <a:t>Data cleaning, corrective actions, maintenance.</a:t>
            </a:r>
          </a:p>
          <a:p>
            <a:pPr>
              <a:buFont typeface="Arial" panose="020B0604020202020204" pitchFamily="34" charset="0"/>
              <a:buChar char="•"/>
            </a:pPr>
            <a:r>
              <a:rPr lang="en-US" sz="2800" b="1" dirty="0" smtClean="0"/>
              <a:t>Prevention</a:t>
            </a:r>
          </a:p>
          <a:p>
            <a:pPr marL="0" indent="0">
              <a:buNone/>
            </a:pPr>
            <a:r>
              <a:rPr lang="en-US" dirty="0" smtClean="0"/>
              <a:t>Automation and generalization of corrective actions</a:t>
            </a:r>
            <a:endParaRPr lang="en-US" dirty="0"/>
          </a:p>
        </p:txBody>
      </p:sp>
    </p:spTree>
    <p:extLst>
      <p:ext uri="{BB962C8B-B14F-4D97-AF65-F5344CB8AC3E}">
        <p14:creationId xmlns:p14="http://schemas.microsoft.com/office/powerpoint/2010/main" val="46298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78992" y="2788920"/>
            <a:ext cx="10058400" cy="3566160"/>
          </a:xfrm>
        </p:spPr>
        <p:txBody>
          <a:bodyPr>
            <a:normAutofit/>
          </a:bodyPr>
          <a:lstStyle/>
          <a:p>
            <a:r>
              <a:rPr lang="en-US" sz="4000" dirty="0" smtClean="0"/>
              <a:t>Data Profiling</a:t>
            </a:r>
            <a:br>
              <a:rPr lang="en-US" sz="4000" dirty="0" smtClean="0"/>
            </a:br>
            <a:r>
              <a:rPr lang="en-US" sz="2800" dirty="0" smtClean="0"/>
              <a:t>Assessment:  </a:t>
            </a:r>
            <a:r>
              <a:rPr lang="en-US" sz="2800" dirty="0"/>
              <a:t>Definition of factors, metrics, and </a:t>
            </a:r>
            <a:r>
              <a:rPr lang="en-US" sz="2800" dirty="0" smtClean="0"/>
              <a:t>methods</a:t>
            </a:r>
            <a:br>
              <a:rPr lang="en-US" sz="2800" dirty="0" smtClean="0"/>
            </a:br>
            <a:r>
              <a:rPr lang="en-US" sz="2800" dirty="0" smtClean="0"/>
              <a:t>Diagnosis: </a:t>
            </a:r>
            <a:r>
              <a:rPr lang="en-US" sz="2800" dirty="0"/>
              <a:t>Detection of anomalies, causes, and weak </a:t>
            </a:r>
            <a:r>
              <a:rPr lang="en-US" sz="2800" dirty="0" smtClean="0"/>
              <a:t>points</a:t>
            </a:r>
            <a:endParaRPr lang="en-US" sz="2800" dirty="0"/>
          </a:p>
        </p:txBody>
      </p:sp>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76" y="182976"/>
            <a:ext cx="4090416" cy="3950111"/>
          </a:xfrm>
          <a:prstGeom prst="rect">
            <a:avLst/>
          </a:prstGeom>
        </p:spPr>
      </p:pic>
    </p:spTree>
    <p:extLst>
      <p:ext uri="{BB962C8B-B14F-4D97-AF65-F5344CB8AC3E}">
        <p14:creationId xmlns:p14="http://schemas.microsoft.com/office/powerpoint/2010/main" val="13000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31739"/>
            <a:ext cx="10058400" cy="1450757"/>
          </a:xfrm>
        </p:spPr>
        <p:txBody>
          <a:bodyPr>
            <a:normAutofit fontScale="90000"/>
          </a:bodyPr>
          <a:lstStyle/>
          <a:p>
            <a:r>
              <a:rPr lang="es-ES" b="1" dirty="0" smtClean="0">
                <a:solidFill>
                  <a:schemeClr val="tx1"/>
                </a:solidFill>
              </a:rPr>
              <a:t/>
            </a:r>
            <a:br>
              <a:rPr lang="es-ES" b="1" dirty="0" smtClean="0">
                <a:solidFill>
                  <a:schemeClr val="tx1"/>
                </a:solidFill>
              </a:rPr>
            </a:br>
            <a:r>
              <a:rPr lang="es-ES" b="1" dirty="0">
                <a:solidFill>
                  <a:schemeClr val="tx1"/>
                </a:solidFill>
              </a:rPr>
              <a:t/>
            </a:r>
            <a:br>
              <a:rPr lang="es-ES" b="1" dirty="0">
                <a:solidFill>
                  <a:schemeClr val="tx1"/>
                </a:solidFill>
              </a:rPr>
            </a:br>
            <a:r>
              <a:rPr lang="es-ES" b="1" dirty="0" smtClean="0">
                <a:solidFill>
                  <a:schemeClr val="tx1"/>
                </a:solidFill>
              </a:rPr>
              <a:t/>
            </a:r>
            <a:br>
              <a:rPr lang="es-ES" b="1" dirty="0" smtClean="0">
                <a:solidFill>
                  <a:schemeClr val="tx1"/>
                </a:solidFill>
              </a:rPr>
            </a:br>
            <a:r>
              <a:rPr lang="es-ES" b="1" dirty="0">
                <a:solidFill>
                  <a:schemeClr val="tx1"/>
                </a:solidFill>
              </a:rPr>
              <a:t/>
            </a:r>
            <a:br>
              <a:rPr lang="es-ES" b="1" dirty="0">
                <a:solidFill>
                  <a:schemeClr val="tx1"/>
                </a:solidFill>
              </a:rPr>
            </a:br>
            <a:r>
              <a:rPr lang="es-ES" b="1" dirty="0" smtClean="0">
                <a:solidFill>
                  <a:schemeClr val="tx1"/>
                </a:solidFill>
              </a:rPr>
              <a:t/>
            </a:r>
            <a:br>
              <a:rPr lang="es-ES" b="1" dirty="0" smtClean="0">
                <a:solidFill>
                  <a:schemeClr val="tx1"/>
                </a:solidFill>
              </a:rPr>
            </a:br>
            <a:r>
              <a:rPr lang="es-ES" dirty="0" err="1" smtClean="0">
                <a:solidFill>
                  <a:schemeClr val="tx1"/>
                </a:solidFill>
              </a:rPr>
              <a:t>Embedded</a:t>
            </a:r>
            <a:r>
              <a:rPr lang="es-ES" dirty="0" smtClean="0">
                <a:solidFill>
                  <a:schemeClr val="tx1"/>
                </a:solidFill>
              </a:rPr>
              <a:t> </a:t>
            </a:r>
            <a:r>
              <a:rPr lang="es-ES" dirty="0" err="1">
                <a:solidFill>
                  <a:schemeClr val="tx1"/>
                </a:solidFill>
              </a:rPr>
              <a:t>Values</a:t>
            </a:r>
            <a:r>
              <a:rPr lang="es-ES" dirty="0">
                <a:solidFill>
                  <a:schemeClr val="tx1"/>
                </a:solidFill>
              </a:rPr>
              <a:t>:  </a:t>
            </a:r>
            <a:r>
              <a:rPr lang="es-ES" dirty="0" err="1">
                <a:solidFill>
                  <a:schemeClr val="tx1"/>
                </a:solidFill>
              </a:rPr>
              <a:t>Multiple</a:t>
            </a:r>
            <a:r>
              <a:rPr lang="es-ES" dirty="0">
                <a:solidFill>
                  <a:schemeClr val="tx1"/>
                </a:solidFill>
              </a:rPr>
              <a:t> </a:t>
            </a:r>
            <a:r>
              <a:rPr lang="es-ES" dirty="0" err="1">
                <a:solidFill>
                  <a:schemeClr val="tx1"/>
                </a:solidFill>
              </a:rPr>
              <a:t>Values</a:t>
            </a:r>
            <a:r>
              <a:rPr lang="es-ES" dirty="0">
                <a:solidFill>
                  <a:schemeClr val="tx1"/>
                </a:solidFill>
              </a:rPr>
              <a:t> </a:t>
            </a:r>
            <a:r>
              <a:rPr lang="es-ES" dirty="0" err="1">
                <a:solidFill>
                  <a:schemeClr val="tx1"/>
                </a:solidFill>
              </a:rPr>
              <a:t>entered</a:t>
            </a:r>
            <a:r>
              <a:rPr lang="es-ES" dirty="0">
                <a:solidFill>
                  <a:schemeClr val="tx1"/>
                </a:solidFill>
              </a:rPr>
              <a:t> in </a:t>
            </a:r>
            <a:r>
              <a:rPr lang="es-ES" dirty="0" err="1">
                <a:solidFill>
                  <a:schemeClr val="tx1"/>
                </a:solidFill>
              </a:rPr>
              <a:t>one</a:t>
            </a:r>
            <a:r>
              <a:rPr lang="es-ES" dirty="0">
                <a:solidFill>
                  <a:schemeClr val="tx1"/>
                </a:solidFill>
              </a:rPr>
              <a:t> </a:t>
            </a:r>
            <a:r>
              <a:rPr lang="es-ES" dirty="0" err="1" smtClean="0">
                <a:solidFill>
                  <a:schemeClr val="tx1"/>
                </a:solidFill>
              </a:rPr>
              <a:t>attribute</a:t>
            </a:r>
            <a:endParaRPr lang="en-US" dirty="0"/>
          </a:p>
        </p:txBody>
      </p:sp>
      <p:pic>
        <p:nvPicPr>
          <p:cNvPr id="3" name="Imagen 2"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038634"/>
            <a:ext cx="10058400" cy="3959830"/>
          </a:xfrm>
          <a:prstGeom prst="rect">
            <a:avLst/>
          </a:prstGeom>
        </p:spPr>
      </p:pic>
      <p:sp>
        <p:nvSpPr>
          <p:cNvPr id="5" name="Elipse 4"/>
          <p:cNvSpPr/>
          <p:nvPr/>
        </p:nvSpPr>
        <p:spPr>
          <a:xfrm>
            <a:off x="2139696" y="2505456"/>
            <a:ext cx="9015984" cy="3493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321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u="sng" dirty="0" err="1" smtClean="0">
                <a:latin typeface="+mj-lt"/>
              </a:rPr>
              <a:t>Tokenization</a:t>
            </a:r>
            <a:endParaRPr lang="es-ES" u="sng" dirty="0" smtClean="0">
              <a:latin typeface="+mj-lt"/>
            </a:endParaRPr>
          </a:p>
          <a:p>
            <a:r>
              <a:rPr lang="es-ES" dirty="0">
                <a:latin typeface="+mj-lt"/>
              </a:rPr>
              <a:t>G</a:t>
            </a:r>
            <a:r>
              <a:rPr lang="es-ES" dirty="0" smtClean="0">
                <a:latin typeface="+mj-lt"/>
              </a:rPr>
              <a:t>: </a:t>
            </a:r>
            <a:r>
              <a:rPr lang="es-ES" dirty="0" err="1" smtClean="0">
                <a:latin typeface="+mj-lt"/>
              </a:rPr>
              <a:t>Normalize</a:t>
            </a:r>
            <a:r>
              <a:rPr lang="es-ES" dirty="0" smtClean="0">
                <a:latin typeface="+mj-lt"/>
              </a:rPr>
              <a:t> </a:t>
            </a:r>
            <a:r>
              <a:rPr lang="es-ES" dirty="0" err="1" smtClean="0">
                <a:latin typeface="+mj-lt"/>
              </a:rPr>
              <a:t>the</a:t>
            </a:r>
            <a:r>
              <a:rPr lang="es-ES" dirty="0" smtClean="0">
                <a:latin typeface="+mj-lt"/>
              </a:rPr>
              <a:t> </a:t>
            </a:r>
            <a:r>
              <a:rPr lang="es-ES" dirty="0" err="1" smtClean="0">
                <a:latin typeface="+mj-lt"/>
              </a:rPr>
              <a:t>reference</a:t>
            </a:r>
            <a:r>
              <a:rPr lang="es-ES" dirty="0" smtClean="0">
                <a:latin typeface="+mj-lt"/>
              </a:rPr>
              <a:t> to </a:t>
            </a:r>
            <a:r>
              <a:rPr lang="es-ES" dirty="0" err="1" smtClean="0">
                <a:latin typeface="+mj-lt"/>
              </a:rPr>
              <a:t>related</a:t>
            </a:r>
            <a:r>
              <a:rPr lang="es-ES" dirty="0" smtClean="0">
                <a:latin typeface="+mj-lt"/>
              </a:rPr>
              <a:t> </a:t>
            </a:r>
            <a:r>
              <a:rPr lang="es-ES" dirty="0" err="1" smtClean="0">
                <a:latin typeface="+mj-lt"/>
              </a:rPr>
              <a:t>terrorism</a:t>
            </a:r>
            <a:r>
              <a:rPr lang="es-ES" dirty="0" smtClean="0">
                <a:latin typeface="+mj-lt"/>
              </a:rPr>
              <a:t> </a:t>
            </a:r>
            <a:r>
              <a:rPr lang="es-ES" dirty="0" err="1" smtClean="0">
                <a:latin typeface="+mj-lt"/>
              </a:rPr>
              <a:t>attacks</a:t>
            </a:r>
            <a:endParaRPr lang="es-ES" dirty="0" smtClean="0">
              <a:latin typeface="+mj-lt"/>
            </a:endParaRP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a:t>
            </a:r>
            <a:r>
              <a:rPr lang="es-ES" dirty="0" err="1" smtClean="0">
                <a:latin typeface="+mj-lt"/>
              </a:rPr>
              <a:t>values</a:t>
            </a:r>
            <a:r>
              <a:rPr lang="es-ES" dirty="0" smtClean="0">
                <a:latin typeface="+mj-lt"/>
              </a:rPr>
              <a:t> </a:t>
            </a:r>
            <a:r>
              <a:rPr lang="es-ES" dirty="0" err="1" smtClean="0">
                <a:latin typeface="+mj-lt"/>
              </a:rPr>
              <a:t>need</a:t>
            </a:r>
            <a:r>
              <a:rPr lang="es-ES" dirty="0" smtClean="0">
                <a:latin typeface="+mj-lt"/>
              </a:rPr>
              <a:t> to be norma</a:t>
            </a:r>
            <a:r>
              <a:rPr lang="en-US" dirty="0" err="1" smtClean="0">
                <a:latin typeface="+mj-lt"/>
              </a:rPr>
              <a:t>lized</a:t>
            </a:r>
            <a:r>
              <a:rPr lang="en-US" dirty="0" smtClean="0">
                <a:latin typeface="+mj-lt"/>
              </a:rPr>
              <a:t> (</a:t>
            </a:r>
            <a:r>
              <a:rPr lang="es-ES" dirty="0" err="1" smtClean="0">
                <a:latin typeface="+mj-lt"/>
              </a:rPr>
              <a:t>tokenized</a:t>
            </a:r>
            <a:r>
              <a:rPr lang="es-ES" dirty="0" smtClean="0">
                <a:latin typeface="+mj-lt"/>
              </a:rPr>
              <a:t>)?  [</a:t>
            </a:r>
            <a:r>
              <a:rPr lang="es-ES" dirty="0" err="1" smtClean="0">
                <a:latin typeface="+mj-lt"/>
              </a:rPr>
              <a:t>Boolean</a:t>
            </a:r>
            <a:r>
              <a:rPr lang="es-ES" dirty="0" smtClean="0">
                <a:latin typeface="+mj-lt"/>
              </a:rPr>
              <a:t> </a:t>
            </a:r>
            <a:r>
              <a:rPr lang="es-ES" dirty="0" err="1" smtClean="0">
                <a:latin typeface="+mj-lt"/>
              </a:rPr>
              <a:t>syntactic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6034/52134 (11,57%)</a:t>
            </a:r>
            <a:endParaRPr lang="es-ES" sz="2800" dirty="0" smtClean="0">
              <a:latin typeface="+mj-lt"/>
            </a:endParaRPr>
          </a:p>
        </p:txBody>
      </p:sp>
      <p:sp>
        <p:nvSpPr>
          <p:cNvPr id="4" name="Título 3"/>
          <p:cNvSpPr>
            <a:spLocks noGrp="1"/>
          </p:cNvSpPr>
          <p:nvPr>
            <p:ph type="title"/>
          </p:nvPr>
        </p:nvSpPr>
        <p:spPr/>
        <p:txBody>
          <a:bodyPr/>
          <a:lstStyle/>
          <a:p>
            <a:r>
              <a:rPr lang="es-ES" b="1" dirty="0" err="1">
                <a:solidFill>
                  <a:schemeClr val="tx1"/>
                </a:solidFill>
              </a:rPr>
              <a:t>Embedded</a:t>
            </a:r>
            <a:r>
              <a:rPr lang="es-ES" b="1" dirty="0">
                <a:solidFill>
                  <a:schemeClr val="tx1"/>
                </a:solidFill>
              </a:rPr>
              <a:t> </a:t>
            </a:r>
            <a:r>
              <a:rPr lang="es-ES" b="1" dirty="0" err="1">
                <a:solidFill>
                  <a:schemeClr val="tx1"/>
                </a:solidFill>
              </a:rPr>
              <a:t>Values</a:t>
            </a:r>
            <a:r>
              <a:rPr lang="es-ES" b="1" dirty="0">
                <a:solidFill>
                  <a:schemeClr val="tx1"/>
                </a:solidFill>
              </a:rPr>
              <a:t>:  </a:t>
            </a:r>
            <a:r>
              <a:rPr lang="es-ES" dirty="0" err="1">
                <a:solidFill>
                  <a:schemeClr val="tx1"/>
                </a:solidFill>
              </a:rPr>
              <a:t>Multiple</a:t>
            </a:r>
            <a:r>
              <a:rPr lang="es-ES" dirty="0">
                <a:solidFill>
                  <a:schemeClr val="tx1"/>
                </a:solidFill>
              </a:rPr>
              <a:t> </a:t>
            </a:r>
            <a:r>
              <a:rPr lang="es-ES" dirty="0" err="1">
                <a:solidFill>
                  <a:schemeClr val="tx1"/>
                </a:solidFill>
              </a:rPr>
              <a:t>Values</a:t>
            </a:r>
            <a:r>
              <a:rPr lang="es-ES" dirty="0">
                <a:solidFill>
                  <a:schemeClr val="tx1"/>
                </a:solidFill>
              </a:rPr>
              <a:t> </a:t>
            </a:r>
            <a:r>
              <a:rPr lang="es-ES" dirty="0" err="1">
                <a:solidFill>
                  <a:schemeClr val="tx1"/>
                </a:solidFill>
              </a:rPr>
              <a:t>entered</a:t>
            </a:r>
            <a:r>
              <a:rPr lang="es-ES" dirty="0">
                <a:solidFill>
                  <a:schemeClr val="tx1"/>
                </a:solidFill>
              </a:rPr>
              <a:t> in </a:t>
            </a:r>
            <a:r>
              <a:rPr lang="es-ES" dirty="0" err="1">
                <a:solidFill>
                  <a:schemeClr val="tx1"/>
                </a:solidFill>
              </a:rPr>
              <a:t>one</a:t>
            </a:r>
            <a:r>
              <a:rPr lang="es-ES" dirty="0">
                <a:solidFill>
                  <a:schemeClr val="tx1"/>
                </a:solidFill>
              </a:rPr>
              <a:t> </a:t>
            </a:r>
            <a:r>
              <a:rPr lang="es-ES" dirty="0" err="1">
                <a:solidFill>
                  <a:schemeClr val="tx1"/>
                </a:solidFill>
              </a:rPr>
              <a:t>attribute</a:t>
            </a:r>
            <a:endParaRPr lang="es-ES" dirty="0"/>
          </a:p>
        </p:txBody>
      </p:sp>
    </p:spTree>
    <p:extLst>
      <p:ext uri="{BB962C8B-B14F-4D97-AF65-F5344CB8AC3E}">
        <p14:creationId xmlns:p14="http://schemas.microsoft.com/office/powerpoint/2010/main" val="7891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Null Values</a:t>
            </a:r>
            <a:endParaRPr lang="en-US" dirty="0"/>
          </a:p>
        </p:txBody>
      </p:sp>
      <p:pic>
        <p:nvPicPr>
          <p:cNvPr id="6" name="Imagen 5" descr="Recorte de pantalla"/>
          <p:cNvPicPr>
            <a:picLocks noChangeAspect="1"/>
          </p:cNvPicPr>
          <p:nvPr/>
        </p:nvPicPr>
        <p:blipFill rotWithShape="1">
          <a:blip r:embed="rId3">
            <a:extLst>
              <a:ext uri="{28A0092B-C50C-407E-A947-70E740481C1C}">
                <a14:useLocalDpi xmlns:a14="http://schemas.microsoft.com/office/drawing/2010/main" val="0"/>
              </a:ext>
            </a:extLst>
          </a:blip>
          <a:srcRect b="10246"/>
          <a:stretch/>
        </p:blipFill>
        <p:spPr>
          <a:xfrm>
            <a:off x="1097280" y="2029968"/>
            <a:ext cx="7132320" cy="3950208"/>
          </a:xfrm>
          <a:prstGeom prst="rect">
            <a:avLst/>
          </a:prstGeom>
        </p:spPr>
      </p:pic>
      <p:sp>
        <p:nvSpPr>
          <p:cNvPr id="3" name="Elipse 2"/>
          <p:cNvSpPr/>
          <p:nvPr/>
        </p:nvSpPr>
        <p:spPr>
          <a:xfrm>
            <a:off x="4315968" y="1737360"/>
            <a:ext cx="3145536" cy="47914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69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Null Values</a:t>
            </a:r>
            <a:endParaRPr lang="en-US" dirty="0"/>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460" y="1924126"/>
            <a:ext cx="8802652" cy="4363059"/>
          </a:xfrm>
          <a:prstGeom prst="rect">
            <a:avLst/>
          </a:prstGeom>
        </p:spPr>
      </p:pic>
      <p:sp>
        <p:nvSpPr>
          <p:cNvPr id="3" name="Elipse 2"/>
          <p:cNvSpPr/>
          <p:nvPr/>
        </p:nvSpPr>
        <p:spPr>
          <a:xfrm>
            <a:off x="2596896" y="1536192"/>
            <a:ext cx="7845552" cy="47509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46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Null Values</a:t>
            </a:r>
            <a:endParaRPr lang="en-US" dirty="0"/>
          </a:p>
        </p:txBody>
      </p:sp>
      <p:sp>
        <p:nvSpPr>
          <p:cNvPr id="5" name="Marcador de contenido 2"/>
          <p:cNvSpPr>
            <a:spLocks noGrp="1"/>
          </p:cNvSpPr>
          <p:nvPr>
            <p:ph idx="1"/>
          </p:nvPr>
        </p:nvSpPr>
        <p:spPr>
          <a:xfrm>
            <a:off x="1097280" y="1845734"/>
            <a:ext cx="10058400" cy="4023360"/>
          </a:xfrm>
        </p:spPr>
        <p:txBody>
          <a:bodyPr/>
          <a:lstStyle/>
          <a:p>
            <a:r>
              <a:rPr lang="es-ES" u="sng" dirty="0" err="1" smtClean="0">
                <a:latin typeface="+mj-lt"/>
              </a:rPr>
              <a:t>Completeness</a:t>
            </a:r>
            <a:r>
              <a:rPr lang="es-ES" u="sng" dirty="0" smtClean="0">
                <a:latin typeface="+mj-lt"/>
              </a:rPr>
              <a:t> - </a:t>
            </a:r>
            <a:r>
              <a:rPr lang="es-ES" u="sng" dirty="0" err="1" smtClean="0">
                <a:latin typeface="+mj-lt"/>
              </a:rPr>
              <a:t>Coverage</a:t>
            </a:r>
            <a:endParaRPr lang="es-ES" u="sng" dirty="0" smtClean="0">
              <a:latin typeface="+mj-lt"/>
            </a:endParaRPr>
          </a:p>
          <a:p>
            <a:r>
              <a:rPr lang="es-ES" dirty="0">
                <a:latin typeface="+mj-lt"/>
              </a:rPr>
              <a:t>G</a:t>
            </a:r>
            <a:r>
              <a:rPr lang="es-ES" dirty="0" smtClean="0">
                <a:latin typeface="+mj-lt"/>
              </a:rPr>
              <a:t>: XX??</a:t>
            </a: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a:t>
            </a:r>
            <a:r>
              <a:rPr lang="es-ES" dirty="0" err="1" smtClean="0">
                <a:latin typeface="+mj-lt"/>
              </a:rPr>
              <a:t>known</a:t>
            </a:r>
            <a:r>
              <a:rPr lang="es-ES" dirty="0" smtClean="0">
                <a:latin typeface="+mj-lt"/>
              </a:rPr>
              <a:t> </a:t>
            </a:r>
            <a:r>
              <a:rPr lang="es-ES" dirty="0" err="1" smtClean="0">
                <a:latin typeface="+mj-lt"/>
              </a:rPr>
              <a:t>values</a:t>
            </a:r>
            <a:r>
              <a:rPr lang="es-ES" dirty="0" smtClean="0">
                <a:latin typeface="+mj-lt"/>
              </a:rPr>
              <a:t> do </a:t>
            </a:r>
            <a:r>
              <a:rPr lang="es-ES" dirty="0" err="1" smtClean="0">
                <a:latin typeface="+mj-lt"/>
              </a:rPr>
              <a:t>we</a:t>
            </a:r>
            <a:r>
              <a:rPr lang="es-ES" dirty="0" smtClean="0">
                <a:latin typeface="+mj-lt"/>
              </a:rPr>
              <a:t> </a:t>
            </a:r>
            <a:r>
              <a:rPr lang="es-ES" dirty="0" err="1" smtClean="0">
                <a:latin typeface="+mj-lt"/>
              </a:rPr>
              <a:t>have</a:t>
            </a:r>
            <a:r>
              <a:rPr lang="es-ES" dirty="0" smtClean="0">
                <a:latin typeface="+mj-lt"/>
              </a:rPr>
              <a:t> </a:t>
            </a:r>
            <a:r>
              <a:rPr lang="es-ES" dirty="0" err="1" smtClean="0">
                <a:latin typeface="+mj-lt"/>
              </a:rPr>
              <a:t>for</a:t>
            </a:r>
            <a:r>
              <a:rPr lang="es-ES" dirty="0" smtClean="0">
                <a:latin typeface="+mj-lt"/>
              </a:rPr>
              <a:t> </a:t>
            </a:r>
            <a:r>
              <a:rPr lang="es-ES" dirty="0" err="1" smtClean="0">
                <a:latin typeface="+mj-lt"/>
              </a:rPr>
              <a:t>the</a:t>
            </a:r>
            <a:r>
              <a:rPr lang="es-ES" dirty="0" smtClean="0">
                <a:latin typeface="+mj-lt"/>
              </a:rPr>
              <a:t> </a:t>
            </a:r>
            <a:r>
              <a:rPr lang="es-ES" dirty="0" err="1" smtClean="0">
                <a:latin typeface="+mj-lt"/>
              </a:rPr>
              <a:t>resolution</a:t>
            </a:r>
            <a:r>
              <a:rPr lang="es-ES" dirty="0" smtClean="0">
                <a:latin typeface="+mj-lt"/>
              </a:rPr>
              <a:t> of a </a:t>
            </a:r>
            <a:r>
              <a:rPr lang="es-ES" dirty="0" err="1" smtClean="0">
                <a:latin typeface="+mj-lt"/>
              </a:rPr>
              <a:t>terrorist</a:t>
            </a:r>
            <a:r>
              <a:rPr lang="es-ES" dirty="0" smtClean="0">
                <a:latin typeface="+mj-lt"/>
              </a:rPr>
              <a:t> </a:t>
            </a:r>
            <a:r>
              <a:rPr lang="es-ES" dirty="0" err="1" smtClean="0">
                <a:latin typeface="+mj-lt"/>
              </a:rPr>
              <a:t>attack</a:t>
            </a:r>
            <a:r>
              <a:rPr lang="es-ES" dirty="0" smtClean="0">
                <a:latin typeface="+mj-lt"/>
              </a:rPr>
              <a:t>? </a:t>
            </a:r>
          </a:p>
          <a:p>
            <a:pPr>
              <a:tabLst>
                <a:tab pos="898525" algn="l"/>
              </a:tabLst>
            </a:pPr>
            <a:r>
              <a:rPr lang="es-ES" dirty="0" smtClean="0">
                <a:latin typeface="+mj-lt"/>
              </a:rPr>
              <a:t>[</a:t>
            </a:r>
            <a:r>
              <a:rPr lang="es-ES" dirty="0" err="1" smtClean="0">
                <a:latin typeface="+mj-lt"/>
              </a:rPr>
              <a:t>Boolean</a:t>
            </a:r>
            <a:r>
              <a:rPr lang="es-ES" dirty="0" smtClean="0">
                <a:latin typeface="+mj-lt"/>
              </a:rPr>
              <a:t> </a:t>
            </a:r>
            <a:r>
              <a:rPr lang="es-ES" dirty="0" err="1" smtClean="0">
                <a:latin typeface="+mj-lt"/>
              </a:rPr>
              <a:t>syntactic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1288/52134 (2,47%)</a:t>
            </a:r>
            <a:endParaRPr lang="es-ES" sz="2800" dirty="0" smtClean="0">
              <a:latin typeface="+mj-lt"/>
            </a:endParaRPr>
          </a:p>
        </p:txBody>
      </p:sp>
    </p:spTree>
    <p:extLst>
      <p:ext uri="{BB962C8B-B14F-4D97-AF65-F5344CB8AC3E}">
        <p14:creationId xmlns:p14="http://schemas.microsoft.com/office/powerpoint/2010/main" val="3522405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dirty="0" smtClean="0"/>
              <a:t>Dummy </a:t>
            </a:r>
            <a:r>
              <a:rPr lang="en-US" dirty="0"/>
              <a:t>Values:</a:t>
            </a:r>
            <a:r>
              <a:rPr lang="en-US" b="1" dirty="0"/>
              <a:t>  </a:t>
            </a:r>
            <a:r>
              <a:rPr lang="en-US" dirty="0"/>
              <a:t>-99, . , </a:t>
            </a:r>
            <a:r>
              <a:rPr lang="en-US" dirty="0" smtClean="0"/>
              <a:t>Unknown</a:t>
            </a:r>
            <a:endParaRPr lang="en-US" dirty="0"/>
          </a:p>
        </p:txBody>
      </p:sp>
      <p:pic>
        <p:nvPicPr>
          <p:cNvPr id="4" name="Imagen 3" descr="Recorte de pantalla"/>
          <p:cNvPicPr>
            <a:picLocks noChangeAspect="1"/>
          </p:cNvPicPr>
          <p:nvPr/>
        </p:nvPicPr>
        <p:blipFill rotWithShape="1">
          <a:blip r:embed="rId3">
            <a:extLst>
              <a:ext uri="{28A0092B-C50C-407E-A947-70E740481C1C}">
                <a14:useLocalDpi xmlns:a14="http://schemas.microsoft.com/office/drawing/2010/main" val="0"/>
              </a:ext>
            </a:extLst>
          </a:blip>
          <a:srcRect b="22512"/>
          <a:stretch/>
        </p:blipFill>
        <p:spPr>
          <a:xfrm>
            <a:off x="1097280" y="1902408"/>
            <a:ext cx="10058400" cy="4132632"/>
          </a:xfrm>
          <a:prstGeom prst="rect">
            <a:avLst/>
          </a:prstGeom>
        </p:spPr>
      </p:pic>
      <p:sp>
        <p:nvSpPr>
          <p:cNvPr id="3" name="Elipse 2"/>
          <p:cNvSpPr/>
          <p:nvPr/>
        </p:nvSpPr>
        <p:spPr>
          <a:xfrm>
            <a:off x="4590288" y="1737360"/>
            <a:ext cx="1280160" cy="4681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8229600" y="3694176"/>
            <a:ext cx="1426464" cy="3474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074152" y="4425696"/>
            <a:ext cx="1737360" cy="612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087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Dummy Values:</a:t>
            </a:r>
            <a:r>
              <a:rPr lang="en-US" b="1" dirty="0"/>
              <a:t>  </a:t>
            </a:r>
            <a:r>
              <a:rPr lang="en-US" dirty="0"/>
              <a:t>-99, . , Unknown</a:t>
            </a:r>
          </a:p>
        </p:txBody>
      </p:sp>
      <p:sp>
        <p:nvSpPr>
          <p:cNvPr id="5" name="Marcador de contenido 2"/>
          <p:cNvSpPr>
            <a:spLocks noGrp="1"/>
          </p:cNvSpPr>
          <p:nvPr>
            <p:ph idx="1"/>
          </p:nvPr>
        </p:nvSpPr>
        <p:spPr>
          <a:xfrm>
            <a:off x="1097280" y="1845734"/>
            <a:ext cx="10058400" cy="4023360"/>
          </a:xfrm>
        </p:spPr>
        <p:txBody>
          <a:bodyPr/>
          <a:lstStyle/>
          <a:p>
            <a:r>
              <a:rPr lang="es-ES" u="sng" dirty="0" err="1" smtClean="0">
                <a:latin typeface="+mj-lt"/>
              </a:rPr>
              <a:t>Completeness</a:t>
            </a:r>
            <a:r>
              <a:rPr lang="es-ES" u="sng" dirty="0" smtClean="0">
                <a:latin typeface="+mj-lt"/>
              </a:rPr>
              <a:t> - </a:t>
            </a:r>
            <a:r>
              <a:rPr lang="es-ES" u="sng" dirty="0" err="1" smtClean="0">
                <a:latin typeface="+mj-lt"/>
              </a:rPr>
              <a:t>Coverage</a:t>
            </a:r>
            <a:endParaRPr lang="es-ES" u="sng" dirty="0" smtClean="0">
              <a:latin typeface="+mj-lt"/>
            </a:endParaRPr>
          </a:p>
          <a:p>
            <a:r>
              <a:rPr lang="es-ES" dirty="0">
                <a:latin typeface="+mj-lt"/>
              </a:rPr>
              <a:t>G</a:t>
            </a:r>
            <a:r>
              <a:rPr lang="es-ES" dirty="0" smtClean="0">
                <a:latin typeface="+mj-lt"/>
              </a:rPr>
              <a:t>: XX??</a:t>
            </a: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a:t>
            </a:r>
            <a:r>
              <a:rPr lang="es-ES" dirty="0" err="1" smtClean="0">
                <a:latin typeface="+mj-lt"/>
              </a:rPr>
              <a:t>dummy</a:t>
            </a:r>
            <a:r>
              <a:rPr lang="es-ES" dirty="0" smtClean="0">
                <a:latin typeface="+mj-lt"/>
              </a:rPr>
              <a:t> </a:t>
            </a:r>
            <a:r>
              <a:rPr lang="es-ES" dirty="0" err="1" smtClean="0">
                <a:latin typeface="+mj-lt"/>
              </a:rPr>
              <a:t>values</a:t>
            </a:r>
            <a:r>
              <a:rPr lang="es-ES" dirty="0" smtClean="0">
                <a:latin typeface="+mj-lt"/>
              </a:rPr>
              <a:t> do </a:t>
            </a:r>
            <a:r>
              <a:rPr lang="es-ES" dirty="0" err="1" smtClean="0">
                <a:latin typeface="+mj-lt"/>
              </a:rPr>
              <a:t>we</a:t>
            </a:r>
            <a:r>
              <a:rPr lang="es-ES" dirty="0" smtClean="0">
                <a:latin typeface="+mj-lt"/>
              </a:rPr>
              <a:t> </a:t>
            </a:r>
            <a:r>
              <a:rPr lang="es-ES" dirty="0" err="1" smtClean="0">
                <a:latin typeface="+mj-lt"/>
              </a:rPr>
              <a:t>have</a:t>
            </a:r>
            <a:r>
              <a:rPr lang="es-ES" dirty="0" smtClean="0">
                <a:latin typeface="+mj-lt"/>
              </a:rPr>
              <a:t> </a:t>
            </a:r>
            <a:r>
              <a:rPr lang="es-ES" dirty="0" err="1" smtClean="0">
                <a:latin typeface="+mj-lt"/>
              </a:rPr>
              <a:t>for</a:t>
            </a:r>
            <a:r>
              <a:rPr lang="es-ES" dirty="0" smtClean="0">
                <a:latin typeface="+mj-lt"/>
              </a:rPr>
              <a:t> </a:t>
            </a:r>
            <a:r>
              <a:rPr lang="es-ES" dirty="0" err="1" smtClean="0">
                <a:latin typeface="+mj-lt"/>
              </a:rPr>
              <a:t>the</a:t>
            </a:r>
            <a:r>
              <a:rPr lang="es-ES" dirty="0" smtClean="0">
                <a:latin typeface="+mj-lt"/>
              </a:rPr>
              <a:t> </a:t>
            </a:r>
            <a:r>
              <a:rPr lang="es-ES" dirty="0" err="1" smtClean="0">
                <a:latin typeface="+mj-lt"/>
              </a:rPr>
              <a:t>resolution</a:t>
            </a:r>
            <a:r>
              <a:rPr lang="es-ES" dirty="0" smtClean="0">
                <a:latin typeface="+mj-lt"/>
              </a:rPr>
              <a:t> of a </a:t>
            </a:r>
            <a:r>
              <a:rPr lang="es-ES" dirty="0" err="1" smtClean="0">
                <a:latin typeface="+mj-lt"/>
              </a:rPr>
              <a:t>terrorist</a:t>
            </a:r>
            <a:r>
              <a:rPr lang="es-ES" dirty="0" smtClean="0">
                <a:latin typeface="+mj-lt"/>
              </a:rPr>
              <a:t> </a:t>
            </a:r>
            <a:r>
              <a:rPr lang="es-ES" dirty="0" err="1" smtClean="0">
                <a:latin typeface="+mj-lt"/>
              </a:rPr>
              <a:t>attack</a:t>
            </a:r>
            <a:r>
              <a:rPr lang="es-ES" dirty="0" smtClean="0">
                <a:latin typeface="+mj-lt"/>
              </a:rPr>
              <a:t>? </a:t>
            </a:r>
          </a:p>
          <a:p>
            <a:pPr>
              <a:tabLst>
                <a:tab pos="898525" algn="l"/>
              </a:tabLst>
            </a:pPr>
            <a:r>
              <a:rPr lang="es-ES" dirty="0" smtClean="0">
                <a:latin typeface="+mj-lt"/>
              </a:rPr>
              <a:t>[</a:t>
            </a:r>
            <a:r>
              <a:rPr lang="es-ES" dirty="0" err="1" smtClean="0">
                <a:latin typeface="+mj-lt"/>
              </a:rPr>
              <a:t>Boolean</a:t>
            </a:r>
            <a:r>
              <a:rPr lang="es-ES" dirty="0" smtClean="0">
                <a:latin typeface="+mj-lt"/>
              </a:rPr>
              <a:t> </a:t>
            </a:r>
            <a:r>
              <a:rPr lang="es-ES" dirty="0" err="1" smtClean="0">
                <a:latin typeface="+mj-lt"/>
              </a:rPr>
              <a:t>syntactic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1288/52134 (2,47%)</a:t>
            </a:r>
            <a:endParaRPr lang="es-ES" sz="2800" dirty="0" smtClean="0">
              <a:latin typeface="+mj-lt"/>
            </a:endParaRPr>
          </a:p>
        </p:txBody>
      </p:sp>
    </p:spTree>
    <p:extLst>
      <p:ext uri="{BB962C8B-B14F-4D97-AF65-F5344CB8AC3E}">
        <p14:creationId xmlns:p14="http://schemas.microsoft.com/office/powerpoint/2010/main" val="430012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dirty="0" smtClean="0"/>
              <a:t>Detecting </a:t>
            </a:r>
            <a:r>
              <a:rPr lang="en-US" dirty="0" err="1"/>
              <a:t>M</a:t>
            </a:r>
            <a:r>
              <a:rPr lang="en-US" dirty="0" err="1" smtClean="0"/>
              <a:t>ismembers</a:t>
            </a:r>
            <a:endParaRPr lang="en-US" dirty="0"/>
          </a:p>
        </p:txBody>
      </p:sp>
      <p:pic>
        <p:nvPicPr>
          <p:cNvPr id="5" name="Imagen 4"/>
          <p:cNvPicPr>
            <a:picLocks noChangeAspect="1"/>
          </p:cNvPicPr>
          <p:nvPr/>
        </p:nvPicPr>
        <p:blipFill>
          <a:blip r:embed="rId3"/>
          <a:stretch>
            <a:fillRect/>
          </a:stretch>
        </p:blipFill>
        <p:spPr>
          <a:xfrm>
            <a:off x="1372172" y="1858137"/>
            <a:ext cx="2943225" cy="4019550"/>
          </a:xfrm>
          <a:prstGeom prst="rect">
            <a:avLst/>
          </a:prstGeom>
        </p:spPr>
      </p:pic>
      <p:pic>
        <p:nvPicPr>
          <p:cNvPr id="8" name="Imagen 7"/>
          <p:cNvPicPr>
            <a:picLocks noChangeAspect="1"/>
          </p:cNvPicPr>
          <p:nvPr/>
        </p:nvPicPr>
        <p:blipFill>
          <a:blip r:embed="rId4"/>
          <a:stretch>
            <a:fillRect/>
          </a:stretch>
        </p:blipFill>
        <p:spPr>
          <a:xfrm>
            <a:off x="4745355" y="3134487"/>
            <a:ext cx="6410325" cy="1466850"/>
          </a:xfrm>
          <a:prstGeom prst="rect">
            <a:avLst/>
          </a:prstGeom>
        </p:spPr>
      </p:pic>
    </p:spTree>
    <p:extLst>
      <p:ext uri="{BB962C8B-B14F-4D97-AF65-F5344CB8AC3E}">
        <p14:creationId xmlns:p14="http://schemas.microsoft.com/office/powerpoint/2010/main" val="85662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Agenda</a:t>
            </a:r>
            <a:endParaRPr lang="en-US" dirty="0"/>
          </a:p>
        </p:txBody>
      </p:sp>
      <p:sp>
        <p:nvSpPr>
          <p:cNvPr id="3" name="Marcador de contenido 2"/>
          <p:cNvSpPr>
            <a:spLocks noGrp="1"/>
          </p:cNvSpPr>
          <p:nvPr>
            <p:ph idx="1"/>
          </p:nvPr>
        </p:nvSpPr>
        <p:spPr/>
        <p:txBody>
          <a:bodyPr>
            <a:normAutofit fontScale="92500" lnSpcReduction="10000"/>
          </a:bodyPr>
          <a:lstStyle/>
          <a:p>
            <a:pPr algn="just"/>
            <a:endParaRPr lang="en-US" sz="2800" b="1" dirty="0" smtClean="0"/>
          </a:p>
          <a:p>
            <a:pPr algn="just"/>
            <a:r>
              <a:rPr lang="en-US" sz="2800" b="1" dirty="0" smtClean="0"/>
              <a:t>Introduction</a:t>
            </a:r>
          </a:p>
          <a:p>
            <a:pPr algn="just"/>
            <a:endParaRPr lang="en-US" sz="2800" b="1" dirty="0" smtClean="0"/>
          </a:p>
          <a:p>
            <a:pPr algn="just"/>
            <a:r>
              <a:rPr lang="en-US" sz="2800" b="1" dirty="0" smtClean="0"/>
              <a:t>Data Quality Assessment and Correction Plan</a:t>
            </a:r>
          </a:p>
          <a:p>
            <a:pPr algn="just"/>
            <a:endParaRPr lang="en-US" sz="2800" b="1" dirty="0"/>
          </a:p>
          <a:p>
            <a:pPr algn="just"/>
            <a:r>
              <a:rPr lang="en-US" sz="2800" b="1" dirty="0" smtClean="0"/>
              <a:t>ETL Processes and Loaded Instances</a:t>
            </a:r>
          </a:p>
          <a:p>
            <a:pPr algn="just"/>
            <a:r>
              <a:rPr lang="en-US" sz="2800" b="1" dirty="0" smtClean="0"/>
              <a:t> </a:t>
            </a:r>
          </a:p>
          <a:p>
            <a:pPr algn="just"/>
            <a:r>
              <a:rPr lang="en-US" sz="2800" b="1" dirty="0" smtClean="0"/>
              <a:t>Conclusion</a:t>
            </a:r>
          </a:p>
          <a:p>
            <a:endParaRPr lang="en-US" dirty="0"/>
          </a:p>
        </p:txBody>
      </p:sp>
    </p:spTree>
    <p:extLst>
      <p:ext uri="{BB962C8B-B14F-4D97-AF65-F5344CB8AC3E}">
        <p14:creationId xmlns:p14="http://schemas.microsoft.com/office/powerpoint/2010/main" val="985370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Detecting </a:t>
            </a:r>
            <a:r>
              <a:rPr lang="en-US" dirty="0" err="1" smtClean="0"/>
              <a:t>Mismembers</a:t>
            </a:r>
            <a:endParaRPr lang="en-US" dirty="0"/>
          </a:p>
        </p:txBody>
      </p:sp>
      <p:sp>
        <p:nvSpPr>
          <p:cNvPr id="5" name="Marcador de contenido 2"/>
          <p:cNvSpPr>
            <a:spLocks noGrp="1"/>
          </p:cNvSpPr>
          <p:nvPr>
            <p:ph idx="1"/>
          </p:nvPr>
        </p:nvSpPr>
        <p:spPr>
          <a:xfrm>
            <a:off x="1097280" y="1845734"/>
            <a:ext cx="10058400" cy="4023360"/>
          </a:xfrm>
        </p:spPr>
        <p:txBody>
          <a:bodyPr/>
          <a:lstStyle/>
          <a:p>
            <a:r>
              <a:rPr lang="es-ES" u="sng" dirty="0" err="1" smtClean="0">
                <a:latin typeface="+mj-lt"/>
              </a:rPr>
              <a:t>Accuracy</a:t>
            </a:r>
            <a:r>
              <a:rPr lang="es-ES" u="sng" dirty="0" smtClean="0">
                <a:latin typeface="+mj-lt"/>
              </a:rPr>
              <a:t> – </a:t>
            </a:r>
            <a:r>
              <a:rPr lang="es-ES" u="sng" dirty="0" err="1" smtClean="0">
                <a:latin typeface="+mj-lt"/>
              </a:rPr>
              <a:t>Semantic</a:t>
            </a:r>
            <a:r>
              <a:rPr lang="es-ES" u="sng" dirty="0" smtClean="0">
                <a:latin typeface="+mj-lt"/>
              </a:rPr>
              <a:t> </a:t>
            </a:r>
            <a:r>
              <a:rPr lang="es-ES" u="sng" dirty="0" err="1" smtClean="0">
                <a:latin typeface="+mj-lt"/>
              </a:rPr>
              <a:t>correctness</a:t>
            </a:r>
            <a:endParaRPr lang="es-ES" u="sng" dirty="0" smtClean="0">
              <a:latin typeface="+mj-lt"/>
            </a:endParaRPr>
          </a:p>
          <a:p>
            <a:r>
              <a:rPr lang="es-ES" dirty="0">
                <a:latin typeface="+mj-lt"/>
              </a:rPr>
              <a:t>G</a:t>
            </a:r>
            <a:r>
              <a:rPr lang="es-ES" dirty="0" smtClean="0">
                <a:latin typeface="+mj-lt"/>
              </a:rPr>
              <a:t>: </a:t>
            </a:r>
            <a:r>
              <a:rPr lang="es-ES" dirty="0" err="1" smtClean="0">
                <a:latin typeface="+mj-lt"/>
              </a:rPr>
              <a:t>Verify</a:t>
            </a:r>
            <a:r>
              <a:rPr lang="es-ES" dirty="0" smtClean="0">
                <a:latin typeface="+mj-lt"/>
              </a:rPr>
              <a:t> </a:t>
            </a:r>
            <a:r>
              <a:rPr lang="es-ES" dirty="0" err="1" smtClean="0">
                <a:latin typeface="+mj-lt"/>
              </a:rPr>
              <a:t>that</a:t>
            </a:r>
            <a:r>
              <a:rPr lang="es-ES" dirty="0" smtClean="0">
                <a:latin typeface="+mj-lt"/>
              </a:rPr>
              <a:t> </a:t>
            </a:r>
            <a:r>
              <a:rPr lang="es-ES" dirty="0" err="1" smtClean="0">
                <a:latin typeface="+mj-lt"/>
              </a:rPr>
              <a:t>every</a:t>
            </a:r>
            <a:r>
              <a:rPr lang="es-ES" dirty="0" smtClean="0">
                <a:latin typeface="+mj-lt"/>
              </a:rPr>
              <a:t> </a:t>
            </a:r>
            <a:r>
              <a:rPr lang="es-ES" dirty="0" err="1" smtClean="0">
                <a:latin typeface="+mj-lt"/>
              </a:rPr>
              <a:t>claimmode</a:t>
            </a:r>
            <a:r>
              <a:rPr lang="es-ES" dirty="0" smtClean="0">
                <a:latin typeface="+mj-lt"/>
              </a:rPr>
              <a:t> </a:t>
            </a:r>
            <a:r>
              <a:rPr lang="es-ES" dirty="0" err="1" smtClean="0">
                <a:latin typeface="+mj-lt"/>
              </a:rPr>
              <a:t>is</a:t>
            </a:r>
            <a:r>
              <a:rPr lang="es-ES" dirty="0" smtClean="0">
                <a:latin typeface="+mj-lt"/>
              </a:rPr>
              <a:t> </a:t>
            </a:r>
            <a:r>
              <a:rPr lang="es-ES" dirty="0" err="1" smtClean="0">
                <a:latin typeface="+mj-lt"/>
              </a:rPr>
              <a:t>associated</a:t>
            </a:r>
            <a:r>
              <a:rPr lang="es-ES" dirty="0" smtClean="0">
                <a:latin typeface="+mj-lt"/>
              </a:rPr>
              <a:t> to </a:t>
            </a:r>
            <a:r>
              <a:rPr lang="es-ES" dirty="0" err="1" smtClean="0">
                <a:latin typeface="+mj-lt"/>
              </a:rPr>
              <a:t>the</a:t>
            </a:r>
            <a:r>
              <a:rPr lang="es-ES" dirty="0" smtClean="0">
                <a:latin typeface="+mj-lt"/>
              </a:rPr>
              <a:t> </a:t>
            </a:r>
            <a:r>
              <a:rPr lang="es-ES" dirty="0" err="1" smtClean="0">
                <a:latin typeface="+mj-lt"/>
              </a:rPr>
              <a:t>correct</a:t>
            </a:r>
            <a:r>
              <a:rPr lang="es-ES" dirty="0" smtClean="0">
                <a:latin typeface="+mj-lt"/>
              </a:rPr>
              <a:t> </a:t>
            </a:r>
            <a:r>
              <a:rPr lang="es-ES" dirty="0" err="1" smtClean="0">
                <a:latin typeface="+mj-lt"/>
              </a:rPr>
              <a:t>claimmode_txt</a:t>
            </a:r>
            <a:endParaRPr lang="es-ES" dirty="0" smtClean="0">
              <a:latin typeface="+mj-lt"/>
            </a:endParaRP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a:t>
            </a:r>
            <a:r>
              <a:rPr lang="es-ES" dirty="0" err="1" smtClean="0">
                <a:latin typeface="+mj-lt"/>
              </a:rPr>
              <a:t>mismembers</a:t>
            </a:r>
            <a:r>
              <a:rPr lang="es-ES" dirty="0" smtClean="0">
                <a:latin typeface="+mj-lt"/>
              </a:rPr>
              <a:t> do </a:t>
            </a:r>
            <a:r>
              <a:rPr lang="es-ES" dirty="0" err="1" smtClean="0">
                <a:latin typeface="+mj-lt"/>
              </a:rPr>
              <a:t>we</a:t>
            </a:r>
            <a:r>
              <a:rPr lang="es-ES" dirty="0" smtClean="0">
                <a:latin typeface="+mj-lt"/>
              </a:rPr>
              <a:t> </a:t>
            </a:r>
            <a:r>
              <a:rPr lang="es-ES" dirty="0" err="1" smtClean="0">
                <a:latin typeface="+mj-lt"/>
              </a:rPr>
              <a:t>have</a:t>
            </a:r>
            <a:r>
              <a:rPr lang="es-ES" dirty="0" smtClean="0">
                <a:latin typeface="+mj-lt"/>
              </a:rPr>
              <a:t>?  [</a:t>
            </a:r>
            <a:r>
              <a:rPr lang="es-ES" dirty="0" err="1" smtClean="0">
                <a:latin typeface="+mj-lt"/>
              </a:rPr>
              <a:t>Boolean</a:t>
            </a:r>
            <a:r>
              <a:rPr lang="es-ES" dirty="0" smtClean="0">
                <a:latin typeface="+mj-lt"/>
              </a:rPr>
              <a:t> </a:t>
            </a:r>
            <a:r>
              <a:rPr lang="es-ES" dirty="0" err="1" smtClean="0">
                <a:latin typeface="+mj-lt"/>
              </a:rPr>
              <a:t>semantic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0/52134 (0%)</a:t>
            </a:r>
            <a:endParaRPr lang="es-ES" sz="2800" dirty="0" smtClean="0">
              <a:latin typeface="+mj-lt"/>
            </a:endParaRPr>
          </a:p>
        </p:txBody>
      </p:sp>
    </p:spTree>
    <p:extLst>
      <p:ext uri="{BB962C8B-B14F-4D97-AF65-F5344CB8AC3E}">
        <p14:creationId xmlns:p14="http://schemas.microsoft.com/office/powerpoint/2010/main" val="3664243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sz="5300" dirty="0" smtClean="0"/>
              <a:t>Detecting </a:t>
            </a:r>
            <a:r>
              <a:rPr lang="en-US" sz="5300" dirty="0" err="1" smtClean="0"/>
              <a:t>Mismembers</a:t>
            </a:r>
            <a:endParaRPr lang="en-US" sz="5300" dirty="0"/>
          </a:p>
        </p:txBody>
      </p:sp>
      <p:sp>
        <p:nvSpPr>
          <p:cNvPr id="4" name="CuadroTexto 3"/>
          <p:cNvSpPr txBox="1"/>
          <p:nvPr/>
        </p:nvSpPr>
        <p:spPr>
          <a:xfrm>
            <a:off x="6327648" y="2871430"/>
            <a:ext cx="3858768" cy="923330"/>
          </a:xfrm>
          <a:prstGeom prst="rect">
            <a:avLst/>
          </a:prstGeom>
          <a:noFill/>
        </p:spPr>
        <p:txBody>
          <a:bodyPr wrap="square" rtlCol="0">
            <a:spAutoFit/>
          </a:bodyPr>
          <a:lstStyle/>
          <a:p>
            <a:r>
              <a:rPr lang="en-US" dirty="0" smtClean="0"/>
              <a:t>If extended = </a:t>
            </a:r>
            <a:r>
              <a:rPr lang="en-US" dirty="0"/>
              <a:t>1</a:t>
            </a:r>
            <a:r>
              <a:rPr lang="en-US" dirty="0" smtClean="0"/>
              <a:t> then resolution=DATE</a:t>
            </a:r>
          </a:p>
          <a:p>
            <a:r>
              <a:rPr lang="en-US" dirty="0" smtClean="0"/>
              <a:t>else resolution=NULL</a:t>
            </a:r>
          </a:p>
          <a:p>
            <a:endParaRPr lang="es-ES" dirty="0"/>
          </a:p>
        </p:txBody>
      </p:sp>
      <p:pic>
        <p:nvPicPr>
          <p:cNvPr id="6" name="Imagen 5"/>
          <p:cNvPicPr>
            <a:picLocks noChangeAspect="1"/>
          </p:cNvPicPr>
          <p:nvPr/>
        </p:nvPicPr>
        <p:blipFill>
          <a:blip r:embed="rId3"/>
          <a:stretch>
            <a:fillRect/>
          </a:stretch>
        </p:blipFill>
        <p:spPr>
          <a:xfrm>
            <a:off x="1097280" y="1889760"/>
            <a:ext cx="4276725" cy="3810000"/>
          </a:xfrm>
          <a:prstGeom prst="rect">
            <a:avLst/>
          </a:prstGeom>
        </p:spPr>
      </p:pic>
    </p:spTree>
    <p:extLst>
      <p:ext uri="{BB962C8B-B14F-4D97-AF65-F5344CB8AC3E}">
        <p14:creationId xmlns:p14="http://schemas.microsoft.com/office/powerpoint/2010/main" val="1021648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Detecting </a:t>
            </a:r>
            <a:r>
              <a:rPr lang="en-US" dirty="0" err="1" smtClean="0"/>
              <a:t>Mismembers</a:t>
            </a:r>
            <a:endParaRPr lang="en-US" dirty="0"/>
          </a:p>
        </p:txBody>
      </p:sp>
      <p:sp>
        <p:nvSpPr>
          <p:cNvPr id="5" name="Marcador de contenido 2"/>
          <p:cNvSpPr>
            <a:spLocks noGrp="1"/>
          </p:cNvSpPr>
          <p:nvPr>
            <p:ph idx="1"/>
          </p:nvPr>
        </p:nvSpPr>
        <p:spPr>
          <a:xfrm>
            <a:off x="1097280" y="1845734"/>
            <a:ext cx="10058400" cy="4023360"/>
          </a:xfrm>
        </p:spPr>
        <p:txBody>
          <a:bodyPr/>
          <a:lstStyle/>
          <a:p>
            <a:r>
              <a:rPr lang="es-ES" u="sng" dirty="0" err="1" smtClean="0">
                <a:latin typeface="+mj-lt"/>
              </a:rPr>
              <a:t>Accuracy</a:t>
            </a:r>
            <a:r>
              <a:rPr lang="es-ES" u="sng" dirty="0" smtClean="0">
                <a:latin typeface="+mj-lt"/>
              </a:rPr>
              <a:t> – </a:t>
            </a:r>
            <a:r>
              <a:rPr lang="es-ES" u="sng" dirty="0" err="1" smtClean="0">
                <a:latin typeface="+mj-lt"/>
              </a:rPr>
              <a:t>Semantic</a:t>
            </a:r>
            <a:r>
              <a:rPr lang="es-ES" u="sng" dirty="0" smtClean="0">
                <a:latin typeface="+mj-lt"/>
              </a:rPr>
              <a:t> </a:t>
            </a:r>
            <a:r>
              <a:rPr lang="es-ES" u="sng" dirty="0" err="1" smtClean="0">
                <a:latin typeface="+mj-lt"/>
              </a:rPr>
              <a:t>correctness</a:t>
            </a:r>
            <a:endParaRPr lang="es-ES" u="sng" dirty="0" smtClean="0">
              <a:latin typeface="+mj-lt"/>
            </a:endParaRPr>
          </a:p>
          <a:p>
            <a:r>
              <a:rPr lang="es-ES" dirty="0">
                <a:latin typeface="+mj-lt"/>
              </a:rPr>
              <a:t>G</a:t>
            </a:r>
            <a:r>
              <a:rPr lang="es-ES" dirty="0" smtClean="0">
                <a:latin typeface="+mj-lt"/>
              </a:rPr>
              <a:t>: </a:t>
            </a:r>
            <a:r>
              <a:rPr lang="es-ES" dirty="0" err="1" smtClean="0">
                <a:latin typeface="+mj-lt"/>
              </a:rPr>
              <a:t>Verify</a:t>
            </a:r>
            <a:r>
              <a:rPr lang="es-ES" dirty="0" smtClean="0">
                <a:latin typeface="+mj-lt"/>
              </a:rPr>
              <a:t> </a:t>
            </a:r>
            <a:r>
              <a:rPr lang="es-ES" dirty="0" err="1" smtClean="0">
                <a:latin typeface="+mj-lt"/>
              </a:rPr>
              <a:t>that</a:t>
            </a:r>
            <a:r>
              <a:rPr lang="es-ES" dirty="0" smtClean="0">
                <a:latin typeface="+mj-lt"/>
              </a:rPr>
              <a:t> </a:t>
            </a:r>
            <a:r>
              <a:rPr lang="es-ES" dirty="0" err="1" smtClean="0">
                <a:latin typeface="+mj-lt"/>
              </a:rPr>
              <a:t>every</a:t>
            </a:r>
            <a:r>
              <a:rPr lang="es-ES" dirty="0" smtClean="0">
                <a:latin typeface="+mj-lt"/>
              </a:rPr>
              <a:t> extended </a:t>
            </a:r>
            <a:r>
              <a:rPr lang="es-ES" dirty="0" err="1" smtClean="0">
                <a:latin typeface="+mj-lt"/>
              </a:rPr>
              <a:t>terrorist</a:t>
            </a:r>
            <a:r>
              <a:rPr lang="es-ES" dirty="0" smtClean="0">
                <a:latin typeface="+mj-lt"/>
              </a:rPr>
              <a:t> </a:t>
            </a:r>
            <a:r>
              <a:rPr lang="es-ES" dirty="0" err="1" smtClean="0">
                <a:latin typeface="+mj-lt"/>
              </a:rPr>
              <a:t>attack</a:t>
            </a:r>
            <a:r>
              <a:rPr lang="es-ES" dirty="0" smtClean="0">
                <a:latin typeface="+mj-lt"/>
              </a:rPr>
              <a:t> has a </a:t>
            </a:r>
            <a:r>
              <a:rPr lang="es-ES" dirty="0" err="1" smtClean="0">
                <a:latin typeface="+mj-lt"/>
              </a:rPr>
              <a:t>resolution</a:t>
            </a:r>
            <a:r>
              <a:rPr lang="es-ES" dirty="0" smtClean="0">
                <a:latin typeface="+mj-lt"/>
              </a:rPr>
              <a:t> date</a:t>
            </a: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extended </a:t>
            </a:r>
            <a:r>
              <a:rPr lang="es-ES" dirty="0" err="1" smtClean="0">
                <a:latin typeface="+mj-lt"/>
              </a:rPr>
              <a:t>terrorist</a:t>
            </a:r>
            <a:r>
              <a:rPr lang="es-ES" dirty="0" smtClean="0">
                <a:latin typeface="+mj-lt"/>
              </a:rPr>
              <a:t> </a:t>
            </a:r>
            <a:r>
              <a:rPr lang="es-ES" dirty="0" err="1" smtClean="0">
                <a:latin typeface="+mj-lt"/>
              </a:rPr>
              <a:t>attack</a:t>
            </a:r>
            <a:r>
              <a:rPr lang="es-ES" dirty="0" smtClean="0">
                <a:latin typeface="+mj-lt"/>
              </a:rPr>
              <a:t> </a:t>
            </a:r>
            <a:r>
              <a:rPr lang="es-ES" dirty="0" err="1" smtClean="0">
                <a:latin typeface="+mj-lt"/>
              </a:rPr>
              <a:t>does</a:t>
            </a:r>
            <a:r>
              <a:rPr lang="es-ES" dirty="0" smtClean="0">
                <a:latin typeface="+mj-lt"/>
              </a:rPr>
              <a:t> </a:t>
            </a:r>
            <a:r>
              <a:rPr lang="es-ES" dirty="0" err="1" smtClean="0">
                <a:latin typeface="+mj-lt"/>
              </a:rPr>
              <a:t>not</a:t>
            </a:r>
            <a:r>
              <a:rPr lang="es-ES" dirty="0" smtClean="0">
                <a:latin typeface="+mj-lt"/>
              </a:rPr>
              <a:t> </a:t>
            </a:r>
            <a:r>
              <a:rPr lang="es-ES" dirty="0" err="1" smtClean="0">
                <a:latin typeface="+mj-lt"/>
              </a:rPr>
              <a:t>have</a:t>
            </a:r>
            <a:r>
              <a:rPr lang="es-ES" dirty="0" smtClean="0">
                <a:latin typeface="+mj-lt"/>
              </a:rPr>
              <a:t> </a:t>
            </a:r>
            <a:r>
              <a:rPr lang="es-ES" dirty="0" err="1" smtClean="0">
                <a:latin typeface="+mj-lt"/>
              </a:rPr>
              <a:t>its</a:t>
            </a:r>
            <a:r>
              <a:rPr lang="es-ES" dirty="0" smtClean="0">
                <a:latin typeface="+mj-lt"/>
              </a:rPr>
              <a:t> </a:t>
            </a:r>
            <a:r>
              <a:rPr lang="es-ES" dirty="0" err="1" smtClean="0">
                <a:latin typeface="+mj-lt"/>
              </a:rPr>
              <a:t>resolution</a:t>
            </a:r>
            <a:r>
              <a:rPr lang="es-ES" dirty="0" smtClean="0">
                <a:latin typeface="+mj-lt"/>
              </a:rPr>
              <a:t> date?  [</a:t>
            </a:r>
            <a:r>
              <a:rPr lang="es-ES" dirty="0" err="1" smtClean="0">
                <a:latin typeface="+mj-lt"/>
              </a:rPr>
              <a:t>Boolean</a:t>
            </a:r>
            <a:r>
              <a:rPr lang="es-ES" dirty="0" smtClean="0">
                <a:latin typeface="+mj-lt"/>
              </a:rPr>
              <a:t> </a:t>
            </a:r>
            <a:r>
              <a:rPr lang="es-ES" dirty="0" err="1" smtClean="0">
                <a:latin typeface="+mj-lt"/>
              </a:rPr>
              <a:t>semantic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1288/2981 (43,2%)</a:t>
            </a:r>
            <a:endParaRPr lang="es-ES" sz="2800" dirty="0">
              <a:latin typeface="+mj-lt"/>
            </a:endParaRPr>
          </a:p>
          <a:p>
            <a:pPr>
              <a:tabLst>
                <a:tab pos="898525" algn="l"/>
              </a:tabLst>
            </a:pPr>
            <a:r>
              <a:rPr lang="es-ES" dirty="0"/>
              <a:t>Q</a:t>
            </a:r>
            <a:r>
              <a:rPr lang="es-ES" dirty="0" smtClean="0"/>
              <a:t>: </a:t>
            </a:r>
            <a:r>
              <a:rPr lang="es-ES" dirty="0" err="1" smtClean="0"/>
              <a:t>How</a:t>
            </a:r>
            <a:r>
              <a:rPr lang="es-ES" dirty="0" smtClean="0"/>
              <a:t> </a:t>
            </a:r>
            <a:r>
              <a:rPr lang="es-ES" dirty="0" err="1" smtClean="0"/>
              <a:t>many</a:t>
            </a:r>
            <a:r>
              <a:rPr lang="es-ES" dirty="0" smtClean="0"/>
              <a:t> </a:t>
            </a:r>
            <a:r>
              <a:rPr lang="es-ES" dirty="0" err="1" smtClean="0"/>
              <a:t>not</a:t>
            </a:r>
            <a:r>
              <a:rPr lang="es-ES" dirty="0" smtClean="0"/>
              <a:t> extended </a:t>
            </a:r>
            <a:r>
              <a:rPr lang="es-ES" dirty="0" err="1" smtClean="0"/>
              <a:t>terrorist</a:t>
            </a:r>
            <a:r>
              <a:rPr lang="es-ES" dirty="0" smtClean="0"/>
              <a:t> </a:t>
            </a:r>
            <a:r>
              <a:rPr lang="es-ES" dirty="0" err="1" smtClean="0"/>
              <a:t>attack</a:t>
            </a:r>
            <a:r>
              <a:rPr lang="es-ES" dirty="0" smtClean="0"/>
              <a:t> has </a:t>
            </a:r>
            <a:r>
              <a:rPr lang="es-ES" dirty="0" err="1" smtClean="0"/>
              <a:t>an</a:t>
            </a:r>
            <a:r>
              <a:rPr lang="es-ES" dirty="0" smtClean="0"/>
              <a:t> </a:t>
            </a:r>
            <a:r>
              <a:rPr lang="es-ES" dirty="0" err="1" smtClean="0"/>
              <a:t>incorrect</a:t>
            </a:r>
            <a:r>
              <a:rPr lang="es-ES" dirty="0" smtClean="0"/>
              <a:t> </a:t>
            </a:r>
            <a:r>
              <a:rPr lang="es-ES" dirty="0" err="1" smtClean="0"/>
              <a:t>resolution</a:t>
            </a:r>
            <a:r>
              <a:rPr lang="es-ES" dirty="0" smtClean="0"/>
              <a:t> date? </a:t>
            </a:r>
            <a:r>
              <a:rPr lang="es-ES" dirty="0"/>
              <a:t>[</a:t>
            </a:r>
            <a:r>
              <a:rPr lang="es-ES" dirty="0" err="1"/>
              <a:t>Boolean</a:t>
            </a:r>
            <a:r>
              <a:rPr lang="es-ES" dirty="0"/>
              <a:t> </a:t>
            </a:r>
            <a:r>
              <a:rPr lang="es-ES" dirty="0" err="1"/>
              <a:t>semantic</a:t>
            </a:r>
            <a:r>
              <a:rPr lang="es-ES" dirty="0"/>
              <a:t> </a:t>
            </a:r>
            <a:r>
              <a:rPr lang="es-ES" dirty="0" err="1"/>
              <a:t>correctness</a:t>
            </a:r>
            <a:r>
              <a:rPr lang="es-ES" dirty="0" smtClean="0"/>
              <a:t>]</a:t>
            </a:r>
          </a:p>
          <a:p>
            <a:pPr>
              <a:tabLst>
                <a:tab pos="898525" algn="l"/>
              </a:tabLst>
            </a:pPr>
            <a:r>
              <a:rPr lang="en-US" sz="2800" dirty="0">
                <a:latin typeface="+mj-lt"/>
              </a:rPr>
              <a:t>	</a:t>
            </a:r>
            <a:r>
              <a:rPr lang="en-US" sz="2800" dirty="0" smtClean="0"/>
              <a:t>0/49153 (0%)</a:t>
            </a:r>
            <a:endParaRPr lang="es-ES" sz="2800" dirty="0"/>
          </a:p>
          <a:p>
            <a:pPr marL="0" indent="0">
              <a:buNone/>
              <a:tabLst>
                <a:tab pos="898525" algn="l"/>
              </a:tabLst>
            </a:pPr>
            <a:endParaRPr lang="en-US" sz="2800" dirty="0" smtClean="0">
              <a:latin typeface="+mj-lt"/>
            </a:endParaRPr>
          </a:p>
        </p:txBody>
      </p:sp>
    </p:spTree>
    <p:extLst>
      <p:ext uri="{BB962C8B-B14F-4D97-AF65-F5344CB8AC3E}">
        <p14:creationId xmlns:p14="http://schemas.microsoft.com/office/powerpoint/2010/main" val="464463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Different Data Formats</a:t>
            </a:r>
            <a:endParaRPr lang="en-US" dirty="0"/>
          </a:p>
        </p:txBody>
      </p:sp>
      <p:pic>
        <p:nvPicPr>
          <p:cNvPr id="5" name="Imagen 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01952"/>
            <a:ext cx="6108192" cy="4407407"/>
          </a:xfrm>
          <a:prstGeom prst="rect">
            <a:avLst/>
          </a:prstGeom>
        </p:spPr>
      </p:pic>
      <p:sp>
        <p:nvSpPr>
          <p:cNvPr id="6" name="Elipse 5"/>
          <p:cNvSpPr/>
          <p:nvPr/>
        </p:nvSpPr>
        <p:spPr>
          <a:xfrm>
            <a:off x="2779776" y="1901951"/>
            <a:ext cx="4425696" cy="46634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138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Duplicates</a:t>
            </a:r>
            <a:endParaRPr lang="en-US" dirty="0"/>
          </a:p>
        </p:txBody>
      </p:sp>
      <p:pic>
        <p:nvPicPr>
          <p:cNvPr id="5" name="Imagen 4" descr="Recorte de pantalla"/>
          <p:cNvPicPr>
            <a:picLocks noChangeAspect="1"/>
          </p:cNvPicPr>
          <p:nvPr/>
        </p:nvPicPr>
        <p:blipFill rotWithShape="1">
          <a:blip r:embed="rId3">
            <a:extLst>
              <a:ext uri="{28A0092B-C50C-407E-A947-70E740481C1C}">
                <a14:useLocalDpi xmlns:a14="http://schemas.microsoft.com/office/drawing/2010/main" val="0"/>
              </a:ext>
            </a:extLst>
          </a:blip>
          <a:srcRect r="9571" b="9574"/>
          <a:stretch/>
        </p:blipFill>
        <p:spPr>
          <a:xfrm>
            <a:off x="1097280" y="1865376"/>
            <a:ext cx="5961888" cy="4389119"/>
          </a:xfrm>
          <a:prstGeom prst="rect">
            <a:avLst/>
          </a:prstGeom>
        </p:spPr>
      </p:pic>
    </p:spTree>
    <p:extLst>
      <p:ext uri="{BB962C8B-B14F-4D97-AF65-F5344CB8AC3E}">
        <p14:creationId xmlns:p14="http://schemas.microsoft.com/office/powerpoint/2010/main" val="3158169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Multi-source Problems</a:t>
            </a:r>
            <a:endParaRPr lang="en-US" dirty="0"/>
          </a:p>
        </p:txBody>
      </p:sp>
    </p:spTree>
    <p:extLst>
      <p:ext uri="{BB962C8B-B14F-4D97-AF65-F5344CB8AC3E}">
        <p14:creationId xmlns:p14="http://schemas.microsoft.com/office/powerpoint/2010/main" val="333592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7" y="16945"/>
            <a:ext cx="10515600" cy="945649"/>
          </a:xfrm>
        </p:spPr>
        <p:txBody>
          <a:bodyPr>
            <a:normAutofit/>
          </a:bodyPr>
          <a:lstStyle/>
          <a:p>
            <a:r>
              <a:rPr lang="en-US" sz="4000" dirty="0" smtClean="0"/>
              <a:t>Data Sources</a:t>
            </a:r>
            <a:endParaRPr lang="en-US" sz="4000" dirty="0"/>
          </a:p>
        </p:txBody>
      </p:sp>
      <p:grpSp>
        <p:nvGrpSpPr>
          <p:cNvPr id="67" name="Grupo 66"/>
          <p:cNvGrpSpPr/>
          <p:nvPr/>
        </p:nvGrpSpPr>
        <p:grpSpPr>
          <a:xfrm>
            <a:off x="94113" y="173101"/>
            <a:ext cx="12065473" cy="6659880"/>
            <a:chOff x="94113" y="173101"/>
            <a:chExt cx="12065473" cy="6659880"/>
          </a:xfrm>
        </p:grpSpPr>
        <p:grpSp>
          <p:nvGrpSpPr>
            <p:cNvPr id="34" name="Grupo 33"/>
            <p:cNvGrpSpPr/>
            <p:nvPr/>
          </p:nvGrpSpPr>
          <p:grpSpPr>
            <a:xfrm>
              <a:off x="127937" y="1879955"/>
              <a:ext cx="2882441" cy="1292018"/>
              <a:chOff x="487486" y="1712890"/>
              <a:chExt cx="2882441" cy="1292018"/>
            </a:xfrm>
          </p:grpSpPr>
          <p:pic>
            <p:nvPicPr>
              <p:cNvPr id="5" name="Imagen 4" descr="Recorte de pantalla"/>
              <p:cNvPicPr>
                <a:picLocks noChangeAspect="1"/>
              </p:cNvPicPr>
              <p:nvPr/>
            </p:nvPicPr>
            <p:blipFill rotWithShape="1">
              <a:blip r:embed="rId3">
                <a:extLst>
                  <a:ext uri="{28A0092B-C50C-407E-A947-70E740481C1C}">
                    <a14:useLocalDpi xmlns:a14="http://schemas.microsoft.com/office/drawing/2010/main" val="0"/>
                  </a:ext>
                </a:extLst>
              </a:blip>
              <a:srcRect t="9182"/>
              <a:stretch/>
            </p:blipFill>
            <p:spPr>
              <a:xfrm>
                <a:off x="487486" y="1712890"/>
                <a:ext cx="1907984" cy="819170"/>
              </a:xfrm>
              <a:prstGeom prst="rect">
                <a:avLst/>
              </a:prstGeom>
            </p:spPr>
          </p:pic>
          <p:pic>
            <p:nvPicPr>
              <p:cNvPr id="7" name="Imagen 6"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28" y="2585330"/>
                <a:ext cx="2857199" cy="419578"/>
              </a:xfrm>
              <a:prstGeom prst="rect">
                <a:avLst/>
              </a:prstGeom>
            </p:spPr>
          </p:pic>
        </p:grpSp>
        <p:grpSp>
          <p:nvGrpSpPr>
            <p:cNvPr id="38" name="Grupo 37"/>
            <p:cNvGrpSpPr/>
            <p:nvPr/>
          </p:nvGrpSpPr>
          <p:grpSpPr>
            <a:xfrm>
              <a:off x="4858354" y="3356092"/>
              <a:ext cx="1976121" cy="2048077"/>
              <a:chOff x="4617862" y="3090931"/>
              <a:chExt cx="1976121" cy="2048077"/>
            </a:xfrm>
          </p:grpSpPr>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3036" y="3090931"/>
                <a:ext cx="1865775" cy="1611726"/>
              </a:xfrm>
              <a:prstGeom prst="rect">
                <a:avLst/>
              </a:prstGeom>
            </p:spPr>
          </p:pic>
          <p:sp>
            <p:nvSpPr>
              <p:cNvPr id="9" name="CuadroTexto 8"/>
              <p:cNvSpPr txBox="1"/>
              <p:nvPr/>
            </p:nvSpPr>
            <p:spPr>
              <a:xfrm>
                <a:off x="4617862" y="4677343"/>
                <a:ext cx="1976121" cy="461665"/>
              </a:xfrm>
              <a:prstGeom prst="rect">
                <a:avLst/>
              </a:prstGeom>
              <a:noFill/>
            </p:spPr>
            <p:txBody>
              <a:bodyPr wrap="square" rtlCol="0">
                <a:spAutoFit/>
              </a:bodyPr>
              <a:lstStyle/>
              <a:p>
                <a:pPr algn="ctr"/>
                <a:endParaRPr lang="en-US" sz="2400" b="1" dirty="0">
                  <a:solidFill>
                    <a:schemeClr val="tx2"/>
                  </a:solidFill>
                </a:endParaRPr>
              </a:p>
            </p:txBody>
          </p:sp>
        </p:grpSp>
        <p:grpSp>
          <p:nvGrpSpPr>
            <p:cNvPr id="3" name="Grupo 2"/>
            <p:cNvGrpSpPr/>
            <p:nvPr/>
          </p:nvGrpSpPr>
          <p:grpSpPr>
            <a:xfrm>
              <a:off x="159658" y="3441797"/>
              <a:ext cx="1301137" cy="1475621"/>
              <a:chOff x="487486" y="3313593"/>
              <a:chExt cx="1301137" cy="1475621"/>
            </a:xfrm>
          </p:grpSpPr>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486" y="3313593"/>
                <a:ext cx="1301137" cy="1113620"/>
              </a:xfrm>
              <a:prstGeom prst="rect">
                <a:avLst/>
              </a:prstGeom>
            </p:spPr>
          </p:pic>
          <p:pic>
            <p:nvPicPr>
              <p:cNvPr id="11" name="Imagen 10" descr="Recorte de pantall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486" y="4427213"/>
                <a:ext cx="1190791" cy="362001"/>
              </a:xfrm>
              <a:prstGeom prst="rect">
                <a:avLst/>
              </a:prstGeom>
            </p:spPr>
          </p:pic>
        </p:grpSp>
        <p:grpSp>
          <p:nvGrpSpPr>
            <p:cNvPr id="37" name="Grupo 36"/>
            <p:cNvGrpSpPr/>
            <p:nvPr/>
          </p:nvGrpSpPr>
          <p:grpSpPr>
            <a:xfrm>
              <a:off x="94113" y="5154657"/>
              <a:ext cx="2391110" cy="876381"/>
              <a:chOff x="487485" y="5678965"/>
              <a:chExt cx="2391110" cy="876381"/>
            </a:xfrm>
          </p:grpSpPr>
          <p:pic>
            <p:nvPicPr>
              <p:cNvPr id="12" name="Imagen 11" descr="Recorte de pantalla"/>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485" y="5678965"/>
                <a:ext cx="2391109" cy="447737"/>
              </a:xfrm>
              <a:prstGeom prst="rect">
                <a:avLst/>
              </a:prstGeom>
            </p:spPr>
          </p:pic>
          <p:pic>
            <p:nvPicPr>
              <p:cNvPr id="13" name="Imagen 12" descr="Recorte de pantalla"/>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486" y="6104912"/>
                <a:ext cx="2391109" cy="450434"/>
              </a:xfrm>
              <a:prstGeom prst="rect">
                <a:avLst/>
              </a:prstGeom>
            </p:spPr>
          </p:pic>
        </p:grpSp>
        <p:grpSp>
          <p:nvGrpSpPr>
            <p:cNvPr id="36" name="Grupo 35"/>
            <p:cNvGrpSpPr/>
            <p:nvPr/>
          </p:nvGrpSpPr>
          <p:grpSpPr>
            <a:xfrm>
              <a:off x="3224085" y="5868316"/>
              <a:ext cx="2362530" cy="964665"/>
              <a:chOff x="4233092" y="5717490"/>
              <a:chExt cx="2362530" cy="964665"/>
            </a:xfrm>
          </p:grpSpPr>
          <p:pic>
            <p:nvPicPr>
              <p:cNvPr id="14" name="Imagen 13" descr="Recorte de pantalla"/>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3092" y="5717490"/>
                <a:ext cx="2362530" cy="447737"/>
              </a:xfrm>
              <a:prstGeom prst="rect">
                <a:avLst/>
              </a:prstGeom>
            </p:spPr>
          </p:pic>
          <p:pic>
            <p:nvPicPr>
              <p:cNvPr id="15" name="Imagen 14" descr="Recorte de pantalla"/>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3092" y="6139008"/>
                <a:ext cx="2360891" cy="543147"/>
              </a:xfrm>
              <a:prstGeom prst="rect">
                <a:avLst/>
              </a:prstGeom>
            </p:spPr>
          </p:pic>
        </p:grpSp>
        <p:grpSp>
          <p:nvGrpSpPr>
            <p:cNvPr id="29" name="Grupo 28"/>
            <p:cNvGrpSpPr/>
            <p:nvPr/>
          </p:nvGrpSpPr>
          <p:grpSpPr>
            <a:xfrm>
              <a:off x="3415971" y="836627"/>
              <a:ext cx="1301137" cy="1565839"/>
              <a:chOff x="10098434" y="1243713"/>
              <a:chExt cx="1301137" cy="1565839"/>
            </a:xfrm>
          </p:grpSpPr>
          <p:pic>
            <p:nvPicPr>
              <p:cNvPr id="23" name="Imagen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8434" y="1243713"/>
                <a:ext cx="1301137" cy="1113620"/>
              </a:xfrm>
              <a:prstGeom prst="rect">
                <a:avLst/>
              </a:prstGeom>
            </p:spPr>
          </p:pic>
          <p:pic>
            <p:nvPicPr>
              <p:cNvPr id="24" name="Imagen 23" descr="Recorte de pantalla"/>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98434" y="2418972"/>
                <a:ext cx="1267002" cy="390580"/>
              </a:xfrm>
              <a:prstGeom prst="rect">
                <a:avLst/>
              </a:prstGeom>
            </p:spPr>
          </p:pic>
        </p:grpSp>
        <p:grpSp>
          <p:nvGrpSpPr>
            <p:cNvPr id="27" name="Grupo 26"/>
            <p:cNvGrpSpPr/>
            <p:nvPr/>
          </p:nvGrpSpPr>
          <p:grpSpPr>
            <a:xfrm>
              <a:off x="10413006" y="2841038"/>
              <a:ext cx="1308873" cy="1509467"/>
              <a:chOff x="8029454" y="1243713"/>
              <a:chExt cx="1308873" cy="1509467"/>
            </a:xfrm>
          </p:grpSpPr>
          <p:pic>
            <p:nvPicPr>
              <p:cNvPr id="25" name="Imagen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7190" y="1243713"/>
                <a:ext cx="1301137" cy="1113620"/>
              </a:xfrm>
              <a:prstGeom prst="rect">
                <a:avLst/>
              </a:prstGeom>
            </p:spPr>
          </p:pic>
          <p:pic>
            <p:nvPicPr>
              <p:cNvPr id="26" name="Imagen 25" descr="Recorte de pantalla"/>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29454" y="2343548"/>
                <a:ext cx="1247949" cy="409632"/>
              </a:xfrm>
              <a:prstGeom prst="rect">
                <a:avLst/>
              </a:prstGeom>
            </p:spPr>
          </p:pic>
        </p:grpSp>
        <p:grpSp>
          <p:nvGrpSpPr>
            <p:cNvPr id="31" name="Grupo 30"/>
            <p:cNvGrpSpPr/>
            <p:nvPr/>
          </p:nvGrpSpPr>
          <p:grpSpPr>
            <a:xfrm>
              <a:off x="6460373" y="5405605"/>
              <a:ext cx="1301137" cy="1427376"/>
              <a:chOff x="10098434" y="4243662"/>
              <a:chExt cx="1301137" cy="1427376"/>
            </a:xfrm>
          </p:grpSpPr>
          <p:pic>
            <p:nvPicPr>
              <p:cNvPr id="21" name="Imagen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8434" y="4243662"/>
                <a:ext cx="1301137" cy="1113620"/>
              </a:xfrm>
              <a:prstGeom prst="rect">
                <a:avLst/>
              </a:prstGeom>
            </p:spPr>
          </p:pic>
          <p:pic>
            <p:nvPicPr>
              <p:cNvPr id="30" name="Imagen 29" descr="Recorte de pantalla"/>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8434" y="5394774"/>
                <a:ext cx="457264" cy="276264"/>
              </a:xfrm>
              <a:prstGeom prst="rect">
                <a:avLst/>
              </a:prstGeom>
            </p:spPr>
          </p:pic>
        </p:grpSp>
        <p:grpSp>
          <p:nvGrpSpPr>
            <p:cNvPr id="33" name="Grupo 32"/>
            <p:cNvGrpSpPr/>
            <p:nvPr/>
          </p:nvGrpSpPr>
          <p:grpSpPr>
            <a:xfrm>
              <a:off x="9349319" y="4671016"/>
              <a:ext cx="2810267" cy="1558647"/>
              <a:chOff x="7633114" y="4837964"/>
              <a:chExt cx="2810267" cy="1558647"/>
            </a:xfrm>
          </p:grpSpPr>
          <p:pic>
            <p:nvPicPr>
              <p:cNvPr id="16" name="Imagen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3114" y="4837964"/>
                <a:ext cx="1301137" cy="1113620"/>
              </a:xfrm>
              <a:prstGeom prst="rect">
                <a:avLst/>
              </a:prstGeom>
            </p:spPr>
          </p:pic>
          <p:pic>
            <p:nvPicPr>
              <p:cNvPr id="32" name="Imagen 31" descr="Recorte de pantal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33114" y="6034610"/>
                <a:ext cx="2810267" cy="362001"/>
              </a:xfrm>
              <a:prstGeom prst="rect">
                <a:avLst/>
              </a:prstGeom>
            </p:spPr>
          </p:pic>
        </p:grpSp>
        <p:cxnSp>
          <p:nvCxnSpPr>
            <p:cNvPr id="43" name="Conector recto de flecha 42"/>
            <p:cNvCxnSpPr/>
            <p:nvPr/>
          </p:nvCxnSpPr>
          <p:spPr>
            <a:xfrm>
              <a:off x="3325351" y="3086438"/>
              <a:ext cx="1262313" cy="33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a:off x="1737360" y="3870403"/>
              <a:ext cx="2861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flipV="1">
              <a:off x="2727697" y="4350505"/>
              <a:ext cx="1994971" cy="100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flipV="1">
              <a:off x="4456600" y="4724036"/>
              <a:ext cx="76561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flipH="1" flipV="1">
              <a:off x="6580243" y="4569995"/>
              <a:ext cx="770118" cy="69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flipH="1" flipV="1">
              <a:off x="7417737" y="4350505"/>
              <a:ext cx="1599339" cy="92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flipH="1">
              <a:off x="7417737" y="3621024"/>
              <a:ext cx="2668780" cy="1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p:nvPr/>
          </p:nvCxnSpPr>
          <p:spPr>
            <a:xfrm flipH="1">
              <a:off x="6277320" y="1946195"/>
              <a:ext cx="304999" cy="97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p:nvPr/>
          </p:nvCxnSpPr>
          <p:spPr>
            <a:xfrm>
              <a:off x="4526165" y="2526333"/>
              <a:ext cx="717791" cy="62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Imagen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28461" y="190663"/>
              <a:ext cx="2916112" cy="2141828"/>
            </a:xfrm>
            <a:prstGeom prst="rect">
              <a:avLst/>
            </a:prstGeom>
          </p:spPr>
        </p:pic>
        <p:grpSp>
          <p:nvGrpSpPr>
            <p:cNvPr id="66" name="Grupo 65"/>
            <p:cNvGrpSpPr/>
            <p:nvPr/>
          </p:nvGrpSpPr>
          <p:grpSpPr>
            <a:xfrm>
              <a:off x="6018902" y="173101"/>
              <a:ext cx="1340205" cy="1536877"/>
              <a:chOff x="6018902" y="173101"/>
              <a:chExt cx="1340205" cy="1536877"/>
            </a:xfrm>
          </p:grpSpPr>
          <p:pic>
            <p:nvPicPr>
              <p:cNvPr id="22" name="Imagen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18902" y="173101"/>
                <a:ext cx="1340205" cy="1248174"/>
              </a:xfrm>
              <a:prstGeom prst="rect">
                <a:avLst/>
              </a:prstGeom>
            </p:spPr>
          </p:pic>
          <p:pic>
            <p:nvPicPr>
              <p:cNvPr id="48" name="Imagen 47" descr="Recorte de pantalla"/>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50766" y="1490872"/>
                <a:ext cx="1076475" cy="219106"/>
              </a:xfrm>
              <a:prstGeom prst="rect">
                <a:avLst/>
              </a:prstGeom>
            </p:spPr>
          </p:pic>
        </p:grpSp>
        <p:cxnSp>
          <p:nvCxnSpPr>
            <p:cNvPr id="55" name="Conector recto de flecha 54"/>
            <p:cNvCxnSpPr/>
            <p:nvPr/>
          </p:nvCxnSpPr>
          <p:spPr>
            <a:xfrm flipH="1">
              <a:off x="7084322" y="2207176"/>
              <a:ext cx="1370658" cy="94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575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Several Data Formats</a:t>
            </a:r>
            <a:endParaRPr lang="en-US" dirty="0"/>
          </a:p>
        </p:txBody>
      </p:sp>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09837"/>
            <a:ext cx="2734057" cy="4391638"/>
          </a:xfrm>
          <a:prstGeom prst="rect">
            <a:avLst/>
          </a:prstGeom>
        </p:spPr>
      </p:pic>
      <p:pic>
        <p:nvPicPr>
          <p:cNvPr id="7" name="Imagen 6"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847" y="1919363"/>
            <a:ext cx="2819794" cy="4382112"/>
          </a:xfrm>
          <a:prstGeom prst="rect">
            <a:avLst/>
          </a:prstGeom>
        </p:spPr>
      </p:pic>
      <p:sp>
        <p:nvSpPr>
          <p:cNvPr id="8" name="Elipse 7"/>
          <p:cNvSpPr/>
          <p:nvPr/>
        </p:nvSpPr>
        <p:spPr>
          <a:xfrm>
            <a:off x="572163" y="2121408"/>
            <a:ext cx="1495044" cy="41800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5034435" y="2121408"/>
            <a:ext cx="2184089" cy="4382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0703" y="1909837"/>
            <a:ext cx="2619741" cy="4363059"/>
          </a:xfrm>
          <a:prstGeom prst="rect">
            <a:avLst/>
          </a:prstGeom>
        </p:spPr>
      </p:pic>
      <p:sp>
        <p:nvSpPr>
          <p:cNvPr id="12" name="Elipse 11"/>
          <p:cNvSpPr/>
          <p:nvPr/>
        </p:nvSpPr>
        <p:spPr>
          <a:xfrm>
            <a:off x="8005587" y="2035608"/>
            <a:ext cx="2985502" cy="4265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348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Ambiguous Semantics</a:t>
            </a:r>
            <a:endParaRPr lang="en-US" dirty="0"/>
          </a:p>
        </p:txBody>
      </p:sp>
      <p:pic>
        <p:nvPicPr>
          <p:cNvPr id="1026" name="Picture 2" descr="Image result for what does this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761" y="0"/>
            <a:ext cx="2115312" cy="173736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883664"/>
            <a:ext cx="2810267" cy="4389120"/>
          </a:xfrm>
          <a:prstGeom prst="rect">
            <a:avLst/>
          </a:prstGeom>
          <a:ln>
            <a:solidFill>
              <a:srgbClr val="FF0000"/>
            </a:solidFill>
          </a:ln>
        </p:spPr>
      </p:pic>
      <p:pic>
        <p:nvPicPr>
          <p:cNvPr id="4" name="Imagen 3"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831" y="1883664"/>
            <a:ext cx="1972545" cy="4389120"/>
          </a:xfrm>
          <a:prstGeom prst="rect">
            <a:avLst/>
          </a:prstGeom>
          <a:ln>
            <a:solidFill>
              <a:srgbClr val="FF0000"/>
            </a:solidFill>
          </a:ln>
        </p:spPr>
      </p:pic>
      <p:pic>
        <p:nvPicPr>
          <p:cNvPr id="8" name="Imagen 7"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7999" y="1883664"/>
            <a:ext cx="2772162" cy="4389120"/>
          </a:xfrm>
          <a:prstGeom prst="rect">
            <a:avLst/>
          </a:prstGeom>
          <a:ln>
            <a:solidFill>
              <a:srgbClr val="FF0000"/>
            </a:solidFill>
          </a:ln>
        </p:spPr>
      </p:pic>
      <p:pic>
        <p:nvPicPr>
          <p:cNvPr id="9" name="Imagen 8" descr="Recorte de pantall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0784" y="1883664"/>
            <a:ext cx="1009791" cy="4389120"/>
          </a:xfrm>
          <a:prstGeom prst="rect">
            <a:avLst/>
          </a:prstGeom>
          <a:ln>
            <a:solidFill>
              <a:srgbClr val="FF0000"/>
            </a:solidFill>
          </a:ln>
        </p:spPr>
      </p:pic>
    </p:spTree>
    <p:extLst>
      <p:ext uri="{BB962C8B-B14F-4D97-AF65-F5344CB8AC3E}">
        <p14:creationId xmlns:p14="http://schemas.microsoft.com/office/powerpoint/2010/main" val="201941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Ambiguous </a:t>
            </a:r>
            <a:r>
              <a:rPr lang="en-US" dirty="0" err="1" smtClean="0"/>
              <a:t>Syntactics</a:t>
            </a:r>
            <a:endParaRPr lang="en-US" dirty="0"/>
          </a:p>
        </p:txBody>
      </p:sp>
      <p:pic>
        <p:nvPicPr>
          <p:cNvPr id="1026" name="Picture 2" descr="Image result for what does this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761" y="0"/>
            <a:ext cx="2115312" cy="173736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736" y="1883664"/>
            <a:ext cx="1188720" cy="4315967"/>
          </a:xfrm>
          <a:prstGeom prst="rect">
            <a:avLst/>
          </a:prstGeom>
          <a:ln>
            <a:solidFill>
              <a:srgbClr val="FF0000"/>
            </a:solidFill>
          </a:ln>
        </p:spPr>
      </p:pic>
      <p:pic>
        <p:nvPicPr>
          <p:cNvPr id="6" name="Imagen 5"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568" y="1883664"/>
            <a:ext cx="1097280" cy="4315967"/>
          </a:xfrm>
          <a:prstGeom prst="rect">
            <a:avLst/>
          </a:prstGeom>
          <a:ln>
            <a:solidFill>
              <a:srgbClr val="FF0000"/>
            </a:solidFill>
          </a:ln>
        </p:spPr>
      </p:pic>
      <p:pic>
        <p:nvPicPr>
          <p:cNvPr id="7" name="Imagen 6" descr="Recorte de pantall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8087" y="1883663"/>
            <a:ext cx="1081674" cy="4315967"/>
          </a:xfrm>
          <a:prstGeom prst="rect">
            <a:avLst/>
          </a:prstGeom>
          <a:ln>
            <a:solidFill>
              <a:srgbClr val="FF0000"/>
            </a:solidFill>
          </a:ln>
        </p:spPr>
      </p:pic>
    </p:spTree>
    <p:extLst>
      <p:ext uri="{BB962C8B-B14F-4D97-AF65-F5344CB8AC3E}">
        <p14:creationId xmlns:p14="http://schemas.microsoft.com/office/powerpoint/2010/main" val="941914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4800" dirty="0" smtClean="0"/>
              <a:t>Introduction</a:t>
            </a:r>
            <a:endParaRPr lang="en-US" sz="4800" dirty="0"/>
          </a:p>
        </p:txBody>
      </p:sp>
      <p:sp>
        <p:nvSpPr>
          <p:cNvPr id="3" name="Marcador de contenido 2"/>
          <p:cNvSpPr>
            <a:spLocks noGrp="1"/>
          </p:cNvSpPr>
          <p:nvPr>
            <p:ph type="body" idx="1"/>
          </p:nvPr>
        </p:nvSpPr>
        <p:spPr/>
        <p:txBody>
          <a:bodyPr>
            <a:normAutofit fontScale="92500" lnSpcReduction="10000"/>
          </a:bodyPr>
          <a:lstStyle/>
          <a:p>
            <a:pPr marL="0" indent="0">
              <a:buNone/>
            </a:pP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017713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Inconsistencies </a:t>
            </a:r>
            <a:endParaRPr lang="en-US" dirty="0"/>
          </a:p>
        </p:txBody>
      </p:sp>
      <p:pic>
        <p:nvPicPr>
          <p:cNvPr id="4" name="Imagen 3" descr="Recorte de pantalla"/>
          <p:cNvPicPr>
            <a:picLocks noChangeAspect="1"/>
          </p:cNvPicPr>
          <p:nvPr/>
        </p:nvPicPr>
        <p:blipFill rotWithShape="1">
          <a:blip r:embed="rId3">
            <a:extLst>
              <a:ext uri="{28A0092B-C50C-407E-A947-70E740481C1C}">
                <a14:useLocalDpi xmlns:a14="http://schemas.microsoft.com/office/drawing/2010/main" val="0"/>
              </a:ext>
            </a:extLst>
          </a:blip>
          <a:srcRect b="38720"/>
          <a:stretch/>
        </p:blipFill>
        <p:spPr>
          <a:xfrm>
            <a:off x="1097280" y="2002105"/>
            <a:ext cx="5328345" cy="2460167"/>
          </a:xfrm>
          <a:prstGeom prst="rect">
            <a:avLst/>
          </a:prstGeom>
        </p:spPr>
      </p:pic>
      <p:pic>
        <p:nvPicPr>
          <p:cNvPr id="6" name="Imagen 5"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625" y="4462272"/>
            <a:ext cx="5334744" cy="1714739"/>
          </a:xfrm>
          <a:prstGeom prst="rect">
            <a:avLst/>
          </a:prstGeom>
        </p:spPr>
      </p:pic>
      <p:sp>
        <p:nvSpPr>
          <p:cNvPr id="7" name="Elipse 6"/>
          <p:cNvSpPr/>
          <p:nvPr/>
        </p:nvSpPr>
        <p:spPr>
          <a:xfrm>
            <a:off x="438912" y="2002105"/>
            <a:ext cx="6345936" cy="1582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ipse 7"/>
          <p:cNvSpPr/>
          <p:nvPr/>
        </p:nvSpPr>
        <p:spPr>
          <a:xfrm>
            <a:off x="6425624" y="3792162"/>
            <a:ext cx="5516439" cy="15274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651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Out of Domain Data</a:t>
            </a:r>
            <a:endParaRPr lang="en-US" dirty="0"/>
          </a:p>
        </p:txBody>
      </p:sp>
      <p:pic>
        <p:nvPicPr>
          <p:cNvPr id="4" name="Imagen 3" descr="Recorte de pantalla"/>
          <p:cNvPicPr>
            <a:picLocks noChangeAspect="1"/>
          </p:cNvPicPr>
          <p:nvPr/>
        </p:nvPicPr>
        <p:blipFill rotWithShape="1">
          <a:blip r:embed="rId3">
            <a:extLst>
              <a:ext uri="{28A0092B-C50C-407E-A947-70E740481C1C}">
                <a14:useLocalDpi xmlns:a14="http://schemas.microsoft.com/office/drawing/2010/main" val="0"/>
              </a:ext>
            </a:extLst>
          </a:blip>
          <a:srcRect b="47488"/>
          <a:stretch/>
        </p:blipFill>
        <p:spPr>
          <a:xfrm>
            <a:off x="1097280" y="1909837"/>
            <a:ext cx="6455664" cy="4362947"/>
          </a:xfrm>
          <a:prstGeom prst="rect">
            <a:avLst/>
          </a:prstGeom>
        </p:spPr>
      </p:pic>
      <p:sp>
        <p:nvSpPr>
          <p:cNvPr id="5" name="Elipse 4"/>
          <p:cNvSpPr/>
          <p:nvPr/>
        </p:nvSpPr>
        <p:spPr>
          <a:xfrm>
            <a:off x="969264" y="1889034"/>
            <a:ext cx="4389120" cy="384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p:cNvSpPr/>
          <p:nvPr/>
        </p:nvSpPr>
        <p:spPr>
          <a:xfrm>
            <a:off x="1097280" y="3393683"/>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1097280" y="3754241"/>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1097280" y="4125285"/>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1097280" y="5265599"/>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837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Inconsistent Data</a:t>
            </a:r>
            <a:endParaRPr lang="en-US" dirty="0"/>
          </a:p>
        </p:txBody>
      </p:sp>
      <p:pic>
        <p:nvPicPr>
          <p:cNvPr id="4" name="Imagen 3" descr="Recorte de pantalla"/>
          <p:cNvPicPr>
            <a:picLocks noChangeAspect="1"/>
          </p:cNvPicPr>
          <p:nvPr/>
        </p:nvPicPr>
        <p:blipFill rotWithShape="1">
          <a:blip r:embed="rId3">
            <a:extLst>
              <a:ext uri="{28A0092B-C50C-407E-A947-70E740481C1C}">
                <a14:useLocalDpi xmlns:a14="http://schemas.microsoft.com/office/drawing/2010/main" val="0"/>
              </a:ext>
            </a:extLst>
          </a:blip>
          <a:srcRect b="47488"/>
          <a:stretch/>
        </p:blipFill>
        <p:spPr>
          <a:xfrm>
            <a:off x="1097280" y="1909837"/>
            <a:ext cx="6455664" cy="4362947"/>
          </a:xfrm>
          <a:prstGeom prst="rect">
            <a:avLst/>
          </a:prstGeom>
        </p:spPr>
      </p:pic>
      <p:sp>
        <p:nvSpPr>
          <p:cNvPr id="5" name="Elipse 4"/>
          <p:cNvSpPr/>
          <p:nvPr/>
        </p:nvSpPr>
        <p:spPr>
          <a:xfrm>
            <a:off x="969264" y="1889034"/>
            <a:ext cx="4389120" cy="384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p:cNvSpPr/>
          <p:nvPr/>
        </p:nvSpPr>
        <p:spPr>
          <a:xfrm>
            <a:off x="1097280" y="2706624"/>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ángulo 8"/>
          <p:cNvSpPr/>
          <p:nvPr/>
        </p:nvSpPr>
        <p:spPr>
          <a:xfrm>
            <a:off x="1097280" y="4852693"/>
            <a:ext cx="4261104" cy="27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411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Imprecise Data</a:t>
            </a:r>
            <a:endParaRPr lang="en-US" dirty="0"/>
          </a:p>
        </p:txBody>
      </p:sp>
      <p:pic>
        <p:nvPicPr>
          <p:cNvPr id="4" name="Imagen 3"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91405"/>
            <a:ext cx="7215562" cy="3752195"/>
          </a:xfrm>
          <a:prstGeom prst="rect">
            <a:avLst/>
          </a:prstGeom>
        </p:spPr>
      </p:pic>
      <p:sp>
        <p:nvSpPr>
          <p:cNvPr id="5" name="Elipse 4"/>
          <p:cNvSpPr/>
          <p:nvPr/>
        </p:nvSpPr>
        <p:spPr>
          <a:xfrm>
            <a:off x="1097280" y="3986784"/>
            <a:ext cx="7215562" cy="621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2877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Imprecise Data &amp; Inconsistencies</a:t>
            </a:r>
            <a:endParaRPr lang="en-US" dirty="0"/>
          </a:p>
        </p:txBody>
      </p:sp>
      <p:sp>
        <p:nvSpPr>
          <p:cNvPr id="5" name="Marcador de contenido 2"/>
          <p:cNvSpPr>
            <a:spLocks noGrp="1"/>
          </p:cNvSpPr>
          <p:nvPr>
            <p:ph idx="1"/>
          </p:nvPr>
        </p:nvSpPr>
        <p:spPr>
          <a:xfrm>
            <a:off x="1097280" y="1845734"/>
            <a:ext cx="10058400" cy="4023360"/>
          </a:xfrm>
        </p:spPr>
        <p:txBody>
          <a:bodyPr/>
          <a:lstStyle/>
          <a:p>
            <a:r>
              <a:rPr lang="es-ES" u="sng" dirty="0" err="1" smtClean="0">
                <a:latin typeface="+mj-lt"/>
              </a:rPr>
              <a:t>Accuracy</a:t>
            </a:r>
            <a:r>
              <a:rPr lang="es-ES" u="sng" dirty="0" smtClean="0">
                <a:latin typeface="+mj-lt"/>
              </a:rPr>
              <a:t> – </a:t>
            </a:r>
            <a:r>
              <a:rPr lang="es-ES" u="sng" dirty="0" err="1" smtClean="0">
                <a:latin typeface="+mj-lt"/>
              </a:rPr>
              <a:t>Syntactic</a:t>
            </a:r>
            <a:r>
              <a:rPr lang="es-ES" u="sng" dirty="0" smtClean="0">
                <a:latin typeface="+mj-lt"/>
              </a:rPr>
              <a:t> </a:t>
            </a:r>
            <a:r>
              <a:rPr lang="es-ES" u="sng" dirty="0" err="1" smtClean="0">
                <a:latin typeface="+mj-lt"/>
              </a:rPr>
              <a:t>correctness</a:t>
            </a:r>
            <a:endParaRPr lang="es-ES" u="sng" dirty="0" smtClean="0">
              <a:latin typeface="+mj-lt"/>
            </a:endParaRPr>
          </a:p>
          <a:p>
            <a:r>
              <a:rPr lang="es-ES" dirty="0">
                <a:latin typeface="+mj-lt"/>
              </a:rPr>
              <a:t>G</a:t>
            </a:r>
            <a:r>
              <a:rPr lang="es-ES" dirty="0" smtClean="0">
                <a:latin typeface="+mj-lt"/>
              </a:rPr>
              <a:t>: </a:t>
            </a:r>
            <a:r>
              <a:rPr lang="es-ES" dirty="0" err="1" smtClean="0">
                <a:latin typeface="+mj-lt"/>
              </a:rPr>
              <a:t>Standardize</a:t>
            </a:r>
            <a:r>
              <a:rPr lang="es-ES" dirty="0" smtClean="0">
                <a:latin typeface="+mj-lt"/>
              </a:rPr>
              <a:t> </a:t>
            </a:r>
            <a:r>
              <a:rPr lang="es-ES" dirty="0" err="1" smtClean="0">
                <a:latin typeface="+mj-lt"/>
              </a:rPr>
              <a:t>the</a:t>
            </a:r>
            <a:r>
              <a:rPr lang="es-ES" dirty="0" smtClean="0">
                <a:latin typeface="+mj-lt"/>
              </a:rPr>
              <a:t> </a:t>
            </a:r>
            <a:r>
              <a:rPr lang="es-ES" dirty="0" err="1" smtClean="0">
                <a:latin typeface="+mj-lt"/>
              </a:rPr>
              <a:t>name</a:t>
            </a:r>
            <a:r>
              <a:rPr lang="es-ES" dirty="0" smtClean="0">
                <a:latin typeface="+mj-lt"/>
              </a:rPr>
              <a:t> of </a:t>
            </a:r>
            <a:r>
              <a:rPr lang="es-ES" dirty="0" err="1" smtClean="0">
                <a:latin typeface="+mj-lt"/>
              </a:rPr>
              <a:t>the</a:t>
            </a:r>
            <a:r>
              <a:rPr lang="es-ES" dirty="0" smtClean="0">
                <a:latin typeface="+mj-lt"/>
              </a:rPr>
              <a:t> </a:t>
            </a:r>
            <a:r>
              <a:rPr lang="es-ES" dirty="0" err="1" smtClean="0">
                <a:latin typeface="+mj-lt"/>
              </a:rPr>
              <a:t>countries</a:t>
            </a:r>
            <a:r>
              <a:rPr lang="es-ES" dirty="0" smtClean="0">
                <a:latin typeface="+mj-lt"/>
              </a:rPr>
              <a:t> and </a:t>
            </a:r>
            <a:r>
              <a:rPr lang="es-ES" dirty="0" err="1" smtClean="0">
                <a:latin typeface="+mj-lt"/>
              </a:rPr>
              <a:t>remove</a:t>
            </a:r>
            <a:r>
              <a:rPr lang="es-ES" dirty="0" smtClean="0">
                <a:latin typeface="+mj-lt"/>
              </a:rPr>
              <a:t> imprecise data</a:t>
            </a:r>
          </a:p>
          <a:p>
            <a:pPr>
              <a:tabLst>
                <a:tab pos="898525" algn="l"/>
              </a:tabLst>
            </a:pPr>
            <a:r>
              <a:rPr lang="es-ES" dirty="0" smtClean="0">
                <a:latin typeface="+mj-lt"/>
              </a:rPr>
              <a:t>Q: </a:t>
            </a:r>
            <a:r>
              <a:rPr lang="es-ES" dirty="0" err="1" smtClean="0">
                <a:latin typeface="+mj-lt"/>
              </a:rPr>
              <a:t>How</a:t>
            </a:r>
            <a:r>
              <a:rPr lang="es-ES" dirty="0" smtClean="0">
                <a:latin typeface="+mj-lt"/>
              </a:rPr>
              <a:t> </a:t>
            </a:r>
            <a:r>
              <a:rPr lang="es-ES" dirty="0" err="1" smtClean="0">
                <a:latin typeface="+mj-lt"/>
              </a:rPr>
              <a:t>many</a:t>
            </a:r>
            <a:r>
              <a:rPr lang="es-ES" dirty="0" smtClean="0">
                <a:latin typeface="+mj-lt"/>
              </a:rPr>
              <a:t> country </a:t>
            </a:r>
            <a:r>
              <a:rPr lang="es-ES" dirty="0" err="1" smtClean="0">
                <a:latin typeface="+mj-lt"/>
              </a:rPr>
              <a:t>names</a:t>
            </a:r>
            <a:r>
              <a:rPr lang="es-ES" dirty="0" smtClean="0">
                <a:latin typeface="+mj-lt"/>
              </a:rPr>
              <a:t> are </a:t>
            </a:r>
            <a:r>
              <a:rPr lang="es-ES" dirty="0" err="1" smtClean="0">
                <a:latin typeface="+mj-lt"/>
              </a:rPr>
              <a:t>out</a:t>
            </a:r>
            <a:r>
              <a:rPr lang="es-ES" dirty="0" smtClean="0">
                <a:latin typeface="+mj-lt"/>
              </a:rPr>
              <a:t> of standard?  [</a:t>
            </a:r>
            <a:r>
              <a:rPr lang="es-ES" dirty="0" err="1" smtClean="0">
                <a:latin typeface="+mj-lt"/>
              </a:rPr>
              <a:t>Boolean</a:t>
            </a:r>
            <a:r>
              <a:rPr lang="es-ES" dirty="0" smtClean="0">
                <a:latin typeface="+mj-lt"/>
              </a:rPr>
              <a:t> </a:t>
            </a:r>
            <a:r>
              <a:rPr lang="es-ES" dirty="0" err="1" smtClean="0">
                <a:latin typeface="+mj-lt"/>
              </a:rPr>
              <a:t>syntactic</a:t>
            </a:r>
            <a:r>
              <a:rPr lang="es-ES" dirty="0" smtClean="0">
                <a:latin typeface="+mj-lt"/>
              </a:rPr>
              <a:t> </a:t>
            </a:r>
            <a:r>
              <a:rPr lang="es-ES" dirty="0" err="1" smtClean="0">
                <a:latin typeface="+mj-lt"/>
              </a:rPr>
              <a:t>correctness</a:t>
            </a:r>
            <a:r>
              <a:rPr lang="es-ES" dirty="0" smtClean="0">
                <a:latin typeface="+mj-lt"/>
              </a:rPr>
              <a:t>]</a:t>
            </a:r>
          </a:p>
          <a:p>
            <a:pPr>
              <a:tabLst>
                <a:tab pos="898525" algn="l"/>
              </a:tabLst>
            </a:pPr>
            <a:r>
              <a:rPr lang="en-US" dirty="0">
                <a:latin typeface="+mj-lt"/>
              </a:rPr>
              <a:t>	</a:t>
            </a:r>
            <a:r>
              <a:rPr lang="en-US" sz="2800" dirty="0" smtClean="0">
                <a:latin typeface="+mj-lt"/>
              </a:rPr>
              <a:t>11/186 (5,91%)</a:t>
            </a:r>
            <a:endParaRPr lang="es-ES" sz="2800" dirty="0">
              <a:latin typeface="+mj-lt"/>
            </a:endParaRPr>
          </a:p>
          <a:p>
            <a:pPr>
              <a:tabLst>
                <a:tab pos="898525" algn="l"/>
              </a:tabLst>
            </a:pPr>
            <a:r>
              <a:rPr lang="es-ES" dirty="0"/>
              <a:t>Q</a:t>
            </a:r>
            <a:r>
              <a:rPr lang="es-ES" dirty="0" smtClean="0"/>
              <a:t>: </a:t>
            </a:r>
            <a:r>
              <a:rPr lang="es-ES" dirty="0" err="1" smtClean="0"/>
              <a:t>How</a:t>
            </a:r>
            <a:r>
              <a:rPr lang="es-ES" dirty="0" smtClean="0"/>
              <a:t> </a:t>
            </a:r>
            <a:r>
              <a:rPr lang="es-ES" dirty="0" err="1" smtClean="0"/>
              <a:t>many</a:t>
            </a:r>
            <a:r>
              <a:rPr lang="es-ES" dirty="0" smtClean="0"/>
              <a:t> imprecise data </a:t>
            </a:r>
            <a:r>
              <a:rPr lang="es-ES" dirty="0" err="1" smtClean="0"/>
              <a:t>should</a:t>
            </a:r>
            <a:r>
              <a:rPr lang="es-ES" dirty="0" smtClean="0"/>
              <a:t> be removed? </a:t>
            </a:r>
            <a:r>
              <a:rPr lang="es-ES" dirty="0"/>
              <a:t>[</a:t>
            </a:r>
            <a:r>
              <a:rPr lang="es-ES" dirty="0" err="1"/>
              <a:t>Boolean</a:t>
            </a:r>
            <a:r>
              <a:rPr lang="es-ES" dirty="0"/>
              <a:t> </a:t>
            </a:r>
            <a:r>
              <a:rPr lang="es-ES" dirty="0" err="1"/>
              <a:t>semantic</a:t>
            </a:r>
            <a:r>
              <a:rPr lang="es-ES" dirty="0"/>
              <a:t> </a:t>
            </a:r>
            <a:r>
              <a:rPr lang="es-ES" dirty="0" err="1"/>
              <a:t>correctness</a:t>
            </a:r>
            <a:r>
              <a:rPr lang="es-ES" dirty="0" smtClean="0"/>
              <a:t>]</a:t>
            </a:r>
          </a:p>
          <a:p>
            <a:pPr>
              <a:tabLst>
                <a:tab pos="898525" algn="l"/>
              </a:tabLst>
            </a:pPr>
            <a:r>
              <a:rPr lang="en-US" sz="2800" dirty="0">
                <a:latin typeface="+mj-lt"/>
              </a:rPr>
              <a:t>	</a:t>
            </a:r>
            <a:r>
              <a:rPr lang="en-US" sz="2800" dirty="0" smtClean="0">
                <a:latin typeface="+mj-lt"/>
              </a:rPr>
              <a:t>2/186 (1,07%)</a:t>
            </a:r>
            <a:endParaRPr lang="es-ES" sz="2800" dirty="0">
              <a:latin typeface="+mj-lt"/>
            </a:endParaRPr>
          </a:p>
          <a:p>
            <a:pPr marL="0" indent="0">
              <a:buNone/>
              <a:tabLst>
                <a:tab pos="898525" algn="l"/>
              </a:tabLst>
            </a:pPr>
            <a:endParaRPr lang="en-US" sz="2800" dirty="0" smtClean="0">
              <a:latin typeface="+mj-lt"/>
            </a:endParaRPr>
          </a:p>
        </p:txBody>
      </p:sp>
    </p:spTree>
    <p:extLst>
      <p:ext uri="{BB962C8B-B14F-4D97-AF65-F5344CB8AC3E}">
        <p14:creationId xmlns:p14="http://schemas.microsoft.com/office/powerpoint/2010/main" val="3222217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Imprecise Data &amp; Inconsistencies</a:t>
            </a:r>
          </a:p>
        </p:txBody>
      </p:sp>
      <p:pic>
        <p:nvPicPr>
          <p:cNvPr id="6" name="Imagen 5"/>
          <p:cNvPicPr>
            <a:picLocks noChangeAspect="1"/>
          </p:cNvPicPr>
          <p:nvPr/>
        </p:nvPicPr>
        <p:blipFill>
          <a:blip r:embed="rId3"/>
          <a:stretch>
            <a:fillRect/>
          </a:stretch>
        </p:blipFill>
        <p:spPr>
          <a:xfrm>
            <a:off x="1896046" y="1984248"/>
            <a:ext cx="7620953" cy="3483864"/>
          </a:xfrm>
          <a:prstGeom prst="rect">
            <a:avLst/>
          </a:prstGeom>
        </p:spPr>
      </p:pic>
    </p:spTree>
    <p:extLst>
      <p:ext uri="{BB962C8B-B14F-4D97-AF65-F5344CB8AC3E}">
        <p14:creationId xmlns:p14="http://schemas.microsoft.com/office/powerpoint/2010/main" val="2253881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n-US" sz="4000" dirty="0" smtClean="0"/>
              <a:t>ETL Processes and Loaded Instances</a:t>
            </a:r>
            <a:endParaRPr lang="en-US" sz="4000" dirty="0"/>
          </a:p>
        </p:txBody>
      </p:sp>
    </p:spTree>
    <p:extLst>
      <p:ext uri="{BB962C8B-B14F-4D97-AF65-F5344CB8AC3E}">
        <p14:creationId xmlns:p14="http://schemas.microsoft.com/office/powerpoint/2010/main" val="1708502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008" y="493776"/>
            <a:ext cx="9381743" cy="5468111"/>
          </a:xfrm>
          <a:prstGeom prst="rect">
            <a:avLst/>
          </a:prstGeom>
        </p:spPr>
      </p:pic>
      <p:sp>
        <p:nvSpPr>
          <p:cNvPr id="3" name="CuadroTexto 2"/>
          <p:cNvSpPr txBox="1"/>
          <p:nvPr/>
        </p:nvSpPr>
        <p:spPr>
          <a:xfrm>
            <a:off x="548640" y="5961887"/>
            <a:ext cx="1316736" cy="215444"/>
          </a:xfrm>
          <a:prstGeom prst="rect">
            <a:avLst/>
          </a:prstGeom>
          <a:noFill/>
        </p:spPr>
        <p:txBody>
          <a:bodyPr wrap="square" rtlCol="0">
            <a:spAutoFit/>
          </a:bodyPr>
          <a:lstStyle/>
          <a:p>
            <a:r>
              <a:rPr lang="en-US" sz="800" dirty="0" smtClean="0"/>
              <a:t>Source:  Google Images</a:t>
            </a:r>
            <a:endParaRPr lang="en-US" sz="800" dirty="0"/>
          </a:p>
        </p:txBody>
      </p:sp>
    </p:spTree>
    <p:extLst>
      <p:ext uri="{BB962C8B-B14F-4D97-AF65-F5344CB8AC3E}">
        <p14:creationId xmlns:p14="http://schemas.microsoft.com/office/powerpoint/2010/main" val="354423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499616" y="0"/>
            <a:ext cx="8503920" cy="6291072"/>
            <a:chOff x="1901952" y="274320"/>
            <a:chExt cx="8119872" cy="598017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952" y="274320"/>
              <a:ext cx="8119872" cy="5980176"/>
            </a:xfrm>
            <a:prstGeom prst="rect">
              <a:avLst/>
            </a:prstGeom>
          </p:spPr>
        </p:pic>
        <p:sp>
          <p:nvSpPr>
            <p:cNvPr id="3" name="Rectángulo 2"/>
            <p:cNvSpPr/>
            <p:nvPr/>
          </p:nvSpPr>
          <p:spPr>
            <a:xfrm>
              <a:off x="2249424" y="274320"/>
              <a:ext cx="1536192" cy="822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uadroTexto 5"/>
          <p:cNvSpPr txBox="1"/>
          <p:nvPr/>
        </p:nvSpPr>
        <p:spPr>
          <a:xfrm>
            <a:off x="182880" y="6075628"/>
            <a:ext cx="1316736" cy="215444"/>
          </a:xfrm>
          <a:prstGeom prst="rect">
            <a:avLst/>
          </a:prstGeom>
          <a:noFill/>
        </p:spPr>
        <p:txBody>
          <a:bodyPr wrap="square" rtlCol="0">
            <a:spAutoFit/>
          </a:bodyPr>
          <a:lstStyle/>
          <a:p>
            <a:r>
              <a:rPr lang="en-US" sz="800" dirty="0" smtClean="0"/>
              <a:t>Source:  Google Images</a:t>
            </a:r>
            <a:endParaRPr lang="en-US" sz="800" dirty="0"/>
          </a:p>
        </p:txBody>
      </p:sp>
    </p:spTree>
    <p:extLst>
      <p:ext uri="{BB962C8B-B14F-4D97-AF65-F5344CB8AC3E}">
        <p14:creationId xmlns:p14="http://schemas.microsoft.com/office/powerpoint/2010/main" val="43069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Thank you for your attention!</a:t>
            </a:r>
            <a:endParaRPr lang="en-US" dirty="0"/>
          </a:p>
        </p:txBody>
      </p:sp>
    </p:spTree>
    <p:extLst>
      <p:ext uri="{BB962C8B-B14F-4D97-AF65-F5344CB8AC3E}">
        <p14:creationId xmlns:p14="http://schemas.microsoft.com/office/powerpoint/2010/main" val="215449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7" y="16945"/>
            <a:ext cx="10515600" cy="945649"/>
          </a:xfrm>
        </p:spPr>
        <p:txBody>
          <a:bodyPr>
            <a:normAutofit/>
          </a:bodyPr>
          <a:lstStyle/>
          <a:p>
            <a:r>
              <a:rPr lang="en-US" sz="4000" dirty="0" smtClean="0"/>
              <a:t>Data Sources</a:t>
            </a:r>
            <a:endParaRPr lang="en-US" sz="4000" dirty="0"/>
          </a:p>
        </p:txBody>
      </p:sp>
      <p:grpSp>
        <p:nvGrpSpPr>
          <p:cNvPr id="67" name="Grupo 66"/>
          <p:cNvGrpSpPr/>
          <p:nvPr/>
        </p:nvGrpSpPr>
        <p:grpSpPr>
          <a:xfrm>
            <a:off x="94113" y="173101"/>
            <a:ext cx="12065473" cy="6659880"/>
            <a:chOff x="94113" y="173101"/>
            <a:chExt cx="12065473" cy="6659880"/>
          </a:xfrm>
        </p:grpSpPr>
        <p:grpSp>
          <p:nvGrpSpPr>
            <p:cNvPr id="34" name="Grupo 33"/>
            <p:cNvGrpSpPr/>
            <p:nvPr/>
          </p:nvGrpSpPr>
          <p:grpSpPr>
            <a:xfrm>
              <a:off x="127937" y="1879955"/>
              <a:ext cx="2882441" cy="1292018"/>
              <a:chOff x="487486" y="1712890"/>
              <a:chExt cx="2882441" cy="1292018"/>
            </a:xfrm>
          </p:grpSpPr>
          <p:pic>
            <p:nvPicPr>
              <p:cNvPr id="5" name="Imagen 4" descr="Recorte de pantalla"/>
              <p:cNvPicPr>
                <a:picLocks noChangeAspect="1"/>
              </p:cNvPicPr>
              <p:nvPr/>
            </p:nvPicPr>
            <p:blipFill rotWithShape="1">
              <a:blip r:embed="rId3">
                <a:extLst>
                  <a:ext uri="{28A0092B-C50C-407E-A947-70E740481C1C}">
                    <a14:useLocalDpi xmlns:a14="http://schemas.microsoft.com/office/drawing/2010/main" val="0"/>
                  </a:ext>
                </a:extLst>
              </a:blip>
              <a:srcRect t="9182"/>
              <a:stretch/>
            </p:blipFill>
            <p:spPr>
              <a:xfrm>
                <a:off x="487486" y="1712890"/>
                <a:ext cx="1907984" cy="819170"/>
              </a:xfrm>
              <a:prstGeom prst="rect">
                <a:avLst/>
              </a:prstGeom>
            </p:spPr>
          </p:pic>
          <p:pic>
            <p:nvPicPr>
              <p:cNvPr id="7" name="Imagen 6"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28" y="2585330"/>
                <a:ext cx="2857199" cy="419578"/>
              </a:xfrm>
              <a:prstGeom prst="rect">
                <a:avLst/>
              </a:prstGeom>
            </p:spPr>
          </p:pic>
        </p:grpSp>
        <p:grpSp>
          <p:nvGrpSpPr>
            <p:cNvPr id="38" name="Grupo 37"/>
            <p:cNvGrpSpPr/>
            <p:nvPr/>
          </p:nvGrpSpPr>
          <p:grpSpPr>
            <a:xfrm>
              <a:off x="4858354" y="3356092"/>
              <a:ext cx="1976121" cy="2048077"/>
              <a:chOff x="4617862" y="3090931"/>
              <a:chExt cx="1976121" cy="2048077"/>
            </a:xfrm>
          </p:grpSpPr>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3036" y="3090931"/>
                <a:ext cx="1865775" cy="1611726"/>
              </a:xfrm>
              <a:prstGeom prst="rect">
                <a:avLst/>
              </a:prstGeom>
            </p:spPr>
          </p:pic>
          <p:sp>
            <p:nvSpPr>
              <p:cNvPr id="9" name="CuadroTexto 8"/>
              <p:cNvSpPr txBox="1"/>
              <p:nvPr/>
            </p:nvSpPr>
            <p:spPr>
              <a:xfrm>
                <a:off x="4617862" y="4677343"/>
                <a:ext cx="1976121" cy="461665"/>
              </a:xfrm>
              <a:prstGeom prst="rect">
                <a:avLst/>
              </a:prstGeom>
              <a:noFill/>
            </p:spPr>
            <p:txBody>
              <a:bodyPr wrap="square" rtlCol="0">
                <a:spAutoFit/>
              </a:bodyPr>
              <a:lstStyle/>
              <a:p>
                <a:pPr algn="ctr"/>
                <a:endParaRPr lang="en-US" sz="2400" b="1" dirty="0">
                  <a:solidFill>
                    <a:schemeClr val="tx2"/>
                  </a:solidFill>
                </a:endParaRPr>
              </a:p>
            </p:txBody>
          </p:sp>
        </p:grpSp>
        <p:grpSp>
          <p:nvGrpSpPr>
            <p:cNvPr id="3" name="Grupo 2"/>
            <p:cNvGrpSpPr/>
            <p:nvPr/>
          </p:nvGrpSpPr>
          <p:grpSpPr>
            <a:xfrm>
              <a:off x="159658" y="3441797"/>
              <a:ext cx="1301137" cy="1475621"/>
              <a:chOff x="487486" y="3313593"/>
              <a:chExt cx="1301137" cy="1475621"/>
            </a:xfrm>
          </p:grpSpPr>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486" y="3313593"/>
                <a:ext cx="1301137" cy="1113620"/>
              </a:xfrm>
              <a:prstGeom prst="rect">
                <a:avLst/>
              </a:prstGeom>
            </p:spPr>
          </p:pic>
          <p:pic>
            <p:nvPicPr>
              <p:cNvPr id="11" name="Imagen 10" descr="Recorte de pantall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486" y="4427213"/>
                <a:ext cx="1190791" cy="362001"/>
              </a:xfrm>
              <a:prstGeom prst="rect">
                <a:avLst/>
              </a:prstGeom>
            </p:spPr>
          </p:pic>
        </p:grpSp>
        <p:grpSp>
          <p:nvGrpSpPr>
            <p:cNvPr id="37" name="Grupo 36"/>
            <p:cNvGrpSpPr/>
            <p:nvPr/>
          </p:nvGrpSpPr>
          <p:grpSpPr>
            <a:xfrm>
              <a:off x="94113" y="5154657"/>
              <a:ext cx="2391110" cy="876381"/>
              <a:chOff x="487485" y="5678965"/>
              <a:chExt cx="2391110" cy="876381"/>
            </a:xfrm>
          </p:grpSpPr>
          <p:pic>
            <p:nvPicPr>
              <p:cNvPr id="12" name="Imagen 11" descr="Recorte de pantalla"/>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485" y="5678965"/>
                <a:ext cx="2391109" cy="447737"/>
              </a:xfrm>
              <a:prstGeom prst="rect">
                <a:avLst/>
              </a:prstGeom>
            </p:spPr>
          </p:pic>
          <p:pic>
            <p:nvPicPr>
              <p:cNvPr id="13" name="Imagen 12" descr="Recorte de pantalla"/>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486" y="6104912"/>
                <a:ext cx="2391109" cy="450434"/>
              </a:xfrm>
              <a:prstGeom prst="rect">
                <a:avLst/>
              </a:prstGeom>
            </p:spPr>
          </p:pic>
        </p:grpSp>
        <p:grpSp>
          <p:nvGrpSpPr>
            <p:cNvPr id="36" name="Grupo 35"/>
            <p:cNvGrpSpPr/>
            <p:nvPr/>
          </p:nvGrpSpPr>
          <p:grpSpPr>
            <a:xfrm>
              <a:off x="3224085" y="5868316"/>
              <a:ext cx="2362530" cy="964665"/>
              <a:chOff x="4233092" y="5717490"/>
              <a:chExt cx="2362530" cy="964665"/>
            </a:xfrm>
          </p:grpSpPr>
          <p:pic>
            <p:nvPicPr>
              <p:cNvPr id="14" name="Imagen 13" descr="Recorte de pantalla"/>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3092" y="5717490"/>
                <a:ext cx="2362530" cy="447737"/>
              </a:xfrm>
              <a:prstGeom prst="rect">
                <a:avLst/>
              </a:prstGeom>
            </p:spPr>
          </p:pic>
          <p:pic>
            <p:nvPicPr>
              <p:cNvPr id="15" name="Imagen 14" descr="Recorte de pantalla"/>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3092" y="6139008"/>
                <a:ext cx="2360891" cy="543147"/>
              </a:xfrm>
              <a:prstGeom prst="rect">
                <a:avLst/>
              </a:prstGeom>
            </p:spPr>
          </p:pic>
        </p:grpSp>
        <p:grpSp>
          <p:nvGrpSpPr>
            <p:cNvPr id="29" name="Grupo 28"/>
            <p:cNvGrpSpPr/>
            <p:nvPr/>
          </p:nvGrpSpPr>
          <p:grpSpPr>
            <a:xfrm>
              <a:off x="3415971" y="836627"/>
              <a:ext cx="1301137" cy="1565839"/>
              <a:chOff x="10098434" y="1243713"/>
              <a:chExt cx="1301137" cy="1565839"/>
            </a:xfrm>
          </p:grpSpPr>
          <p:pic>
            <p:nvPicPr>
              <p:cNvPr id="23" name="Imagen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8434" y="1243713"/>
                <a:ext cx="1301137" cy="1113620"/>
              </a:xfrm>
              <a:prstGeom prst="rect">
                <a:avLst/>
              </a:prstGeom>
            </p:spPr>
          </p:pic>
          <p:pic>
            <p:nvPicPr>
              <p:cNvPr id="24" name="Imagen 23" descr="Recorte de pantalla"/>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98434" y="2418972"/>
                <a:ext cx="1267002" cy="390580"/>
              </a:xfrm>
              <a:prstGeom prst="rect">
                <a:avLst/>
              </a:prstGeom>
            </p:spPr>
          </p:pic>
        </p:grpSp>
        <p:grpSp>
          <p:nvGrpSpPr>
            <p:cNvPr id="27" name="Grupo 26"/>
            <p:cNvGrpSpPr/>
            <p:nvPr/>
          </p:nvGrpSpPr>
          <p:grpSpPr>
            <a:xfrm>
              <a:off x="10413006" y="2841038"/>
              <a:ext cx="1308873" cy="1509467"/>
              <a:chOff x="8029454" y="1243713"/>
              <a:chExt cx="1308873" cy="1509467"/>
            </a:xfrm>
          </p:grpSpPr>
          <p:pic>
            <p:nvPicPr>
              <p:cNvPr id="25" name="Imagen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7190" y="1243713"/>
                <a:ext cx="1301137" cy="1113620"/>
              </a:xfrm>
              <a:prstGeom prst="rect">
                <a:avLst/>
              </a:prstGeom>
            </p:spPr>
          </p:pic>
          <p:pic>
            <p:nvPicPr>
              <p:cNvPr id="26" name="Imagen 25" descr="Recorte de pantalla"/>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29454" y="2343548"/>
                <a:ext cx="1247949" cy="409632"/>
              </a:xfrm>
              <a:prstGeom prst="rect">
                <a:avLst/>
              </a:prstGeom>
            </p:spPr>
          </p:pic>
        </p:grpSp>
        <p:grpSp>
          <p:nvGrpSpPr>
            <p:cNvPr id="31" name="Grupo 30"/>
            <p:cNvGrpSpPr/>
            <p:nvPr/>
          </p:nvGrpSpPr>
          <p:grpSpPr>
            <a:xfrm>
              <a:off x="6460373" y="5405605"/>
              <a:ext cx="1301137" cy="1427376"/>
              <a:chOff x="10098434" y="4243662"/>
              <a:chExt cx="1301137" cy="1427376"/>
            </a:xfrm>
          </p:grpSpPr>
          <p:pic>
            <p:nvPicPr>
              <p:cNvPr id="21" name="Imagen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8434" y="4243662"/>
                <a:ext cx="1301137" cy="1113620"/>
              </a:xfrm>
              <a:prstGeom prst="rect">
                <a:avLst/>
              </a:prstGeom>
            </p:spPr>
          </p:pic>
          <p:pic>
            <p:nvPicPr>
              <p:cNvPr id="30" name="Imagen 29" descr="Recorte de pantalla"/>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8434" y="5394774"/>
                <a:ext cx="457264" cy="276264"/>
              </a:xfrm>
              <a:prstGeom prst="rect">
                <a:avLst/>
              </a:prstGeom>
            </p:spPr>
          </p:pic>
        </p:grpSp>
        <p:grpSp>
          <p:nvGrpSpPr>
            <p:cNvPr id="33" name="Grupo 32"/>
            <p:cNvGrpSpPr/>
            <p:nvPr/>
          </p:nvGrpSpPr>
          <p:grpSpPr>
            <a:xfrm>
              <a:off x="9349319" y="4671016"/>
              <a:ext cx="2810267" cy="1558647"/>
              <a:chOff x="7633114" y="4837964"/>
              <a:chExt cx="2810267" cy="1558647"/>
            </a:xfrm>
          </p:grpSpPr>
          <p:pic>
            <p:nvPicPr>
              <p:cNvPr id="16" name="Imagen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3114" y="4837964"/>
                <a:ext cx="1301137" cy="1113620"/>
              </a:xfrm>
              <a:prstGeom prst="rect">
                <a:avLst/>
              </a:prstGeom>
            </p:spPr>
          </p:pic>
          <p:pic>
            <p:nvPicPr>
              <p:cNvPr id="32" name="Imagen 31" descr="Recorte de pantal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33114" y="6034610"/>
                <a:ext cx="2810267" cy="362001"/>
              </a:xfrm>
              <a:prstGeom prst="rect">
                <a:avLst/>
              </a:prstGeom>
            </p:spPr>
          </p:pic>
        </p:grpSp>
        <p:cxnSp>
          <p:nvCxnSpPr>
            <p:cNvPr id="43" name="Conector recto de flecha 42"/>
            <p:cNvCxnSpPr/>
            <p:nvPr/>
          </p:nvCxnSpPr>
          <p:spPr>
            <a:xfrm>
              <a:off x="3325351" y="3086438"/>
              <a:ext cx="1262313" cy="33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a:off x="1737360" y="3870403"/>
              <a:ext cx="2861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flipV="1">
              <a:off x="2727697" y="4350505"/>
              <a:ext cx="1994971" cy="100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flipV="1">
              <a:off x="4456600" y="4724036"/>
              <a:ext cx="76561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flipH="1" flipV="1">
              <a:off x="6580243" y="4569995"/>
              <a:ext cx="770118" cy="69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flipH="1" flipV="1">
              <a:off x="7417737" y="4350505"/>
              <a:ext cx="1599339" cy="92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flipH="1">
              <a:off x="7417737" y="3621024"/>
              <a:ext cx="2668780" cy="1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p:nvPr/>
          </p:nvCxnSpPr>
          <p:spPr>
            <a:xfrm flipH="1">
              <a:off x="6277320" y="1946195"/>
              <a:ext cx="304999" cy="97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p:nvPr/>
          </p:nvCxnSpPr>
          <p:spPr>
            <a:xfrm>
              <a:off x="4526165" y="2526333"/>
              <a:ext cx="717791" cy="625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Imagen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28461" y="190663"/>
              <a:ext cx="2916112" cy="2141828"/>
            </a:xfrm>
            <a:prstGeom prst="rect">
              <a:avLst/>
            </a:prstGeom>
          </p:spPr>
        </p:pic>
        <p:grpSp>
          <p:nvGrpSpPr>
            <p:cNvPr id="66" name="Grupo 65"/>
            <p:cNvGrpSpPr/>
            <p:nvPr/>
          </p:nvGrpSpPr>
          <p:grpSpPr>
            <a:xfrm>
              <a:off x="6018902" y="173101"/>
              <a:ext cx="1340205" cy="1536877"/>
              <a:chOff x="6018902" y="173101"/>
              <a:chExt cx="1340205" cy="1536877"/>
            </a:xfrm>
          </p:grpSpPr>
          <p:pic>
            <p:nvPicPr>
              <p:cNvPr id="22" name="Imagen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18902" y="173101"/>
                <a:ext cx="1340205" cy="1248174"/>
              </a:xfrm>
              <a:prstGeom prst="rect">
                <a:avLst/>
              </a:prstGeom>
            </p:spPr>
          </p:pic>
          <p:pic>
            <p:nvPicPr>
              <p:cNvPr id="48" name="Imagen 47" descr="Recorte de pantalla"/>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50766" y="1490872"/>
                <a:ext cx="1076475" cy="219106"/>
              </a:xfrm>
              <a:prstGeom prst="rect">
                <a:avLst/>
              </a:prstGeom>
            </p:spPr>
          </p:pic>
        </p:grpSp>
        <p:cxnSp>
          <p:nvCxnSpPr>
            <p:cNvPr id="55" name="Conector recto de flecha 54"/>
            <p:cNvCxnSpPr/>
            <p:nvPr/>
          </p:nvCxnSpPr>
          <p:spPr>
            <a:xfrm flipH="1">
              <a:off x="7084322" y="2207176"/>
              <a:ext cx="1370658" cy="94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453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4000" dirty="0" smtClean="0"/>
              <a:t>Conceptual Model</a:t>
            </a:r>
            <a:endParaRPr lang="en-US" sz="4000" dirty="0"/>
          </a:p>
        </p:txBody>
      </p:sp>
      <p:sp>
        <p:nvSpPr>
          <p:cNvPr id="3" name="Marcador de texto 2"/>
          <p:cNvSpPr>
            <a:spLocks noGrp="1"/>
          </p:cNvSpPr>
          <p:nvPr>
            <p:ph type="body" idx="1"/>
          </p:nvPr>
        </p:nvSpPr>
        <p:spPr>
          <a:xfrm>
            <a:off x="1097280" y="4453128"/>
            <a:ext cx="10058400" cy="1380744"/>
          </a:xfrm>
        </p:spPr>
        <p:txBody>
          <a:bodyPr>
            <a:normAutofit lnSpcReduction="10000"/>
          </a:bodyPr>
          <a:lstStyle/>
          <a:p>
            <a:r>
              <a:rPr lang="en-US" dirty="0" smtClean="0"/>
              <a:t>Terrorism Data flow Model</a:t>
            </a:r>
          </a:p>
          <a:p>
            <a:r>
              <a:rPr lang="en-US" dirty="0" smtClean="0"/>
              <a:t>Social Statistics data flow model</a:t>
            </a:r>
          </a:p>
          <a:p>
            <a:r>
              <a:rPr lang="en-US" dirty="0" smtClean="0"/>
              <a:t>FACT constellation terrorism </a:t>
            </a:r>
            <a:r>
              <a:rPr lang="en-US" dirty="0" err="1" smtClean="0"/>
              <a:t>dw</a:t>
            </a:r>
            <a:r>
              <a:rPr lang="en-US" dirty="0" smtClean="0"/>
              <a:t> conceptual model</a:t>
            </a:r>
          </a:p>
          <a:p>
            <a:endParaRPr lang="en-US" dirty="0"/>
          </a:p>
        </p:txBody>
      </p:sp>
    </p:spTree>
    <p:extLst>
      <p:ext uri="{BB962C8B-B14F-4D97-AF65-F5344CB8AC3E}">
        <p14:creationId xmlns:p14="http://schemas.microsoft.com/office/powerpoint/2010/main" val="2023883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146304"/>
            <a:ext cx="11612880" cy="6711696"/>
          </a:xfrm>
          <a:prstGeom prst="rect">
            <a:avLst/>
          </a:prstGeom>
        </p:spPr>
      </p:pic>
    </p:spTree>
    <p:extLst>
      <p:ext uri="{BB962C8B-B14F-4D97-AF65-F5344CB8AC3E}">
        <p14:creationId xmlns:p14="http://schemas.microsoft.com/office/powerpoint/2010/main" val="403338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488" y="950976"/>
            <a:ext cx="5650991" cy="4546703"/>
          </a:xfrm>
          <a:prstGeom prst="rect">
            <a:avLst/>
          </a:prstGeom>
        </p:spPr>
      </p:pic>
    </p:spTree>
    <p:extLst>
      <p:ext uri="{BB962C8B-B14F-4D97-AF65-F5344CB8AC3E}">
        <p14:creationId xmlns:p14="http://schemas.microsoft.com/office/powerpoint/2010/main" val="1846762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82880" y="182880"/>
            <a:ext cx="11375135" cy="6108192"/>
            <a:chOff x="182880" y="182880"/>
            <a:chExt cx="11375135" cy="6108192"/>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182880"/>
              <a:ext cx="7132320" cy="6108192"/>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50162" b="28002"/>
            <a:stretch/>
          </p:blipFill>
          <p:spPr>
            <a:xfrm>
              <a:off x="9732893" y="1572767"/>
              <a:ext cx="1825122" cy="2121409"/>
            </a:xfrm>
            <a:prstGeom prst="rect">
              <a:avLst/>
            </a:prstGeom>
          </p:spPr>
        </p:pic>
        <p:cxnSp>
          <p:nvCxnSpPr>
            <p:cNvPr id="5" name="Conector recto 4"/>
            <p:cNvCxnSpPr>
              <a:endCxn id="3" idx="1"/>
            </p:cNvCxnSpPr>
            <p:nvPr/>
          </p:nvCxnSpPr>
          <p:spPr>
            <a:xfrm>
              <a:off x="7150608" y="1828800"/>
              <a:ext cx="2582285" cy="80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656832" y="2889504"/>
              <a:ext cx="3076061" cy="4389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325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3600" b="1" dirty="0"/>
              <a:t>Data Quality </a:t>
            </a:r>
            <a:r>
              <a:rPr lang="en-US" sz="3600" b="1" dirty="0" smtClean="0"/>
              <a:t>Assessment and Correction Plan</a:t>
            </a:r>
            <a:endParaRPr lang="en-US" sz="3600" dirty="0"/>
          </a:p>
        </p:txBody>
      </p:sp>
    </p:spTree>
    <p:extLst>
      <p:ext uri="{BB962C8B-B14F-4D97-AF65-F5344CB8AC3E}">
        <p14:creationId xmlns:p14="http://schemas.microsoft.com/office/powerpoint/2010/main" val="3363072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2216</TotalTime>
  <Words>2005</Words>
  <Application>Microsoft Office PowerPoint</Application>
  <PresentationFormat>Personalizado</PresentationFormat>
  <Paragraphs>203</Paragraphs>
  <Slides>39</Slides>
  <Notes>37</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Retrospección</vt:lpstr>
      <vt:lpstr>Terrorism Data Warehouse Data Quality Assessment and Correction Plan, ETL Processes, and Loaded Instances.</vt:lpstr>
      <vt:lpstr>Agenda</vt:lpstr>
      <vt:lpstr>Introduction</vt:lpstr>
      <vt:lpstr>Data Sources</vt:lpstr>
      <vt:lpstr>Conceptual Model</vt:lpstr>
      <vt:lpstr>Presentación de PowerPoint</vt:lpstr>
      <vt:lpstr>Presentación de PowerPoint</vt:lpstr>
      <vt:lpstr>Presentación de PowerPoint</vt:lpstr>
      <vt:lpstr>Data Quality Assessment and Correction Plan</vt:lpstr>
      <vt:lpstr> Data Quality Plan</vt:lpstr>
      <vt:lpstr>Data Profiling Assessment:  Definition of factors, metrics, and methods Diagnosis: Detection of anomalies, causes, and weak points</vt:lpstr>
      <vt:lpstr>     Embedded Values:  Multiple Values entered in one attribute</vt:lpstr>
      <vt:lpstr>Embedded Values:  Multiple Values entered in one attribute</vt:lpstr>
      <vt:lpstr>Null Values</vt:lpstr>
      <vt:lpstr>Null Values</vt:lpstr>
      <vt:lpstr>Null Values</vt:lpstr>
      <vt:lpstr>   Dummy Values:  -99, . , Unknown</vt:lpstr>
      <vt:lpstr>Dummy Values:  -99, . , Unknown</vt:lpstr>
      <vt:lpstr>   Detecting Mismembers</vt:lpstr>
      <vt:lpstr>Detecting Mismembers</vt:lpstr>
      <vt:lpstr>   Detecting Mismembers</vt:lpstr>
      <vt:lpstr>Detecting Mismembers</vt:lpstr>
      <vt:lpstr>Different Data Formats</vt:lpstr>
      <vt:lpstr>Duplicates</vt:lpstr>
      <vt:lpstr>Multi-source Problems</vt:lpstr>
      <vt:lpstr>Data Sources</vt:lpstr>
      <vt:lpstr>Several Data Formats</vt:lpstr>
      <vt:lpstr>Ambiguous Semantics</vt:lpstr>
      <vt:lpstr>Ambiguous Syntactics</vt:lpstr>
      <vt:lpstr>Inconsistencies </vt:lpstr>
      <vt:lpstr>Out of Domain Data</vt:lpstr>
      <vt:lpstr>Inconsistent Data</vt:lpstr>
      <vt:lpstr>Imprecise Data</vt:lpstr>
      <vt:lpstr>Imprecise Data &amp; Inconsistencies</vt:lpstr>
      <vt:lpstr>Imprecise Data &amp; Inconsistencies</vt:lpstr>
      <vt:lpstr>ETL Processes and Loaded Instances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Terrorism Data Warehouse Quality Assessment and ETL</dc:title>
  <dc:creator>Windows User</dc:creator>
  <cp:lastModifiedBy>RubeniaOlaska Borge Flores</cp:lastModifiedBy>
  <cp:revision>217</cp:revision>
  <dcterms:created xsi:type="dcterms:W3CDTF">2017-04-27T19:55:54Z</dcterms:created>
  <dcterms:modified xsi:type="dcterms:W3CDTF">2017-09-26T07:34:22Z</dcterms:modified>
</cp:coreProperties>
</file>