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61" r:id="rId3"/>
    <p:sldId id="262" r:id="rId4"/>
    <p:sldId id="260" r:id="rId5"/>
    <p:sldId id="267" r:id="rId6"/>
    <p:sldId id="268" r:id="rId7"/>
    <p:sldId id="263" r:id="rId8"/>
    <p:sldId id="265"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1886" autoAdjust="0"/>
  </p:normalViewPr>
  <p:slideViewPr>
    <p:cSldViewPr>
      <p:cViewPr varScale="1">
        <p:scale>
          <a:sx n="52" d="100"/>
          <a:sy n="52" d="100"/>
        </p:scale>
        <p:origin x="-16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01027-D0E2-4C27-9586-9ECFBAC91EC1}" type="datetimeFigureOut">
              <a:rPr lang="en-US" smtClean="0"/>
              <a:t>8/10/2017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6878E5-FDA8-4EEA-90F9-CAB50630BBA7}" type="slidenum">
              <a:rPr lang="en-US" smtClean="0"/>
              <a:t>‹Nº›</a:t>
            </a:fld>
            <a:endParaRPr lang="en-US"/>
          </a:p>
        </p:txBody>
      </p:sp>
    </p:spTree>
    <p:extLst>
      <p:ext uri="{BB962C8B-B14F-4D97-AF65-F5344CB8AC3E}">
        <p14:creationId xmlns:p14="http://schemas.microsoft.com/office/powerpoint/2010/main" val="69681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Hello!  </a:t>
            </a:r>
            <a:r>
              <a:rPr lang="en-US" dirty="0" smtClean="0">
                <a:sym typeface="Wingdings" panose="05000000000000000000" pitchFamily="2" charset="2"/>
              </a:rPr>
              <a:t></a:t>
            </a:r>
            <a:r>
              <a:rPr lang="en-US" baseline="0" dirty="0" smtClean="0">
                <a:sym typeface="Wingdings" panose="05000000000000000000" pitchFamily="2" charset="2"/>
              </a:rPr>
              <a:t>  I am </a:t>
            </a:r>
            <a:r>
              <a:rPr lang="en-US" baseline="0" dirty="0" err="1" smtClean="0">
                <a:sym typeface="Wingdings" panose="05000000000000000000" pitchFamily="2" charset="2"/>
              </a:rPr>
              <a:t>Rubenia</a:t>
            </a:r>
            <a:r>
              <a:rPr lang="en-US" baseline="0" dirty="0" smtClean="0">
                <a:sym typeface="Wingdings" panose="05000000000000000000" pitchFamily="2" charset="2"/>
              </a:rPr>
              <a:t> </a:t>
            </a:r>
            <a:r>
              <a:rPr lang="en-US" baseline="0" dirty="0" err="1" smtClean="0">
                <a:sym typeface="Wingdings" panose="05000000000000000000" pitchFamily="2" charset="2"/>
              </a:rPr>
              <a:t>Borge</a:t>
            </a:r>
            <a:r>
              <a:rPr lang="en-US" baseline="0" dirty="0" smtClean="0">
                <a:sym typeface="Wingdings" panose="05000000000000000000" pitchFamily="2" charset="2"/>
              </a:rPr>
              <a:t>.   And, I will present my app idea to Falling Walls Lab Nicaragua.</a:t>
            </a:r>
          </a:p>
          <a:p>
            <a:r>
              <a:rPr lang="en-US" baseline="0" dirty="0" smtClean="0">
                <a:sym typeface="Wingdings" panose="05000000000000000000" pitchFamily="2" charset="2"/>
              </a:rPr>
              <a:t>The purpose of this app is to help parents create and develop a network of support including family members, friends, authorities, and volunteers, that will collaborate with them immediately when they send alerts reporting a missing children.</a:t>
            </a:r>
          </a:p>
          <a:p>
            <a:r>
              <a:rPr lang="en-US" baseline="0" dirty="0" smtClean="0">
                <a:sym typeface="Wingdings" panose="05000000000000000000" pitchFamily="2" charset="2"/>
              </a:rPr>
              <a:t>Experts suggest that a gap of three hours when searching for a kid can make the difference between rescuing the victim or losing him/her forever. </a:t>
            </a:r>
          </a:p>
          <a:p>
            <a:r>
              <a:rPr lang="en-US" baseline="0" dirty="0" smtClean="0">
                <a:sym typeface="Wingdings" panose="05000000000000000000" pitchFamily="2" charset="2"/>
              </a:rPr>
              <a:t>Sadly, experience supports that after 48 hours have passed, finding a missing person becomes a lot harder. </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1</a:t>
            </a:fld>
            <a:endParaRPr lang="en-US"/>
          </a:p>
        </p:txBody>
      </p:sp>
    </p:spTree>
    <p:extLst>
      <p:ext uri="{BB962C8B-B14F-4D97-AF65-F5344CB8AC3E}">
        <p14:creationId xmlns:p14="http://schemas.microsoft.com/office/powerpoint/2010/main" val="1773991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app</a:t>
            </a:r>
            <a:r>
              <a:rPr lang="en-US" baseline="0" dirty="0" smtClean="0"/>
              <a:t> prototype is an example on how  </a:t>
            </a:r>
            <a:r>
              <a:rPr lang="en-US" baseline="0" dirty="0" smtClean="0">
                <a:sym typeface="Wingdings" panose="05000000000000000000" pitchFamily="2" charset="2"/>
              </a:rPr>
              <a:t>Mobile technologies and social networks can help to accelerate the process of searching for a missing kid, and save precious time that could make a crucial difference in saving a victim.</a:t>
            </a:r>
            <a:endParaRPr lang="en-US" dirty="0" smtClean="0"/>
          </a:p>
          <a:p>
            <a:endParaRPr lang="en-US" baseline="0" dirty="0" smtClean="0"/>
          </a:p>
          <a:p>
            <a:r>
              <a:rPr lang="en-US" baseline="0" dirty="0" smtClean="0"/>
              <a:t>Thank you very much for your attention!  </a:t>
            </a:r>
            <a:r>
              <a:rPr lang="en-US" baseline="0" dirty="0" smtClean="0">
                <a:sym typeface="Wingdings" panose="05000000000000000000" pitchFamily="2" charset="2"/>
              </a:rPr>
              <a:t></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10</a:t>
            </a:fld>
            <a:endParaRPr lang="en-US"/>
          </a:p>
        </p:txBody>
      </p:sp>
    </p:spTree>
    <p:extLst>
      <p:ext uri="{BB962C8B-B14F-4D97-AF65-F5344CB8AC3E}">
        <p14:creationId xmlns:p14="http://schemas.microsoft.com/office/powerpoint/2010/main" val="318853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no words to express the sadness and pain that parents</a:t>
            </a:r>
            <a:r>
              <a:rPr lang="en-US" baseline="0" dirty="0" smtClean="0"/>
              <a:t> of missing children experience.  It is normal for them to lose control under such a scary situation.  One important aspect in which technology can help is the storage of relevant information, and sharing it when needed in a secure and fast way.  And, that’s the reasoning behind this app.</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2</a:t>
            </a:fld>
            <a:endParaRPr lang="en-US"/>
          </a:p>
        </p:txBody>
      </p:sp>
    </p:spTree>
    <p:extLst>
      <p:ext uri="{BB962C8B-B14F-4D97-AF65-F5344CB8AC3E}">
        <p14:creationId xmlns:p14="http://schemas.microsoft.com/office/powerpoint/2010/main" val="96078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purpose of the app is to allow parents</a:t>
            </a:r>
            <a:r>
              <a:rPr lang="en-US" baseline="0" dirty="0" smtClean="0"/>
              <a:t> to build  a network that is committed to preserve children’s safety and offers help and support when  searching for a lost kid.  The app will  enhance the efficiency of the communication between the parent and the helping community.  </a:t>
            </a:r>
          </a:p>
          <a:p>
            <a:r>
              <a:rPr lang="en-US" baseline="0" dirty="0" smtClean="0"/>
              <a:t>It will be used to report the a missing child, share important details for the search, and collaborate in the search right immediately after the child is reported missing.</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3</a:t>
            </a:fld>
            <a:endParaRPr lang="en-US"/>
          </a:p>
        </p:txBody>
      </p:sp>
    </p:spTree>
    <p:extLst>
      <p:ext uri="{BB962C8B-B14F-4D97-AF65-F5344CB8AC3E}">
        <p14:creationId xmlns:p14="http://schemas.microsoft.com/office/powerpoint/2010/main" val="352097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The app allows to plan ahead, and store securely on their phone, all the information needed in case that the worst happens.</a:t>
            </a:r>
          </a:p>
          <a:p>
            <a:r>
              <a:rPr lang="en-US" baseline="0" dirty="0" smtClean="0"/>
              <a:t>Important functions are: create a parent profile and  store plenty of contact information to facilitate communication with the whole community, create children profiles, and send invitations to join to family members, friends from school and work, neighbors, and volunteers. The invitations are sent to build  the parent’s support network that could be needed in the future.  Other features are: sending and receiving messages from the whole community, and making public posts about missing children on social networks.</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4</a:t>
            </a:fld>
            <a:endParaRPr lang="en-US"/>
          </a:p>
        </p:txBody>
      </p:sp>
    </p:spTree>
    <p:extLst>
      <p:ext uri="{BB962C8B-B14F-4D97-AF65-F5344CB8AC3E}">
        <p14:creationId xmlns:p14="http://schemas.microsoft.com/office/powerpoint/2010/main" val="84896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a:t>
            </a:r>
            <a:r>
              <a:rPr lang="en-US" baseline="0" dirty="0" smtClean="0"/>
              <a:t> </a:t>
            </a:r>
            <a:r>
              <a:rPr lang="en-US" dirty="0" smtClean="0"/>
              <a:t>most important assistance parents</a:t>
            </a:r>
            <a:r>
              <a:rPr lang="en-US" baseline="0" dirty="0" smtClean="0"/>
              <a:t> need in case of a missing kid is to start the search immediately and get as much help as possible, as quickly as possible.  For that, the app includes the options to report a lost kid to authorities and support community in real time, send constant updates with details that can help to improve the search, and/or close the case notifying the whole community if a child is found.</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5</a:t>
            </a:fld>
            <a:endParaRPr lang="en-US"/>
          </a:p>
        </p:txBody>
      </p:sp>
    </p:spTree>
    <p:extLst>
      <p:ext uri="{BB962C8B-B14F-4D97-AF65-F5344CB8AC3E}">
        <p14:creationId xmlns:p14="http://schemas.microsoft.com/office/powerpoint/2010/main" val="282999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app helps volunteers to reach</a:t>
            </a:r>
            <a:r>
              <a:rPr lang="en-US" baseline="0" dirty="0" smtClean="0"/>
              <a:t> parents and help them.</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6</a:t>
            </a:fld>
            <a:endParaRPr lang="en-US"/>
          </a:p>
        </p:txBody>
      </p:sp>
    </p:spTree>
    <p:extLst>
      <p:ext uri="{BB962C8B-B14F-4D97-AF65-F5344CB8AC3E}">
        <p14:creationId xmlns:p14="http://schemas.microsoft.com/office/powerpoint/2010/main" val="35209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As many supporters as possible are needed. It is important that parents, family members, taxi and bus drivers, teachers and school volunteers, work and social volunteers, airport staff, and everybody in the community do its best to help.  </a:t>
            </a:r>
          </a:p>
          <a:p>
            <a:r>
              <a:rPr lang="en-US" baseline="0" dirty="0" smtClean="0"/>
              <a:t>The goal is to have lots of people being vigilant so that kidnappers can be found before it is too late, or kids are hurt.  </a:t>
            </a:r>
          </a:p>
          <a:p>
            <a:endParaRPr lang="en-US" baseline="0" dirty="0" smtClean="0"/>
          </a:p>
          <a:p>
            <a:r>
              <a:rPr lang="en-US" baseline="0" dirty="0" smtClean="0"/>
              <a:t>The more people know about a missing kid, the more people can send tips to notify with exact details when and where the victim was seen, who was accompanying the victim, if the victim had been in contact with strangers, real time notifications in case the victim is located, and the possibility to share pictures to confirm the victim’s identity.</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7</a:t>
            </a:fld>
            <a:endParaRPr lang="en-US"/>
          </a:p>
        </p:txBody>
      </p:sp>
    </p:spTree>
    <p:extLst>
      <p:ext uri="{BB962C8B-B14F-4D97-AF65-F5344CB8AC3E}">
        <p14:creationId xmlns:p14="http://schemas.microsoft.com/office/powerpoint/2010/main" val="23534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baseline="0" dirty="0" smtClean="0"/>
              <a:t>app helps to organize a search, and  allows volunteers to join an ongoing search.  It facilitates spreading the word on social media about the search, inviting volunteers to join, sending notifications and updates to all volunteers, notifying risky places, and informing about criminals and child molesters reported in the area.  </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8</a:t>
            </a:fld>
            <a:endParaRPr lang="en-US"/>
          </a:p>
        </p:txBody>
      </p:sp>
    </p:spTree>
    <p:extLst>
      <p:ext uri="{BB962C8B-B14F-4D97-AF65-F5344CB8AC3E}">
        <p14:creationId xmlns:p14="http://schemas.microsoft.com/office/powerpoint/2010/main" val="218064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The app facilitates a way to provide ongoing support for cases not yet solved, and to report risks that may endanger children in the community.  For example, searching through the Missing Kids database to submit a tip even when alerts were not made public, and also to report kids that could be in danger even if they were not yet registered in the database.</a:t>
            </a:r>
            <a:endParaRPr lang="en-US" dirty="0"/>
          </a:p>
        </p:txBody>
      </p:sp>
      <p:sp>
        <p:nvSpPr>
          <p:cNvPr id="4" name="3 Marcador de número de diapositiva"/>
          <p:cNvSpPr>
            <a:spLocks noGrp="1"/>
          </p:cNvSpPr>
          <p:nvPr>
            <p:ph type="sldNum" sz="quarter" idx="10"/>
          </p:nvPr>
        </p:nvSpPr>
        <p:spPr/>
        <p:txBody>
          <a:bodyPr/>
          <a:lstStyle/>
          <a:p>
            <a:fld id="{366878E5-FDA8-4EEA-90F9-CAB50630BBA7}" type="slidenum">
              <a:rPr lang="en-US" smtClean="0"/>
              <a:t>9</a:t>
            </a:fld>
            <a:endParaRPr lang="en-US"/>
          </a:p>
        </p:txBody>
      </p:sp>
    </p:spTree>
    <p:extLst>
      <p:ext uri="{BB962C8B-B14F-4D97-AF65-F5344CB8AC3E}">
        <p14:creationId xmlns:p14="http://schemas.microsoft.com/office/powerpoint/2010/main" val="337136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CBBB51D6-B64C-496C-827A-966DD7FF5DD0}" type="datetimeFigureOut">
              <a:rPr lang="en-US" smtClean="0"/>
              <a:t>8/10/2017</a:t>
            </a:fld>
            <a:endParaRPr lang="en-US"/>
          </a:p>
        </p:txBody>
      </p:sp>
      <p:sp>
        <p:nvSpPr>
          <p:cNvPr id="8" name="Slide Number Placeholder 7"/>
          <p:cNvSpPr>
            <a:spLocks noGrp="1"/>
          </p:cNvSpPr>
          <p:nvPr>
            <p:ph type="sldNum" sz="quarter" idx="11"/>
          </p:nvPr>
        </p:nvSpPr>
        <p:spPr/>
        <p:txBody>
          <a:bodyPr/>
          <a:lstStyle/>
          <a:p>
            <a:fld id="{29055AC7-952D-495F-BB6E-554610D43A92}"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BBB51D6-B64C-496C-827A-966DD7FF5DD0}"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BBB51D6-B64C-496C-827A-966DD7FF5DD0}"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CBBB51D6-B64C-496C-827A-966DD7FF5DD0}"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BB51D6-B64C-496C-827A-966DD7FF5DD0}"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55AC7-952D-495F-BB6E-554610D43A92}"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CBBB51D6-B64C-496C-827A-966DD7FF5DD0}"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55AC7-952D-495F-BB6E-554610D43A92}"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CBBB51D6-B64C-496C-827A-966DD7FF5DD0}"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55AC7-952D-495F-BB6E-554610D43A92}"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BBB51D6-B64C-496C-827A-966DD7FF5DD0}"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51D6-B64C-496C-827A-966DD7FF5DD0}"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BBB51D6-B64C-496C-827A-966DD7FF5DD0}"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BBB51D6-B64C-496C-827A-966DD7FF5DD0}"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55AC7-952D-495F-BB6E-554610D43A92}"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BBB51D6-B64C-496C-827A-966DD7FF5DD0}" type="datetimeFigureOut">
              <a:rPr lang="en-US" smtClean="0"/>
              <a:t>8/10/2017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9055AC7-952D-495F-BB6E-554610D43A92}"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gif"/><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jpg"/><Relationship Id="rId5" Type="http://schemas.openxmlformats.org/officeDocument/2006/relationships/image" Target="../media/image16.tmp"/><Relationship Id="rId4" Type="http://schemas.openxmlformats.org/officeDocument/2006/relationships/image" Target="../media/image15.tmp"/></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5.jpeg"/><Relationship Id="rId12" Type="http://schemas.openxmlformats.org/officeDocument/2006/relationships/image" Target="../media/image10.jpg"/><Relationship Id="rId17" Type="http://schemas.openxmlformats.org/officeDocument/2006/relationships/image" Target="../media/image20.png"/><Relationship Id="rId2" Type="http://schemas.openxmlformats.org/officeDocument/2006/relationships/audio" Target="../media/media1.wav"/><Relationship Id="rId16" Type="http://schemas.openxmlformats.org/officeDocument/2006/relationships/image" Target="../media/image2.jpg"/><Relationship Id="rId1" Type="http://schemas.microsoft.com/office/2007/relationships/media" Target="../media/media1.wav"/><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gif"/><Relationship Id="rId4" Type="http://schemas.openxmlformats.org/officeDocument/2006/relationships/notesSlide" Target="../notesSlides/notesSlide6.xml"/><Relationship Id="rId9" Type="http://schemas.openxmlformats.org/officeDocument/2006/relationships/image" Target="../media/image7.jpg"/><Relationship Id="rId1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2.tmp"/><Relationship Id="rId4" Type="http://schemas.openxmlformats.org/officeDocument/2006/relationships/image" Target="../media/image21.tmp"/></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4.tmp"/><Relationship Id="rId4" Type="http://schemas.openxmlformats.org/officeDocument/2006/relationships/image" Target="../media/image23.tmp"/></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tmp"/><Relationship Id="rId4" Type="http://schemas.openxmlformats.org/officeDocument/2006/relationships/image" Target="../media/image2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09600" y="533400"/>
            <a:ext cx="7772400" cy="4267200"/>
          </a:xfrm>
        </p:spPr>
        <p:txBody>
          <a:bodyPr/>
          <a:lstStyle/>
          <a:p>
            <a:r>
              <a:rPr lang="en-US" dirty="0" smtClean="0"/>
              <a:t>Missing Children App</a:t>
            </a:r>
            <a:endParaRPr lang="en-US" dirty="0"/>
          </a:p>
        </p:txBody>
      </p:sp>
      <p:sp>
        <p:nvSpPr>
          <p:cNvPr id="3" name="2 Subtítulo"/>
          <p:cNvSpPr>
            <a:spLocks noGrp="1"/>
          </p:cNvSpPr>
          <p:nvPr>
            <p:ph type="subTitle" idx="1"/>
          </p:nvPr>
        </p:nvSpPr>
        <p:spPr/>
        <p:txBody>
          <a:bodyPr>
            <a:normAutofit/>
          </a:bodyPr>
          <a:lstStyle/>
          <a:p>
            <a:r>
              <a:rPr lang="en-US" dirty="0" err="1" smtClean="0"/>
              <a:t>Rubenia</a:t>
            </a:r>
            <a:r>
              <a:rPr lang="en-US" dirty="0" smtClean="0"/>
              <a:t> </a:t>
            </a:r>
            <a:r>
              <a:rPr lang="en-US" dirty="0" err="1" smtClean="0"/>
              <a:t>Borge</a:t>
            </a:r>
            <a:endParaRPr lang="en-US" dirty="0" smtClean="0"/>
          </a:p>
          <a:p>
            <a:r>
              <a:rPr lang="en-US" dirty="0" smtClean="0"/>
              <a:t>Managua, Nicaragua</a:t>
            </a:r>
            <a:endParaRPr lang="en-US" dirty="0"/>
          </a:p>
        </p:txBody>
      </p:sp>
    </p:spTree>
    <p:extLst>
      <p:ext uri="{BB962C8B-B14F-4D97-AF65-F5344CB8AC3E}">
        <p14:creationId xmlns:p14="http://schemas.microsoft.com/office/powerpoint/2010/main" val="2726837325"/>
      </p:ext>
    </p:extLst>
  </p:cSld>
  <p:clrMapOvr>
    <a:masterClrMapping/>
  </p:clrMapOvr>
  <mc:AlternateContent xmlns:mc="http://schemas.openxmlformats.org/markup-compatibility/2006" xmlns:p14="http://schemas.microsoft.com/office/powerpoint/2010/main">
    <mc:Choice Requires="p14">
      <p:transition spd="slow" p14:dur="2000" advTm="55818"/>
    </mc:Choice>
    <mc:Fallback xmlns="">
      <p:transition spd="slow" advTm="5581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n-US" dirty="0" smtClean="0"/>
              <a:t>Thank you for your attention.</a:t>
            </a:r>
            <a:endParaRPr lang="en-US" dirty="0"/>
          </a:p>
        </p:txBody>
      </p:sp>
    </p:spTree>
    <p:extLst>
      <p:ext uri="{BB962C8B-B14F-4D97-AF65-F5344CB8AC3E}">
        <p14:creationId xmlns:p14="http://schemas.microsoft.com/office/powerpoint/2010/main" val="4283403959"/>
      </p:ext>
    </p:extLst>
  </p:cSld>
  <p:clrMapOvr>
    <a:masterClrMapping/>
  </p:clrMapOvr>
  <mc:AlternateContent xmlns:mc="http://schemas.openxmlformats.org/markup-compatibility/2006" xmlns:p14="http://schemas.microsoft.com/office/powerpoint/2010/main">
    <mc:Choice Requires="p14">
      <p:transition spd="slow" p14:dur="2000" advTm="3379"/>
    </mc:Choice>
    <mc:Fallback xmlns="">
      <p:transition spd="slow" advTm="337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192" y="24384"/>
            <a:ext cx="8915400" cy="1066800"/>
          </a:xfrm>
        </p:spPr>
        <p:txBody>
          <a:bodyPr>
            <a:normAutofit/>
          </a:bodyPr>
          <a:lstStyle/>
          <a:p>
            <a:r>
              <a:rPr lang="en-US" dirty="0" smtClean="0"/>
              <a:t>A parent’s worst nightmare</a:t>
            </a:r>
            <a:endParaRPr lang="en-US"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1260584"/>
            <a:ext cx="4290364" cy="4134453"/>
          </a:xfrm>
          <a:prstGeom prst="rect">
            <a:avLst/>
          </a:prstGeom>
        </p:spPr>
      </p:pic>
      <p:sp>
        <p:nvSpPr>
          <p:cNvPr id="5" name="4 CuadroTexto"/>
          <p:cNvSpPr txBox="1"/>
          <p:nvPr/>
        </p:nvSpPr>
        <p:spPr>
          <a:xfrm>
            <a:off x="734568" y="5395037"/>
            <a:ext cx="8229600" cy="646331"/>
          </a:xfrm>
          <a:prstGeom prst="rect">
            <a:avLst/>
          </a:prstGeom>
          <a:noFill/>
        </p:spPr>
        <p:txBody>
          <a:bodyPr wrap="square" rtlCol="0">
            <a:spAutoFit/>
          </a:bodyPr>
          <a:lstStyle/>
          <a:p>
            <a:r>
              <a:rPr lang="en-US" dirty="0" smtClean="0"/>
              <a:t>An app to help parents to be prepared on how to start the search and act fast during the search</a:t>
            </a:r>
            <a:endParaRPr lang="en-US" dirty="0"/>
          </a:p>
        </p:txBody>
      </p:sp>
      <p:sp>
        <p:nvSpPr>
          <p:cNvPr id="3" name="2 CuadroTexto"/>
          <p:cNvSpPr txBox="1"/>
          <p:nvPr/>
        </p:nvSpPr>
        <p:spPr>
          <a:xfrm>
            <a:off x="786384" y="6455664"/>
            <a:ext cx="5867400" cy="230832"/>
          </a:xfrm>
          <a:prstGeom prst="rect">
            <a:avLst/>
          </a:prstGeom>
          <a:noFill/>
        </p:spPr>
        <p:txBody>
          <a:bodyPr wrap="square" rtlCol="0">
            <a:spAutoFit/>
          </a:bodyPr>
          <a:lstStyle/>
          <a:p>
            <a:r>
              <a:rPr lang="en-US" sz="900" dirty="0" smtClean="0"/>
              <a:t>Pictures downloaded from: www.google.com</a:t>
            </a:r>
            <a:endParaRPr lang="en-US" sz="900" dirty="0"/>
          </a:p>
        </p:txBody>
      </p:sp>
    </p:spTree>
    <p:extLst>
      <p:ext uri="{BB962C8B-B14F-4D97-AF65-F5344CB8AC3E}">
        <p14:creationId xmlns:p14="http://schemas.microsoft.com/office/powerpoint/2010/main" val="1468684942"/>
      </p:ext>
    </p:extLst>
  </p:cSld>
  <p:clrMapOvr>
    <a:masterClrMapping/>
  </p:clrMapOvr>
  <mc:AlternateContent xmlns:mc="http://schemas.openxmlformats.org/markup-compatibility/2006" xmlns:p14="http://schemas.microsoft.com/office/powerpoint/2010/main">
    <mc:Choice Requires="p14">
      <p:transition spd="slow" p14:dur="2000" advTm="34234"/>
    </mc:Choice>
    <mc:Fallback xmlns="">
      <p:transition spd="slow" advTm="3423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687" y="675074"/>
            <a:ext cx="990600" cy="1615353"/>
          </a:xfrm>
          <a:prstGeom prst="rect">
            <a:avLst/>
          </a:prstGeom>
        </p:spPr>
      </p:pic>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6724" y="5536024"/>
            <a:ext cx="1752600" cy="1245052"/>
          </a:xfrm>
          <a:prstGeom prst="rect">
            <a:avLst/>
          </a:prstGeom>
        </p:spPr>
      </p:pic>
      <p:pic>
        <p:nvPicPr>
          <p:cNvPr id="6" name="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5099" y="3826180"/>
            <a:ext cx="1453685" cy="1450657"/>
          </a:xfrm>
          <a:prstGeom prst="rect">
            <a:avLst/>
          </a:prstGeom>
        </p:spPr>
      </p:pic>
      <p:pic>
        <p:nvPicPr>
          <p:cNvPr id="7" name="6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794" y="4084384"/>
            <a:ext cx="1493711" cy="1640197"/>
          </a:xfrm>
          <a:prstGeom prst="rect">
            <a:avLst/>
          </a:prstGeom>
        </p:spPr>
      </p:pic>
      <p:pic>
        <p:nvPicPr>
          <p:cNvPr id="8" name="7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2403" y="2223111"/>
            <a:ext cx="1981168" cy="1573281"/>
          </a:xfrm>
          <a:prstGeom prst="rect">
            <a:avLst/>
          </a:prstGeom>
        </p:spPr>
      </p:pic>
      <p:pic>
        <p:nvPicPr>
          <p:cNvPr id="9" name="8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0879" y="5474500"/>
            <a:ext cx="2971800" cy="1226543"/>
          </a:xfrm>
          <a:prstGeom prst="rect">
            <a:avLst/>
          </a:prstGeom>
        </p:spPr>
      </p:pic>
      <p:pic>
        <p:nvPicPr>
          <p:cNvPr id="10" name="9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60563" y="3943225"/>
            <a:ext cx="1655449" cy="1216565"/>
          </a:xfrm>
          <a:prstGeom prst="rect">
            <a:avLst/>
          </a:prstGeom>
        </p:spPr>
      </p:pic>
      <p:pic>
        <p:nvPicPr>
          <p:cNvPr id="12" name="11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67955" y="3053259"/>
            <a:ext cx="1905000" cy="1905000"/>
          </a:xfrm>
          <a:prstGeom prst="rect">
            <a:avLst/>
          </a:prstGeom>
        </p:spPr>
      </p:pic>
      <p:pic>
        <p:nvPicPr>
          <p:cNvPr id="13" name="12 Image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9823" y="5394466"/>
            <a:ext cx="1949177" cy="1386610"/>
          </a:xfrm>
          <a:prstGeom prst="rect">
            <a:avLst/>
          </a:prstGeom>
        </p:spPr>
      </p:pic>
      <p:pic>
        <p:nvPicPr>
          <p:cNvPr id="14" name="13 Imagen"/>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74474" y="675074"/>
            <a:ext cx="2218520" cy="1547693"/>
          </a:xfrm>
          <a:prstGeom prst="rect">
            <a:avLst/>
          </a:prstGeom>
        </p:spPr>
      </p:pic>
      <p:grpSp>
        <p:nvGrpSpPr>
          <p:cNvPr id="16" name="15 Grupo"/>
          <p:cNvGrpSpPr/>
          <p:nvPr/>
        </p:nvGrpSpPr>
        <p:grpSpPr>
          <a:xfrm>
            <a:off x="154698" y="228600"/>
            <a:ext cx="2055489" cy="2466134"/>
            <a:chOff x="3632908" y="2546511"/>
            <a:chExt cx="2055489" cy="2466134"/>
          </a:xfrm>
        </p:grpSpPr>
        <p:pic>
          <p:nvPicPr>
            <p:cNvPr id="3" name="2 Imagen"/>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42305" y="2546511"/>
              <a:ext cx="1746092" cy="1224647"/>
            </a:xfrm>
            <a:prstGeom prst="rect">
              <a:avLst/>
            </a:prstGeom>
          </p:spPr>
        </p:pic>
        <p:pic>
          <p:nvPicPr>
            <p:cNvPr id="2" name="1 Imagen"/>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32908" y="3769113"/>
              <a:ext cx="1268910" cy="1243532"/>
            </a:xfrm>
            <a:prstGeom prst="rect">
              <a:avLst/>
            </a:prstGeom>
          </p:spPr>
        </p:pic>
      </p:grpSp>
      <p:sp>
        <p:nvSpPr>
          <p:cNvPr id="41" name="40 Flecha derecha"/>
          <p:cNvSpPr/>
          <p:nvPr/>
        </p:nvSpPr>
        <p:spPr>
          <a:xfrm>
            <a:off x="1897660" y="1048265"/>
            <a:ext cx="2369540" cy="86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41 CuadroTexto"/>
          <p:cNvSpPr txBox="1"/>
          <p:nvPr/>
        </p:nvSpPr>
        <p:spPr>
          <a:xfrm>
            <a:off x="2333363" y="11668"/>
            <a:ext cx="4572000" cy="369332"/>
          </a:xfrm>
          <a:prstGeom prst="rect">
            <a:avLst/>
          </a:prstGeom>
          <a:noFill/>
        </p:spPr>
        <p:txBody>
          <a:bodyPr wrap="square" rtlCol="0">
            <a:spAutoFit/>
          </a:bodyPr>
          <a:lstStyle/>
          <a:p>
            <a:pPr algn="ctr"/>
            <a:r>
              <a:rPr lang="en-US" dirty="0" smtClean="0"/>
              <a:t>Parent(s) Functionality</a:t>
            </a:r>
            <a:endParaRPr lang="en-US" dirty="0"/>
          </a:p>
        </p:txBody>
      </p:sp>
    </p:spTree>
    <p:extLst>
      <p:ext uri="{BB962C8B-B14F-4D97-AF65-F5344CB8AC3E}">
        <p14:creationId xmlns:p14="http://schemas.microsoft.com/office/powerpoint/2010/main" val="490029507"/>
      </p:ext>
    </p:extLst>
  </p:cSld>
  <p:clrMapOvr>
    <a:masterClrMapping/>
  </p:clrMapOvr>
  <mc:AlternateContent xmlns:mc="http://schemas.openxmlformats.org/markup-compatibility/2006" xmlns:p14="http://schemas.microsoft.com/office/powerpoint/2010/main">
    <mc:Choice Requires="p14">
      <p:transition spd="slow" p14:dur="2000" advTm="14551"/>
    </mc:Choice>
    <mc:Fallback xmlns="">
      <p:transition spd="slow" advTm="1455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91251"/>
            <a:ext cx="2499361" cy="5314349"/>
          </a:xfrm>
          <a:prstGeom prst="rect">
            <a:avLst/>
          </a:prstGeom>
        </p:spPr>
      </p:pic>
      <p:pic>
        <p:nvPicPr>
          <p:cNvPr id="8" name="7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328" y="1391251"/>
            <a:ext cx="2487169" cy="5357701"/>
          </a:xfrm>
          <a:prstGeom prst="rect">
            <a:avLst/>
          </a:prstGeom>
        </p:spPr>
      </p:pic>
      <p:pic>
        <p:nvPicPr>
          <p:cNvPr id="12" name="11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391251"/>
            <a:ext cx="2453641" cy="5314349"/>
          </a:xfrm>
          <a:prstGeom prst="rect">
            <a:avLst/>
          </a:prstGeom>
        </p:spPr>
      </p:pic>
      <p:pic>
        <p:nvPicPr>
          <p:cNvPr id="13" name="3 Marcador de contenid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
            <a:ext cx="1443717" cy="1391253"/>
          </a:xfrm>
          <a:prstGeom prst="rect">
            <a:avLst/>
          </a:prstGeom>
        </p:spPr>
      </p:pic>
      <p:sp>
        <p:nvSpPr>
          <p:cNvPr id="26" name="25 CuadroTexto"/>
          <p:cNvSpPr txBox="1"/>
          <p:nvPr/>
        </p:nvSpPr>
        <p:spPr>
          <a:xfrm>
            <a:off x="2590800" y="381000"/>
            <a:ext cx="4572000" cy="369332"/>
          </a:xfrm>
          <a:prstGeom prst="rect">
            <a:avLst/>
          </a:prstGeom>
          <a:noFill/>
        </p:spPr>
        <p:txBody>
          <a:bodyPr wrap="square" rtlCol="0">
            <a:spAutoFit/>
          </a:bodyPr>
          <a:lstStyle/>
          <a:p>
            <a:pPr algn="ctr"/>
            <a:r>
              <a:rPr lang="en-US" dirty="0" smtClean="0"/>
              <a:t>Parent(s) Functionality</a:t>
            </a:r>
            <a:endParaRPr lang="en-US" dirty="0"/>
          </a:p>
        </p:txBody>
      </p:sp>
    </p:spTree>
    <p:extLst>
      <p:ext uri="{BB962C8B-B14F-4D97-AF65-F5344CB8AC3E}">
        <p14:creationId xmlns:p14="http://schemas.microsoft.com/office/powerpoint/2010/main" val="1598062181"/>
      </p:ext>
    </p:extLst>
  </p:cSld>
  <p:clrMapOvr>
    <a:masterClrMapping/>
  </p:clrMapOvr>
  <mc:AlternateContent xmlns:mc="http://schemas.openxmlformats.org/markup-compatibility/2006" xmlns:p14="http://schemas.microsoft.com/office/powerpoint/2010/main">
    <mc:Choice Requires="p14">
      <p:transition spd="slow" p14:dur="2000" advTm="49975"/>
    </mc:Choice>
    <mc:Fallback xmlns="">
      <p:transition spd="slow" advTm="499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1443717" cy="1391253"/>
          </a:xfrm>
          <a:prstGeom prst="rect">
            <a:avLst/>
          </a:prstGeom>
        </p:spPr>
      </p:pic>
      <p:pic>
        <p:nvPicPr>
          <p:cNvPr id="6" name="5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391251"/>
            <a:ext cx="2453641" cy="5314349"/>
          </a:xfrm>
          <a:prstGeom prst="rect">
            <a:avLst/>
          </a:prstGeom>
        </p:spPr>
      </p:pic>
      <p:pic>
        <p:nvPicPr>
          <p:cNvPr id="7" name="6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1391251"/>
            <a:ext cx="2453641" cy="5314349"/>
          </a:xfrm>
          <a:prstGeom prst="rect">
            <a:avLst/>
          </a:prstGeom>
        </p:spPr>
      </p:pic>
      <p:sp>
        <p:nvSpPr>
          <p:cNvPr id="8" name="7 CuadroTexto"/>
          <p:cNvSpPr txBox="1"/>
          <p:nvPr/>
        </p:nvSpPr>
        <p:spPr>
          <a:xfrm>
            <a:off x="2590800" y="381000"/>
            <a:ext cx="4572000" cy="369332"/>
          </a:xfrm>
          <a:prstGeom prst="rect">
            <a:avLst/>
          </a:prstGeom>
          <a:noFill/>
        </p:spPr>
        <p:txBody>
          <a:bodyPr wrap="square" rtlCol="0">
            <a:spAutoFit/>
          </a:bodyPr>
          <a:lstStyle/>
          <a:p>
            <a:pPr algn="ctr"/>
            <a:r>
              <a:rPr lang="en-US" dirty="0" smtClean="0"/>
              <a:t>Parent(s) Functionality</a:t>
            </a:r>
            <a:endParaRPr lang="en-US" dirty="0"/>
          </a:p>
        </p:txBody>
      </p:sp>
      <p:pic>
        <p:nvPicPr>
          <p:cNvPr id="10" name="9 Imagen"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99" y="1391251"/>
            <a:ext cx="2581635" cy="5331275"/>
          </a:xfrm>
          <a:prstGeom prst="rect">
            <a:avLst/>
          </a:prstGeom>
        </p:spPr>
      </p:pic>
    </p:spTree>
    <p:extLst>
      <p:ext uri="{BB962C8B-B14F-4D97-AF65-F5344CB8AC3E}">
        <p14:creationId xmlns:p14="http://schemas.microsoft.com/office/powerpoint/2010/main" val="469837072"/>
      </p:ext>
    </p:extLst>
  </p:cSld>
  <p:clrMapOvr>
    <a:masterClrMapping/>
  </p:clrMapOvr>
  <mc:AlternateContent xmlns:mc="http://schemas.openxmlformats.org/markup-compatibility/2006" xmlns:p14="http://schemas.microsoft.com/office/powerpoint/2010/main">
    <mc:Choice Requires="p14">
      <p:transition spd="slow" p14:dur="2000" advTm="38020"/>
    </mc:Choice>
    <mc:Fallback xmlns="">
      <p:transition spd="slow" advTm="3802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687" y="607758"/>
            <a:ext cx="990600" cy="1615353"/>
          </a:xfrm>
          <a:prstGeom prst="rect">
            <a:avLst/>
          </a:prstGeom>
        </p:spPr>
      </p:pic>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6724" y="5536024"/>
            <a:ext cx="1752600" cy="1245052"/>
          </a:xfrm>
          <a:prstGeom prst="rect">
            <a:avLst/>
          </a:prstGeom>
        </p:spPr>
      </p:pic>
      <p:pic>
        <p:nvPicPr>
          <p:cNvPr id="6" name="5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5099" y="3826180"/>
            <a:ext cx="1453685" cy="1450657"/>
          </a:xfrm>
          <a:prstGeom prst="rect">
            <a:avLst/>
          </a:prstGeom>
        </p:spPr>
      </p:pic>
      <p:pic>
        <p:nvPicPr>
          <p:cNvPr id="7" name="6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0794" y="4084384"/>
            <a:ext cx="1493711" cy="1640197"/>
          </a:xfrm>
          <a:prstGeom prst="rect">
            <a:avLst/>
          </a:prstGeom>
        </p:spPr>
      </p:pic>
      <p:pic>
        <p:nvPicPr>
          <p:cNvPr id="8" name="7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2403" y="2223111"/>
            <a:ext cx="1981168" cy="1573281"/>
          </a:xfrm>
          <a:prstGeom prst="rect">
            <a:avLst/>
          </a:prstGeom>
        </p:spPr>
      </p:pic>
      <p:pic>
        <p:nvPicPr>
          <p:cNvPr id="9" name="8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90879" y="5474500"/>
            <a:ext cx="2971800" cy="1226543"/>
          </a:xfrm>
          <a:prstGeom prst="rect">
            <a:avLst/>
          </a:prstGeom>
        </p:spPr>
      </p:pic>
      <p:pic>
        <p:nvPicPr>
          <p:cNvPr id="10" name="9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60563" y="3943225"/>
            <a:ext cx="1655449" cy="1216565"/>
          </a:xfrm>
          <a:prstGeom prst="rect">
            <a:avLst/>
          </a:prstGeom>
        </p:spPr>
      </p:pic>
      <p:pic>
        <p:nvPicPr>
          <p:cNvPr id="12" name="11 Imagen"/>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67955" y="3053259"/>
            <a:ext cx="1905000" cy="1905000"/>
          </a:xfrm>
          <a:prstGeom prst="rect">
            <a:avLst/>
          </a:prstGeom>
        </p:spPr>
      </p:pic>
      <p:pic>
        <p:nvPicPr>
          <p:cNvPr id="13" name="12 Imagen"/>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89823" y="5394466"/>
            <a:ext cx="1949177" cy="1386610"/>
          </a:xfrm>
          <a:prstGeom prst="rect">
            <a:avLst/>
          </a:prstGeom>
        </p:spPr>
      </p:pic>
      <p:pic>
        <p:nvPicPr>
          <p:cNvPr id="14" name="13 Imagen"/>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35564" y="641587"/>
            <a:ext cx="2218520" cy="1547693"/>
          </a:xfrm>
          <a:prstGeom prst="rect">
            <a:avLst/>
          </a:prstGeom>
        </p:spPr>
      </p:pic>
      <p:grpSp>
        <p:nvGrpSpPr>
          <p:cNvPr id="16" name="15 Grupo"/>
          <p:cNvGrpSpPr/>
          <p:nvPr/>
        </p:nvGrpSpPr>
        <p:grpSpPr>
          <a:xfrm>
            <a:off x="154698" y="228600"/>
            <a:ext cx="2055489" cy="2466134"/>
            <a:chOff x="3632908" y="2546511"/>
            <a:chExt cx="2055489" cy="2466134"/>
          </a:xfrm>
        </p:grpSpPr>
        <p:pic>
          <p:nvPicPr>
            <p:cNvPr id="3" name="2 Imagen"/>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42305" y="2546511"/>
              <a:ext cx="1746092" cy="1224647"/>
            </a:xfrm>
            <a:prstGeom prst="rect">
              <a:avLst/>
            </a:prstGeom>
          </p:spPr>
        </p:pic>
        <p:pic>
          <p:nvPicPr>
            <p:cNvPr id="2" name="1 Imagen"/>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32908" y="3769113"/>
              <a:ext cx="1268910" cy="1243532"/>
            </a:xfrm>
            <a:prstGeom prst="rect">
              <a:avLst/>
            </a:prstGeom>
          </p:spPr>
        </p:pic>
      </p:grpSp>
      <p:sp>
        <p:nvSpPr>
          <p:cNvPr id="41" name="40 Flecha derecha"/>
          <p:cNvSpPr/>
          <p:nvPr/>
        </p:nvSpPr>
        <p:spPr>
          <a:xfrm rot="10800000">
            <a:off x="1897660" y="1048265"/>
            <a:ext cx="2369540" cy="86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 CuadroTexto"/>
          <p:cNvSpPr txBox="1"/>
          <p:nvPr/>
        </p:nvSpPr>
        <p:spPr>
          <a:xfrm>
            <a:off x="2590800" y="43934"/>
            <a:ext cx="4572000" cy="369332"/>
          </a:xfrm>
          <a:prstGeom prst="rect">
            <a:avLst/>
          </a:prstGeom>
          <a:noFill/>
        </p:spPr>
        <p:txBody>
          <a:bodyPr wrap="square" rtlCol="0">
            <a:spAutoFit/>
          </a:bodyPr>
          <a:lstStyle/>
          <a:p>
            <a:pPr algn="ctr"/>
            <a:r>
              <a:rPr lang="en-US" dirty="0" smtClean="0"/>
              <a:t>Support  Network Functionality</a:t>
            </a:r>
            <a:endParaRPr lang="en-US" dirty="0"/>
          </a:p>
        </p:txBody>
      </p:sp>
      <p:pic>
        <p:nvPicPr>
          <p:cNvPr id="11" name="10 Audi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7"/>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419011414"/>
      </p:ext>
    </p:extLst>
  </p:cSld>
  <p:clrMapOvr>
    <a:masterClrMapping/>
  </p:clrMapOvr>
  <mc:AlternateContent xmlns:mc="http://schemas.openxmlformats.org/markup-compatibility/2006" xmlns:p14="http://schemas.microsoft.com/office/powerpoint/2010/main">
    <mc:Choice Requires="p14">
      <p:transition spd="slow" p14:dur="2000" advTm="8925"/>
    </mc:Choice>
    <mc:Fallback xmlns="">
      <p:transition spd="slow" advTm="89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87752" y="11668"/>
            <a:ext cx="4572000" cy="369332"/>
          </a:xfrm>
          <a:prstGeom prst="rect">
            <a:avLst/>
          </a:prstGeom>
          <a:noFill/>
        </p:spPr>
        <p:txBody>
          <a:bodyPr wrap="square" rtlCol="0">
            <a:spAutoFit/>
          </a:bodyPr>
          <a:lstStyle/>
          <a:p>
            <a:pPr algn="ctr"/>
            <a:r>
              <a:rPr lang="en-US" dirty="0" smtClean="0"/>
              <a:t>Support  Network </a:t>
            </a:r>
            <a:endParaRPr lang="en-U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86128" cy="2154936"/>
          </a:xfrm>
          <a:prstGeom prst="rect">
            <a:avLst/>
          </a:prstGeom>
        </p:spPr>
      </p:pic>
      <p:pic>
        <p:nvPicPr>
          <p:cNvPr id="6" name="5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385153"/>
            <a:ext cx="2941320" cy="5305205"/>
          </a:xfrm>
          <a:prstGeom prst="rect">
            <a:avLst/>
          </a:prstGeom>
        </p:spPr>
      </p:pic>
      <p:pic>
        <p:nvPicPr>
          <p:cNvPr id="8" name="7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092" y="1385152"/>
            <a:ext cx="2941320" cy="5305205"/>
          </a:xfrm>
          <a:prstGeom prst="rect">
            <a:avLst/>
          </a:prstGeom>
        </p:spPr>
      </p:pic>
    </p:spTree>
    <p:extLst>
      <p:ext uri="{BB962C8B-B14F-4D97-AF65-F5344CB8AC3E}">
        <p14:creationId xmlns:p14="http://schemas.microsoft.com/office/powerpoint/2010/main" val="1415740035"/>
      </p:ext>
    </p:extLst>
  </p:cSld>
  <p:clrMapOvr>
    <a:masterClrMapping/>
  </p:clrMapOvr>
  <mc:AlternateContent xmlns:mc="http://schemas.openxmlformats.org/markup-compatibility/2006" xmlns:p14="http://schemas.microsoft.com/office/powerpoint/2010/main">
    <mc:Choice Requires="p14">
      <p:transition spd="slow" p14:dur="2000" advTm="38887"/>
    </mc:Choice>
    <mc:Fallback xmlns="">
      <p:transition spd="slow" advTm="3888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1905000"/>
          </a:xfrm>
          <a:prstGeom prst="rect">
            <a:avLst/>
          </a:prstGeom>
        </p:spPr>
      </p:pic>
      <p:sp>
        <p:nvSpPr>
          <p:cNvPr id="4" name="3 CuadroTexto"/>
          <p:cNvSpPr txBox="1"/>
          <p:nvPr/>
        </p:nvSpPr>
        <p:spPr>
          <a:xfrm>
            <a:off x="2587752" y="11668"/>
            <a:ext cx="4572000" cy="369332"/>
          </a:xfrm>
          <a:prstGeom prst="rect">
            <a:avLst/>
          </a:prstGeom>
          <a:noFill/>
        </p:spPr>
        <p:txBody>
          <a:bodyPr wrap="square" rtlCol="0">
            <a:spAutoFit/>
          </a:bodyPr>
          <a:lstStyle/>
          <a:p>
            <a:pPr algn="ctr"/>
            <a:r>
              <a:rPr lang="en-US" dirty="0" smtClean="0"/>
              <a:t>Support  Network </a:t>
            </a:r>
            <a:endParaRPr lang="en-US" dirty="0"/>
          </a:p>
        </p:txBody>
      </p:sp>
      <p:pic>
        <p:nvPicPr>
          <p:cNvPr id="10" name="9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944" y="1406485"/>
            <a:ext cx="2959608" cy="5305205"/>
          </a:xfrm>
          <a:prstGeom prst="rect">
            <a:avLst/>
          </a:prstGeom>
        </p:spPr>
      </p:pic>
      <p:pic>
        <p:nvPicPr>
          <p:cNvPr id="12" name="11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406484"/>
            <a:ext cx="2953512" cy="5305205"/>
          </a:xfrm>
          <a:prstGeom prst="rect">
            <a:avLst/>
          </a:prstGeom>
        </p:spPr>
      </p:pic>
    </p:spTree>
    <p:extLst>
      <p:ext uri="{BB962C8B-B14F-4D97-AF65-F5344CB8AC3E}">
        <p14:creationId xmlns:p14="http://schemas.microsoft.com/office/powerpoint/2010/main" val="1192377948"/>
      </p:ext>
    </p:extLst>
  </p:cSld>
  <p:clrMapOvr>
    <a:masterClrMapping/>
  </p:clrMapOvr>
  <mc:AlternateContent xmlns:mc="http://schemas.openxmlformats.org/markup-compatibility/2006" xmlns:p14="http://schemas.microsoft.com/office/powerpoint/2010/main">
    <mc:Choice Requires="p14">
      <p:transition spd="slow" p14:dur="2000" advTm="24202"/>
    </mc:Choice>
    <mc:Fallback xmlns="">
      <p:transition spd="slow" advTm="2420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668"/>
            <a:ext cx="3072384" cy="1664732"/>
          </a:xfrm>
          <a:prstGeom prst="rect">
            <a:avLst/>
          </a:prstGeom>
        </p:spPr>
      </p:pic>
      <p:sp>
        <p:nvSpPr>
          <p:cNvPr id="4" name="3 CuadroTexto"/>
          <p:cNvSpPr txBox="1"/>
          <p:nvPr/>
        </p:nvSpPr>
        <p:spPr>
          <a:xfrm>
            <a:off x="2587752" y="11668"/>
            <a:ext cx="4572000" cy="369332"/>
          </a:xfrm>
          <a:prstGeom prst="rect">
            <a:avLst/>
          </a:prstGeom>
          <a:noFill/>
        </p:spPr>
        <p:txBody>
          <a:bodyPr wrap="square" rtlCol="0">
            <a:spAutoFit/>
          </a:bodyPr>
          <a:lstStyle/>
          <a:p>
            <a:pPr algn="ctr"/>
            <a:r>
              <a:rPr lang="en-US" dirty="0" smtClean="0"/>
              <a:t>Support  Network</a:t>
            </a:r>
            <a:endParaRPr lang="en-US" dirty="0"/>
          </a:p>
        </p:txBody>
      </p:sp>
      <p:pic>
        <p:nvPicPr>
          <p:cNvPr id="7" name="6 Imagen" descr="Recorte de pantalla"/>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20384" y="1436971"/>
            <a:ext cx="2941320" cy="5305205"/>
          </a:xfrm>
          <a:prstGeom prst="rect">
            <a:avLst/>
          </a:prstGeom>
        </p:spPr>
      </p:pic>
      <p:pic>
        <p:nvPicPr>
          <p:cNvPr id="8" name="7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1436970"/>
            <a:ext cx="2941320" cy="5305205"/>
          </a:xfrm>
          <a:prstGeom prst="rect">
            <a:avLst/>
          </a:prstGeom>
        </p:spPr>
      </p:pic>
    </p:spTree>
    <p:extLst>
      <p:ext uri="{BB962C8B-B14F-4D97-AF65-F5344CB8AC3E}">
        <p14:creationId xmlns:p14="http://schemas.microsoft.com/office/powerpoint/2010/main" val="3472097944"/>
      </p:ext>
    </p:extLst>
  </p:cSld>
  <p:clrMapOvr>
    <a:masterClrMapping/>
  </p:clrMapOvr>
  <mc:AlternateContent xmlns:mc="http://schemas.openxmlformats.org/markup-compatibility/2006" xmlns:p14="http://schemas.microsoft.com/office/powerpoint/2010/main">
    <mc:Choice Requires="p14">
      <p:transition spd="slow" p14:dur="2000" advTm="33919"/>
    </mc:Choice>
    <mc:Fallback xmlns="">
      <p:transition spd="slow" advTm="3391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2232</TotalTime>
  <Words>849</Words>
  <Application>Microsoft Office PowerPoint</Application>
  <PresentationFormat>Presentación en pantalla (4:3)</PresentationFormat>
  <Paragraphs>44</Paragraphs>
  <Slides>10</Slides>
  <Notes>10</Notes>
  <HiddenSlides>0</HiddenSlides>
  <MMClips>1</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Ejecutivo</vt:lpstr>
      <vt:lpstr>Missing Children App</vt:lpstr>
      <vt:lpstr>A parent’s worst nightmare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Windows User</cp:lastModifiedBy>
  <cp:revision>109</cp:revision>
  <dcterms:created xsi:type="dcterms:W3CDTF">2017-08-08T05:46:14Z</dcterms:created>
  <dcterms:modified xsi:type="dcterms:W3CDTF">2017-08-10T18:41:07Z</dcterms:modified>
</cp:coreProperties>
</file>