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1" r:id="rId1"/>
  </p:sldMasterIdLst>
  <p:notesMasterIdLst>
    <p:notesMasterId r:id="rId29"/>
  </p:notesMasterIdLst>
  <p:sldIdLst>
    <p:sldId id="273" r:id="rId2"/>
    <p:sldId id="257" r:id="rId3"/>
    <p:sldId id="276" r:id="rId4"/>
    <p:sldId id="258" r:id="rId5"/>
    <p:sldId id="260" r:id="rId6"/>
    <p:sldId id="278" r:id="rId7"/>
    <p:sldId id="259" r:id="rId8"/>
    <p:sldId id="266" r:id="rId9"/>
    <p:sldId id="282" r:id="rId10"/>
    <p:sldId id="274" r:id="rId11"/>
    <p:sldId id="261" r:id="rId12"/>
    <p:sldId id="267" r:id="rId13"/>
    <p:sldId id="265" r:id="rId14"/>
    <p:sldId id="284" r:id="rId15"/>
    <p:sldId id="285" r:id="rId16"/>
    <p:sldId id="281" r:id="rId17"/>
    <p:sldId id="280" r:id="rId18"/>
    <p:sldId id="270" r:id="rId19"/>
    <p:sldId id="271" r:id="rId20"/>
    <p:sldId id="272" r:id="rId21"/>
    <p:sldId id="263" r:id="rId22"/>
    <p:sldId id="283" r:id="rId23"/>
    <p:sldId id="288" r:id="rId24"/>
    <p:sldId id="286" r:id="rId25"/>
    <p:sldId id="287"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O User" initials="UU" lastIdx="3" clrIdx="0">
    <p:extLst>
      <p:ext uri="{19B8F6BF-5375-455C-9EA6-DF929625EA0E}">
        <p15:presenceInfo xmlns:p15="http://schemas.microsoft.com/office/powerpoint/2012/main" xmlns="" userId="S-1-5-21-3376214329-1953657329-2723475018-1285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67" autoAdjust="0"/>
    <p:restoredTop sz="75836" autoAdjust="0"/>
  </p:normalViewPr>
  <p:slideViewPr>
    <p:cSldViewPr snapToGrid="0">
      <p:cViewPr varScale="1">
        <p:scale>
          <a:sx n="55" d="100"/>
          <a:sy n="55" d="100"/>
        </p:scale>
        <p:origin x="-768" y="-84"/>
      </p:cViewPr>
      <p:guideLst>
        <p:guide orient="horz" pos="2160"/>
        <p:guide pos="3840"/>
      </p:guideLst>
    </p:cSldViewPr>
  </p:slideViewPr>
  <p:outlineViewPr>
    <p:cViewPr>
      <p:scale>
        <a:sx n="33" d="100"/>
        <a:sy n="33" d="100"/>
      </p:scale>
      <p:origin x="0" y="-13834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5-05T17:54:00.381" idx="2">
    <p:pos x="10" y="10"/>
    <p:text>numbers, caluclations, facts, money</p:text>
    <p:extLst>
      <p:ext uri="{C676402C-5697-4E1C-873F-D02D1690AC5C}">
        <p15:threadingInfo xmlns:p15="http://schemas.microsoft.com/office/powerpoint/2012/main" xmlns="" timeZoneBias="300"/>
      </p:ext>
    </p:extLst>
  </p:cm>
  <p:cm authorId="1" dt="2014-05-05T17:56:47.930" idx="3">
    <p:pos x="10" y="106"/>
    <p:text>http://www.placeplay.com/estimate-mobile-advertising-revenue/</p:text>
    <p:extLst>
      <p:ext uri="{C676402C-5697-4E1C-873F-D02D1690AC5C}">
        <p15:threadingInfo xmlns:p15="http://schemas.microsoft.com/office/powerpoint/2012/main" xmlns="" timeZoneBias="300">
          <p15:parentCm authorId="1" idx="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1BF4B-BB67-4FD8-8117-738ED773F5A8}" type="datetimeFigureOut">
              <a:rPr lang="en-US" smtClean="0"/>
              <a:t>9/29/2017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BBE60-F540-4680-A529-E77BAD39EFBB}" type="slidenum">
              <a:rPr lang="en-US" smtClean="0"/>
              <a:t>‹Nº›</a:t>
            </a:fld>
            <a:endParaRPr lang="en-US" dirty="0"/>
          </a:p>
        </p:txBody>
      </p:sp>
    </p:spTree>
    <p:extLst>
      <p:ext uri="{BB962C8B-B14F-4D97-AF65-F5344CB8AC3E}">
        <p14:creationId xmlns:p14="http://schemas.microsoft.com/office/powerpoint/2010/main" val="375588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8BBE60-F540-4680-A529-E77BAD39EFBB}" type="slidenum">
              <a:rPr lang="en-US" smtClean="0"/>
              <a:t>1</a:t>
            </a:fld>
            <a:endParaRPr lang="en-US" dirty="0"/>
          </a:p>
        </p:txBody>
      </p:sp>
    </p:spTree>
    <p:extLst>
      <p:ext uri="{BB962C8B-B14F-4D97-AF65-F5344CB8AC3E}">
        <p14:creationId xmlns:p14="http://schemas.microsoft.com/office/powerpoint/2010/main" val="421946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scope of this project is the UNO community since target customers are UNO students. However the benefits of e-commerce can be leveraged in the following way:</a:t>
            </a:r>
          </a:p>
          <a:p>
            <a:pPr lvl="0"/>
            <a:r>
              <a:rPr lang="en-US" b="1" dirty="0" smtClean="0"/>
              <a:t>Ubiquity</a:t>
            </a:r>
            <a:r>
              <a:rPr lang="en-US" dirty="0" smtClean="0"/>
              <a:t>: MavHangOut will be available everywhere for UNO students whether they are at work, home, or elsewhere via mobile devices, anytime.</a:t>
            </a:r>
          </a:p>
          <a:p>
            <a:pPr lvl="0"/>
            <a:r>
              <a:rPr lang="en-US" b="1" dirty="0" smtClean="0"/>
              <a:t>Global reach</a:t>
            </a:r>
            <a:r>
              <a:rPr lang="en-US" dirty="0" smtClean="0"/>
              <a:t>:  In this case, the mobile app is not intended to reach across national boundaries around the Earth, but it certainly can.</a:t>
            </a:r>
          </a:p>
          <a:p>
            <a:pPr lvl="0"/>
            <a:r>
              <a:rPr lang="en-US" b="1" dirty="0" smtClean="0"/>
              <a:t>Universal Standards</a:t>
            </a:r>
            <a:r>
              <a:rPr lang="en-US" dirty="0" smtClean="0"/>
              <a:t>: MavHangOut will use latest web standards.</a:t>
            </a:r>
          </a:p>
          <a:p>
            <a:pPr lvl="0"/>
            <a:r>
              <a:rPr lang="en-US" b="1" dirty="0" smtClean="0"/>
              <a:t>Richness</a:t>
            </a:r>
            <a:r>
              <a:rPr lang="en-US" dirty="0" smtClean="0"/>
              <a:t>: The possibility of MavHangOut to display video, audio, and text messages.</a:t>
            </a:r>
          </a:p>
          <a:p>
            <a:pPr lvl="0"/>
            <a:r>
              <a:rPr lang="en-US" b="1" dirty="0" smtClean="0"/>
              <a:t>Interactivity</a:t>
            </a:r>
            <a:r>
              <a:rPr lang="en-US" dirty="0" smtClean="0"/>
              <a:t>:  The mobile app will work through interaction with UNO students.</a:t>
            </a:r>
          </a:p>
          <a:p>
            <a:pPr lvl="0"/>
            <a:r>
              <a:rPr lang="en-US" b="1" dirty="0" smtClean="0"/>
              <a:t>Information Density</a:t>
            </a:r>
            <a:r>
              <a:rPr lang="en-US" dirty="0" smtClean="0"/>
              <a:t>: MavHangOut will reduce information costs and will raise the quality of the information.</a:t>
            </a:r>
          </a:p>
          <a:p>
            <a:pPr lvl="0"/>
            <a:r>
              <a:rPr lang="en-US" b="1" dirty="0" smtClean="0"/>
              <a:t>Personalization/Customization</a:t>
            </a:r>
            <a:r>
              <a:rPr lang="en-US" dirty="0" smtClean="0"/>
              <a:t>: MavHangOut will allow personalized messages delivered to individuals as well as groups.</a:t>
            </a:r>
          </a:p>
          <a:p>
            <a:pPr lvl="0"/>
            <a:r>
              <a:rPr lang="en-US" b="1" dirty="0" smtClean="0"/>
              <a:t>Social Technology</a:t>
            </a:r>
            <a:r>
              <a:rPr lang="en-US" dirty="0" smtClean="0"/>
              <a:t>: MavHangOut will take advantage of content generation and social networks.</a:t>
            </a:r>
          </a:p>
        </p:txBody>
      </p:sp>
      <p:sp>
        <p:nvSpPr>
          <p:cNvPr id="4" name="Slide Number Placeholder 3"/>
          <p:cNvSpPr>
            <a:spLocks noGrp="1"/>
          </p:cNvSpPr>
          <p:nvPr>
            <p:ph type="sldNum" sz="quarter" idx="10"/>
          </p:nvPr>
        </p:nvSpPr>
        <p:spPr/>
        <p:txBody>
          <a:bodyPr/>
          <a:lstStyle/>
          <a:p>
            <a:fld id="{4D8BBE60-F540-4680-A529-E77BAD39EFBB}" type="slidenum">
              <a:rPr lang="en-US" smtClean="0"/>
              <a:t>5</a:t>
            </a:fld>
            <a:endParaRPr lang="en-US" dirty="0"/>
          </a:p>
        </p:txBody>
      </p:sp>
    </p:spTree>
    <p:extLst>
      <p:ext uri="{BB962C8B-B14F-4D97-AF65-F5344CB8AC3E}">
        <p14:creationId xmlns:p14="http://schemas.microsoft.com/office/powerpoint/2010/main" val="2378844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D8BBE60-F540-4680-A529-E77BAD39EFBB}" type="slidenum">
              <a:rPr lang="en-US" smtClean="0"/>
              <a:t>11</a:t>
            </a:fld>
            <a:endParaRPr lang="en-US" dirty="0"/>
          </a:p>
        </p:txBody>
      </p:sp>
    </p:spTree>
    <p:extLst>
      <p:ext uri="{BB962C8B-B14F-4D97-AF65-F5344CB8AC3E}">
        <p14:creationId xmlns:p14="http://schemas.microsoft.com/office/powerpoint/2010/main" val="278310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8BBE60-F540-4680-A529-E77BAD39EFBB}" type="slidenum">
              <a:rPr lang="en-US" smtClean="0"/>
              <a:t>15</a:t>
            </a:fld>
            <a:endParaRPr lang="en-US" dirty="0"/>
          </a:p>
        </p:txBody>
      </p:sp>
    </p:spTree>
    <p:extLst>
      <p:ext uri="{BB962C8B-B14F-4D97-AF65-F5344CB8AC3E}">
        <p14:creationId xmlns:p14="http://schemas.microsoft.com/office/powerpoint/2010/main" val="38318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MavSync</a:t>
            </a:r>
            <a:r>
              <a:rPr lang="en-US" dirty="0" smtClean="0"/>
              <a:t> is another tool that serves as an online community to connect students to organizations, departments, events and many other opportunities around campus</a:t>
            </a:r>
          </a:p>
          <a:p>
            <a:endParaRPr lang="en-US" dirty="0"/>
          </a:p>
        </p:txBody>
      </p:sp>
      <p:sp>
        <p:nvSpPr>
          <p:cNvPr id="4" name="Slide Number Placeholder 3"/>
          <p:cNvSpPr>
            <a:spLocks noGrp="1"/>
          </p:cNvSpPr>
          <p:nvPr>
            <p:ph type="sldNum" sz="quarter" idx="10"/>
          </p:nvPr>
        </p:nvSpPr>
        <p:spPr/>
        <p:txBody>
          <a:bodyPr/>
          <a:lstStyle/>
          <a:p>
            <a:fld id="{4D8BBE60-F540-4680-A529-E77BAD39EFBB}" type="slidenum">
              <a:rPr lang="en-US" smtClean="0"/>
              <a:t>16</a:t>
            </a:fld>
            <a:endParaRPr lang="en-US" dirty="0"/>
          </a:p>
        </p:txBody>
      </p:sp>
    </p:spTree>
    <p:extLst>
      <p:ext uri="{BB962C8B-B14F-4D97-AF65-F5344CB8AC3E}">
        <p14:creationId xmlns:p14="http://schemas.microsoft.com/office/powerpoint/2010/main" val="1347248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8BBE60-F540-4680-A529-E77BAD39EFBB}" type="slidenum">
              <a:rPr lang="en-US" smtClean="0"/>
              <a:t>19</a:t>
            </a:fld>
            <a:endParaRPr lang="en-US" dirty="0"/>
          </a:p>
        </p:txBody>
      </p:sp>
    </p:spTree>
    <p:extLst>
      <p:ext uri="{BB962C8B-B14F-4D97-AF65-F5344CB8AC3E}">
        <p14:creationId xmlns:p14="http://schemas.microsoft.com/office/powerpoint/2010/main" val="105631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28456A-A582-4797-9E34-F3A6B39591AA}" type="datetimeFigureOut">
              <a:rPr lang="en-US" smtClean="0"/>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D98A77-07E4-4E0E-9C90-FB4C5F68811D}"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75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28456A-A582-4797-9E34-F3A6B39591AA}" type="datetimeFigureOut">
              <a:rPr lang="en-US" smtClean="0"/>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D98A77-07E4-4E0E-9C90-FB4C5F68811D}" type="slidenum">
              <a:rPr lang="en-US" smtClean="0"/>
              <a:t>‹Nº›</a:t>
            </a:fld>
            <a:endParaRPr lang="en-US" dirty="0"/>
          </a:p>
        </p:txBody>
      </p:sp>
    </p:spTree>
    <p:extLst>
      <p:ext uri="{BB962C8B-B14F-4D97-AF65-F5344CB8AC3E}">
        <p14:creationId xmlns:p14="http://schemas.microsoft.com/office/powerpoint/2010/main" val="71228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28456A-A582-4797-9E34-F3A6B39591AA}" type="datetimeFigureOut">
              <a:rPr lang="en-US" smtClean="0"/>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D98A77-07E4-4E0E-9C90-FB4C5F68811D}" type="slidenum">
              <a:rPr lang="en-US" smtClean="0"/>
              <a:t>‹Nº›</a:t>
            </a:fld>
            <a:endParaRPr lang="en-US" dirty="0"/>
          </a:p>
        </p:txBody>
      </p:sp>
    </p:spTree>
    <p:extLst>
      <p:ext uri="{BB962C8B-B14F-4D97-AF65-F5344CB8AC3E}">
        <p14:creationId xmlns:p14="http://schemas.microsoft.com/office/powerpoint/2010/main" val="31709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C28456A-A582-4797-9E34-F3A6B39591AA}" type="datetimeFigureOut">
              <a:rPr lang="en-US" smtClean="0"/>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D98A77-07E4-4E0E-9C90-FB4C5F68811D}" type="slidenum">
              <a:rPr lang="en-US" smtClean="0"/>
              <a:t>‹Nº›</a:t>
            </a:fld>
            <a:endParaRPr lang="en-US" dirty="0"/>
          </a:p>
        </p:txBody>
      </p:sp>
    </p:spTree>
    <p:extLst>
      <p:ext uri="{BB962C8B-B14F-4D97-AF65-F5344CB8AC3E}">
        <p14:creationId xmlns:p14="http://schemas.microsoft.com/office/powerpoint/2010/main" val="298034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28456A-A582-4797-9E34-F3A6B39591AA}" type="datetimeFigureOut">
              <a:rPr lang="en-US" smtClean="0"/>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D98A77-07E4-4E0E-9C90-FB4C5F68811D}"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05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28456A-A582-4797-9E34-F3A6B39591AA}" type="datetimeFigureOut">
              <a:rPr lang="en-US" smtClean="0"/>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D98A77-07E4-4E0E-9C90-FB4C5F68811D}" type="slidenum">
              <a:rPr lang="en-US" smtClean="0"/>
              <a:t>‹Nº›</a:t>
            </a:fld>
            <a:endParaRPr lang="en-US" dirty="0"/>
          </a:p>
        </p:txBody>
      </p:sp>
    </p:spTree>
    <p:extLst>
      <p:ext uri="{BB962C8B-B14F-4D97-AF65-F5344CB8AC3E}">
        <p14:creationId xmlns:p14="http://schemas.microsoft.com/office/powerpoint/2010/main" val="242279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28456A-A582-4797-9E34-F3A6B39591AA}" type="datetimeFigureOut">
              <a:rPr lang="en-US" smtClean="0"/>
              <a:t>9/29/2017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D98A77-07E4-4E0E-9C90-FB4C5F68811D}" type="slidenum">
              <a:rPr lang="en-US" smtClean="0"/>
              <a:t>‹Nº›</a:t>
            </a:fld>
            <a:endParaRPr lang="en-US" dirty="0"/>
          </a:p>
        </p:txBody>
      </p:sp>
    </p:spTree>
    <p:extLst>
      <p:ext uri="{BB962C8B-B14F-4D97-AF65-F5344CB8AC3E}">
        <p14:creationId xmlns:p14="http://schemas.microsoft.com/office/powerpoint/2010/main" val="34726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28456A-A582-4797-9E34-F3A6B39591AA}" type="datetimeFigureOut">
              <a:rPr lang="en-US" smtClean="0"/>
              <a:t>9/29/2017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D98A77-07E4-4E0E-9C90-FB4C5F68811D}" type="slidenum">
              <a:rPr lang="en-US" smtClean="0"/>
              <a:t>‹Nº›</a:t>
            </a:fld>
            <a:endParaRPr lang="en-US" dirty="0"/>
          </a:p>
        </p:txBody>
      </p:sp>
    </p:spTree>
    <p:extLst>
      <p:ext uri="{BB962C8B-B14F-4D97-AF65-F5344CB8AC3E}">
        <p14:creationId xmlns:p14="http://schemas.microsoft.com/office/powerpoint/2010/main" val="76501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28456A-A582-4797-9E34-F3A6B39591AA}" type="datetimeFigureOut">
              <a:rPr lang="en-US" smtClean="0"/>
              <a:t>9/29/2017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3D98A77-07E4-4E0E-9C90-FB4C5F68811D}" type="slidenum">
              <a:rPr lang="en-US" smtClean="0"/>
              <a:t>‹Nº›</a:t>
            </a:fld>
            <a:endParaRPr lang="en-US" dirty="0"/>
          </a:p>
        </p:txBody>
      </p:sp>
    </p:spTree>
    <p:extLst>
      <p:ext uri="{BB962C8B-B14F-4D97-AF65-F5344CB8AC3E}">
        <p14:creationId xmlns:p14="http://schemas.microsoft.com/office/powerpoint/2010/main" val="233672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28456A-A582-4797-9E34-F3A6B39591AA}" type="datetimeFigureOut">
              <a:rPr lang="en-US" smtClean="0"/>
              <a:t>9/29/2017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D98A77-07E4-4E0E-9C90-FB4C5F68811D}" type="slidenum">
              <a:rPr lang="en-US" smtClean="0"/>
              <a:t>‹Nº›</a:t>
            </a:fld>
            <a:endParaRPr lang="en-US" dirty="0"/>
          </a:p>
        </p:txBody>
      </p:sp>
    </p:spTree>
    <p:extLst>
      <p:ext uri="{BB962C8B-B14F-4D97-AF65-F5344CB8AC3E}">
        <p14:creationId xmlns:p14="http://schemas.microsoft.com/office/powerpoint/2010/main" val="112781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28456A-A582-4797-9E34-F3A6B39591AA}" type="datetimeFigureOut">
              <a:rPr lang="en-US" smtClean="0"/>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D98A77-07E4-4E0E-9C90-FB4C5F68811D}" type="slidenum">
              <a:rPr lang="en-US" smtClean="0"/>
              <a:t>‹Nº›</a:t>
            </a:fld>
            <a:endParaRPr lang="en-US" dirty="0"/>
          </a:p>
        </p:txBody>
      </p:sp>
    </p:spTree>
    <p:extLst>
      <p:ext uri="{BB962C8B-B14F-4D97-AF65-F5344CB8AC3E}">
        <p14:creationId xmlns:p14="http://schemas.microsoft.com/office/powerpoint/2010/main" val="365841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28456A-A582-4797-9E34-F3A6B39591AA}" type="datetimeFigureOut">
              <a:rPr lang="en-US" smtClean="0"/>
              <a:t>9/29/2017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D98A77-07E4-4E0E-9C90-FB4C5F68811D}" type="slidenum">
              <a:rPr lang="en-US" smtClean="0"/>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212847"/>
      </p:ext>
    </p:extLst>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onlinelibrary.wiley.com.leo.lib.unomaha.edu/doi/10.1111/j.1460-" TargetMode="External"/><Relationship Id="rId2" Type="http://schemas.openxmlformats.org/officeDocument/2006/relationships/hyperlink" Target="http://www.unomaha.edu/news/maverick-weekly/2014/01/welcome-to-the-weekly.php" TargetMode="External"/><Relationship Id="rId1" Type="http://schemas.openxmlformats.org/officeDocument/2006/relationships/slideLayout" Target="../slideLayouts/slideLayout2.xml"/><Relationship Id="rId5" Type="http://schemas.openxmlformats.org/officeDocument/2006/relationships/hyperlink" Target="http://web.b.ebscohost.com.leo.lib.unomaha.edu/ehost/pdfviewer/pdfviewer?sid=b9d%09984da-7a2d-%094c63-b040-07068cabe090@sessionmgr114&amp;vid=2&amp;hid=113" TargetMode="External"/><Relationship Id="rId4" Type="http://schemas.openxmlformats.org/officeDocument/2006/relationships/hyperlink" Target="http://www.unomaha.edu/community-engagement-center/"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dailymav.getsocio.com/deals" TargetMode="External"/><Relationship Id="rId2" Type="http://schemas.openxmlformats.org/officeDocument/2006/relationships/hyperlink" Target="http://devsbuild.it/resources/type/serviceproduct/estimate-your-mobile-advertising-%09revenue" TargetMode="External"/><Relationship Id="rId1" Type="http://schemas.openxmlformats.org/officeDocument/2006/relationships/slideLayout" Target="../slideLayouts/slideLayout2.xml"/><Relationship Id="rId4" Type="http://schemas.openxmlformats.org/officeDocument/2006/relationships/hyperlink" Target="http://web.b.ebscohost.com.leo.lib.unomaha.edu/ehost/detail?sid=72f0d584-db7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earch.proquest.com.leo.lib.unomaha.edu/docview/222324323?accountid=1469%092" TargetMode="External"/><Relationship Id="rId2" Type="http://schemas.openxmlformats.org/officeDocument/2006/relationships/hyperlink" Target="http://web.b.ebscohost.com.leo.lib.unomaha.edu/ehost/pdfviewer/pdfviewer?sid=4d9%093f25" TargetMode="External"/><Relationship Id="rId1" Type="http://schemas.openxmlformats.org/officeDocument/2006/relationships/slideLayout" Target="../slideLayouts/slideLayout2.xml"/><Relationship Id="rId5" Type="http://schemas.openxmlformats.org/officeDocument/2006/relationships/hyperlink" Target="http://www.marketingcharts.com/wp/online/app-users-prefer-them-free-interactive-ad-" TargetMode="External"/><Relationship Id="rId4" Type="http://schemas.openxmlformats.org/officeDocument/2006/relationships/hyperlink" Target="http://www.forbes.com/sites/alexlawrence/2012/11/01/five-customer-retention-tips-%09for-"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web.b.ebscohost.com.leo.lib.unomaha.edu/ehost/pdfviewer/pdfviewer?sid=b59fb563-8791-43fd-a4c6-1e2d5d02f494@sessionmgr111&amp;vid=2&amp;hid=11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85091" y="2112440"/>
            <a:ext cx="10058400" cy="1222683"/>
          </a:xfrm>
        </p:spPr>
        <p:txBody>
          <a:bodyPr/>
          <a:lstStyle/>
          <a:p>
            <a:r>
              <a:rPr lang="en-US" dirty="0" err="1" smtClean="0"/>
              <a:t>MavHangOut</a:t>
            </a:r>
            <a:endParaRPr lang="en-US" dirty="0"/>
          </a:p>
        </p:txBody>
      </p:sp>
      <p:pic>
        <p:nvPicPr>
          <p:cNvPr id="4" name="Picture 2" descr="http://www.unomaha.edu/sean/images/uno_ori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9675" y="325392"/>
            <a:ext cx="3095625" cy="124777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6014291" y="5205909"/>
            <a:ext cx="5946073" cy="1127378"/>
          </a:xfrm>
          <a:prstGeom prst="rect">
            <a:avLst/>
          </a:prstGeom>
        </p:spPr>
        <p:txBody>
          <a:bodyPr vert="horz" lIns="91440" tIns="45720" rIns="91440" bIns="45720" rtlCol="0" anchor="t">
            <a:noAutofit/>
          </a:bodyPr>
          <a:lstStyle>
            <a:lvl1pPr marL="0" indent="0" algn="r" defTabSz="914400" rtl="0" eaLnBrk="1" latinLnBrk="0" hangingPunct="1">
              <a:lnSpc>
                <a:spcPct val="120000"/>
              </a:lnSpc>
              <a:spcBef>
                <a:spcPts val="1000"/>
              </a:spcBef>
              <a:buClr>
                <a:schemeClr val="accent1"/>
              </a:buClr>
              <a:buSzPct val="160000"/>
              <a:buFont typeface="Arial" panose="020B0604020202020204" pitchFamily="34" charset="0"/>
              <a:buNone/>
              <a:defRPr sz="28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9pPr>
          </a:lstStyle>
          <a:p>
            <a:r>
              <a:rPr lang="en-US" dirty="0" smtClean="0"/>
              <a:t>Alexander Fuchsberger, Anil Paugani CA Hoang, Rubenia Borge</a:t>
            </a:r>
            <a:endParaRPr lang="en-US" dirty="0"/>
          </a:p>
        </p:txBody>
      </p:sp>
      <p:sp>
        <p:nvSpPr>
          <p:cNvPr id="6" name="Subtitle 5"/>
          <p:cNvSpPr>
            <a:spLocks noGrp="1"/>
          </p:cNvSpPr>
          <p:nvPr>
            <p:ph type="subTitle" idx="1"/>
          </p:nvPr>
        </p:nvSpPr>
        <p:spPr>
          <a:xfrm>
            <a:off x="1100051" y="3269485"/>
            <a:ext cx="10058400" cy="1143000"/>
          </a:xfrm>
        </p:spPr>
        <p:txBody>
          <a:bodyPr/>
          <a:lstStyle/>
          <a:p>
            <a:r>
              <a:rPr lang="en-US" dirty="0" smtClean="0"/>
              <a:t>Isqa Electronic commerce</a:t>
            </a:r>
          </a:p>
          <a:p>
            <a:r>
              <a:rPr lang="en-US" dirty="0" smtClean="0"/>
              <a:t>Professor: dr. sajda qureshi</a:t>
            </a:r>
            <a:endParaRPr lang="en-US" dirty="0"/>
          </a:p>
        </p:txBody>
      </p:sp>
    </p:spTree>
    <p:extLst>
      <p:ext uri="{BB962C8B-B14F-4D97-AF65-F5344CB8AC3E}">
        <p14:creationId xmlns:p14="http://schemas.microsoft.com/office/powerpoint/2010/main" val="3948932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theequitykicker.com/wp-content/uploads/2007/02/business-plan.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410" y="1879473"/>
            <a:ext cx="5762340" cy="43879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Business Plan</a:t>
            </a:r>
            <a:endParaRPr lang="en-US" dirty="0"/>
          </a:p>
        </p:txBody>
      </p:sp>
      <p:sp>
        <p:nvSpPr>
          <p:cNvPr id="3" name="Content Placeholder 2"/>
          <p:cNvSpPr>
            <a:spLocks noGrp="1"/>
          </p:cNvSpPr>
          <p:nvPr>
            <p:ph idx="1"/>
          </p:nvPr>
        </p:nvSpPr>
        <p:spPr/>
        <p:txBody>
          <a:bodyPr/>
          <a:lstStyle/>
          <a:p>
            <a:endParaRPr lang="en-US" dirty="0" smtClean="0"/>
          </a:p>
          <a:p>
            <a:r>
              <a:rPr lang="en-US" dirty="0" smtClean="0"/>
              <a:t>Value Proposition</a:t>
            </a:r>
          </a:p>
          <a:p>
            <a:r>
              <a:rPr lang="en-US" dirty="0" smtClean="0"/>
              <a:t>Revenue Model</a:t>
            </a:r>
          </a:p>
          <a:p>
            <a:r>
              <a:rPr lang="en-US" dirty="0" smtClean="0"/>
              <a:t>Competitive Environment</a:t>
            </a:r>
          </a:p>
          <a:p>
            <a:r>
              <a:rPr lang="en-US" dirty="0" smtClean="0"/>
              <a:t>Competitive Advantage</a:t>
            </a:r>
          </a:p>
          <a:p>
            <a:r>
              <a:rPr lang="en-US" dirty="0" smtClean="0"/>
              <a:t>Market Strategy</a:t>
            </a:r>
          </a:p>
          <a:p>
            <a:r>
              <a:rPr lang="en-US" dirty="0" smtClean="0"/>
              <a:t>Organizational Development</a:t>
            </a:r>
          </a:p>
          <a:p>
            <a:r>
              <a:rPr lang="en-US" dirty="0" smtClean="0"/>
              <a:t>Management Team</a:t>
            </a:r>
          </a:p>
          <a:p>
            <a:pPr marL="0" indent="0">
              <a:buNone/>
            </a:pPr>
            <a:r>
              <a:rPr lang="en-US" dirty="0"/>
              <a:t> </a:t>
            </a:r>
          </a:p>
        </p:txBody>
      </p:sp>
    </p:spTree>
    <p:extLst>
      <p:ext uri="{BB962C8B-B14F-4D97-AF65-F5344CB8AC3E}">
        <p14:creationId xmlns:p14="http://schemas.microsoft.com/office/powerpoint/2010/main" val="4035236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t>Value Proposition</a:t>
            </a:r>
            <a:endParaRPr lang="en-US" dirty="0"/>
          </a:p>
        </p:txBody>
      </p:sp>
      <p:sp>
        <p:nvSpPr>
          <p:cNvPr id="3" name="Content Placeholder 2"/>
          <p:cNvSpPr>
            <a:spLocks noGrp="1"/>
          </p:cNvSpPr>
          <p:nvPr>
            <p:ph idx="1"/>
          </p:nvPr>
        </p:nvSpPr>
        <p:spPr>
          <a:xfrm>
            <a:off x="1097280" y="2447716"/>
            <a:ext cx="4389120" cy="3421377"/>
          </a:xfrm>
        </p:spPr>
        <p:txBody>
          <a:bodyPr>
            <a:normAutofit/>
          </a:bodyPr>
          <a:lstStyle/>
          <a:p>
            <a:endParaRPr lang="en-US" sz="1900" dirty="0" smtClean="0"/>
          </a:p>
          <a:p>
            <a:r>
              <a:rPr lang="en-US" sz="1900" dirty="0" err="1" smtClean="0"/>
              <a:t>MavHangOut</a:t>
            </a:r>
            <a:r>
              <a:rPr lang="en-US" sz="1900" dirty="0" smtClean="0"/>
              <a:t> </a:t>
            </a:r>
            <a:r>
              <a:rPr lang="en-US" sz="1900" dirty="0"/>
              <a:t>is a mobile application which offers convenience for students. </a:t>
            </a:r>
            <a:endParaRPr lang="en-US" sz="1900" dirty="0" smtClean="0"/>
          </a:p>
          <a:p>
            <a:r>
              <a:rPr lang="en-US" sz="1900" dirty="0" smtClean="0"/>
              <a:t>Personalization </a:t>
            </a:r>
            <a:r>
              <a:rPr lang="en-US" sz="1900" dirty="0"/>
              <a:t>is an important component of MavHangOut</a:t>
            </a:r>
            <a:r>
              <a:rPr lang="en-US" sz="1900" dirty="0" smtClean="0"/>
              <a:t>..</a:t>
            </a:r>
          </a:p>
          <a:p>
            <a:r>
              <a:rPr lang="en-US" sz="1900" dirty="0"/>
              <a:t>Another important feature that builds the value proposition of MavHangOut is customization.  </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897366" y="2447716"/>
            <a:ext cx="1810070" cy="32368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9982016" y="2447716"/>
            <a:ext cx="1912786" cy="32368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p:cNvSpPr txBox="1"/>
          <p:nvPr/>
        </p:nvSpPr>
        <p:spPr>
          <a:xfrm>
            <a:off x="1157596" y="1811660"/>
            <a:ext cx="10774950" cy="461665"/>
          </a:xfrm>
          <a:prstGeom prst="rect">
            <a:avLst/>
          </a:prstGeom>
          <a:noFill/>
        </p:spPr>
        <p:txBody>
          <a:bodyPr wrap="square" rtlCol="0">
            <a:spAutoFit/>
          </a:bodyPr>
          <a:lstStyle/>
          <a:p>
            <a:pPr algn="r"/>
            <a:r>
              <a:rPr lang="en-US" sz="2400" i="1" dirty="0"/>
              <a:t>“The events you want, the people you want, at the time you want</a:t>
            </a:r>
            <a:r>
              <a:rPr lang="en-US" sz="2400" i="1" dirty="0" smtClean="0"/>
              <a:t>”</a:t>
            </a:r>
            <a:endParaRPr lang="en-US" sz="2400" i="1"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9714" y="2447716"/>
            <a:ext cx="1832673" cy="32368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121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Statistics</a:t>
            </a:r>
          </a:p>
          <a:p>
            <a:pPr lvl="1"/>
            <a:r>
              <a:rPr lang="en-US" dirty="0" smtClean="0"/>
              <a:t>95</a:t>
            </a:r>
            <a:r>
              <a:rPr lang="en-US" dirty="0"/>
              <a:t>% of UNO students have </a:t>
            </a:r>
            <a:r>
              <a:rPr lang="en-US" dirty="0" smtClean="0"/>
              <a:t>smartphones</a:t>
            </a:r>
          </a:p>
          <a:p>
            <a:pPr lvl="1"/>
            <a:r>
              <a:rPr lang="en-US" dirty="0" smtClean="0"/>
              <a:t>90</a:t>
            </a:r>
            <a:r>
              <a:rPr lang="en-US" dirty="0"/>
              <a:t>% of the students </a:t>
            </a:r>
            <a:r>
              <a:rPr lang="en-US" dirty="0" smtClean="0"/>
              <a:t>willing to use </a:t>
            </a:r>
            <a:r>
              <a:rPr lang="en-US" dirty="0" err="1" smtClean="0"/>
              <a:t>MavHangOut</a:t>
            </a:r>
            <a:r>
              <a:rPr lang="en-US" dirty="0" smtClean="0"/>
              <a:t> (according to survey results)</a:t>
            </a:r>
          </a:p>
          <a:p>
            <a:r>
              <a:rPr lang="en-US" dirty="0" smtClean="0"/>
              <a:t>Market range</a:t>
            </a:r>
          </a:p>
          <a:p>
            <a:pPr lvl="1"/>
            <a:r>
              <a:rPr lang="en-US" dirty="0" smtClean="0"/>
              <a:t>potential </a:t>
            </a:r>
            <a:r>
              <a:rPr lang="en-US" dirty="0"/>
              <a:t>market range of 12,746 </a:t>
            </a:r>
            <a:r>
              <a:rPr lang="en-US" dirty="0" smtClean="0"/>
              <a:t>users </a:t>
            </a:r>
          </a:p>
          <a:p>
            <a:pPr lvl="1"/>
            <a:r>
              <a:rPr lang="en-US" dirty="0" smtClean="0"/>
              <a:t>Estimated effective market range: 10,900 users (after fist year)</a:t>
            </a:r>
            <a:endParaRPr lang="en-US" dirty="0"/>
          </a:p>
          <a:p>
            <a:r>
              <a:rPr lang="en-US" dirty="0" smtClean="0"/>
              <a:t>Potential interest of 3</a:t>
            </a:r>
            <a:r>
              <a:rPr lang="en-US" baseline="30000" dirty="0" smtClean="0"/>
              <a:t>rd</a:t>
            </a:r>
            <a:r>
              <a:rPr lang="en-US" dirty="0" smtClean="0"/>
              <a:t> parties:</a:t>
            </a:r>
          </a:p>
          <a:p>
            <a:pPr lvl="1"/>
            <a:r>
              <a:rPr lang="en-US" dirty="0" smtClean="0"/>
              <a:t>Local business &amp; organizations</a:t>
            </a:r>
          </a:p>
          <a:p>
            <a:pPr lvl="1"/>
            <a:r>
              <a:rPr lang="en-US" dirty="0" smtClean="0"/>
              <a:t>Advertisers</a:t>
            </a:r>
          </a:p>
          <a:p>
            <a:pPr lvl="1"/>
            <a:r>
              <a:rPr lang="en-US" dirty="0" smtClean="0"/>
              <a:t>Other Universities</a:t>
            </a:r>
            <a:endParaRPr lang="en-US" dirty="0"/>
          </a:p>
        </p:txBody>
      </p:sp>
      <p:sp>
        <p:nvSpPr>
          <p:cNvPr id="4" name="Title 3"/>
          <p:cNvSpPr>
            <a:spLocks noGrp="1"/>
          </p:cNvSpPr>
          <p:nvPr>
            <p:ph type="title"/>
          </p:nvPr>
        </p:nvSpPr>
        <p:spPr/>
        <p:txBody>
          <a:bodyPr/>
          <a:lstStyle/>
          <a:p>
            <a:r>
              <a:rPr lang="en-US" dirty="0" smtClean="0"/>
              <a:t>Market Opportunity</a:t>
            </a:r>
            <a:endParaRPr lang="en-US" dirty="0"/>
          </a:p>
        </p:txBody>
      </p:sp>
    </p:spTree>
    <p:extLst>
      <p:ext uri="{BB962C8B-B14F-4D97-AF65-F5344CB8AC3E}">
        <p14:creationId xmlns:p14="http://schemas.microsoft.com/office/powerpoint/2010/main" val="959243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We </a:t>
            </a:r>
            <a:r>
              <a:rPr lang="en-US" dirty="0"/>
              <a:t>will have an advertisement-based model. </a:t>
            </a:r>
          </a:p>
        </p:txBody>
      </p:sp>
      <p:sp>
        <p:nvSpPr>
          <p:cNvPr id="4" name="Title 3"/>
          <p:cNvSpPr>
            <a:spLocks noGrp="1"/>
          </p:cNvSpPr>
          <p:nvPr>
            <p:ph type="title"/>
          </p:nvPr>
        </p:nvSpPr>
        <p:spPr/>
        <p:txBody>
          <a:bodyPr/>
          <a:lstStyle/>
          <a:p>
            <a:r>
              <a:rPr lang="en-US" dirty="0" smtClean="0"/>
              <a:t>Revenue Model</a:t>
            </a:r>
            <a:endParaRPr lang="en-US" dirty="0"/>
          </a:p>
        </p:txBody>
      </p:sp>
      <p:pic>
        <p:nvPicPr>
          <p:cNvPr id="5" name="image05.png" descr="http://www.marketingcharts.com/wp/wp-content/uploads/2012/08/mediabrix-app-monetization-preferences-august2012.png"/>
          <p:cNvPicPr/>
          <p:nvPr/>
        </p:nvPicPr>
        <p:blipFill rotWithShape="1">
          <a:blip r:embed="rId2">
            <a:extLst>
              <a:ext uri="{28A0092B-C50C-407E-A947-70E740481C1C}">
                <a14:useLocalDpi xmlns:a14="http://schemas.microsoft.com/office/drawing/2010/main" val="0"/>
              </a:ext>
            </a:extLst>
          </a:blip>
          <a:srcRect l="1710" t="3108" r="1537" b="14689"/>
          <a:stretch/>
        </p:blipFill>
        <p:spPr bwMode="auto">
          <a:xfrm>
            <a:off x="735330" y="2331508"/>
            <a:ext cx="5391150" cy="2771775"/>
          </a:xfrm>
          <a:prstGeom prst="rect">
            <a:avLst/>
          </a:prstGeom>
          <a:ln>
            <a:noFill/>
          </a:ln>
          <a:extLst>
            <a:ext uri="{53640926-AAD7-44D8-BBD7-CCE9431645EC}">
              <a14:shadowObscured xmlns:a14="http://schemas.microsoft.com/office/drawing/2010/main"/>
            </a:ext>
          </a:extLst>
        </p:spPr>
      </p:pic>
      <p:sp>
        <p:nvSpPr>
          <p:cNvPr id="6" name="Text Box 15"/>
          <p:cNvSpPr txBox="1"/>
          <p:nvPr/>
        </p:nvSpPr>
        <p:spPr>
          <a:xfrm>
            <a:off x="735330" y="5103283"/>
            <a:ext cx="5391150" cy="3111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indent="144145" algn="ctr">
              <a:lnSpc>
                <a:spcPct val="150000"/>
              </a:lnSpc>
              <a:spcBef>
                <a:spcPts val="0"/>
              </a:spcBef>
              <a:spcAft>
                <a:spcPts val="800"/>
              </a:spcAft>
            </a:pPr>
            <a:r>
              <a:rPr lang="en-US" sz="900" b="1" cap="small" spc="50" dirty="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Figure 3: App monetization preferences. (Marketingcharts.com, 2012)</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592711" y="1845734"/>
            <a:ext cx="2133600" cy="356869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36133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Estimations –iPhone, Android, iPad</a:t>
            </a:r>
            <a:endParaRPr lang="en-US" dirty="0"/>
          </a:p>
        </p:txBody>
      </p:sp>
      <p:pic>
        <p:nvPicPr>
          <p:cNvPr id="4" name="Picture 3"/>
          <p:cNvPicPr/>
          <p:nvPr/>
        </p:nvPicPr>
        <p:blipFill rotWithShape="1">
          <a:blip r:embed="rId2"/>
          <a:srcRect l="6570" t="11282" r="50481" b="11795"/>
          <a:stretch/>
        </p:blipFill>
        <p:spPr bwMode="auto">
          <a:xfrm>
            <a:off x="767644" y="2043288"/>
            <a:ext cx="2664177" cy="3781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5" name="Picture 4"/>
          <p:cNvPicPr/>
          <p:nvPr/>
        </p:nvPicPr>
        <p:blipFill rotWithShape="1">
          <a:blip r:embed="rId3"/>
          <a:srcRect l="6091" t="10513" r="51281" b="9744"/>
          <a:stretch/>
        </p:blipFill>
        <p:spPr bwMode="auto">
          <a:xfrm>
            <a:off x="4515555" y="2043288"/>
            <a:ext cx="2720622" cy="3781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6" name="Picture 5"/>
          <p:cNvPicPr/>
          <p:nvPr/>
        </p:nvPicPr>
        <p:blipFill rotWithShape="1">
          <a:blip r:embed="rId4"/>
          <a:srcRect l="7212" t="8204" r="51122" b="9744"/>
          <a:stretch/>
        </p:blipFill>
        <p:spPr bwMode="auto">
          <a:xfrm>
            <a:off x="8184445" y="2190044"/>
            <a:ext cx="2750961" cy="3635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6284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Revenue Estimation</a:t>
            </a:r>
            <a:endParaRPr lang="en-US" dirty="0"/>
          </a:p>
        </p:txBody>
      </p:sp>
      <p:pic>
        <p:nvPicPr>
          <p:cNvPr id="4" name="Picture 3"/>
          <p:cNvPicPr/>
          <p:nvPr/>
        </p:nvPicPr>
        <p:blipFill rotWithShape="1">
          <a:blip r:embed="rId3"/>
          <a:srcRect l="22022" t="40256" r="58891" b="29231"/>
          <a:stretch/>
        </p:blipFill>
        <p:spPr bwMode="auto">
          <a:xfrm>
            <a:off x="701322" y="1847320"/>
            <a:ext cx="4648200" cy="4314825"/>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5994400" y="1986844"/>
            <a:ext cx="2833511" cy="369332"/>
          </a:xfrm>
          <a:prstGeom prst="rect">
            <a:avLst/>
          </a:prstGeom>
          <a:noFill/>
        </p:spPr>
        <p:txBody>
          <a:bodyPr wrap="square" rtlCol="0">
            <a:spAutoFit/>
          </a:bodyPr>
          <a:lstStyle/>
          <a:p>
            <a:r>
              <a:rPr lang="en-US" dirty="0" smtClean="0"/>
              <a:t>Annual Income:  $180,000</a:t>
            </a:r>
            <a:endParaRPr lang="en-US" dirty="0"/>
          </a:p>
        </p:txBody>
      </p:sp>
      <p:graphicFrame>
        <p:nvGraphicFramePr>
          <p:cNvPr id="6" name="Table 5"/>
          <p:cNvGraphicFramePr>
            <a:graphicFrameLocks noGrp="1"/>
          </p:cNvGraphicFramePr>
          <p:nvPr>
            <p:extLst/>
          </p:nvPr>
        </p:nvGraphicFramePr>
        <p:xfrm>
          <a:off x="5689424" y="2466132"/>
          <a:ext cx="5870398" cy="3696012"/>
        </p:xfrm>
        <a:graphic>
          <a:graphicData uri="http://schemas.openxmlformats.org/drawingml/2006/table">
            <a:tbl>
              <a:tblPr>
                <a:tableStyleId>{5C22544A-7EE6-4342-B048-85BDC9FD1C3A}</a:tableStyleId>
              </a:tblPr>
              <a:tblGrid>
                <a:gridCol w="2181918"/>
                <a:gridCol w="1246810"/>
                <a:gridCol w="1363699"/>
                <a:gridCol w="1077971"/>
              </a:tblGrid>
              <a:tr h="410668">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ctr" fontAlgn="b"/>
                      <a:r>
                        <a:rPr lang="en-US" sz="1100" u="none" strike="noStrike">
                          <a:effectLst/>
                        </a:rPr>
                        <a:t>Estimated Costs</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r>
              <a:tr h="410668">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2015</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9525" marR="9525" marT="9525" marB="0" anchor="b"/>
                </a:tc>
              </a:tr>
              <a:tr h="410668">
                <a:tc>
                  <a:txBody>
                    <a:bodyPr/>
                    <a:lstStyle/>
                    <a:p>
                      <a:pPr algn="l" fontAlgn="b"/>
                      <a:r>
                        <a:rPr lang="en-US" sz="1100" u="none" strike="noStrike">
                          <a:effectLst/>
                        </a:rPr>
                        <a:t>Annual Income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180000</a:t>
                      </a:r>
                      <a:endParaRPr lang="en-US" sz="1100" b="0" i="0" u="none" strike="noStrike">
                        <a:solidFill>
                          <a:srgbClr val="000000"/>
                        </a:solidFill>
                        <a:effectLst/>
                        <a:latin typeface="Calibri" panose="020F0502020204030204" pitchFamily="34" charset="0"/>
                      </a:endParaRPr>
                    </a:p>
                  </a:txBody>
                  <a:tcPr marL="9525" marR="9525" marT="9525" marB="0" anchor="b"/>
                </a:tc>
              </a:tr>
              <a:tr h="410668">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410668">
                <a:tc>
                  <a:txBody>
                    <a:bodyPr/>
                    <a:lstStyle/>
                    <a:p>
                      <a:pPr algn="l" fontAlgn="b"/>
                      <a:r>
                        <a:rPr lang="en-US" sz="1100" u="none" strike="noStrike">
                          <a:effectLst/>
                        </a:rPr>
                        <a:t>Initial Costs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410668">
                <a:tc>
                  <a:txBody>
                    <a:bodyPr/>
                    <a:lstStyle/>
                    <a:p>
                      <a:pPr algn="l" fontAlgn="b"/>
                      <a:r>
                        <a:rPr lang="en-US" sz="1100" u="none" strike="noStrike">
                          <a:effectLst/>
                        </a:rPr>
                        <a:t>Development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103500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410668">
                <a:tc>
                  <a:txBody>
                    <a:bodyPr/>
                    <a:lstStyle/>
                    <a:p>
                      <a:pPr algn="l" fontAlgn="b"/>
                      <a:r>
                        <a:rPr lang="en-US" sz="1100" u="none" strike="noStrike">
                          <a:effectLst/>
                        </a:rPr>
                        <a:t>Marketing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410668">
                <a:tc>
                  <a:txBody>
                    <a:bodyPr/>
                    <a:lstStyle/>
                    <a:p>
                      <a:pPr algn="l" fontAlgn="b"/>
                      <a:r>
                        <a:rPr lang="en-US" sz="1100" u="none" strike="noStrike">
                          <a:effectLst/>
                        </a:rPr>
                        <a:t>Operational Costs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70000</a:t>
                      </a:r>
                      <a:endParaRPr lang="en-US" sz="1100" b="0" i="0" u="none" strike="noStrike">
                        <a:solidFill>
                          <a:srgbClr val="000000"/>
                        </a:solidFill>
                        <a:effectLst/>
                        <a:latin typeface="Calibri" panose="020F0502020204030204" pitchFamily="34" charset="0"/>
                      </a:endParaRPr>
                    </a:p>
                  </a:txBody>
                  <a:tcPr marL="9525" marR="9525" marT="9525" marB="0" anchor="b"/>
                </a:tc>
              </a:tr>
              <a:tr h="410668">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-23500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120000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110000</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16939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Environment</a:t>
            </a:r>
            <a:endParaRPr lang="en-US" dirty="0"/>
          </a:p>
        </p:txBody>
      </p:sp>
      <p:sp>
        <p:nvSpPr>
          <p:cNvPr id="3" name="Content Placeholder 2"/>
          <p:cNvSpPr>
            <a:spLocks noGrp="1"/>
          </p:cNvSpPr>
          <p:nvPr>
            <p:ph idx="1"/>
          </p:nvPr>
        </p:nvSpPr>
        <p:spPr/>
        <p:txBody>
          <a:bodyPr numCol="2">
            <a:normAutofit/>
          </a:bodyPr>
          <a:lstStyle/>
          <a:p>
            <a:r>
              <a:rPr lang="en-US" dirty="0" smtClean="0"/>
              <a:t>Substitution services for event scheduling:</a:t>
            </a:r>
          </a:p>
          <a:p>
            <a:pPr lvl="1"/>
            <a:r>
              <a:rPr lang="en-US" dirty="0" smtClean="0"/>
              <a:t>Email</a:t>
            </a:r>
          </a:p>
          <a:p>
            <a:pPr lvl="1"/>
            <a:r>
              <a:rPr lang="en-US" dirty="0" smtClean="0"/>
              <a:t>Facebook</a:t>
            </a:r>
          </a:p>
          <a:p>
            <a:pPr lvl="1"/>
            <a:r>
              <a:rPr lang="en-US" dirty="0" smtClean="0"/>
              <a:t>Doodle</a:t>
            </a:r>
          </a:p>
          <a:p>
            <a:pPr lvl="1"/>
            <a:r>
              <a:rPr lang="en-US" dirty="0" smtClean="0"/>
              <a:t>Calls &amp; SMS</a:t>
            </a:r>
          </a:p>
          <a:p>
            <a:pPr lvl="1"/>
            <a:r>
              <a:rPr lang="en-US" dirty="0" smtClean="0"/>
              <a:t>Calendar apps (e.g. Google)</a:t>
            </a:r>
          </a:p>
          <a:p>
            <a:pPr lvl="1"/>
            <a:r>
              <a:rPr lang="en-US" dirty="0" smtClean="0"/>
              <a:t>traditional </a:t>
            </a:r>
            <a:r>
              <a:rPr lang="en-US" dirty="0"/>
              <a:t>calendars (</a:t>
            </a:r>
            <a:r>
              <a:rPr lang="en-US" dirty="0" smtClean="0"/>
              <a:t>physical) </a:t>
            </a:r>
          </a:p>
          <a:p>
            <a:r>
              <a:rPr lang="en-US" dirty="0"/>
              <a:t>Direct Competitors:</a:t>
            </a:r>
          </a:p>
          <a:p>
            <a:pPr lvl="1"/>
            <a:r>
              <a:rPr lang="en-US" dirty="0" err="1"/>
              <a:t>DailyMav</a:t>
            </a:r>
            <a:endParaRPr lang="en-US" dirty="0"/>
          </a:p>
          <a:p>
            <a:pPr lvl="1"/>
            <a:r>
              <a:rPr lang="en-US" dirty="0"/>
              <a:t>Maverick Weekly</a:t>
            </a:r>
          </a:p>
          <a:p>
            <a:pPr lvl="1"/>
            <a:r>
              <a:rPr lang="en-US" dirty="0" err="1"/>
              <a:t>MavSync</a:t>
            </a:r>
            <a:endParaRPr lang="en-US" dirty="0"/>
          </a:p>
          <a:p>
            <a:pPr lvl="1"/>
            <a:r>
              <a:rPr lang="en-US" dirty="0"/>
              <a:t>Community Engagement Center.  </a:t>
            </a:r>
            <a:endParaRPr lang="en-US" dirty="0" smtClean="0"/>
          </a:p>
          <a:p>
            <a:r>
              <a:rPr lang="en-US" dirty="0"/>
              <a:t>Substitution services for </a:t>
            </a:r>
            <a:r>
              <a:rPr lang="en-US" dirty="0" smtClean="0"/>
              <a:t>collaboration:</a:t>
            </a:r>
            <a:endParaRPr lang="en-US" dirty="0"/>
          </a:p>
          <a:p>
            <a:pPr lvl="1"/>
            <a:r>
              <a:rPr lang="en-US" dirty="0"/>
              <a:t>Email</a:t>
            </a:r>
          </a:p>
          <a:p>
            <a:pPr lvl="1"/>
            <a:r>
              <a:rPr lang="en-US" dirty="0" err="1" smtClean="0"/>
              <a:t>Dropbox</a:t>
            </a:r>
            <a:endParaRPr lang="en-US" dirty="0"/>
          </a:p>
          <a:p>
            <a:pPr lvl="1"/>
            <a:r>
              <a:rPr lang="en-US" dirty="0" smtClean="0"/>
              <a:t>SkyDrive</a:t>
            </a:r>
            <a:endParaRPr lang="en-US" dirty="0"/>
          </a:p>
          <a:p>
            <a:pPr lvl="1"/>
            <a:r>
              <a:rPr lang="en-US" dirty="0" smtClean="0"/>
              <a:t>Google Drive</a:t>
            </a:r>
            <a:endParaRPr lang="en-US" dirty="0"/>
          </a:p>
          <a:p>
            <a:pPr lvl="1"/>
            <a:r>
              <a:rPr lang="en-US" dirty="0" smtClean="0"/>
              <a:t>Apple Cloud</a:t>
            </a:r>
          </a:p>
          <a:p>
            <a:endParaRPr lang="en-US" dirty="0"/>
          </a:p>
        </p:txBody>
      </p:sp>
    </p:spTree>
    <p:extLst>
      <p:ext uri="{BB962C8B-B14F-4D97-AF65-F5344CB8AC3E}">
        <p14:creationId xmlns:p14="http://schemas.microsoft.com/office/powerpoint/2010/main" val="1948713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Advantage</a:t>
            </a:r>
            <a:endParaRPr lang="en-US" dirty="0"/>
          </a:p>
        </p:txBody>
      </p:sp>
      <p:sp>
        <p:nvSpPr>
          <p:cNvPr id="3" name="Content Placeholder 2"/>
          <p:cNvSpPr>
            <a:spLocks noGrp="1"/>
          </p:cNvSpPr>
          <p:nvPr>
            <p:ph idx="1"/>
          </p:nvPr>
        </p:nvSpPr>
        <p:spPr>
          <a:xfrm>
            <a:off x="1097280" y="1845734"/>
            <a:ext cx="6217920" cy="4023360"/>
          </a:xfrm>
        </p:spPr>
        <p:txBody>
          <a:bodyPr>
            <a:normAutofit/>
          </a:bodyPr>
          <a:lstStyle/>
          <a:p>
            <a:endParaRPr lang="en-US" dirty="0" smtClean="0"/>
          </a:p>
          <a:p>
            <a:r>
              <a:rPr lang="en-US" dirty="0" err="1" smtClean="0"/>
              <a:t>DailyMav</a:t>
            </a:r>
            <a:r>
              <a:rPr lang="en-US" dirty="0"/>
              <a:t>, </a:t>
            </a:r>
            <a:r>
              <a:rPr lang="en-US" dirty="0" err="1"/>
              <a:t>MavSync</a:t>
            </a:r>
            <a:r>
              <a:rPr lang="en-US" dirty="0"/>
              <a:t>, Maverick Weekly or Community Engagement </a:t>
            </a:r>
            <a:r>
              <a:rPr lang="en-US" dirty="0" smtClean="0"/>
              <a:t>Center are:</a:t>
            </a:r>
          </a:p>
          <a:p>
            <a:pPr lvl="1"/>
            <a:r>
              <a:rPr lang="en-US" dirty="0" smtClean="0"/>
              <a:t>Not broadly known or used (market entrance opportunity)</a:t>
            </a:r>
          </a:p>
          <a:p>
            <a:pPr lvl="1"/>
            <a:r>
              <a:rPr lang="en-US" dirty="0" smtClean="0"/>
              <a:t>Inconvenient and difficult to search for specific information</a:t>
            </a:r>
          </a:p>
          <a:p>
            <a:pPr lvl="1"/>
            <a:r>
              <a:rPr lang="en-US" dirty="0" smtClean="0"/>
              <a:t>lack </a:t>
            </a:r>
            <a:r>
              <a:rPr lang="en-US" dirty="0"/>
              <a:t>of personalization </a:t>
            </a:r>
            <a:r>
              <a:rPr lang="en-US" dirty="0" smtClean="0"/>
              <a:t>options</a:t>
            </a:r>
            <a:endParaRPr lang="en-US" dirty="0"/>
          </a:p>
          <a:p>
            <a:pPr lvl="1"/>
            <a:endParaRPr lang="en-US" dirty="0" smtClean="0"/>
          </a:p>
          <a:p>
            <a:r>
              <a:rPr lang="en-US" dirty="0" smtClean="0"/>
              <a:t>We provide a solution that</a:t>
            </a:r>
          </a:p>
          <a:p>
            <a:pPr lvl="1"/>
            <a:r>
              <a:rPr lang="en-US" dirty="0" smtClean="0"/>
              <a:t>Summarizes, filters and personalizes relevant information from various sources</a:t>
            </a:r>
          </a:p>
          <a:p>
            <a:pPr lvl="1"/>
            <a:r>
              <a:rPr lang="en-US" dirty="0" smtClean="0"/>
              <a:t>Is simple, convenient and practical to use</a:t>
            </a:r>
            <a:r>
              <a:rPr lang="en-US" dirty="0"/>
              <a:t>	</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852293" y="2019331"/>
            <a:ext cx="2009953" cy="367616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584680" y="1997569"/>
            <a:ext cx="1998133" cy="37196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79164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MavHangOut </a:t>
            </a:r>
            <a:r>
              <a:rPr lang="en-US" sz="2400" dirty="0"/>
              <a:t>will be introduced to students, UNO partner organizations and local businesses at different UNO </a:t>
            </a:r>
            <a:r>
              <a:rPr lang="en-US" sz="2400" dirty="0" smtClean="0"/>
              <a:t>events </a:t>
            </a:r>
          </a:p>
          <a:p>
            <a:r>
              <a:rPr lang="en-US" sz="2400" dirty="0" smtClean="0"/>
              <a:t>Omaha World Heralds will also be reached out, along with potential local radio stations</a:t>
            </a:r>
            <a:endParaRPr lang="en-US" sz="2400" dirty="0"/>
          </a:p>
          <a:p>
            <a:r>
              <a:rPr lang="en-US" sz="2400" dirty="0" smtClean="0"/>
              <a:t>The </a:t>
            </a:r>
            <a:r>
              <a:rPr lang="en-US" sz="2400" dirty="0"/>
              <a:t>app will be introduced over all the internal communication channels of </a:t>
            </a:r>
            <a:r>
              <a:rPr lang="en-US" sz="2400" dirty="0" smtClean="0"/>
              <a:t>UNO</a:t>
            </a:r>
            <a:r>
              <a:rPr lang="en-US" dirty="0"/>
              <a:t>	</a:t>
            </a:r>
          </a:p>
        </p:txBody>
      </p:sp>
      <p:sp>
        <p:nvSpPr>
          <p:cNvPr id="4" name="Title 3"/>
          <p:cNvSpPr>
            <a:spLocks noGrp="1"/>
          </p:cNvSpPr>
          <p:nvPr>
            <p:ph type="title"/>
          </p:nvPr>
        </p:nvSpPr>
        <p:spPr/>
        <p:txBody>
          <a:bodyPr/>
          <a:lstStyle/>
          <a:p>
            <a:r>
              <a:rPr lang="en-US" dirty="0" smtClean="0"/>
              <a:t>Market Strategy</a:t>
            </a:r>
            <a:endParaRPr lang="en-US" dirty="0"/>
          </a:p>
        </p:txBody>
      </p:sp>
    </p:spTree>
    <p:extLst>
      <p:ext uri="{BB962C8B-B14F-4D97-AF65-F5344CB8AC3E}">
        <p14:creationId xmlns:p14="http://schemas.microsoft.com/office/powerpoint/2010/main" val="769224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a:t>
            </a:r>
            <a:r>
              <a:rPr lang="en-US" dirty="0" smtClean="0"/>
              <a:t>tart-up </a:t>
            </a:r>
            <a:r>
              <a:rPr lang="en-US" dirty="0"/>
              <a:t>company </a:t>
            </a:r>
          </a:p>
          <a:p>
            <a:r>
              <a:rPr lang="en-US" b="1" i="1" cap="small" dirty="0" smtClean="0"/>
              <a:t>Project </a:t>
            </a:r>
            <a:r>
              <a:rPr lang="en-US" b="1" i="1" cap="small" dirty="0"/>
              <a:t>Manager:</a:t>
            </a:r>
            <a:r>
              <a:rPr lang="en-US" dirty="0"/>
              <a:t>  Keep track of deadlines, relate the work done by all team members, update project goals, and provide a seamless flow for the project.  Generate reports, summarize results, maintain the project objectives, and address team member’s needs.</a:t>
            </a:r>
          </a:p>
          <a:p>
            <a:pPr lvl="0"/>
            <a:r>
              <a:rPr lang="en-US" b="1" i="1" cap="small" dirty="0"/>
              <a:t>Business Analyst:</a:t>
            </a:r>
            <a:r>
              <a:rPr lang="en-US" dirty="0"/>
              <a:t>  Professional that understands industry and customers and provide insights to improve the product.</a:t>
            </a:r>
          </a:p>
          <a:p>
            <a:pPr lvl="0"/>
            <a:r>
              <a:rPr lang="en-US" b="1" i="1" cap="small" dirty="0"/>
              <a:t>Application Developer:</a:t>
            </a:r>
            <a:r>
              <a:rPr lang="en-US" dirty="0"/>
              <a:t> Software developer, professional with knowledge and experience in mobile applications.</a:t>
            </a:r>
          </a:p>
          <a:p>
            <a:pPr lvl="0"/>
            <a:r>
              <a:rPr lang="en-US" b="1" i="1" cap="small" dirty="0"/>
              <a:t>Tester:</a:t>
            </a:r>
            <a:r>
              <a:rPr lang="en-US" dirty="0"/>
              <a:t>  Information technology professional that understands the scope of the project and provides suggestions for improving the tool being developed.</a:t>
            </a:r>
          </a:p>
          <a:p>
            <a:endParaRPr lang="en-US" dirty="0"/>
          </a:p>
        </p:txBody>
      </p:sp>
      <p:sp>
        <p:nvSpPr>
          <p:cNvPr id="6" name="Title 5"/>
          <p:cNvSpPr>
            <a:spLocks noGrp="1"/>
          </p:cNvSpPr>
          <p:nvPr>
            <p:ph type="title"/>
          </p:nvPr>
        </p:nvSpPr>
        <p:spPr/>
        <p:txBody>
          <a:bodyPr/>
          <a:lstStyle/>
          <a:p>
            <a:r>
              <a:rPr lang="en-US" dirty="0" smtClean="0"/>
              <a:t>Organizational Development</a:t>
            </a:r>
            <a:endParaRPr lang="en-US" dirty="0"/>
          </a:p>
        </p:txBody>
      </p:sp>
    </p:spTree>
    <p:extLst>
      <p:ext uri="{BB962C8B-B14F-4D97-AF65-F5344CB8AC3E}">
        <p14:creationId xmlns:p14="http://schemas.microsoft.com/office/powerpoint/2010/main" val="4034143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097280" y="1845733"/>
            <a:ext cx="10058400" cy="4408109"/>
          </a:xfrm>
        </p:spPr>
        <p:txBody>
          <a:bodyPr>
            <a:normAutofit/>
          </a:bodyPr>
          <a:lstStyle/>
          <a:p>
            <a:r>
              <a:rPr lang="en-US" sz="2400" dirty="0" smtClean="0"/>
              <a:t>Introduction</a:t>
            </a:r>
          </a:p>
          <a:p>
            <a:r>
              <a:rPr lang="en-US" sz="2400" dirty="0" smtClean="0"/>
              <a:t>Problem/Opportunity</a:t>
            </a:r>
          </a:p>
          <a:p>
            <a:r>
              <a:rPr lang="en-US" sz="2400" dirty="0" smtClean="0"/>
              <a:t>Relevant Research Findings</a:t>
            </a:r>
          </a:p>
          <a:p>
            <a:r>
              <a:rPr lang="en-US" sz="2400" dirty="0" smtClean="0"/>
              <a:t>E-commerce Solution Needed</a:t>
            </a:r>
          </a:p>
          <a:p>
            <a:r>
              <a:rPr lang="en-US" sz="2400" dirty="0" err="1" smtClean="0"/>
              <a:t>MavHangOut</a:t>
            </a:r>
            <a:r>
              <a:rPr lang="en-US" sz="2400" dirty="0" smtClean="0"/>
              <a:t> </a:t>
            </a:r>
            <a:r>
              <a:rPr lang="en-US" sz="2400" dirty="0"/>
              <a:t>Business Plan</a:t>
            </a:r>
          </a:p>
          <a:p>
            <a:r>
              <a:rPr lang="en-US" sz="2400" dirty="0" smtClean="0"/>
              <a:t>Conclusion</a:t>
            </a:r>
          </a:p>
          <a:p>
            <a:r>
              <a:rPr lang="en-US" sz="2400" dirty="0" smtClean="0"/>
              <a:t>Questions and Answers</a:t>
            </a:r>
          </a:p>
          <a:p>
            <a:endParaRPr lang="en-US" dirty="0"/>
          </a:p>
        </p:txBody>
      </p:sp>
    </p:spTree>
    <p:extLst>
      <p:ext uri="{BB962C8B-B14F-4D97-AF65-F5344CB8AC3E}">
        <p14:creationId xmlns:p14="http://schemas.microsoft.com/office/powerpoint/2010/main" val="3298502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Our </a:t>
            </a:r>
            <a:r>
              <a:rPr lang="en-US" sz="2400" dirty="0"/>
              <a:t>Management team includes: </a:t>
            </a:r>
          </a:p>
          <a:p>
            <a:pPr marL="0" indent="0">
              <a:buNone/>
            </a:pPr>
            <a:r>
              <a:rPr lang="en-US" sz="2400" b="1" dirty="0" smtClean="0"/>
              <a:t>Project </a:t>
            </a:r>
            <a:r>
              <a:rPr lang="en-US" sz="2400" b="1" dirty="0"/>
              <a:t>Manager</a:t>
            </a:r>
            <a:r>
              <a:rPr lang="en-US" sz="2400" dirty="0"/>
              <a:t>: Ca Hoang </a:t>
            </a:r>
          </a:p>
          <a:p>
            <a:pPr marL="0" indent="0">
              <a:buNone/>
            </a:pPr>
            <a:r>
              <a:rPr lang="en-US" sz="2400" b="1" dirty="0" smtClean="0"/>
              <a:t>Business </a:t>
            </a:r>
            <a:r>
              <a:rPr lang="en-US" sz="2400" b="1" dirty="0"/>
              <a:t>Analyst</a:t>
            </a:r>
            <a:r>
              <a:rPr lang="en-US" sz="2400" dirty="0"/>
              <a:t>: Rubenia Borge</a:t>
            </a:r>
          </a:p>
          <a:p>
            <a:pPr marL="0" indent="0">
              <a:buNone/>
            </a:pPr>
            <a:r>
              <a:rPr lang="en-US" sz="2400" b="1" dirty="0" smtClean="0"/>
              <a:t>Application </a:t>
            </a:r>
            <a:r>
              <a:rPr lang="en-US" sz="2400" b="1" dirty="0"/>
              <a:t>Developer</a:t>
            </a:r>
            <a:r>
              <a:rPr lang="en-US" sz="2400" dirty="0"/>
              <a:t>: Alexander Fuchsberger</a:t>
            </a:r>
          </a:p>
          <a:p>
            <a:pPr marL="0" indent="0">
              <a:buNone/>
            </a:pPr>
            <a:r>
              <a:rPr lang="en-US" sz="2400" b="1" dirty="0" smtClean="0"/>
              <a:t>Tester</a:t>
            </a:r>
            <a:r>
              <a:rPr lang="en-US" sz="2400" dirty="0"/>
              <a:t>: Anil Papugani</a:t>
            </a:r>
          </a:p>
          <a:p>
            <a:endParaRPr lang="en-US" dirty="0"/>
          </a:p>
        </p:txBody>
      </p:sp>
      <p:sp>
        <p:nvSpPr>
          <p:cNvPr id="5" name="Title 4"/>
          <p:cNvSpPr>
            <a:spLocks noGrp="1"/>
          </p:cNvSpPr>
          <p:nvPr>
            <p:ph type="title"/>
          </p:nvPr>
        </p:nvSpPr>
        <p:spPr/>
        <p:txBody>
          <a:bodyPr/>
          <a:lstStyle/>
          <a:p>
            <a:r>
              <a:rPr lang="en-US" dirty="0" smtClean="0"/>
              <a:t>Management Team</a:t>
            </a:r>
            <a:endParaRPr lang="en-US" dirty="0"/>
          </a:p>
        </p:txBody>
      </p:sp>
    </p:spTree>
    <p:extLst>
      <p:ext uri="{BB962C8B-B14F-4D97-AF65-F5344CB8AC3E}">
        <p14:creationId xmlns:p14="http://schemas.microsoft.com/office/powerpoint/2010/main" val="540850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Mobile apps are efficient and convenient to use. Results from the survey tells us that users expect great experiences in convenience and usability using </a:t>
            </a:r>
            <a:r>
              <a:rPr lang="en-US" dirty="0" err="1"/>
              <a:t>MavHangOut</a:t>
            </a:r>
            <a:r>
              <a:rPr lang="en-US" dirty="0"/>
              <a:t> mobile app. We are going to make great effort throughout every stage of the design and development process to adhere to it. Appearance and design was also given high importance. An application with great performance and integrity but poor appearance and design is not going to click with customers. Although students were quite satisfied with university website, students prefer a mobile app that is fast and convenient, which offers students better experiences in connecting with peers or friends. </a:t>
            </a:r>
          </a:p>
          <a:p>
            <a:endParaRPr lang="en-US" dirty="0"/>
          </a:p>
        </p:txBody>
      </p:sp>
    </p:spTree>
    <p:extLst>
      <p:ext uri="{BB962C8B-B14F-4D97-AF65-F5344CB8AC3E}">
        <p14:creationId xmlns:p14="http://schemas.microsoft.com/office/powerpoint/2010/main" val="65715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a:t>To make the business plan successful, there are a few things which should be done.  First of all, students should be aware of the importance of participating in social, on-campus activities.  UNO can start encouraging students to balance studying and seek to join activities outside of the classroom. </a:t>
            </a:r>
            <a:endParaRPr lang="en-US" dirty="0" smtClean="0"/>
          </a:p>
          <a:p>
            <a:r>
              <a:rPr lang="en-US" dirty="0" smtClean="0"/>
              <a:t>Secondly</a:t>
            </a:r>
            <a:r>
              <a:rPr lang="en-US" dirty="0"/>
              <a:t>, communication should be open for all stakeholders from students, faculties, organizational representatives, etc.  It is very important to include the stakeholders in the development plan of </a:t>
            </a:r>
            <a:r>
              <a:rPr lang="en-US" dirty="0" err="1"/>
              <a:t>MavHangOut</a:t>
            </a:r>
            <a:r>
              <a:rPr lang="en-US" dirty="0"/>
              <a:t> and address stakeholders’ concerns or feedback seriously.  </a:t>
            </a:r>
            <a:endParaRPr lang="en-US" dirty="0" smtClean="0"/>
          </a:p>
          <a:p>
            <a:r>
              <a:rPr lang="en-US" dirty="0"/>
              <a:t>One year after the release of the app, an evaluation on </a:t>
            </a:r>
            <a:r>
              <a:rPr lang="en-US" dirty="0" err="1"/>
              <a:t>MavHangOut</a:t>
            </a:r>
            <a:r>
              <a:rPr lang="en-US" dirty="0"/>
              <a:t> should be conducted to measure students’ satisfaction.</a:t>
            </a:r>
          </a:p>
          <a:p>
            <a:endParaRPr lang="en-US" dirty="0"/>
          </a:p>
        </p:txBody>
      </p:sp>
    </p:spTree>
    <p:extLst>
      <p:ext uri="{BB962C8B-B14F-4D97-AF65-F5344CB8AC3E}">
        <p14:creationId xmlns:p14="http://schemas.microsoft.com/office/powerpoint/2010/main" val="2195500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Montgomery, S.  (2014). Welcome to Maverick Weekly!  	</a:t>
            </a:r>
            <a:r>
              <a:rPr lang="en-US" dirty="0">
                <a:hlinkClick r:id="rId2"/>
              </a:rPr>
              <a:t>http://</a:t>
            </a:r>
            <a:r>
              <a:rPr lang="en-US" dirty="0" smtClean="0">
                <a:hlinkClick r:id="rId2"/>
              </a:rPr>
              <a:t>www.unomaha.edu/news/maverick-weekly/2014/01/welcome-to-the-weekly.php</a:t>
            </a:r>
            <a:endParaRPr lang="en-US" dirty="0"/>
          </a:p>
          <a:p>
            <a:r>
              <a:rPr lang="en-US" dirty="0" err="1"/>
              <a:t>Orgsync</a:t>
            </a:r>
            <a:r>
              <a:rPr lang="en-US" dirty="0"/>
              <a:t>. (2014). Community Home.  https://orgsync.com/home 	       </a:t>
            </a:r>
          </a:p>
          <a:p>
            <a:r>
              <a:rPr lang="en-US" dirty="0"/>
              <a:t>Papa, M. J., </a:t>
            </a:r>
            <a:r>
              <a:rPr lang="en-US" dirty="0" err="1"/>
              <a:t>Singhal</a:t>
            </a:r>
            <a:r>
              <a:rPr lang="en-US" dirty="0"/>
              <a:t>, A., Law, S., Pant, S., </a:t>
            </a:r>
            <a:r>
              <a:rPr lang="en-US" dirty="0" err="1"/>
              <a:t>Sood</a:t>
            </a:r>
            <a:r>
              <a:rPr lang="en-US" dirty="0"/>
              <a:t>, S., Rogers, E. M., &amp; </a:t>
            </a:r>
            <a:r>
              <a:rPr lang="en-US" dirty="0" err="1"/>
              <a:t>Shefner</a:t>
            </a:r>
            <a:r>
              <a:rPr lang="en-US" dirty="0"/>
              <a:t>-Rogers, C. L.    		(December 01, 2000). Entertainment-education and social change: an analysis of    		  </a:t>
            </a:r>
            <a:r>
              <a:rPr lang="en-US" dirty="0" err="1"/>
              <a:t>parasocial</a:t>
            </a:r>
            <a:r>
              <a:rPr lang="en-US" dirty="0"/>
              <a:t> interaction, social learning, collective efficacy, and paradoxical 	communication. Journal of Communication, 50, 4, 31-55. 						 </a:t>
            </a:r>
            <a:r>
              <a:rPr lang="en-US" dirty="0">
                <a:hlinkClick r:id="rId3"/>
              </a:rPr>
              <a:t>http://onlinelibrary.wiley.com.leo.lib.unomaha.edu/doi/10.1111/j.1460-</a:t>
            </a:r>
            <a:r>
              <a:rPr lang="en-US" dirty="0"/>
              <a:t>	2466.2000.tb02862.x/pdf</a:t>
            </a:r>
          </a:p>
          <a:p>
            <a:r>
              <a:rPr lang="en-US" dirty="0"/>
              <a:t>The Power of Place, the Power of Partnership.  (2014).  	</a:t>
            </a:r>
            <a:r>
              <a:rPr lang="en-US" dirty="0">
                <a:hlinkClick r:id="rId4"/>
              </a:rPr>
              <a:t>http://www.unomaha.edu/community-engagement-center/</a:t>
            </a:r>
            <a:endParaRPr lang="en-US" dirty="0"/>
          </a:p>
          <a:p>
            <a:r>
              <a:rPr lang="en-US" dirty="0" err="1"/>
              <a:t>Xueming</a:t>
            </a:r>
            <a:r>
              <a:rPr lang="en-US" dirty="0"/>
              <a:t>, L., &amp; </a:t>
            </a:r>
            <a:r>
              <a:rPr lang="en-US" dirty="0" err="1"/>
              <a:t>Mojtaba</a:t>
            </a:r>
            <a:r>
              <a:rPr lang="en-US" dirty="0"/>
              <a:t>, S. (March 07, 2004). Contextual Marketing and Customer-	Orientation Strategy 	for E-Commerce: An Empirical Analysis. International Journal of 	Electronic    Commerce, 8, 2, 	95-118.	</a:t>
            </a:r>
            <a:r>
              <a:rPr lang="en-US" dirty="0">
                <a:hlinkClick r:id="rId5"/>
              </a:rPr>
              <a:t>http://web.b.ebscohost.com.leo.lib.unomaha.edu/ehost/pdfviewer/pdfviewer?sid=b9d	984da-7a2d-	4c63-b040-07068cabe090%40sessionmgr114&amp;vid=2&amp;hid=113</a:t>
            </a:r>
            <a:endParaRPr lang="en-US" dirty="0"/>
          </a:p>
          <a:p>
            <a:endParaRPr lang="en-US" dirty="0"/>
          </a:p>
        </p:txBody>
      </p:sp>
    </p:spTree>
    <p:extLst>
      <p:ext uri="{BB962C8B-B14F-4D97-AF65-F5344CB8AC3E}">
        <p14:creationId xmlns:p14="http://schemas.microsoft.com/office/powerpoint/2010/main" val="2330598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Application Developer Alliance.  (2012). Estimate Your Mobile Advertising Revenue.  	</a:t>
            </a:r>
            <a:r>
              <a:rPr lang="en-US" dirty="0">
                <a:hlinkClick r:id="rId2"/>
              </a:rPr>
              <a:t>http://</a:t>
            </a:r>
            <a:r>
              <a:rPr lang="en-US" dirty="0" smtClean="0">
                <a:hlinkClick r:id="rId2"/>
              </a:rPr>
              <a:t>devsbuild.it/resources/type/serviceproduct/estimate-your-mobile-advertising-revenue</a:t>
            </a:r>
            <a:endParaRPr lang="en-US" dirty="0"/>
          </a:p>
          <a:p>
            <a:r>
              <a:rPr lang="en-US" dirty="0" err="1"/>
              <a:t>Bohnert</a:t>
            </a:r>
            <a:r>
              <a:rPr lang="en-US" dirty="0"/>
              <a:t>, A. M., </a:t>
            </a:r>
            <a:r>
              <a:rPr lang="en-US" dirty="0" err="1"/>
              <a:t>Aikins</a:t>
            </a:r>
            <a:r>
              <a:rPr lang="en-US" dirty="0"/>
              <a:t>, J. W., &amp; </a:t>
            </a:r>
            <a:r>
              <a:rPr lang="en-US" dirty="0" err="1"/>
              <a:t>Edidin</a:t>
            </a:r>
            <a:r>
              <a:rPr lang="en-US" dirty="0"/>
              <a:t>, J. (January 01, 2007). The Role of Organized Activities 	in Facilitating Social Adaptation across the Transition to College. Journal of Adolescent   		Research, 22, 2, 189-208. 										http://jar.sagepub.com.leo.lib.unomaha.edu/content/22/2/189.full.pdf+html </a:t>
            </a:r>
          </a:p>
          <a:p>
            <a:r>
              <a:rPr lang="en-US" dirty="0" err="1"/>
              <a:t>DailyMav</a:t>
            </a:r>
            <a:r>
              <a:rPr lang="en-US" dirty="0"/>
              <a:t>.  (2014). Daily Deals on the Best in Omaha. </a:t>
            </a:r>
            <a:r>
              <a:rPr lang="en-US" dirty="0">
                <a:hlinkClick r:id="rId3"/>
              </a:rPr>
              <a:t>http://dailymav.getsocio.com/deals</a:t>
            </a:r>
            <a:endParaRPr lang="en-US" dirty="0"/>
          </a:p>
          <a:p>
            <a:r>
              <a:rPr lang="en-US" dirty="0"/>
              <a:t>Donovan, M., </a:t>
            </a:r>
            <a:r>
              <a:rPr lang="en-US" dirty="0" err="1"/>
              <a:t>Benedicks</a:t>
            </a:r>
            <a:r>
              <a:rPr lang="en-US" dirty="0"/>
              <a:t>, R., &amp; Kang, P. (November 01, 2012). Insight into performance  		improvement 	in action: Inspiration from mobile apps. Performance 		Improvement, 51, 10, 5-11.	</a:t>
            </a:r>
            <a:r>
              <a:rPr lang="en-US" dirty="0" smtClean="0">
                <a:hlinkClick r:id="rId4"/>
              </a:rPr>
              <a:t>http</a:t>
            </a:r>
            <a:r>
              <a:rPr lang="en-US" dirty="0">
                <a:hlinkClick r:id="rId4"/>
              </a:rPr>
              <a:t>://</a:t>
            </a:r>
            <a:r>
              <a:rPr lang="en-US" dirty="0" smtClean="0">
                <a:hlinkClick r:id="rId4"/>
              </a:rPr>
              <a:t>web.b.ebscohost.com.leo.lib.unomaha.edu/ehost/detail?sid=72f0d584-db7a-</a:t>
            </a:r>
            <a:r>
              <a:rPr lang="en-US" dirty="0" smtClean="0"/>
              <a:t>	43b0-b537-        </a:t>
            </a:r>
            <a:r>
              <a:rPr lang="en-US" dirty="0"/>
              <a:t>	16fe6c502603%40sessionmgr111&amp;vid=1&amp;hid=117&amp;bdata=JnNpdGU9ZWhvc3QtbGl2Z        	Q%3d%3d#db=</a:t>
            </a:r>
            <a:r>
              <a:rPr lang="en-US" dirty="0" err="1"/>
              <a:t>bth&amp;AN</a:t>
            </a:r>
            <a:r>
              <a:rPr lang="en-US" dirty="0"/>
              <a:t>=83583702</a:t>
            </a:r>
          </a:p>
          <a:p>
            <a:endParaRPr lang="en-US" dirty="0"/>
          </a:p>
        </p:txBody>
      </p:sp>
    </p:spTree>
    <p:extLst>
      <p:ext uri="{BB962C8B-B14F-4D97-AF65-F5344CB8AC3E}">
        <p14:creationId xmlns:p14="http://schemas.microsoft.com/office/powerpoint/2010/main" val="1482152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Heinonen</a:t>
            </a:r>
            <a:r>
              <a:rPr lang="en-US" dirty="0"/>
              <a:t>, K. (2011). Consumer activity in social media: Managerial approaches to 	consumers' social media behavior. Journal of Consumer </a:t>
            </a:r>
            <a:r>
              <a:rPr lang="en-US" dirty="0" err="1"/>
              <a:t>Behaviour</a:t>
            </a:r>
            <a:r>
              <a:rPr lang="en-US" dirty="0"/>
              <a:t>, 10(6), 356-364. 		 doi:10.1002/cb.376         	</a:t>
            </a:r>
            <a:r>
              <a:rPr lang="en-US" dirty="0">
                <a:hlinkClick r:id="rId2"/>
              </a:rPr>
              <a:t>http://</a:t>
            </a:r>
            <a:r>
              <a:rPr lang="en-US" dirty="0" smtClean="0">
                <a:hlinkClick r:id="rId2"/>
              </a:rPr>
              <a:t>web.b.ebscohost.com.leo.lib.unomaha.edu/ehost/pdfviewer/pdfviewer?sid=4d93f25</a:t>
            </a:r>
            <a:r>
              <a:rPr lang="en-US" dirty="0" smtClean="0"/>
              <a:t> </a:t>
            </a:r>
            <a:r>
              <a:rPr lang="en-US" dirty="0"/>
              <a:t>6-5da1-4ff9-b4f2-ff3571709edf%40sessionmgr110&amp;vid=2&amp;hid=113</a:t>
            </a:r>
          </a:p>
          <a:p>
            <a:r>
              <a:rPr lang="en-US" dirty="0" err="1"/>
              <a:t>Jil</a:t>
            </a:r>
            <a:r>
              <a:rPr lang="en-US" dirty="0"/>
              <a:t>, W.-J. K. (October 01, 2007). Effects of Consumer-Perceived Convenience on Shopping 		Intention in Mobile Commerce: An Empirical study. International Journal of E-Business 	Research, 3, 4, 3348. 		</a:t>
            </a:r>
            <a:r>
              <a:rPr lang="en-US" dirty="0">
                <a:hlinkClick r:id="rId3"/>
              </a:rPr>
              <a:t>http://</a:t>
            </a:r>
            <a:r>
              <a:rPr lang="en-US" dirty="0" smtClean="0">
                <a:hlinkClick r:id="rId3"/>
              </a:rPr>
              <a:t>search.proquest.com.leo.lib.unomaha.edu/docview/222324323?accountid=14692</a:t>
            </a:r>
            <a:endParaRPr lang="en-US" dirty="0"/>
          </a:p>
          <a:p>
            <a:r>
              <a:rPr lang="en-US" dirty="0"/>
              <a:t>Lawrence, A. (2012).  Five Customer Tips for Entrepreneur.  </a:t>
            </a:r>
            <a:r>
              <a:rPr lang="de-AT" dirty="0"/>
              <a:t>Forbes. 				</a:t>
            </a:r>
            <a:r>
              <a:rPr lang="en-US" dirty="0">
                <a:hlinkClick r:id="rId4"/>
              </a:rPr>
              <a:t>http://</a:t>
            </a:r>
            <a:r>
              <a:rPr lang="en-US" dirty="0" smtClean="0">
                <a:hlinkClick r:id="rId4"/>
              </a:rPr>
              <a:t>www.forbes.com/sites/alexlawrence/2012/11/01/five-customer-retention-tips-for-</a:t>
            </a:r>
            <a:r>
              <a:rPr lang="en-US" dirty="0" smtClean="0"/>
              <a:t>entrepreneurs</a:t>
            </a:r>
            <a:r>
              <a:rPr lang="en-US" dirty="0"/>
              <a:t>/     </a:t>
            </a:r>
          </a:p>
          <a:p>
            <a:r>
              <a:rPr lang="en-US" dirty="0"/>
              <a:t>Marketing Charts.  (2012). App Users Prefer Theme Free, Interactive Ad-Supported.        		 </a:t>
            </a:r>
            <a:r>
              <a:rPr lang="en-US" dirty="0">
                <a:hlinkClick r:id="rId5"/>
              </a:rPr>
              <a:t>http://</a:t>
            </a:r>
            <a:r>
              <a:rPr lang="en-US" dirty="0" smtClean="0">
                <a:hlinkClick r:id="rId5"/>
              </a:rPr>
              <a:t>www.marketingcharts.com/wp/online/app-users-prefer-them-free-interactive-ad-</a:t>
            </a:r>
            <a:r>
              <a:rPr lang="en-US" dirty="0" smtClean="0"/>
              <a:t>supported-23004</a:t>
            </a:r>
            <a:r>
              <a:rPr lang="en-US" dirty="0"/>
              <a:t>/</a:t>
            </a:r>
          </a:p>
          <a:p>
            <a:endParaRPr lang="en-US" dirty="0"/>
          </a:p>
        </p:txBody>
      </p:sp>
    </p:spTree>
    <p:extLst>
      <p:ext uri="{BB962C8B-B14F-4D97-AF65-F5344CB8AC3E}">
        <p14:creationId xmlns:p14="http://schemas.microsoft.com/office/powerpoint/2010/main" val="839129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Judith, G., &amp; Michael, J. S. (June 06, 2004). Success Factors and Impacts of Mobile Business 	Applications: Results from a Mobile e-Procurement Study. International Journal of 	Electronic Commerce, 8, 3, 19-41		</a:t>
            </a:r>
            <a:r>
              <a:rPr lang="en-US" dirty="0">
                <a:hlinkClick r:id="rId2"/>
              </a:rPr>
              <a:t>http://</a:t>
            </a:r>
            <a:r>
              <a:rPr lang="en-US" dirty="0" smtClean="0">
                <a:hlinkClick r:id="rId2"/>
              </a:rPr>
              <a:t>web.b.ebscohost.com.leo.lib.unomaha.edu/ehost/pdfviewer/pdfviewer?sid=b59fb563-8791-43fd-a4c6-1e2d5d02f494%40sessionmgr111&amp;vid=2&amp;hid=113</a:t>
            </a:r>
            <a:endParaRPr lang="en-US" dirty="0"/>
          </a:p>
          <a:p>
            <a:r>
              <a:rPr lang="en-US" dirty="0" err="1"/>
              <a:t>Laudon</a:t>
            </a:r>
            <a:r>
              <a:rPr lang="en-US" dirty="0"/>
              <a:t>, Kenneth C, and Carol </a:t>
            </a:r>
            <a:r>
              <a:rPr lang="en-US" dirty="0" err="1"/>
              <a:t>Guercio.Traver</a:t>
            </a:r>
            <a:r>
              <a:rPr lang="en-US" dirty="0"/>
              <a:t>. E-commerce: Business, Technology, Society. 	Boston, Mass.: Pearson, 2014.Print</a:t>
            </a:r>
          </a:p>
          <a:p>
            <a:r>
              <a:rPr lang="en-US" dirty="0"/>
              <a:t>Robyn Long, Centennial Fellow, Community Engagement Center. Personal interview. April 	24</a:t>
            </a:r>
            <a:r>
              <a:rPr lang="en-US" baseline="30000" dirty="0"/>
              <a:t>th</a:t>
            </a:r>
            <a:r>
              <a:rPr lang="en-US" dirty="0"/>
              <a:t> 2014.</a:t>
            </a:r>
          </a:p>
          <a:p>
            <a:endParaRPr lang="en-US" dirty="0"/>
          </a:p>
        </p:txBody>
      </p:sp>
    </p:spTree>
    <p:extLst>
      <p:ext uri="{BB962C8B-B14F-4D97-AF65-F5344CB8AC3E}">
        <p14:creationId xmlns:p14="http://schemas.microsoft.com/office/powerpoint/2010/main" val="3448118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340265" y="2967335"/>
            <a:ext cx="3511474"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Thank you! </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55980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Team</a:t>
            </a:r>
          </a:p>
          <a:p>
            <a:r>
              <a:rPr lang="en-US" sz="2800" dirty="0" smtClean="0"/>
              <a:t>Electronic Commerce Course</a:t>
            </a:r>
          </a:p>
          <a:p>
            <a:r>
              <a:rPr lang="en-US" sz="2800" dirty="0" err="1" smtClean="0"/>
              <a:t>MavHangOut</a:t>
            </a:r>
            <a:r>
              <a:rPr lang="en-US" sz="2800" dirty="0" smtClean="0"/>
              <a:t> Business Plan</a:t>
            </a:r>
            <a:endParaRPr lang="en-US" sz="2800" dirty="0"/>
          </a:p>
        </p:txBody>
      </p:sp>
    </p:spTree>
    <p:extLst>
      <p:ext uri="{BB962C8B-B14F-4D97-AF65-F5344CB8AC3E}">
        <p14:creationId xmlns:p14="http://schemas.microsoft.com/office/powerpoint/2010/main" val="2737356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Problem/opportunity</a:t>
            </a:r>
            <a:endParaRPr lang="en-US" dirty="0"/>
          </a:p>
        </p:txBody>
      </p:sp>
      <p:sp>
        <p:nvSpPr>
          <p:cNvPr id="3" name="Content Placeholder 2"/>
          <p:cNvSpPr>
            <a:spLocks noGrp="1"/>
          </p:cNvSpPr>
          <p:nvPr>
            <p:ph idx="1"/>
          </p:nvPr>
        </p:nvSpPr>
        <p:spPr>
          <a:xfrm>
            <a:off x="1097280" y="1845734"/>
            <a:ext cx="10058400" cy="4440766"/>
          </a:xfrm>
        </p:spPr>
        <p:txBody>
          <a:bodyPr>
            <a:noAutofit/>
          </a:bodyPr>
          <a:lstStyle/>
          <a:p>
            <a:r>
              <a:rPr lang="en-US" sz="2400" dirty="0" smtClean="0"/>
              <a:t>UNO has </a:t>
            </a:r>
            <a:r>
              <a:rPr lang="en-US" sz="2400" b="1" dirty="0" smtClean="0"/>
              <a:t>14,162</a:t>
            </a:r>
            <a:r>
              <a:rPr lang="en-US" sz="2400" dirty="0" smtClean="0"/>
              <a:t> students</a:t>
            </a:r>
          </a:p>
          <a:p>
            <a:pPr lvl="1"/>
            <a:r>
              <a:rPr lang="en-US" sz="2200" dirty="0" smtClean="0"/>
              <a:t>ca. </a:t>
            </a:r>
            <a:r>
              <a:rPr lang="en-US" sz="2200" b="1" dirty="0" smtClean="0"/>
              <a:t>295</a:t>
            </a:r>
            <a:r>
              <a:rPr lang="en-US" sz="2200" dirty="0" smtClean="0"/>
              <a:t> available organizations for students</a:t>
            </a:r>
          </a:p>
          <a:p>
            <a:pPr lvl="1"/>
            <a:r>
              <a:rPr lang="en-US" sz="2200" dirty="0" smtClean="0"/>
              <a:t>busy schedules during class time</a:t>
            </a:r>
          </a:p>
          <a:p>
            <a:r>
              <a:rPr lang="en-US" sz="2400" dirty="0" smtClean="0"/>
              <a:t>Information available in different places: </a:t>
            </a:r>
          </a:p>
          <a:p>
            <a:pPr lvl="1"/>
            <a:r>
              <a:rPr lang="en-US" sz="2200" dirty="0" err="1" smtClean="0"/>
              <a:t>DailyMav</a:t>
            </a:r>
            <a:endParaRPr lang="en-US" sz="2200" dirty="0" smtClean="0"/>
          </a:p>
          <a:p>
            <a:pPr lvl="1"/>
            <a:r>
              <a:rPr lang="en-US" sz="2200" dirty="0" err="1" smtClean="0"/>
              <a:t>MavSync</a:t>
            </a:r>
            <a:endParaRPr lang="en-US" sz="2200" dirty="0" smtClean="0"/>
          </a:p>
          <a:p>
            <a:pPr lvl="1"/>
            <a:r>
              <a:rPr lang="en-US" sz="2200" dirty="0" smtClean="0"/>
              <a:t>Maverick Weekly</a:t>
            </a:r>
          </a:p>
          <a:p>
            <a:r>
              <a:rPr lang="en-US" sz="2400" dirty="0" smtClean="0"/>
              <a:t>Finding information takes too much time</a:t>
            </a:r>
          </a:p>
          <a:p>
            <a:pPr lvl="1"/>
            <a:r>
              <a:rPr lang="en-US" sz="2200" dirty="0" smtClean="0"/>
              <a:t>Information is presented in general list with minimum filters and classification</a:t>
            </a:r>
          </a:p>
          <a:p>
            <a:pPr lvl="1"/>
            <a:r>
              <a:rPr lang="en-US" sz="2200" dirty="0" smtClean="0"/>
              <a:t>No mobile support</a:t>
            </a:r>
          </a:p>
          <a:p>
            <a:pPr lvl="1"/>
            <a:r>
              <a:rPr lang="en-US" sz="2200" dirty="0" smtClean="0"/>
              <a:t>Students want to communicate, engage, network, and make friends</a:t>
            </a:r>
          </a:p>
        </p:txBody>
      </p:sp>
    </p:spTree>
    <p:extLst>
      <p:ext uri="{BB962C8B-B14F-4D97-AF65-F5344CB8AC3E}">
        <p14:creationId xmlns:p14="http://schemas.microsoft.com/office/powerpoint/2010/main" val="637879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solution</a:t>
            </a:r>
            <a:endParaRPr lang="en-US" dirty="0"/>
          </a:p>
        </p:txBody>
      </p:sp>
      <p:sp>
        <p:nvSpPr>
          <p:cNvPr id="3" name="Content Placeholder 2"/>
          <p:cNvSpPr>
            <a:spLocks noGrp="1"/>
          </p:cNvSpPr>
          <p:nvPr>
            <p:ph idx="1"/>
          </p:nvPr>
        </p:nvSpPr>
        <p:spPr/>
        <p:txBody>
          <a:bodyPr>
            <a:normAutofit/>
          </a:bodyPr>
          <a:lstStyle/>
          <a:p>
            <a:pPr lvl="0"/>
            <a:r>
              <a:rPr lang="en-US" sz="2400" b="1" dirty="0" smtClean="0"/>
              <a:t>Ubiquity</a:t>
            </a:r>
          </a:p>
          <a:p>
            <a:pPr lvl="0"/>
            <a:r>
              <a:rPr lang="en-US" sz="2400" b="1" dirty="0" smtClean="0"/>
              <a:t>Global reach</a:t>
            </a:r>
          </a:p>
          <a:p>
            <a:pPr lvl="0"/>
            <a:r>
              <a:rPr lang="en-US" sz="2400" b="1" dirty="0" smtClean="0"/>
              <a:t>Universal Standards</a:t>
            </a:r>
          </a:p>
          <a:p>
            <a:pPr lvl="0"/>
            <a:r>
              <a:rPr lang="en-US" sz="2400" b="1" dirty="0" smtClean="0"/>
              <a:t>Richness</a:t>
            </a:r>
          </a:p>
          <a:p>
            <a:pPr lvl="0"/>
            <a:r>
              <a:rPr lang="en-US" sz="2400" b="1" dirty="0" smtClean="0"/>
              <a:t>Interactivity</a:t>
            </a:r>
            <a:endParaRPr lang="en-US" sz="2400" dirty="0"/>
          </a:p>
          <a:p>
            <a:pPr lvl="0"/>
            <a:r>
              <a:rPr lang="en-US" sz="2400" b="1" dirty="0" smtClean="0"/>
              <a:t>Information Density</a:t>
            </a:r>
          </a:p>
          <a:p>
            <a:pPr lvl="0"/>
            <a:r>
              <a:rPr lang="en-US" sz="2400" b="1" dirty="0" smtClean="0"/>
              <a:t>Personalization/Customization</a:t>
            </a:r>
          </a:p>
          <a:p>
            <a:pPr lvl="0"/>
            <a:r>
              <a:rPr lang="en-US" sz="2400" b="1" dirty="0" smtClean="0"/>
              <a:t>Social Technology</a:t>
            </a:r>
            <a:endParaRPr lang="en-US" sz="2400" dirty="0"/>
          </a:p>
        </p:txBody>
      </p:sp>
    </p:spTree>
    <p:extLst>
      <p:ext uri="{BB962C8B-B14F-4D97-AF65-F5344CB8AC3E}">
        <p14:creationId xmlns:p14="http://schemas.microsoft.com/office/powerpoint/2010/main" val="190472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9891" y="195942"/>
            <a:ext cx="10058400" cy="650657"/>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Relevant Research Findings</a:t>
            </a:r>
            <a:endParaRPr lang="en-US" dirty="0"/>
          </a:p>
        </p:txBody>
      </p:sp>
      <p:sp>
        <p:nvSpPr>
          <p:cNvPr id="3" name="Content Placeholder 2"/>
          <p:cNvSpPr txBox="1">
            <a:spLocks/>
          </p:cNvSpPr>
          <p:nvPr/>
        </p:nvSpPr>
        <p:spPr>
          <a:xfrm>
            <a:off x="219891" y="1015326"/>
            <a:ext cx="5707380" cy="533648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smtClean="0"/>
              <a:t>Literature Review</a:t>
            </a:r>
          </a:p>
          <a:p>
            <a:pPr lvl="1">
              <a:buFont typeface="Arial" panose="020B0604020202020204" pitchFamily="34" charset="0"/>
              <a:buChar char="•"/>
            </a:pPr>
            <a:r>
              <a:rPr lang="en-US" sz="2400" dirty="0" smtClean="0"/>
              <a:t>Social learning environment</a:t>
            </a:r>
          </a:p>
          <a:p>
            <a:pPr lvl="1">
              <a:buFont typeface="Arial" panose="020B0604020202020204" pitchFamily="34" charset="0"/>
              <a:buChar char="•"/>
            </a:pPr>
            <a:r>
              <a:rPr lang="en-US" sz="2400" dirty="0" smtClean="0"/>
              <a:t>User’s preferences and marketing trends in E-commerce</a:t>
            </a:r>
          </a:p>
          <a:p>
            <a:pPr lvl="1">
              <a:buFont typeface="Arial" panose="020B0604020202020204" pitchFamily="34" charset="0"/>
              <a:buChar char="•"/>
            </a:pPr>
            <a:r>
              <a:rPr lang="en-US" sz="2400" dirty="0" smtClean="0"/>
              <a:t>Key factors to implement successful apps</a:t>
            </a:r>
          </a:p>
          <a:p>
            <a:r>
              <a:rPr lang="en-US" sz="2400" b="1" dirty="0" smtClean="0"/>
              <a:t>Focus Groups</a:t>
            </a:r>
          </a:p>
          <a:p>
            <a:pPr lvl="1">
              <a:buFont typeface="Arial" panose="020B0604020202020204" pitchFamily="34" charset="0"/>
              <a:buChar char="•"/>
            </a:pPr>
            <a:r>
              <a:rPr lang="en-US" sz="2400" dirty="0" smtClean="0"/>
              <a:t>UNO students use of available tools</a:t>
            </a:r>
          </a:p>
          <a:p>
            <a:pPr lvl="1">
              <a:buFont typeface="Arial" panose="020B0604020202020204" pitchFamily="34" charset="0"/>
              <a:buChar char="•"/>
            </a:pPr>
            <a:r>
              <a:rPr lang="en-US" sz="2400" dirty="0" smtClean="0"/>
              <a:t>Desire for a more beneficial and convenient tool</a:t>
            </a:r>
          </a:p>
          <a:p>
            <a:pPr lvl="1">
              <a:buFont typeface="Arial" panose="020B0604020202020204" pitchFamily="34" charset="0"/>
              <a:buChar char="•"/>
            </a:pPr>
            <a:r>
              <a:rPr lang="en-US" sz="2400" dirty="0" smtClean="0"/>
              <a:t>Not aware of all available organizations/events</a:t>
            </a:r>
          </a:p>
        </p:txBody>
      </p:sp>
      <p:sp>
        <p:nvSpPr>
          <p:cNvPr id="4" name="Content Placeholder 2"/>
          <p:cNvSpPr txBox="1">
            <a:spLocks/>
          </p:cNvSpPr>
          <p:nvPr/>
        </p:nvSpPr>
        <p:spPr>
          <a:xfrm>
            <a:off x="6370320" y="1015325"/>
            <a:ext cx="5707380" cy="533648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smtClean="0"/>
              <a:t>Interviews</a:t>
            </a:r>
          </a:p>
          <a:p>
            <a:r>
              <a:rPr lang="en-US" sz="2400" dirty="0" smtClean="0"/>
              <a:t>MavSync</a:t>
            </a:r>
          </a:p>
          <a:p>
            <a:pPr lvl="1">
              <a:buFont typeface="Arial" panose="020B0604020202020204" pitchFamily="34" charset="0"/>
              <a:buChar char="•"/>
            </a:pPr>
            <a:r>
              <a:rPr lang="en-US" sz="2400" dirty="0" smtClean="0"/>
              <a:t>No mobile support</a:t>
            </a:r>
          </a:p>
          <a:p>
            <a:pPr lvl="1">
              <a:buFont typeface="Arial" panose="020B0604020202020204" pitchFamily="34" charset="0"/>
              <a:buChar char="•"/>
            </a:pPr>
            <a:r>
              <a:rPr lang="en-US" sz="2400" dirty="0" smtClean="0"/>
              <a:t>General lists</a:t>
            </a:r>
          </a:p>
          <a:p>
            <a:pPr lvl="1">
              <a:buFont typeface="Arial" panose="020B0604020202020204" pitchFamily="34" charset="0"/>
              <a:buChar char="•"/>
            </a:pPr>
            <a:r>
              <a:rPr lang="en-US" sz="2400" dirty="0" smtClean="0"/>
              <a:t>No customization and personalization</a:t>
            </a:r>
          </a:p>
          <a:p>
            <a:r>
              <a:rPr lang="en-US" sz="2400" b="1" dirty="0" smtClean="0"/>
              <a:t>Surveys</a:t>
            </a:r>
          </a:p>
          <a:p>
            <a:pPr lvl="1">
              <a:buFont typeface="Arial" panose="020B0604020202020204" pitchFamily="34" charset="0"/>
              <a:buChar char="•"/>
            </a:pPr>
            <a:r>
              <a:rPr lang="en-US" sz="2400" dirty="0" smtClean="0"/>
              <a:t>Desire of customization and personalization</a:t>
            </a:r>
          </a:p>
          <a:p>
            <a:pPr lvl="1">
              <a:buFont typeface="Arial" panose="020B0604020202020204" pitchFamily="34" charset="0"/>
              <a:buChar char="•"/>
            </a:pPr>
            <a:r>
              <a:rPr lang="en-US" sz="2400" dirty="0" smtClean="0"/>
              <a:t>Use and desire of a mobile app</a:t>
            </a:r>
            <a:endParaRPr lang="en-US" sz="2400" dirty="0"/>
          </a:p>
        </p:txBody>
      </p:sp>
    </p:spTree>
    <p:extLst>
      <p:ext uri="{BB962C8B-B14F-4D97-AF65-F5344CB8AC3E}">
        <p14:creationId xmlns:p14="http://schemas.microsoft.com/office/powerpoint/2010/main" val="1358268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 Social Learning</a:t>
            </a:r>
            <a:endParaRPr lang="en-US" dirty="0"/>
          </a:p>
        </p:txBody>
      </p:sp>
      <p:sp>
        <p:nvSpPr>
          <p:cNvPr id="3" name="Content Placeholder 2"/>
          <p:cNvSpPr>
            <a:spLocks noGrp="1"/>
          </p:cNvSpPr>
          <p:nvPr>
            <p:ph idx="1"/>
          </p:nvPr>
        </p:nvSpPr>
        <p:spPr>
          <a:xfrm>
            <a:off x="1097280" y="1845733"/>
            <a:ext cx="5946987" cy="4226293"/>
          </a:xfrm>
        </p:spPr>
        <p:txBody>
          <a:bodyPr>
            <a:normAutofit fontScale="85000" lnSpcReduction="10000"/>
          </a:bodyPr>
          <a:lstStyle/>
          <a:p>
            <a:pPr marL="0" indent="0">
              <a:buNone/>
            </a:pPr>
            <a:r>
              <a:rPr lang="en-US" sz="2400" dirty="0" smtClean="0"/>
              <a:t>A social learning environment can be created through conversations among participants. By sharing stories, ideas, and experiences among the members of the social system, </a:t>
            </a:r>
            <a:r>
              <a:rPr lang="en-US" sz="2400" b="1" dirty="0" smtClean="0">
                <a:solidFill>
                  <a:schemeClr val="accent1">
                    <a:lumMod val="75000"/>
                  </a:schemeClr>
                </a:solidFill>
              </a:rPr>
              <a:t>members are encouraged to learn from each other</a:t>
            </a:r>
            <a:r>
              <a:rPr lang="en-US" sz="2400" dirty="0" smtClean="0"/>
              <a:t>.  Incorporating entertainment and education promotes educational contents (Papa et al., 2001).</a:t>
            </a:r>
          </a:p>
          <a:p>
            <a:pPr marL="0" indent="0">
              <a:buNone/>
            </a:pPr>
            <a:r>
              <a:rPr lang="en-US" sz="2400" dirty="0"/>
              <a:t>Communication exchange and entertainment activities attract audience’s attention, </a:t>
            </a:r>
            <a:r>
              <a:rPr lang="en-US" sz="2400" b="1" dirty="0">
                <a:solidFill>
                  <a:schemeClr val="accent1">
                    <a:lumMod val="75000"/>
                  </a:schemeClr>
                </a:solidFill>
              </a:rPr>
              <a:t>influence audiences’ knowledge, attitude, social and behavior change </a:t>
            </a:r>
            <a:r>
              <a:rPr lang="en-US" sz="2400" dirty="0" smtClean="0"/>
              <a:t/>
            </a:r>
            <a:br>
              <a:rPr lang="en-US" sz="2400" dirty="0" smtClean="0"/>
            </a:br>
            <a:r>
              <a:rPr lang="en-US" sz="2400" dirty="0" smtClean="0"/>
              <a:t>(</a:t>
            </a:r>
            <a:r>
              <a:rPr lang="en-US" sz="2400" dirty="0"/>
              <a:t>Papa et al., 2001</a:t>
            </a:r>
            <a:r>
              <a:rPr lang="en-US" sz="2400" dirty="0" smtClean="0"/>
              <a:t>).</a:t>
            </a:r>
          </a:p>
          <a:p>
            <a:pPr marL="0" indent="0">
              <a:buNone/>
            </a:pPr>
            <a:r>
              <a:rPr lang="en-US" sz="2400" dirty="0"/>
              <a:t>Organized activities help students to have better friendship and lower loneliness.  Activities involvement are opportunities for students to engage with the community and better </a:t>
            </a:r>
            <a:r>
              <a:rPr lang="en-US" sz="2400" b="1" dirty="0">
                <a:solidFill>
                  <a:schemeClr val="accent1">
                    <a:lumMod val="75000"/>
                  </a:schemeClr>
                </a:solidFill>
              </a:rPr>
              <a:t>develop their social skills </a:t>
            </a:r>
            <a:r>
              <a:rPr lang="en-US" sz="2400" dirty="0"/>
              <a:t>(</a:t>
            </a:r>
            <a:r>
              <a:rPr lang="en-US" sz="2400" dirty="0" err="1"/>
              <a:t>Bohnert</a:t>
            </a:r>
            <a:r>
              <a:rPr lang="en-US" sz="2400" dirty="0"/>
              <a:t>, </a:t>
            </a:r>
            <a:r>
              <a:rPr lang="en-US" sz="2400" dirty="0" err="1"/>
              <a:t>Aikins</a:t>
            </a:r>
            <a:r>
              <a:rPr lang="en-US" sz="2400" dirty="0"/>
              <a:t>, &amp; </a:t>
            </a:r>
            <a:r>
              <a:rPr lang="en-US" sz="2400" dirty="0" err="1"/>
              <a:t>Ediline</a:t>
            </a:r>
            <a:r>
              <a:rPr lang="en-US" sz="2400" dirty="0"/>
              <a:t>, 2007</a:t>
            </a:r>
            <a:r>
              <a:rPr lang="en-US" sz="2400" dirty="0" smtClean="0"/>
              <a:t>).</a:t>
            </a:r>
            <a:endParaRPr lang="en-US" sz="2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270299" y="1899442"/>
            <a:ext cx="2188456" cy="39876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644959" y="1899443"/>
            <a:ext cx="2178755" cy="393391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9468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 Users’ Preferences</a:t>
            </a:r>
            <a:endParaRPr lang="en-US" dirty="0"/>
          </a:p>
        </p:txBody>
      </p:sp>
      <p:sp>
        <p:nvSpPr>
          <p:cNvPr id="3" name="Content Placeholder 2"/>
          <p:cNvSpPr>
            <a:spLocks noGrp="1"/>
          </p:cNvSpPr>
          <p:nvPr>
            <p:ph idx="1"/>
          </p:nvPr>
        </p:nvSpPr>
        <p:spPr/>
        <p:txBody>
          <a:bodyPr>
            <a:normAutofit/>
          </a:bodyPr>
          <a:lstStyle/>
          <a:p>
            <a:r>
              <a:rPr lang="en-US" i="1" dirty="0"/>
              <a:t>“Accessibility, real-time, variety, exclusivity” (</a:t>
            </a:r>
            <a:r>
              <a:rPr lang="en-US" i="1" dirty="0" err="1"/>
              <a:t>Heinonen</a:t>
            </a:r>
            <a:r>
              <a:rPr lang="en-US" i="1" dirty="0"/>
              <a:t>, 2011</a:t>
            </a:r>
            <a:r>
              <a:rPr lang="en-US" i="1" dirty="0" smtClean="0"/>
              <a:t>)</a:t>
            </a:r>
            <a:endParaRPr lang="en-US" dirty="0"/>
          </a:p>
          <a:p>
            <a:r>
              <a:rPr lang="en-US" dirty="0" smtClean="0"/>
              <a:t>Users want convenience, they want to do the minimal effort to attain something or to make a purchase.  Mobile devices are convenient for quick access to information, and purchase of products anytime and anywhere.  Convenience, ubiquity, localization, and personalization improve customer experience, increase customer satisfaction  and customer relations (Jill, 2007).</a:t>
            </a:r>
          </a:p>
          <a:p>
            <a:r>
              <a:rPr lang="en-US" dirty="0" smtClean="0"/>
              <a:t>Contextual Marketing finds who they are, where they are located, what they do.  Actively understand customers and deliver a message at the appropriate time and place.  This creates customer satisfaction (</a:t>
            </a:r>
            <a:r>
              <a:rPr lang="en-US" dirty="0" err="1" smtClean="0"/>
              <a:t>Xumieng</a:t>
            </a:r>
            <a:r>
              <a:rPr lang="en-US" dirty="0" smtClean="0"/>
              <a:t> &amp; </a:t>
            </a:r>
            <a:r>
              <a:rPr lang="en-US" dirty="0" err="1" smtClean="0"/>
              <a:t>Mojtaba</a:t>
            </a:r>
            <a:r>
              <a:rPr lang="en-US" dirty="0" smtClean="0"/>
              <a:t>, 2004).</a:t>
            </a:r>
          </a:p>
          <a:p>
            <a:r>
              <a:rPr lang="en-US" dirty="0"/>
              <a:t/>
            </a:r>
            <a:br>
              <a:rPr lang="en-US" dirty="0"/>
            </a:br>
            <a:r>
              <a:rPr lang="en-US" dirty="0" smtClean="0"/>
              <a:t>Free smartphone app supported by advertisings is preferable over a paid app with no advertisings. (Marketing Charts, 2012, supported through our survey).</a:t>
            </a:r>
          </a:p>
          <a:p>
            <a:endParaRPr lang="en-US" dirty="0" smtClean="0"/>
          </a:p>
          <a:p>
            <a:endParaRPr lang="en-US" dirty="0"/>
          </a:p>
        </p:txBody>
      </p:sp>
    </p:spTree>
    <p:extLst>
      <p:ext uri="{BB962C8B-B14F-4D97-AF65-F5344CB8AC3E}">
        <p14:creationId xmlns:p14="http://schemas.microsoft.com/office/powerpoint/2010/main" val="1188377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 Successful Apps</a:t>
            </a:r>
            <a:endParaRPr lang="en-US" dirty="0"/>
          </a:p>
        </p:txBody>
      </p:sp>
      <p:sp>
        <p:nvSpPr>
          <p:cNvPr id="3" name="Content Placeholder 2"/>
          <p:cNvSpPr>
            <a:spLocks noGrp="1"/>
          </p:cNvSpPr>
          <p:nvPr>
            <p:ph idx="1"/>
          </p:nvPr>
        </p:nvSpPr>
        <p:spPr>
          <a:xfrm>
            <a:off x="1097280" y="2154972"/>
            <a:ext cx="5457632" cy="3714122"/>
          </a:xfrm>
        </p:spPr>
        <p:txBody>
          <a:bodyPr/>
          <a:lstStyle/>
          <a:p>
            <a:r>
              <a:rPr lang="en-US" dirty="0" smtClean="0"/>
              <a:t>Adapted to users, relevance for users increase the use of the app.  Also, location specific information, customizable, portable.  Adaptability to collect and analyze input data (Donovan, </a:t>
            </a:r>
            <a:r>
              <a:rPr lang="en-US" dirty="0" err="1" smtClean="0"/>
              <a:t>Benedicks</a:t>
            </a:r>
            <a:r>
              <a:rPr lang="en-US" dirty="0" smtClean="0"/>
              <a:t>, &amp; </a:t>
            </a:r>
            <a:r>
              <a:rPr lang="en-US" dirty="0" err="1" smtClean="0"/>
              <a:t>Kan</a:t>
            </a:r>
            <a:r>
              <a:rPr lang="en-US" dirty="0" smtClean="0"/>
              <a:t> 2012).</a:t>
            </a:r>
          </a:p>
          <a:p>
            <a:r>
              <a:rPr lang="en-US" dirty="0" smtClean="0"/>
              <a:t>Secure log in procedure and user support increase the app success (Judith &amp; Michael, 2004).</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264122" y="2154972"/>
            <a:ext cx="2065172" cy="32389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9503596" y="2154972"/>
            <a:ext cx="2011475" cy="32269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963304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605</TotalTime>
  <Words>1420</Words>
  <Application>Microsoft Office PowerPoint</Application>
  <PresentationFormat>Personalizado</PresentationFormat>
  <Paragraphs>217</Paragraphs>
  <Slides>27</Slides>
  <Notes>6</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Retrospect</vt:lpstr>
      <vt:lpstr>MavHangOut</vt:lpstr>
      <vt:lpstr>Agenda</vt:lpstr>
      <vt:lpstr>Introduction</vt:lpstr>
      <vt:lpstr>Problem/opportunity</vt:lpstr>
      <vt:lpstr>Ecommerce solution</vt:lpstr>
      <vt:lpstr>Presentación de PowerPoint</vt:lpstr>
      <vt:lpstr>Literature Review – Social Learning</vt:lpstr>
      <vt:lpstr>Literature Review – Users’ Preferences</vt:lpstr>
      <vt:lpstr>Literature Review – Successful Apps</vt:lpstr>
      <vt:lpstr>Business Plan</vt:lpstr>
      <vt:lpstr>Value Proposition</vt:lpstr>
      <vt:lpstr>Market Opportunity</vt:lpstr>
      <vt:lpstr>Revenue Model</vt:lpstr>
      <vt:lpstr>Cost Estimations –iPhone, Android, iPad</vt:lpstr>
      <vt:lpstr>Ad Revenue Estimation</vt:lpstr>
      <vt:lpstr>Competitive Environment</vt:lpstr>
      <vt:lpstr>Competitive Advantage</vt:lpstr>
      <vt:lpstr>Market Strategy</vt:lpstr>
      <vt:lpstr>Organizational Development</vt:lpstr>
      <vt:lpstr>Management Team</vt:lpstr>
      <vt:lpstr>Conclusion</vt:lpstr>
      <vt:lpstr>Recommendations</vt:lpstr>
      <vt:lpstr>References</vt:lpstr>
      <vt:lpstr>References</vt:lpstr>
      <vt:lpstr>References</vt:lpstr>
      <vt:lpstr>References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MavHangout business plan</dc:title>
  <dc:creator>rborge</dc:creator>
  <cp:lastModifiedBy>RubeniaOlaska Borge Flores</cp:lastModifiedBy>
  <cp:revision>97</cp:revision>
  <dcterms:created xsi:type="dcterms:W3CDTF">2014-05-04T20:45:35Z</dcterms:created>
  <dcterms:modified xsi:type="dcterms:W3CDTF">2017-09-30T05:08:24Z</dcterms:modified>
</cp:coreProperties>
</file>