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5" r:id="rId18"/>
    <p:sldId id="276" r:id="rId19"/>
    <p:sldId id="277" r:id="rId20"/>
    <p:sldId id="274" r:id="rId21"/>
    <p:sldId id="278" r:id="rId22"/>
    <p:sldId id="26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Inter" panose="020B0604020202020204" charset="0"/>
      <p:regular r:id="rId29"/>
      <p:bold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1968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73" autoAdjust="0"/>
  </p:normalViewPr>
  <p:slideViewPr>
    <p:cSldViewPr snapToGrid="0">
      <p:cViewPr varScale="1">
        <p:scale>
          <a:sx n="137" d="100"/>
          <a:sy n="137" d="100"/>
        </p:scale>
        <p:origin x="120" y="138"/>
      </p:cViewPr>
      <p:guideLst>
        <p:guide orient="horz" pos="1008"/>
        <p:guide pos="1968"/>
        <p:guide orient="horz" pos="756"/>
        <p:guide pos="1728"/>
        <p:guide pos="2016"/>
        <p:guide orient="horz" pos="2244"/>
        <p:guide orient="horz" pos="948"/>
        <p:guide pos="1872"/>
        <p:guide pos="2544"/>
        <p:guide orient="horz" pos="2100"/>
        <p:guide orient="horz" pos="228"/>
        <p:guide orient="horz" pos="2288"/>
        <p:guide pos="1632"/>
        <p:guide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Recommending picking out he most interesting and important parts from your documentation. </a:t>
            </a:r>
            <a:endParaRPr/>
          </a:p>
        </p:txBody>
      </p:sp>
      <p:sp>
        <p:nvSpPr>
          <p:cNvPr id="62" name="Google Shape;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951138c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951138c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df951138c0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95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29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587600" y="3261400"/>
            <a:ext cx="5968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249050" y="1716300"/>
            <a:ext cx="66459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sz="4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4943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982496">
            <a:off x="6157459" y="-468357"/>
            <a:ext cx="5190309" cy="296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uge Chapter Head">
  <p:cSld name="Huge Chapter Head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5400000" flipH="1">
            <a:off x="2160401" y="-2621598"/>
            <a:ext cx="4657500" cy="9588000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121450" y="1659075"/>
            <a:ext cx="49011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505800" y="2061000"/>
            <a:ext cx="71805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3600" b="1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592241">
            <a:off x="-1365596" y="-1154886"/>
            <a:ext cx="5190313" cy="296496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1505800" y="2965500"/>
            <a:ext cx="5893500" cy="6960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cxnSp>
        <p:nvCxnSpPr>
          <p:cNvPr id="40" name="Google Shape;40;p7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43386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43400" y="957250"/>
            <a:ext cx="42585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2884350" y="2248500"/>
            <a:ext cx="33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Questions?</a:t>
            </a:r>
            <a:endParaRPr sz="30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8387" y="2190750"/>
            <a:ext cx="19729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093834">
            <a:off x="-1351691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enia-Borge/kaggle_practice/blob/main/exploratory-analysis-heart-data.ipynb" TargetMode="External"/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Rubenia-Borge/kaggle_practice/blob/main/perceptron-algorithm.ipynb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085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54942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982496">
            <a:off x="6157459" y="-468357"/>
            <a:ext cx="5190308" cy="296496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587600" y="3261400"/>
            <a:ext cx="5968800" cy="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49050" y="1716300"/>
            <a:ext cx="6645900" cy="135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KaggleX</a:t>
            </a:r>
            <a:r>
              <a:rPr lang="en-US" dirty="0"/>
              <a:t>- Showcase Template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5131-7F7A-65EE-A540-D2C30339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Numerical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48CED-5B96-5AE8-1FEF-1A1BC1DA26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Chart, histogram">
            <a:extLst>
              <a:ext uri="{FF2B5EF4-FFF2-40B4-BE49-F238E27FC236}">
                <a16:creationId xmlns:a16="http://schemas.microsoft.com/office/drawing/2014/main" id="{893ED0EE-E773-7809-9442-049767C3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936976"/>
            <a:ext cx="4073236" cy="3503406"/>
          </a:xfrm>
          <a:prstGeom prst="rect">
            <a:avLst/>
          </a:prstGeom>
        </p:spPr>
      </p:pic>
      <p:pic>
        <p:nvPicPr>
          <p:cNvPr id="8" name="Picture 7" descr="Chart, histogram">
            <a:extLst>
              <a:ext uri="{FF2B5EF4-FFF2-40B4-BE49-F238E27FC236}">
                <a16:creationId xmlns:a16="http://schemas.microsoft.com/office/drawing/2014/main" id="{5C970E1A-3DD2-989C-5141-55639FB4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45" y="936976"/>
            <a:ext cx="3796145" cy="35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1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F14-58AE-C662-22FE-609238F5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4378F-BF8B-E9E9-A3F9-FCC5834E2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Chart, box and whisker chart">
            <a:extLst>
              <a:ext uri="{FF2B5EF4-FFF2-40B4-BE49-F238E27FC236}">
                <a16:creationId xmlns:a16="http://schemas.microsoft.com/office/drawing/2014/main" id="{846D5F96-9371-C2DE-5E80-3E022D46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09" y="735722"/>
            <a:ext cx="5010098" cy="40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8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792B-D3B3-D1BA-E151-BD1BDB6F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Smaller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1541E-693E-D0AE-A5A2-6473B4319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Graphical user interface, text, application">
            <a:extLst>
              <a:ext uri="{FF2B5EF4-FFF2-40B4-BE49-F238E27FC236}">
                <a16:creationId xmlns:a16="http://schemas.microsoft.com/office/drawing/2014/main" id="{3C62164F-4287-8113-CC06-3AD95806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47484"/>
            <a:ext cx="776547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8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37CB-CCB2-6A7A-9DEF-2AA040D7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336DF-CB84-E6F9-1E19-0D3004760E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art, diagram">
            <a:extLst>
              <a:ext uri="{FF2B5EF4-FFF2-40B4-BE49-F238E27FC236}">
                <a16:creationId xmlns:a16="http://schemas.microsoft.com/office/drawing/2014/main" id="{28A5FF16-8D8E-9047-5F44-1CCBEBBC1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96" y="658648"/>
            <a:ext cx="5216688" cy="44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1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8A1F-F50A-6545-0120-37A5E20D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9CCD9-B99C-105E-E37C-77045DE75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74B497C-FC9E-6399-AACE-34CA45C8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808830"/>
            <a:ext cx="8492836" cy="38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8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20CD-6F16-8720-37BF-D96AA88D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9DA6-F861-B873-145B-3049DEAAB4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Chart">
            <a:extLst>
              <a:ext uri="{FF2B5EF4-FFF2-40B4-BE49-F238E27FC236}">
                <a16:creationId xmlns:a16="http://schemas.microsoft.com/office/drawing/2014/main" id="{EC956817-0644-AC84-49B2-FC21E875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45" y="708488"/>
            <a:ext cx="4627861" cy="43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1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2E07-D471-1F05-260A-55AA22CB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160B5-85FA-28CB-7BC6-0AB554F9E0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Table">
            <a:extLst>
              <a:ext uri="{FF2B5EF4-FFF2-40B4-BE49-F238E27FC236}">
                <a16:creationId xmlns:a16="http://schemas.microsoft.com/office/drawing/2014/main" id="{E13E7981-598F-0312-C937-D8D2AA24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91848"/>
            <a:ext cx="3537530" cy="207624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6F55838-D26D-72F6-3768-FCB900C3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47" y="762000"/>
            <a:ext cx="3201053" cy="374419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F9CA63B-6CEF-5373-797D-32BA4DB8B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2889434"/>
            <a:ext cx="2202695" cy="207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 rot="5400000" flipH="1">
            <a:off x="2160497" y="-2621502"/>
            <a:ext cx="4657358" cy="9587949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2121450" y="1645525"/>
            <a:ext cx="4901100" cy="19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Artificial Neural Networks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27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020B-82B8-5BD5-B553-F48E0350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0D70-2B3E-DA9C-0F33-CFBD79CFCC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DA25A3-5E02-38B3-2481-940F788E767A}"/>
              </a:ext>
            </a:extLst>
          </p:cNvPr>
          <p:cNvGrpSpPr/>
          <p:nvPr/>
        </p:nvGrpSpPr>
        <p:grpSpPr>
          <a:xfrm>
            <a:off x="210461" y="803207"/>
            <a:ext cx="8742044" cy="3925620"/>
            <a:chOff x="210461" y="803207"/>
            <a:chExt cx="8742044" cy="392562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9D288335-99CC-2BBB-9423-A94BB9D6E12E}"/>
                </a:ext>
              </a:extLst>
            </p:cNvPr>
            <p:cNvSpPr/>
            <p:nvPr/>
          </p:nvSpPr>
          <p:spPr>
            <a:xfrm>
              <a:off x="503780" y="803207"/>
              <a:ext cx="533400" cy="5295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07C47B0-3B0C-BB02-2C80-E8CC41B6FB76}"/>
                </a:ext>
              </a:extLst>
            </p:cNvPr>
            <p:cNvSpPr/>
            <p:nvPr/>
          </p:nvSpPr>
          <p:spPr>
            <a:xfrm>
              <a:off x="501100" y="1859968"/>
              <a:ext cx="533400" cy="5295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AAF15737-1C10-6540-9022-03C0989C1FF7}"/>
                </a:ext>
              </a:extLst>
            </p:cNvPr>
            <p:cNvSpPr/>
            <p:nvPr/>
          </p:nvSpPr>
          <p:spPr>
            <a:xfrm>
              <a:off x="501100" y="2811239"/>
              <a:ext cx="533400" cy="5295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4CDE3D43-4FFB-2FDF-890E-B83DE455E9E0}"/>
                </a:ext>
              </a:extLst>
            </p:cNvPr>
            <p:cNvSpPr/>
            <p:nvPr/>
          </p:nvSpPr>
          <p:spPr>
            <a:xfrm>
              <a:off x="501100" y="3810792"/>
              <a:ext cx="533400" cy="5295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BEB2CF-1E8B-3D54-0F24-A29A0B38B794}"/>
                </a:ext>
              </a:extLst>
            </p:cNvPr>
            <p:cNvSpPr/>
            <p:nvPr/>
          </p:nvSpPr>
          <p:spPr>
            <a:xfrm>
              <a:off x="2213043" y="1376241"/>
              <a:ext cx="474921" cy="393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6C987E-0807-81DF-B7E9-0CCAB2C6307C}"/>
                </a:ext>
              </a:extLst>
            </p:cNvPr>
            <p:cNvSpPr/>
            <p:nvPr/>
          </p:nvSpPr>
          <p:spPr>
            <a:xfrm>
              <a:off x="2213044" y="2019975"/>
              <a:ext cx="474921" cy="393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7D23A0-96A5-D91F-E133-7707007E92B8}"/>
                </a:ext>
              </a:extLst>
            </p:cNvPr>
            <p:cNvSpPr/>
            <p:nvPr/>
          </p:nvSpPr>
          <p:spPr>
            <a:xfrm>
              <a:off x="2213043" y="2754778"/>
              <a:ext cx="474921" cy="393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3FAFEF-0E66-55B6-1E9C-09885F9EEDC6}"/>
                </a:ext>
              </a:extLst>
            </p:cNvPr>
            <p:cNvSpPr/>
            <p:nvPr/>
          </p:nvSpPr>
          <p:spPr>
            <a:xfrm>
              <a:off x="2213042" y="3489581"/>
              <a:ext cx="474921" cy="393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F12036-C567-8325-A3D0-0CA57357DB11}"/>
                </a:ext>
              </a:extLst>
            </p:cNvPr>
            <p:cNvSpPr/>
            <p:nvPr/>
          </p:nvSpPr>
          <p:spPr>
            <a:xfrm>
              <a:off x="3726694" y="2315911"/>
              <a:ext cx="1176669" cy="393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0AA2F226-BCCB-3B49-2932-BB313FEF2CA0}"/>
                </a:ext>
              </a:extLst>
            </p:cNvPr>
            <p:cNvSpPr/>
            <p:nvPr/>
          </p:nvSpPr>
          <p:spPr>
            <a:xfrm>
              <a:off x="5543226" y="1691027"/>
              <a:ext cx="2057400" cy="1638967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PERCEPTRON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C833FEA6-92E2-EB52-6CF6-2DD3948AC1E5}"/>
                </a:ext>
              </a:extLst>
            </p:cNvPr>
            <p:cNvSpPr/>
            <p:nvPr/>
          </p:nvSpPr>
          <p:spPr>
            <a:xfrm>
              <a:off x="8085577" y="2238923"/>
              <a:ext cx="557323" cy="5431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A20BCE2-C032-A9CD-472C-0F6CE75CFF67}"/>
                </a:ext>
              </a:extLst>
            </p:cNvPr>
            <p:cNvCxnSpPr>
              <a:stCxn id="5" idx="6"/>
              <a:endCxn id="9" idx="1"/>
            </p:cNvCxnSpPr>
            <p:nvPr/>
          </p:nvCxnSpPr>
          <p:spPr>
            <a:xfrm>
              <a:off x="1037180" y="1067957"/>
              <a:ext cx="1175863" cy="50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A92DECB-D59C-8781-EA91-BDFD99BFC127}"/>
                </a:ext>
              </a:extLst>
            </p:cNvPr>
            <p:cNvCxnSpPr>
              <a:stCxn id="6" idx="6"/>
              <a:endCxn id="10" idx="1"/>
            </p:cNvCxnSpPr>
            <p:nvPr/>
          </p:nvCxnSpPr>
          <p:spPr>
            <a:xfrm>
              <a:off x="1034500" y="2124718"/>
              <a:ext cx="1178544" cy="91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0E817B5-4D77-CFAC-E7A3-49598369593C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>
            <a:xfrm flipV="1">
              <a:off x="1034500" y="2951444"/>
              <a:ext cx="1178543" cy="124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AA656BC-1FA2-AFFB-FBF9-2E49956DCA3D}"/>
                </a:ext>
              </a:extLst>
            </p:cNvPr>
            <p:cNvCxnSpPr>
              <a:stCxn id="8" idx="6"/>
              <a:endCxn id="12" idx="1"/>
            </p:cNvCxnSpPr>
            <p:nvPr/>
          </p:nvCxnSpPr>
          <p:spPr>
            <a:xfrm flipV="1">
              <a:off x="1034500" y="3686247"/>
              <a:ext cx="1178542" cy="389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D11E8EC-6629-AFAB-CB10-9DF846D99485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2687964" y="1572907"/>
              <a:ext cx="1038730" cy="743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DE3F35B-8A15-F91A-4B69-8944D2AF4A39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2687965" y="2216641"/>
              <a:ext cx="1038729" cy="295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CBCB375-6836-4EC0-536E-F3F06A69CD2F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 flipV="1">
              <a:off x="2687964" y="2512577"/>
              <a:ext cx="1038730" cy="438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2FB2BA1-8A68-BB73-EF83-F19B24625A17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2687963" y="2709243"/>
              <a:ext cx="1038731" cy="97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5FBCA54-C424-3EAE-0E23-551DAE95805B}"/>
                </a:ext>
              </a:extLst>
            </p:cNvPr>
            <p:cNvCxnSpPr>
              <a:cxnSpLocks/>
              <a:stCxn id="13" idx="3"/>
              <a:endCxn id="14" idx="2"/>
            </p:cNvCxnSpPr>
            <p:nvPr/>
          </p:nvCxnSpPr>
          <p:spPr>
            <a:xfrm flipV="1">
              <a:off x="4903363" y="2510511"/>
              <a:ext cx="639863" cy="2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D6554E9-DD68-A1B2-3C67-B647019C09B8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7600626" y="2510511"/>
              <a:ext cx="4849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1C00C3-3EB7-76FF-2752-ECD5B16EF8AB}"/>
                </a:ext>
              </a:extLst>
            </p:cNvPr>
            <p:cNvSpPr txBox="1"/>
            <p:nvPr/>
          </p:nvSpPr>
          <p:spPr>
            <a:xfrm>
              <a:off x="210461" y="4421050"/>
              <a:ext cx="1263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Vector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CD36CA-0D1F-84E9-97A5-9F2140E8836B}"/>
                </a:ext>
              </a:extLst>
            </p:cNvPr>
            <p:cNvSpPr txBox="1"/>
            <p:nvPr/>
          </p:nvSpPr>
          <p:spPr>
            <a:xfrm>
              <a:off x="1760636" y="4421049"/>
              <a:ext cx="1624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Weights Vector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D2CA33-C7C5-875B-1C9B-47F457330F15}"/>
                </a:ext>
              </a:extLst>
            </p:cNvPr>
            <p:cNvSpPr txBox="1"/>
            <p:nvPr/>
          </p:nvSpPr>
          <p:spPr>
            <a:xfrm>
              <a:off x="3671780" y="4421049"/>
              <a:ext cx="1452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Weighted Sum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434F8D-353A-6E28-642A-AE20327D3250}"/>
                </a:ext>
              </a:extLst>
            </p:cNvPr>
            <p:cNvSpPr txBox="1"/>
            <p:nvPr/>
          </p:nvSpPr>
          <p:spPr>
            <a:xfrm>
              <a:off x="5769268" y="4418226"/>
              <a:ext cx="1848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Activation Function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993F19-46C9-40A5-89E4-A2CECA45AEF8}"/>
                </a:ext>
              </a:extLst>
            </p:cNvPr>
            <p:cNvSpPr txBox="1"/>
            <p:nvPr/>
          </p:nvSpPr>
          <p:spPr>
            <a:xfrm>
              <a:off x="8085577" y="4378957"/>
              <a:ext cx="866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69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C204-F8E7-7AE6-BCCE-7F32400E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2B92-3855-B9DB-4A9B-DD8D02E958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E9C8970-8430-9C64-A3B5-674D7D08B448}"/>
              </a:ext>
            </a:extLst>
          </p:cNvPr>
          <p:cNvGrpSpPr/>
          <p:nvPr/>
        </p:nvGrpSpPr>
        <p:grpSpPr>
          <a:xfrm>
            <a:off x="21173292" y="570507"/>
            <a:ext cx="7166106" cy="3840162"/>
            <a:chOff x="18573281" y="12995804"/>
            <a:chExt cx="6693075" cy="384016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3C38F4E-D139-3CFA-BAA5-40B881D80289}"/>
                </a:ext>
              </a:extLst>
            </p:cNvPr>
            <p:cNvGrpSpPr/>
            <p:nvPr/>
          </p:nvGrpSpPr>
          <p:grpSpPr>
            <a:xfrm>
              <a:off x="18573281" y="12995804"/>
              <a:ext cx="6693075" cy="3099438"/>
              <a:chOff x="18885609" y="13089487"/>
              <a:chExt cx="6693075" cy="309943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FBC1905-C4DE-635A-DBC0-6D524AB0B552}"/>
                  </a:ext>
                </a:extLst>
              </p:cNvPr>
              <p:cNvGrpSpPr/>
              <p:nvPr/>
            </p:nvGrpSpPr>
            <p:grpSpPr>
              <a:xfrm>
                <a:off x="19961157" y="13089487"/>
                <a:ext cx="4520252" cy="2478432"/>
                <a:chOff x="816594" y="1468890"/>
                <a:chExt cx="24894784" cy="13087524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0D77F0BF-1D46-7DBB-9611-8A1F18317E3E}"/>
                    </a:ext>
                  </a:extLst>
                </p:cNvPr>
                <p:cNvGrpSpPr/>
                <p:nvPr/>
              </p:nvGrpSpPr>
              <p:grpSpPr>
                <a:xfrm>
                  <a:off x="816594" y="3384776"/>
                  <a:ext cx="1905169" cy="9709372"/>
                  <a:chOff x="816594" y="3384776"/>
                  <a:chExt cx="1905169" cy="9709372"/>
                </a:xfrm>
              </p:grpSpPr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F6D38986-055E-6869-A912-F8514B527F55}"/>
                      </a:ext>
                    </a:extLst>
                  </p:cNvPr>
                  <p:cNvSpPr/>
                  <p:nvPr/>
                </p:nvSpPr>
                <p:spPr>
                  <a:xfrm>
                    <a:off x="892963" y="3384776"/>
                    <a:ext cx="1828800" cy="191588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8CFDEA75-0988-9E51-8133-20E9EBBF64A5}"/>
                      </a:ext>
                    </a:extLst>
                  </p:cNvPr>
                  <p:cNvSpPr/>
                  <p:nvPr/>
                </p:nvSpPr>
                <p:spPr>
                  <a:xfrm>
                    <a:off x="892963" y="6923313"/>
                    <a:ext cx="1828800" cy="191588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FE8BFD64-E795-BA30-CB07-D2A29E3C42EA}"/>
                      </a:ext>
                    </a:extLst>
                  </p:cNvPr>
                  <p:cNvSpPr/>
                  <p:nvPr/>
                </p:nvSpPr>
                <p:spPr>
                  <a:xfrm>
                    <a:off x="816594" y="11178262"/>
                    <a:ext cx="1828800" cy="191588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7BFDCCC1-D65A-C0FF-2858-DC6DA712E6AC}"/>
                    </a:ext>
                  </a:extLst>
                </p:cNvPr>
                <p:cNvGrpSpPr/>
                <p:nvPr/>
              </p:nvGrpSpPr>
              <p:grpSpPr>
                <a:xfrm>
                  <a:off x="6396679" y="1468890"/>
                  <a:ext cx="1848445" cy="12894231"/>
                  <a:chOff x="6396679" y="1468890"/>
                  <a:chExt cx="1848445" cy="12894231"/>
                </a:xfrm>
              </p:grpSpPr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34663F68-E7C0-D284-1244-92CB61FD60A3}"/>
                      </a:ext>
                    </a:extLst>
                  </p:cNvPr>
                  <p:cNvSpPr/>
                  <p:nvPr/>
                </p:nvSpPr>
                <p:spPr>
                  <a:xfrm>
                    <a:off x="6396679" y="1468890"/>
                    <a:ext cx="1828800" cy="191588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02BC4078-976E-32BF-AAE2-4150922C612F}"/>
                      </a:ext>
                    </a:extLst>
                  </p:cNvPr>
                  <p:cNvSpPr/>
                  <p:nvPr/>
                </p:nvSpPr>
                <p:spPr>
                  <a:xfrm>
                    <a:off x="6416324" y="5208134"/>
                    <a:ext cx="1828800" cy="191588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134D8313-C67E-12AB-D5BB-79B7AABA1AA4}"/>
                      </a:ext>
                    </a:extLst>
                  </p:cNvPr>
                  <p:cNvSpPr/>
                  <p:nvPr/>
                </p:nvSpPr>
                <p:spPr>
                  <a:xfrm>
                    <a:off x="6396679" y="12447235"/>
                    <a:ext cx="1828800" cy="191588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EA94E3DD-7CD3-9B4E-83E7-DAD7FF4A605F}"/>
                      </a:ext>
                    </a:extLst>
                  </p:cNvPr>
                  <p:cNvSpPr/>
                  <p:nvPr/>
                </p:nvSpPr>
                <p:spPr>
                  <a:xfrm>
                    <a:off x="6396679" y="8847024"/>
                    <a:ext cx="1828800" cy="191588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2A5985F5-4767-E04E-489D-AB8B1E6AD09D}"/>
                    </a:ext>
                  </a:extLst>
                </p:cNvPr>
                <p:cNvSpPr/>
                <p:nvPr/>
              </p:nvSpPr>
              <p:spPr>
                <a:xfrm>
                  <a:off x="23882578" y="7070358"/>
                  <a:ext cx="1828800" cy="191588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BF76F5BE-AB20-B983-B547-9A849B7D9B11}"/>
                    </a:ext>
                  </a:extLst>
                </p:cNvPr>
                <p:cNvGrpSpPr/>
                <p:nvPr/>
              </p:nvGrpSpPr>
              <p:grpSpPr>
                <a:xfrm>
                  <a:off x="16470103" y="1468890"/>
                  <a:ext cx="1891442" cy="13087524"/>
                  <a:chOff x="16470103" y="1468890"/>
                  <a:chExt cx="1891442" cy="13087524"/>
                </a:xfrm>
              </p:grpSpPr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D5A6EF4B-8977-FF93-1AF5-7E9AA81CA395}"/>
                      </a:ext>
                    </a:extLst>
                  </p:cNvPr>
                  <p:cNvSpPr/>
                  <p:nvPr/>
                </p:nvSpPr>
                <p:spPr>
                  <a:xfrm>
                    <a:off x="16532745" y="1468890"/>
                    <a:ext cx="1828800" cy="191588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B3EB2D6A-E2B8-EDEE-9CA3-BA237CE20C86}"/>
                      </a:ext>
                    </a:extLst>
                  </p:cNvPr>
                  <p:cNvSpPr/>
                  <p:nvPr/>
                </p:nvSpPr>
                <p:spPr>
                  <a:xfrm>
                    <a:off x="16509357" y="5192484"/>
                    <a:ext cx="1828800" cy="191588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BF5DF72F-9C6B-4430-5939-47E039BEC186}"/>
                      </a:ext>
                    </a:extLst>
                  </p:cNvPr>
                  <p:cNvSpPr/>
                  <p:nvPr/>
                </p:nvSpPr>
                <p:spPr>
                  <a:xfrm>
                    <a:off x="16470103" y="8916506"/>
                    <a:ext cx="1828800" cy="191588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60E5D587-CC09-2830-CBB6-7C828C34D105}"/>
                      </a:ext>
                    </a:extLst>
                  </p:cNvPr>
                  <p:cNvSpPr/>
                  <p:nvPr/>
                </p:nvSpPr>
                <p:spPr>
                  <a:xfrm>
                    <a:off x="16509357" y="12640528"/>
                    <a:ext cx="1828800" cy="191588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FB4CE8F3-824F-D614-5EC8-0C644F4AD32F}"/>
                    </a:ext>
                  </a:extLst>
                </p:cNvPr>
                <p:cNvGrpSpPr/>
                <p:nvPr/>
              </p:nvGrpSpPr>
              <p:grpSpPr>
                <a:xfrm>
                  <a:off x="2721763" y="2426833"/>
                  <a:ext cx="3694561" cy="10978345"/>
                  <a:chOff x="2721763" y="2426833"/>
                  <a:chExt cx="3694561" cy="10978345"/>
                </a:xfrm>
              </p:grpSpPr>
              <p:cxnSp>
                <p:nvCxnSpPr>
                  <p:cNvPr id="179" name="Straight Arrow Connector 178">
                    <a:extLst>
                      <a:ext uri="{FF2B5EF4-FFF2-40B4-BE49-F238E27FC236}">
                        <a16:creationId xmlns:a16="http://schemas.microsoft.com/office/drawing/2014/main" id="{E2F96BC1-2E1E-C0CB-6CEF-5DD572083CF3}"/>
                      </a:ext>
                    </a:extLst>
                  </p:cNvPr>
                  <p:cNvCxnSpPr>
                    <a:stCxn id="191" idx="6"/>
                    <a:endCxn id="187" idx="2"/>
                  </p:cNvCxnSpPr>
                  <p:nvPr/>
                </p:nvCxnSpPr>
                <p:spPr>
                  <a:xfrm flipV="1">
                    <a:off x="2721763" y="2426833"/>
                    <a:ext cx="3674916" cy="19158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>
                    <a:extLst>
                      <a:ext uri="{FF2B5EF4-FFF2-40B4-BE49-F238E27FC236}">
                        <a16:creationId xmlns:a16="http://schemas.microsoft.com/office/drawing/2014/main" id="{0601882F-FAD5-FCD7-338E-BCA0EC89EDC5}"/>
                      </a:ext>
                    </a:extLst>
                  </p:cNvPr>
                  <p:cNvCxnSpPr>
                    <a:stCxn id="191" idx="6"/>
                    <a:endCxn id="188" idx="2"/>
                  </p:cNvCxnSpPr>
                  <p:nvPr/>
                </p:nvCxnSpPr>
                <p:spPr>
                  <a:xfrm>
                    <a:off x="2721763" y="4342719"/>
                    <a:ext cx="3694561" cy="182335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>
                    <a:extLst>
                      <a:ext uri="{FF2B5EF4-FFF2-40B4-BE49-F238E27FC236}">
                        <a16:creationId xmlns:a16="http://schemas.microsoft.com/office/drawing/2014/main" id="{D73CEEDD-0261-DF8A-2A3E-83DF9DFC55E1}"/>
                      </a:ext>
                    </a:extLst>
                  </p:cNvPr>
                  <p:cNvCxnSpPr>
                    <a:stCxn id="191" idx="6"/>
                    <a:endCxn id="189" idx="2"/>
                  </p:cNvCxnSpPr>
                  <p:nvPr/>
                </p:nvCxnSpPr>
                <p:spPr>
                  <a:xfrm>
                    <a:off x="2721763" y="4342719"/>
                    <a:ext cx="3674916" cy="90624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Arrow Connector 181">
                    <a:extLst>
                      <a:ext uri="{FF2B5EF4-FFF2-40B4-BE49-F238E27FC236}">
                        <a16:creationId xmlns:a16="http://schemas.microsoft.com/office/drawing/2014/main" id="{DC70335C-AF69-F6A4-24D2-6601A23360B9}"/>
                      </a:ext>
                    </a:extLst>
                  </p:cNvPr>
                  <p:cNvCxnSpPr>
                    <a:stCxn id="191" idx="6"/>
                    <a:endCxn id="190" idx="2"/>
                  </p:cNvCxnSpPr>
                  <p:nvPr/>
                </p:nvCxnSpPr>
                <p:spPr>
                  <a:xfrm>
                    <a:off x="2721763" y="4342719"/>
                    <a:ext cx="3674916" cy="54622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AC7D072-C8CD-7BA2-8E20-0D9BDFDB92EA}"/>
                    </a:ext>
                  </a:extLst>
                </p:cNvPr>
                <p:cNvGrpSpPr/>
                <p:nvPr/>
              </p:nvGrpSpPr>
              <p:grpSpPr>
                <a:xfrm>
                  <a:off x="2721763" y="2426833"/>
                  <a:ext cx="3694561" cy="10978345"/>
                  <a:chOff x="2721763" y="2426833"/>
                  <a:chExt cx="3694561" cy="10978345"/>
                </a:xfrm>
              </p:grpSpPr>
              <p:cxnSp>
                <p:nvCxnSpPr>
                  <p:cNvPr id="175" name="Straight Arrow Connector 174">
                    <a:extLst>
                      <a:ext uri="{FF2B5EF4-FFF2-40B4-BE49-F238E27FC236}">
                        <a16:creationId xmlns:a16="http://schemas.microsoft.com/office/drawing/2014/main" id="{2A9EA274-EC84-FD26-CB74-D3604198E4DC}"/>
                      </a:ext>
                    </a:extLst>
                  </p:cNvPr>
                  <p:cNvCxnSpPr>
                    <a:cxnSpLocks/>
                    <a:stCxn id="192" idx="6"/>
                  </p:cNvCxnSpPr>
                  <p:nvPr/>
                </p:nvCxnSpPr>
                <p:spPr>
                  <a:xfrm flipV="1">
                    <a:off x="2721763" y="2426833"/>
                    <a:ext cx="3694561" cy="545442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Arrow Connector 175">
                    <a:extLst>
                      <a:ext uri="{FF2B5EF4-FFF2-40B4-BE49-F238E27FC236}">
                        <a16:creationId xmlns:a16="http://schemas.microsoft.com/office/drawing/2014/main" id="{83186E4B-E7A7-14FF-6859-9CEFC7D394BD}"/>
                      </a:ext>
                    </a:extLst>
                  </p:cNvPr>
                  <p:cNvCxnSpPr>
                    <a:stCxn id="192" idx="6"/>
                  </p:cNvCxnSpPr>
                  <p:nvPr/>
                </p:nvCxnSpPr>
                <p:spPr>
                  <a:xfrm flipV="1">
                    <a:off x="2721763" y="6166077"/>
                    <a:ext cx="3694561" cy="171517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71F575B7-34C2-3EBD-CE7D-CB25BB41AF67}"/>
                      </a:ext>
                    </a:extLst>
                  </p:cNvPr>
                  <p:cNvCxnSpPr>
                    <a:stCxn id="192" idx="6"/>
                    <a:endCxn id="189" idx="2"/>
                  </p:cNvCxnSpPr>
                  <p:nvPr/>
                </p:nvCxnSpPr>
                <p:spPr>
                  <a:xfrm>
                    <a:off x="2721763" y="7881256"/>
                    <a:ext cx="3674916" cy="55239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>
                    <a:extLst>
                      <a:ext uri="{FF2B5EF4-FFF2-40B4-BE49-F238E27FC236}">
                        <a16:creationId xmlns:a16="http://schemas.microsoft.com/office/drawing/2014/main" id="{C471C15B-03F4-83BB-C1CB-990097B9AA5D}"/>
                      </a:ext>
                    </a:extLst>
                  </p:cNvPr>
                  <p:cNvCxnSpPr>
                    <a:stCxn id="192" idx="6"/>
                    <a:endCxn id="190" idx="2"/>
                  </p:cNvCxnSpPr>
                  <p:nvPr/>
                </p:nvCxnSpPr>
                <p:spPr>
                  <a:xfrm>
                    <a:off x="2721763" y="7881256"/>
                    <a:ext cx="3674916" cy="192371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F7C4F617-CC0B-CC3B-B5A0-28BA8782763A}"/>
                    </a:ext>
                  </a:extLst>
                </p:cNvPr>
                <p:cNvGrpSpPr/>
                <p:nvPr/>
              </p:nvGrpSpPr>
              <p:grpSpPr>
                <a:xfrm>
                  <a:off x="2645394" y="2426833"/>
                  <a:ext cx="3770930" cy="10978345"/>
                  <a:chOff x="2645394" y="2426833"/>
                  <a:chExt cx="3770930" cy="10978345"/>
                </a:xfrm>
              </p:grpSpPr>
              <p:cxnSp>
                <p:nvCxnSpPr>
                  <p:cNvPr id="171" name="Straight Arrow Connector 170">
                    <a:extLst>
                      <a:ext uri="{FF2B5EF4-FFF2-40B4-BE49-F238E27FC236}">
                        <a16:creationId xmlns:a16="http://schemas.microsoft.com/office/drawing/2014/main" id="{E6D8E94B-9B78-4676-A9D0-12029E412828}"/>
                      </a:ext>
                    </a:extLst>
                  </p:cNvPr>
                  <p:cNvCxnSpPr>
                    <a:stCxn id="193" idx="6"/>
                    <a:endCxn id="187" idx="2"/>
                  </p:cNvCxnSpPr>
                  <p:nvPr/>
                </p:nvCxnSpPr>
                <p:spPr>
                  <a:xfrm flipV="1">
                    <a:off x="2645394" y="2426833"/>
                    <a:ext cx="3751285" cy="97093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Arrow Connector 171">
                    <a:extLst>
                      <a:ext uri="{FF2B5EF4-FFF2-40B4-BE49-F238E27FC236}">
                        <a16:creationId xmlns:a16="http://schemas.microsoft.com/office/drawing/2014/main" id="{9B96F02D-ABDB-EB43-0A0B-CAD704ADAD33}"/>
                      </a:ext>
                    </a:extLst>
                  </p:cNvPr>
                  <p:cNvCxnSpPr>
                    <a:stCxn id="193" idx="6"/>
                    <a:endCxn id="188" idx="2"/>
                  </p:cNvCxnSpPr>
                  <p:nvPr/>
                </p:nvCxnSpPr>
                <p:spPr>
                  <a:xfrm flipV="1">
                    <a:off x="2645394" y="6166077"/>
                    <a:ext cx="3770930" cy="597012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>
                    <a:extLst>
                      <a:ext uri="{FF2B5EF4-FFF2-40B4-BE49-F238E27FC236}">
                        <a16:creationId xmlns:a16="http://schemas.microsoft.com/office/drawing/2014/main" id="{955D7EF7-B4C4-C98F-3DE8-977C82ACA41A}"/>
                      </a:ext>
                    </a:extLst>
                  </p:cNvPr>
                  <p:cNvCxnSpPr>
                    <a:stCxn id="193" idx="6"/>
                    <a:endCxn id="190" idx="2"/>
                  </p:cNvCxnSpPr>
                  <p:nvPr/>
                </p:nvCxnSpPr>
                <p:spPr>
                  <a:xfrm flipV="1">
                    <a:off x="2645394" y="9804967"/>
                    <a:ext cx="3751285" cy="233123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Arrow Connector 173">
                    <a:extLst>
                      <a:ext uri="{FF2B5EF4-FFF2-40B4-BE49-F238E27FC236}">
                        <a16:creationId xmlns:a16="http://schemas.microsoft.com/office/drawing/2014/main" id="{010267F0-2BF5-FB19-5CA6-94E82A6DFA01}"/>
                      </a:ext>
                    </a:extLst>
                  </p:cNvPr>
                  <p:cNvCxnSpPr>
                    <a:stCxn id="193" idx="6"/>
                    <a:endCxn id="189" idx="2"/>
                  </p:cNvCxnSpPr>
                  <p:nvPr/>
                </p:nvCxnSpPr>
                <p:spPr>
                  <a:xfrm>
                    <a:off x="2645394" y="12136205"/>
                    <a:ext cx="3751285" cy="126897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DAF41527-0379-10BA-74FA-989B27BD2442}"/>
                    </a:ext>
                  </a:extLst>
                </p:cNvPr>
                <p:cNvGrpSpPr/>
                <p:nvPr/>
              </p:nvGrpSpPr>
              <p:grpSpPr>
                <a:xfrm>
                  <a:off x="8225479" y="2426833"/>
                  <a:ext cx="8369908" cy="11187287"/>
                  <a:chOff x="8225479" y="2426833"/>
                  <a:chExt cx="8369908" cy="11187287"/>
                </a:xfrm>
              </p:grpSpPr>
              <p:cxnSp>
                <p:nvCxnSpPr>
                  <p:cNvPr id="167" name="Straight Arrow Connector 166">
                    <a:extLst>
                      <a:ext uri="{FF2B5EF4-FFF2-40B4-BE49-F238E27FC236}">
                        <a16:creationId xmlns:a16="http://schemas.microsoft.com/office/drawing/2014/main" id="{F23B6695-C0A0-896B-3C0F-83917DF2BE17}"/>
                      </a:ext>
                    </a:extLst>
                  </p:cNvPr>
                  <p:cNvCxnSpPr>
                    <a:stCxn id="187" idx="6"/>
                    <a:endCxn id="183" idx="2"/>
                  </p:cNvCxnSpPr>
                  <p:nvPr/>
                </p:nvCxnSpPr>
                <p:spPr>
                  <a:xfrm>
                    <a:off x="8225479" y="2426833"/>
                    <a:ext cx="830726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Arrow Connector 167">
                    <a:extLst>
                      <a:ext uri="{FF2B5EF4-FFF2-40B4-BE49-F238E27FC236}">
                        <a16:creationId xmlns:a16="http://schemas.microsoft.com/office/drawing/2014/main" id="{B6C1C090-C546-5527-9996-97879174A3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509" y="2442482"/>
                    <a:ext cx="8283878" cy="372359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Arrow Connector 168">
                    <a:extLst>
                      <a:ext uri="{FF2B5EF4-FFF2-40B4-BE49-F238E27FC236}">
                        <a16:creationId xmlns:a16="http://schemas.microsoft.com/office/drawing/2014/main" id="{E6F989C7-DB82-6A2B-B44F-C15AA3C3061C}"/>
                      </a:ext>
                    </a:extLst>
                  </p:cNvPr>
                  <p:cNvCxnSpPr>
                    <a:stCxn id="187" idx="6"/>
                    <a:endCxn id="185" idx="2"/>
                  </p:cNvCxnSpPr>
                  <p:nvPr/>
                </p:nvCxnSpPr>
                <p:spPr>
                  <a:xfrm>
                    <a:off x="8225479" y="2426833"/>
                    <a:ext cx="8244624" cy="74476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Arrow Connector 169">
                    <a:extLst>
                      <a:ext uri="{FF2B5EF4-FFF2-40B4-BE49-F238E27FC236}">
                        <a16:creationId xmlns:a16="http://schemas.microsoft.com/office/drawing/2014/main" id="{9B79AFD0-5FFB-CFB0-CDC8-583D4FB96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88121" y="2442482"/>
                    <a:ext cx="8283878" cy="1117163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FF8CDBBD-E78C-BC00-A237-085E996DC17F}"/>
                    </a:ext>
                  </a:extLst>
                </p:cNvPr>
                <p:cNvGrpSpPr/>
                <p:nvPr/>
              </p:nvGrpSpPr>
              <p:grpSpPr>
                <a:xfrm>
                  <a:off x="8245124" y="2426833"/>
                  <a:ext cx="8287621" cy="11171638"/>
                  <a:chOff x="8245124" y="2426833"/>
                  <a:chExt cx="8287621" cy="11171638"/>
                </a:xfrm>
              </p:grpSpPr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C0FDBFA7-CD4B-EC81-43AC-795AB52D0A3D}"/>
                      </a:ext>
                    </a:extLst>
                  </p:cNvPr>
                  <p:cNvCxnSpPr>
                    <a:stCxn id="188" idx="6"/>
                    <a:endCxn id="183" idx="2"/>
                  </p:cNvCxnSpPr>
                  <p:nvPr/>
                </p:nvCxnSpPr>
                <p:spPr>
                  <a:xfrm flipV="1">
                    <a:off x="8245124" y="2426833"/>
                    <a:ext cx="8287621" cy="37392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>
                    <a:extLst>
                      <a:ext uri="{FF2B5EF4-FFF2-40B4-BE49-F238E27FC236}">
                        <a16:creationId xmlns:a16="http://schemas.microsoft.com/office/drawing/2014/main" id="{FB50C82B-797C-8D25-06BC-2F52FAD00CD4}"/>
                      </a:ext>
                    </a:extLst>
                  </p:cNvPr>
                  <p:cNvCxnSpPr>
                    <a:stCxn id="188" idx="6"/>
                    <a:endCxn id="184" idx="2"/>
                  </p:cNvCxnSpPr>
                  <p:nvPr/>
                </p:nvCxnSpPr>
                <p:spPr>
                  <a:xfrm flipV="1">
                    <a:off x="8245124" y="6150427"/>
                    <a:ext cx="8264233" cy="156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A6EEEC10-CBC7-B51A-48A6-3C2950A5D4AA}"/>
                      </a:ext>
                    </a:extLst>
                  </p:cNvPr>
                  <p:cNvCxnSpPr>
                    <a:stCxn id="188" idx="6"/>
                    <a:endCxn id="185" idx="2"/>
                  </p:cNvCxnSpPr>
                  <p:nvPr/>
                </p:nvCxnSpPr>
                <p:spPr>
                  <a:xfrm>
                    <a:off x="8245124" y="6166077"/>
                    <a:ext cx="8224979" cy="37083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Arrow Connector 165">
                    <a:extLst>
                      <a:ext uri="{FF2B5EF4-FFF2-40B4-BE49-F238E27FC236}">
                        <a16:creationId xmlns:a16="http://schemas.microsoft.com/office/drawing/2014/main" id="{E406C042-BB70-A6A3-CF00-B03788976F74}"/>
                      </a:ext>
                    </a:extLst>
                  </p:cNvPr>
                  <p:cNvCxnSpPr>
                    <a:stCxn id="188" idx="6"/>
                    <a:endCxn id="186" idx="2"/>
                  </p:cNvCxnSpPr>
                  <p:nvPr/>
                </p:nvCxnSpPr>
                <p:spPr>
                  <a:xfrm>
                    <a:off x="8245124" y="6166077"/>
                    <a:ext cx="8264233" cy="74323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1EDD2A31-3CF2-2963-A3A2-E87C3981602D}"/>
                    </a:ext>
                  </a:extLst>
                </p:cNvPr>
                <p:cNvGrpSpPr/>
                <p:nvPr/>
              </p:nvGrpSpPr>
              <p:grpSpPr>
                <a:xfrm>
                  <a:off x="8225479" y="2426833"/>
                  <a:ext cx="8385774" cy="11171638"/>
                  <a:chOff x="8225479" y="2426833"/>
                  <a:chExt cx="8385774" cy="11171638"/>
                </a:xfrm>
              </p:grpSpPr>
              <p:cxnSp>
                <p:nvCxnSpPr>
                  <p:cNvPr id="159" name="Straight Arrow Connector 158">
                    <a:extLst>
                      <a:ext uri="{FF2B5EF4-FFF2-40B4-BE49-F238E27FC236}">
                        <a16:creationId xmlns:a16="http://schemas.microsoft.com/office/drawing/2014/main" id="{F6838D57-3523-AA58-6F44-052196545D20}"/>
                      </a:ext>
                    </a:extLst>
                  </p:cNvPr>
                  <p:cNvCxnSpPr>
                    <a:stCxn id="190" idx="6"/>
                    <a:endCxn id="183" idx="2"/>
                  </p:cNvCxnSpPr>
                  <p:nvPr/>
                </p:nvCxnSpPr>
                <p:spPr>
                  <a:xfrm flipV="1">
                    <a:off x="8225479" y="2426833"/>
                    <a:ext cx="8307266" cy="737813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Arrow Connector 159">
                    <a:extLst>
                      <a:ext uri="{FF2B5EF4-FFF2-40B4-BE49-F238E27FC236}">
                        <a16:creationId xmlns:a16="http://schemas.microsoft.com/office/drawing/2014/main" id="{CD0CDEE9-A03E-1E2A-A26F-196948CD2584}"/>
                      </a:ext>
                    </a:extLst>
                  </p:cNvPr>
                  <p:cNvCxnSpPr>
                    <a:stCxn id="190" idx="6"/>
                  </p:cNvCxnSpPr>
                  <p:nvPr/>
                </p:nvCxnSpPr>
                <p:spPr>
                  <a:xfrm flipV="1">
                    <a:off x="8225479" y="6080945"/>
                    <a:ext cx="8385774" cy="37240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Arrow Connector 160">
                    <a:extLst>
                      <a:ext uri="{FF2B5EF4-FFF2-40B4-BE49-F238E27FC236}">
                        <a16:creationId xmlns:a16="http://schemas.microsoft.com/office/drawing/2014/main" id="{76DB2F0A-8638-A0FB-FC06-BC46201EA666}"/>
                      </a:ext>
                    </a:extLst>
                  </p:cNvPr>
                  <p:cNvCxnSpPr>
                    <a:stCxn id="190" idx="6"/>
                    <a:endCxn id="186" idx="2"/>
                  </p:cNvCxnSpPr>
                  <p:nvPr/>
                </p:nvCxnSpPr>
                <p:spPr>
                  <a:xfrm>
                    <a:off x="8225479" y="9804967"/>
                    <a:ext cx="8283878" cy="37935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FBEF596F-56BC-FC15-D779-5F4A54984BD1}"/>
                      </a:ext>
                    </a:extLst>
                  </p:cNvPr>
                  <p:cNvCxnSpPr>
                    <a:stCxn id="190" idx="6"/>
                    <a:endCxn id="185" idx="2"/>
                  </p:cNvCxnSpPr>
                  <p:nvPr/>
                </p:nvCxnSpPr>
                <p:spPr>
                  <a:xfrm>
                    <a:off x="8225479" y="9804967"/>
                    <a:ext cx="8244624" cy="694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79678ED-283D-C58F-1BB7-E0DA4A76C440}"/>
                    </a:ext>
                  </a:extLst>
                </p:cNvPr>
                <p:cNvGrpSpPr/>
                <p:nvPr/>
              </p:nvGrpSpPr>
              <p:grpSpPr>
                <a:xfrm>
                  <a:off x="8225479" y="2426833"/>
                  <a:ext cx="8307266" cy="11171638"/>
                  <a:chOff x="8225479" y="2426833"/>
                  <a:chExt cx="8307266" cy="11171638"/>
                </a:xfrm>
              </p:grpSpPr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EAA429AF-316E-7323-EA06-18FCAABC6BD4}"/>
                      </a:ext>
                    </a:extLst>
                  </p:cNvPr>
                  <p:cNvCxnSpPr>
                    <a:stCxn id="189" idx="6"/>
                    <a:endCxn id="183" idx="2"/>
                  </p:cNvCxnSpPr>
                  <p:nvPr/>
                </p:nvCxnSpPr>
                <p:spPr>
                  <a:xfrm flipV="1">
                    <a:off x="8225479" y="2426833"/>
                    <a:ext cx="8307266" cy="1097834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>
                    <a:extLst>
                      <a:ext uri="{FF2B5EF4-FFF2-40B4-BE49-F238E27FC236}">
                        <a16:creationId xmlns:a16="http://schemas.microsoft.com/office/drawing/2014/main" id="{734EC4C6-7845-6863-684C-A2D9859715BA}"/>
                      </a:ext>
                    </a:extLst>
                  </p:cNvPr>
                  <p:cNvCxnSpPr>
                    <a:stCxn id="189" idx="6"/>
                    <a:endCxn id="184" idx="2"/>
                  </p:cNvCxnSpPr>
                  <p:nvPr/>
                </p:nvCxnSpPr>
                <p:spPr>
                  <a:xfrm flipV="1">
                    <a:off x="8225479" y="6150427"/>
                    <a:ext cx="8283878" cy="725475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Arrow Connector 156">
                    <a:extLst>
                      <a:ext uri="{FF2B5EF4-FFF2-40B4-BE49-F238E27FC236}">
                        <a16:creationId xmlns:a16="http://schemas.microsoft.com/office/drawing/2014/main" id="{847B6E5A-BD66-9D1C-37AE-8786618996A7}"/>
                      </a:ext>
                    </a:extLst>
                  </p:cNvPr>
                  <p:cNvCxnSpPr>
                    <a:stCxn id="189" idx="6"/>
                    <a:endCxn id="185" idx="2"/>
                  </p:cNvCxnSpPr>
                  <p:nvPr/>
                </p:nvCxnSpPr>
                <p:spPr>
                  <a:xfrm flipV="1">
                    <a:off x="8225479" y="9874449"/>
                    <a:ext cx="8244624" cy="353072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Arrow Connector 157">
                    <a:extLst>
                      <a:ext uri="{FF2B5EF4-FFF2-40B4-BE49-F238E27FC236}">
                        <a16:creationId xmlns:a16="http://schemas.microsoft.com/office/drawing/2014/main" id="{989CA786-243C-7C00-0329-5ACA0A56F6AA}"/>
                      </a:ext>
                    </a:extLst>
                  </p:cNvPr>
                  <p:cNvCxnSpPr>
                    <a:stCxn id="189" idx="6"/>
                    <a:endCxn id="186" idx="2"/>
                  </p:cNvCxnSpPr>
                  <p:nvPr/>
                </p:nvCxnSpPr>
                <p:spPr>
                  <a:xfrm>
                    <a:off x="8225479" y="13405178"/>
                    <a:ext cx="8283878" cy="1932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5709468-2E93-451C-6C72-F7A3559B0826}"/>
                    </a:ext>
                  </a:extLst>
                </p:cNvPr>
                <p:cNvGrpSpPr/>
                <p:nvPr/>
              </p:nvGrpSpPr>
              <p:grpSpPr>
                <a:xfrm>
                  <a:off x="18298903" y="2426833"/>
                  <a:ext cx="5583675" cy="11171638"/>
                  <a:chOff x="18298903" y="2426833"/>
                  <a:chExt cx="5583675" cy="11171638"/>
                </a:xfrm>
              </p:grpSpPr>
              <p:cxnSp>
                <p:nvCxnSpPr>
                  <p:cNvPr id="151" name="Straight Arrow Connector 150">
                    <a:extLst>
                      <a:ext uri="{FF2B5EF4-FFF2-40B4-BE49-F238E27FC236}">
                        <a16:creationId xmlns:a16="http://schemas.microsoft.com/office/drawing/2014/main" id="{C7AFFFA4-40AF-3329-782F-C86A83577700}"/>
                      </a:ext>
                    </a:extLst>
                  </p:cNvPr>
                  <p:cNvCxnSpPr>
                    <a:stCxn id="183" idx="6"/>
                    <a:endCxn id="141" idx="2"/>
                  </p:cNvCxnSpPr>
                  <p:nvPr/>
                </p:nvCxnSpPr>
                <p:spPr>
                  <a:xfrm>
                    <a:off x="18361545" y="2426833"/>
                    <a:ext cx="5521033" cy="560146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>
                    <a:extLst>
                      <a:ext uri="{FF2B5EF4-FFF2-40B4-BE49-F238E27FC236}">
                        <a16:creationId xmlns:a16="http://schemas.microsoft.com/office/drawing/2014/main" id="{A416090D-0E69-C34F-202F-10AEA5CBD263}"/>
                      </a:ext>
                    </a:extLst>
                  </p:cNvPr>
                  <p:cNvCxnSpPr>
                    <a:stCxn id="184" idx="6"/>
                    <a:endCxn id="141" idx="2"/>
                  </p:cNvCxnSpPr>
                  <p:nvPr/>
                </p:nvCxnSpPr>
                <p:spPr>
                  <a:xfrm>
                    <a:off x="18338157" y="6150427"/>
                    <a:ext cx="5544421" cy="18778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Arrow Connector 152">
                    <a:extLst>
                      <a:ext uri="{FF2B5EF4-FFF2-40B4-BE49-F238E27FC236}">
                        <a16:creationId xmlns:a16="http://schemas.microsoft.com/office/drawing/2014/main" id="{0E520FE8-FCF5-76D5-87B8-DE4145C69274}"/>
                      </a:ext>
                    </a:extLst>
                  </p:cNvPr>
                  <p:cNvCxnSpPr>
                    <a:stCxn id="185" idx="6"/>
                    <a:endCxn id="141" idx="2"/>
                  </p:cNvCxnSpPr>
                  <p:nvPr/>
                </p:nvCxnSpPr>
                <p:spPr>
                  <a:xfrm flipV="1">
                    <a:off x="18298903" y="8028301"/>
                    <a:ext cx="5583675" cy="18461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Arrow Connector 153">
                    <a:extLst>
                      <a:ext uri="{FF2B5EF4-FFF2-40B4-BE49-F238E27FC236}">
                        <a16:creationId xmlns:a16="http://schemas.microsoft.com/office/drawing/2014/main" id="{FA8148BC-5895-B78C-E5FF-FC07BB7B82CC}"/>
                      </a:ext>
                    </a:extLst>
                  </p:cNvPr>
                  <p:cNvCxnSpPr>
                    <a:stCxn id="186" idx="6"/>
                    <a:endCxn id="141" idx="2"/>
                  </p:cNvCxnSpPr>
                  <p:nvPr/>
                </p:nvCxnSpPr>
                <p:spPr>
                  <a:xfrm flipV="1">
                    <a:off x="18338157" y="8028301"/>
                    <a:ext cx="5544421" cy="55701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7337B44-B702-FC3D-E134-9F77DF3BE62D}"/>
                  </a:ext>
                </a:extLst>
              </p:cNvPr>
              <p:cNvSpPr txBox="1"/>
              <p:nvPr/>
            </p:nvSpPr>
            <p:spPr>
              <a:xfrm>
                <a:off x="18885609" y="14048489"/>
                <a:ext cx="1093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Layer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6E3B76C-F9F2-299E-2BA9-9045740BCBD2}"/>
                  </a:ext>
                </a:extLst>
              </p:cNvPr>
              <p:cNvSpPr txBox="1"/>
              <p:nvPr/>
            </p:nvSpPr>
            <p:spPr>
              <a:xfrm>
                <a:off x="20455848" y="15814532"/>
                <a:ext cx="145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Hidden Layer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F2CE686-57C6-48FB-6311-B883C440B733}"/>
                  </a:ext>
                </a:extLst>
              </p:cNvPr>
              <p:cNvSpPr txBox="1"/>
              <p:nvPr/>
            </p:nvSpPr>
            <p:spPr>
              <a:xfrm>
                <a:off x="22285846" y="15819593"/>
                <a:ext cx="145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Hidden Layer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E6809C6-3291-3A70-1294-F29B3E0E0BE6}"/>
                  </a:ext>
                </a:extLst>
              </p:cNvPr>
              <p:cNvSpPr txBox="1"/>
              <p:nvPr/>
            </p:nvSpPr>
            <p:spPr>
              <a:xfrm>
                <a:off x="24556587" y="14006978"/>
                <a:ext cx="10220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 Layer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CCA8475-EF65-B452-3C16-61D66BF2404F}"/>
                </a:ext>
              </a:extLst>
            </p:cNvPr>
            <p:cNvSpPr txBox="1"/>
            <p:nvPr/>
          </p:nvSpPr>
          <p:spPr>
            <a:xfrm>
              <a:off x="19762565" y="16466634"/>
              <a:ext cx="4260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94" name="Picture 193">
            <a:extLst>
              <a:ext uri="{FF2B5EF4-FFF2-40B4-BE49-F238E27FC236}">
                <a16:creationId xmlns:a16="http://schemas.microsoft.com/office/drawing/2014/main" id="{5C6CCE20-6D39-99FA-61DB-1BD8E82A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9" y="1268378"/>
            <a:ext cx="7163421" cy="34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subTitle" idx="1"/>
          </p:nvPr>
        </p:nvSpPr>
        <p:spPr>
          <a:xfrm>
            <a:off x="688381" y="2965500"/>
            <a:ext cx="5893500" cy="6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Rubenia Borge</a:t>
            </a:r>
            <a:endParaRPr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54183" y="2061000"/>
            <a:ext cx="8527472" cy="90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 in Python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 rot="5400000" flipH="1">
            <a:off x="2160497" y="-2621502"/>
            <a:ext cx="4657358" cy="9587949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2121450" y="1645525"/>
            <a:ext cx="4901100" cy="19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51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F8B3-41D3-B452-D431-CA1570A2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Code and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B00AE-363F-4539-2B75-A081BCD14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</a:t>
            </a:r>
          </a:p>
          <a:p>
            <a:r>
              <a:rPr lang="en-US" dirty="0">
                <a:hlinkClick r:id="rId2"/>
              </a:rPr>
              <a:t>https://archive.ics.uci.edu/ml/datasets/heart+disease</a:t>
            </a:r>
            <a:endParaRPr lang="en-US" dirty="0"/>
          </a:p>
          <a:p>
            <a:r>
              <a:rPr lang="en-US" dirty="0"/>
              <a:t>Exploratory Data Analysis</a:t>
            </a:r>
          </a:p>
          <a:p>
            <a:r>
              <a:rPr lang="en-US" dirty="0">
                <a:hlinkClick r:id="rId3"/>
              </a:rPr>
              <a:t>https://github.com/Rubenia-Borge/kaggle_practice/blob/main/exploratory-analysis-heart-data.ipynb</a:t>
            </a:r>
            <a:endParaRPr lang="en-US" dirty="0"/>
          </a:p>
          <a:p>
            <a:r>
              <a:rPr lang="en-US" dirty="0"/>
              <a:t>The Perceptron Algorithm</a:t>
            </a:r>
          </a:p>
          <a:p>
            <a:r>
              <a:rPr lang="en-US" dirty="0">
                <a:hlinkClick r:id="rId4"/>
              </a:rPr>
              <a:t>https://github.com/Rubenia-Borge/kaggle_practice/blob/main/perceptron-algorithm</a:t>
            </a:r>
            <a:r>
              <a:rPr lang="en-US">
                <a:hlinkClick r:id="rId4"/>
              </a:rPr>
              <a:t>.ipynb</a:t>
            </a:r>
            <a:endParaRPr lang="en-US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DB042-DAF3-89A1-17CD-8D8F92DECE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1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387" y="2190750"/>
            <a:ext cx="19729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8093834">
            <a:off x="-1351692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700754">
            <a:off x="5926798" y="2601165"/>
            <a:ext cx="5190308" cy="296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 rot="5400000" flipH="1">
            <a:off x="2160497" y="-2621502"/>
            <a:ext cx="4657358" cy="9587949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2121450" y="1645525"/>
            <a:ext cx="4901100" cy="19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83" name="Google Shape;83;p13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Computer Science PhD student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 have been working on data mining and data modeling during my PhD.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Definition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 present a project in Exploratory Data Analysis for a classification dataset.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During my practice as a Kaggle BIPOC mentee I also studied Neural Networks so I will talk about that experience, too.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 learned to explore, process and visualize data for analysis. I also gained experience with the data science libraries, NumPy, Matplotlib, and in these months I got to practice more Python, </a:t>
            </a:r>
            <a:r>
              <a:rPr lang="en-US" dirty="0" err="1"/>
              <a:t>Keras</a:t>
            </a:r>
            <a:r>
              <a:rPr lang="en-US" dirty="0"/>
              <a:t>, and TensorFlow.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301A-E2EA-E139-EA8A-0AFE5824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Data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5270A-7895-AC64-3B96-CC8F1A95E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A picture containing table">
            <a:extLst>
              <a:ext uri="{FF2B5EF4-FFF2-40B4-BE49-F238E27FC236}">
                <a16:creationId xmlns:a16="http://schemas.microsoft.com/office/drawing/2014/main" id="{B7921757-5582-7538-2945-DC9CDC04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" y="1325734"/>
            <a:ext cx="8672946" cy="27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8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9BAD-D974-D526-F398-1454A684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Summary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DAAC2-8603-6A2A-B3AC-1E630BC6A6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5F497C-C39E-E6EA-CE4D-2D5C592F0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9" y="1281892"/>
            <a:ext cx="8555182" cy="25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3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27AC-B489-2ED9-1B74-9366E0C4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Correlation in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3587D-CE03-D26C-27C9-C62B446B93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, table">
            <a:extLst>
              <a:ext uri="{FF2B5EF4-FFF2-40B4-BE49-F238E27FC236}">
                <a16:creationId xmlns:a16="http://schemas.microsoft.com/office/drawing/2014/main" id="{A08ACC40-2DA0-1F5C-B587-B276B585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0436"/>
            <a:ext cx="8534400" cy="40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1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58D2-5AE9-740E-34C2-C53E60E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Numerical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B57B-37C0-0890-080B-E2DE24876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00FA92C-5770-D834-FBFB-693BEB2D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2" y="962890"/>
            <a:ext cx="4123768" cy="3614618"/>
          </a:xfrm>
          <a:prstGeom prst="rect">
            <a:avLst/>
          </a:prstGeom>
        </p:spPr>
      </p:pic>
      <p:pic>
        <p:nvPicPr>
          <p:cNvPr id="8" name="Picture 7" descr="Chart, histogram">
            <a:extLst>
              <a:ext uri="{FF2B5EF4-FFF2-40B4-BE49-F238E27FC236}">
                <a16:creationId xmlns:a16="http://schemas.microsoft.com/office/drawing/2014/main" id="{3E84B995-EE19-0D86-7E93-16DDC732E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25" y="1032163"/>
            <a:ext cx="3973175" cy="34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23316"/>
      </p:ext>
    </p:extLst>
  </p:cSld>
  <p:clrMapOvr>
    <a:masterClrMapping/>
  </p:clrMapOvr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279</Words>
  <Application>Microsoft Office PowerPoint</Application>
  <PresentationFormat>On-screen Show (16:9)</PresentationFormat>
  <Paragraphs>71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</vt:lpstr>
      <vt:lpstr>Open Sans</vt:lpstr>
      <vt:lpstr>Arial</vt:lpstr>
      <vt:lpstr>Inter</vt:lpstr>
      <vt:lpstr>Calibri</vt:lpstr>
      <vt:lpstr>Verdana</vt:lpstr>
      <vt:lpstr>Kaggle</vt:lpstr>
      <vt:lpstr>KaggleX- Showcase Template</vt:lpstr>
      <vt:lpstr>Exploratory Data Analysis in Python</vt:lpstr>
      <vt:lpstr>Exploratory Data Analysis</vt:lpstr>
      <vt:lpstr>Background</vt:lpstr>
      <vt:lpstr>Project Definition</vt:lpstr>
      <vt:lpstr>View Data Values</vt:lpstr>
      <vt:lpstr>Descriptive Summary of Data</vt:lpstr>
      <vt:lpstr>Pairwise Correlation in Data</vt:lpstr>
      <vt:lpstr>Distribution of Numerical Data</vt:lpstr>
      <vt:lpstr>Distribution of Numerical Data</vt:lpstr>
      <vt:lpstr>Boxplot</vt:lpstr>
      <vt:lpstr>Smaller Dataset</vt:lpstr>
      <vt:lpstr>Pairwise Correlation</vt:lpstr>
      <vt:lpstr>Pearson Correlation</vt:lpstr>
      <vt:lpstr>Pearson Correlation</vt:lpstr>
      <vt:lpstr>Pearson Correlation</vt:lpstr>
      <vt:lpstr>Introduction to Artificial Neural Networks</vt:lpstr>
      <vt:lpstr>The Perceptron Algorithm</vt:lpstr>
      <vt:lpstr>Artificial Neural Networks</vt:lpstr>
      <vt:lpstr>Code</vt:lpstr>
      <vt:lpstr>Links to Code and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KaggleX- Showcase Template</dc:title>
  <cp:lastModifiedBy>Rubenia Borge</cp:lastModifiedBy>
  <cp:revision>9</cp:revision>
  <dcterms:modified xsi:type="dcterms:W3CDTF">2023-03-21T02:32:43Z</dcterms:modified>
</cp:coreProperties>
</file>