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A19EA7-914F-4418-9662-095C44F31465}" type="datetimeFigureOut">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1B057B-BAE9-4725-9687-6D59A1BEAFD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8123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A19EA7-914F-4418-9662-095C44F31465}" type="datetimeFigureOut">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1B057B-BAE9-4725-9687-6D59A1BEAFD2}" type="slidenum">
              <a:rPr lang="en-US" smtClean="0"/>
              <a:t>‹#›</a:t>
            </a:fld>
            <a:endParaRPr lang="en-US"/>
          </a:p>
        </p:txBody>
      </p:sp>
    </p:spTree>
    <p:extLst>
      <p:ext uri="{BB962C8B-B14F-4D97-AF65-F5344CB8AC3E}">
        <p14:creationId xmlns:p14="http://schemas.microsoft.com/office/powerpoint/2010/main" val="1214630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A19EA7-914F-4418-9662-095C44F31465}" type="datetimeFigureOut">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1B057B-BAE9-4725-9687-6D59A1BEAFD2}" type="slidenum">
              <a:rPr lang="en-US" smtClean="0"/>
              <a:t>‹#›</a:t>
            </a:fld>
            <a:endParaRPr lang="en-US"/>
          </a:p>
        </p:txBody>
      </p:sp>
    </p:spTree>
    <p:extLst>
      <p:ext uri="{BB962C8B-B14F-4D97-AF65-F5344CB8AC3E}">
        <p14:creationId xmlns:p14="http://schemas.microsoft.com/office/powerpoint/2010/main" val="100275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A19EA7-914F-4418-9662-095C44F31465}" type="datetimeFigureOut">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1B057B-BAE9-4725-9687-6D59A1BEAFD2}" type="slidenum">
              <a:rPr lang="en-US" smtClean="0"/>
              <a:t>‹#›</a:t>
            </a:fld>
            <a:endParaRPr lang="en-US"/>
          </a:p>
        </p:txBody>
      </p:sp>
    </p:spTree>
    <p:extLst>
      <p:ext uri="{BB962C8B-B14F-4D97-AF65-F5344CB8AC3E}">
        <p14:creationId xmlns:p14="http://schemas.microsoft.com/office/powerpoint/2010/main" val="1927114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A19EA7-914F-4418-9662-095C44F31465}" type="datetimeFigureOut">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1B057B-BAE9-4725-9687-6D59A1BEAFD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9513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A19EA7-914F-4418-9662-095C44F31465}" type="datetimeFigureOut">
              <a:rPr lang="en-US" smtClean="0"/>
              <a:t>6/6/2022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1B057B-BAE9-4725-9687-6D59A1BEAFD2}" type="slidenum">
              <a:rPr lang="en-US" smtClean="0"/>
              <a:t>‹#›</a:t>
            </a:fld>
            <a:endParaRPr lang="en-US"/>
          </a:p>
        </p:txBody>
      </p:sp>
    </p:spTree>
    <p:extLst>
      <p:ext uri="{BB962C8B-B14F-4D97-AF65-F5344CB8AC3E}">
        <p14:creationId xmlns:p14="http://schemas.microsoft.com/office/powerpoint/2010/main" val="3129555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A19EA7-914F-4418-9662-095C44F31465}" type="datetimeFigureOut">
              <a:rPr lang="en-US" smtClean="0"/>
              <a:t>6/6/2022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1B057B-BAE9-4725-9687-6D59A1BEAFD2}" type="slidenum">
              <a:rPr lang="en-US" smtClean="0"/>
              <a:t>‹#›</a:t>
            </a:fld>
            <a:endParaRPr lang="en-US"/>
          </a:p>
        </p:txBody>
      </p:sp>
    </p:spTree>
    <p:extLst>
      <p:ext uri="{BB962C8B-B14F-4D97-AF65-F5344CB8AC3E}">
        <p14:creationId xmlns:p14="http://schemas.microsoft.com/office/powerpoint/2010/main" val="720561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A19EA7-914F-4418-9662-095C44F31465}" type="datetimeFigureOut">
              <a:rPr lang="en-US" smtClean="0"/>
              <a:t>6/6/2022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1B057B-BAE9-4725-9687-6D59A1BEAFD2}" type="slidenum">
              <a:rPr lang="en-US" smtClean="0"/>
              <a:t>‹#›</a:t>
            </a:fld>
            <a:endParaRPr lang="en-US"/>
          </a:p>
        </p:txBody>
      </p:sp>
    </p:spTree>
    <p:extLst>
      <p:ext uri="{BB962C8B-B14F-4D97-AF65-F5344CB8AC3E}">
        <p14:creationId xmlns:p14="http://schemas.microsoft.com/office/powerpoint/2010/main" val="3412619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BA19EA7-914F-4418-9662-095C44F31465}" type="datetimeFigureOut">
              <a:rPr lang="en-US" smtClean="0"/>
              <a:t>6/6/2022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91B057B-BAE9-4725-9687-6D59A1BEAFD2}" type="slidenum">
              <a:rPr lang="en-US" smtClean="0"/>
              <a:t>‹#›</a:t>
            </a:fld>
            <a:endParaRPr lang="en-US"/>
          </a:p>
        </p:txBody>
      </p:sp>
    </p:spTree>
    <p:extLst>
      <p:ext uri="{BB962C8B-B14F-4D97-AF65-F5344CB8AC3E}">
        <p14:creationId xmlns:p14="http://schemas.microsoft.com/office/powerpoint/2010/main" val="475345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BA19EA7-914F-4418-9662-095C44F31465}" type="datetimeFigureOut">
              <a:rPr lang="en-US" smtClean="0"/>
              <a:t>6/6/2022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91B057B-BAE9-4725-9687-6D59A1BEAFD2}" type="slidenum">
              <a:rPr lang="en-US" smtClean="0"/>
              <a:t>‹#›</a:t>
            </a:fld>
            <a:endParaRPr lang="en-US"/>
          </a:p>
        </p:txBody>
      </p:sp>
    </p:spTree>
    <p:extLst>
      <p:ext uri="{BB962C8B-B14F-4D97-AF65-F5344CB8AC3E}">
        <p14:creationId xmlns:p14="http://schemas.microsoft.com/office/powerpoint/2010/main" val="321227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A19EA7-914F-4418-9662-095C44F31465}" type="datetimeFigureOut">
              <a:rPr lang="en-US" smtClean="0"/>
              <a:t>6/6/2022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1B057B-BAE9-4725-9687-6D59A1BEAFD2}" type="slidenum">
              <a:rPr lang="en-US" smtClean="0"/>
              <a:t>‹#›</a:t>
            </a:fld>
            <a:endParaRPr lang="en-US"/>
          </a:p>
        </p:txBody>
      </p:sp>
    </p:spTree>
    <p:extLst>
      <p:ext uri="{BB962C8B-B14F-4D97-AF65-F5344CB8AC3E}">
        <p14:creationId xmlns:p14="http://schemas.microsoft.com/office/powerpoint/2010/main" val="2456325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BA19EA7-914F-4418-9662-095C44F31465}" type="datetimeFigureOut">
              <a:rPr lang="en-US" smtClean="0"/>
              <a:t>6/6/2022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91B057B-BAE9-4725-9687-6D59A1BEAFD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95521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torvalds/linux"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Rubenia-Borge/abstraction" TargetMode="External"/><Relationship Id="rId2" Type="http://schemas.openxmlformats.org/officeDocument/2006/relationships/hyperlink" Target="https://www.onlinegdb.com/online_c++_compile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_jTc1BTFdIo" TargetMode="External"/><Relationship Id="rId2" Type="http://schemas.openxmlformats.org/officeDocument/2006/relationships/slideLayout" Target="../slideLayouts/slideLayout2.xml"/><Relationship Id="rId1" Type="http://schemas.openxmlformats.org/officeDocument/2006/relationships/video" Target="https://www.youtube.com/embed/_jTc1BTFdIo?feature=oembed" TargetMode="External"/><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55B0A-6225-0563-7A7F-193FA7AC36E9}"/>
              </a:ext>
            </a:extLst>
          </p:cNvPr>
          <p:cNvSpPr>
            <a:spLocks noGrp="1"/>
          </p:cNvSpPr>
          <p:nvPr>
            <p:ph type="ctrTitle"/>
          </p:nvPr>
        </p:nvSpPr>
        <p:spPr/>
        <p:txBody>
          <a:bodyPr/>
          <a:lstStyle/>
          <a:p>
            <a:r>
              <a:rPr lang="en-US" dirty="0"/>
              <a:t>Object </a:t>
            </a:r>
            <a:r>
              <a:rPr lang="en-US"/>
              <a:t>Oriented Programming</a:t>
            </a:r>
            <a:endParaRPr lang="en-US" dirty="0"/>
          </a:p>
        </p:txBody>
      </p:sp>
      <p:sp>
        <p:nvSpPr>
          <p:cNvPr id="3" name="Subtitle 2">
            <a:extLst>
              <a:ext uri="{FF2B5EF4-FFF2-40B4-BE49-F238E27FC236}">
                <a16:creationId xmlns:a16="http://schemas.microsoft.com/office/drawing/2014/main" id="{192B64A9-66FD-7E5B-4EC8-FAEA47EA829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9793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75310-7ABB-5793-E39E-7E988DE3835D}"/>
              </a:ext>
            </a:extLst>
          </p:cNvPr>
          <p:cNvSpPr>
            <a:spLocks noGrp="1"/>
          </p:cNvSpPr>
          <p:nvPr>
            <p:ph type="title"/>
          </p:nvPr>
        </p:nvSpPr>
        <p:spPr/>
        <p:txBody>
          <a:bodyPr/>
          <a:lstStyle/>
          <a:p>
            <a:r>
              <a:rPr lang="en-US" dirty="0"/>
              <a:t>Thank you! </a:t>
            </a:r>
            <a:r>
              <a:rPr lang="en-US" dirty="0">
                <a:sym typeface="Wingdings" panose="05000000000000000000" pitchFamily="2" charset="2"/>
              </a:rPr>
              <a:t></a:t>
            </a:r>
            <a:endParaRPr lang="en-US" dirty="0"/>
          </a:p>
        </p:txBody>
      </p:sp>
      <p:sp>
        <p:nvSpPr>
          <p:cNvPr id="3" name="Content Placeholder 2">
            <a:extLst>
              <a:ext uri="{FF2B5EF4-FFF2-40B4-BE49-F238E27FC236}">
                <a16:creationId xmlns:a16="http://schemas.microsoft.com/office/drawing/2014/main" id="{90CD79B9-BC97-73D2-3EEB-C111C093F4F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28707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1BA7D-796F-2371-A355-2692276FD76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22ADDF1-94E5-A59E-711C-1C5C8E7C09D1}"/>
              </a:ext>
            </a:extLst>
          </p:cNvPr>
          <p:cNvSpPr>
            <a:spLocks noGrp="1"/>
          </p:cNvSpPr>
          <p:nvPr>
            <p:ph idx="1"/>
          </p:nvPr>
        </p:nvSpPr>
        <p:spPr/>
        <p:txBody>
          <a:bodyPr/>
          <a:lstStyle/>
          <a:p>
            <a:r>
              <a:rPr lang="en-US" dirty="0"/>
              <a:t>Abstraction is a very important concept in Computer Science and Engineering.</a:t>
            </a:r>
          </a:p>
          <a:p>
            <a:r>
              <a:rPr lang="en-US" dirty="0"/>
              <a:t>Specifically in CS, it is one of the four important elements of object-oriented programming. These four important foundations in object-oriented programming set the basis for developing software at scale using engineering methods and techniques. These concepts are </a:t>
            </a:r>
            <a:r>
              <a:rPr lang="en-US" b="1" i="1" dirty="0"/>
              <a:t>Abstraction</a:t>
            </a:r>
            <a:r>
              <a:rPr lang="en-US" i="1" dirty="0"/>
              <a:t>, </a:t>
            </a:r>
            <a:r>
              <a:rPr lang="en-US" b="1" i="1" dirty="0"/>
              <a:t>Encapsulation</a:t>
            </a:r>
            <a:r>
              <a:rPr lang="en-US" i="1" dirty="0"/>
              <a:t>, </a:t>
            </a:r>
            <a:r>
              <a:rPr lang="en-US" b="1" i="1" dirty="0"/>
              <a:t>Polymorphism</a:t>
            </a:r>
            <a:r>
              <a:rPr lang="en-US" i="1" dirty="0"/>
              <a:t>, and </a:t>
            </a:r>
            <a:r>
              <a:rPr lang="en-US" b="1" i="1" dirty="0"/>
              <a:t>Inheritance</a:t>
            </a:r>
            <a:r>
              <a:rPr lang="en-US" dirty="0"/>
              <a:t>. </a:t>
            </a:r>
          </a:p>
          <a:p>
            <a:r>
              <a:rPr lang="en-US" dirty="0"/>
              <a:t>Though these important four concepts are crucial for OOP, they are not the only ones. There are other important concepts in computer science that need to be studied to understand the field.</a:t>
            </a:r>
          </a:p>
          <a:p>
            <a:endParaRPr lang="en-US" dirty="0"/>
          </a:p>
          <a:p>
            <a:endParaRPr lang="en-US" dirty="0"/>
          </a:p>
        </p:txBody>
      </p:sp>
    </p:spTree>
    <p:extLst>
      <p:ext uri="{BB962C8B-B14F-4D97-AF65-F5344CB8AC3E}">
        <p14:creationId xmlns:p14="http://schemas.microsoft.com/office/powerpoint/2010/main" val="3281779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9C9F3-D133-5C3B-072E-1F7E7234779B}"/>
              </a:ext>
            </a:extLst>
          </p:cNvPr>
          <p:cNvSpPr>
            <a:spLocks noGrp="1"/>
          </p:cNvSpPr>
          <p:nvPr>
            <p:ph type="title"/>
          </p:nvPr>
        </p:nvSpPr>
        <p:spPr/>
        <p:txBody>
          <a:bodyPr/>
          <a:lstStyle/>
          <a:p>
            <a:r>
              <a:rPr lang="en-US" dirty="0"/>
              <a:t>Definition of Abstraction</a:t>
            </a:r>
          </a:p>
        </p:txBody>
      </p:sp>
      <p:sp>
        <p:nvSpPr>
          <p:cNvPr id="3" name="Content Placeholder 2">
            <a:extLst>
              <a:ext uri="{FF2B5EF4-FFF2-40B4-BE49-F238E27FC236}">
                <a16:creationId xmlns:a16="http://schemas.microsoft.com/office/drawing/2014/main" id="{65F2C5F2-F1F2-BAD1-7139-27E928C88EDD}"/>
              </a:ext>
            </a:extLst>
          </p:cNvPr>
          <p:cNvSpPr>
            <a:spLocks noGrp="1"/>
          </p:cNvSpPr>
          <p:nvPr>
            <p:ph idx="1"/>
          </p:nvPr>
        </p:nvSpPr>
        <p:spPr/>
        <p:txBody>
          <a:bodyPr/>
          <a:lstStyle/>
          <a:p>
            <a:r>
              <a:rPr lang="en-US" b="1" i="1" u="sng" dirty="0"/>
              <a:t>Abstraction means that we will filter out properties and operations of the entities of the real world until we leave in our models only the ones that are relevant to our system.</a:t>
            </a:r>
          </a:p>
          <a:p>
            <a:r>
              <a:rPr lang="en-US" dirty="0"/>
              <a:t>Abstraction is represented in designs and models.</a:t>
            </a:r>
          </a:p>
          <a:p>
            <a:r>
              <a:rPr lang="en-US" dirty="0"/>
              <a:t>Before writing a program, it is required to design a model for it. We will study models in this class.</a:t>
            </a:r>
          </a:p>
          <a:p>
            <a:r>
              <a:rPr lang="en-US" b="1" i="1" u="sng" dirty="0"/>
              <a:t>Abstraction is the process of deciding what to include in our model (or system) and what to leave out.</a:t>
            </a:r>
          </a:p>
        </p:txBody>
      </p:sp>
    </p:spTree>
    <p:extLst>
      <p:ext uri="{BB962C8B-B14F-4D97-AF65-F5344CB8AC3E}">
        <p14:creationId xmlns:p14="http://schemas.microsoft.com/office/powerpoint/2010/main" val="4015566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B477B-9D6D-1E9B-F8FB-076490760EC0}"/>
              </a:ext>
            </a:extLst>
          </p:cNvPr>
          <p:cNvSpPr>
            <a:spLocks noGrp="1"/>
          </p:cNvSpPr>
          <p:nvPr>
            <p:ph type="title"/>
          </p:nvPr>
        </p:nvSpPr>
        <p:spPr/>
        <p:txBody>
          <a:bodyPr/>
          <a:lstStyle/>
          <a:p>
            <a:r>
              <a:rPr lang="en-US" dirty="0"/>
              <a:t>The Benefits of Abstraction</a:t>
            </a:r>
          </a:p>
        </p:txBody>
      </p:sp>
      <p:sp>
        <p:nvSpPr>
          <p:cNvPr id="3" name="Content Placeholder 2">
            <a:extLst>
              <a:ext uri="{FF2B5EF4-FFF2-40B4-BE49-F238E27FC236}">
                <a16:creationId xmlns:a16="http://schemas.microsoft.com/office/drawing/2014/main" id="{27E00EC5-9C36-4D04-0CE9-309F091938F5}"/>
              </a:ext>
            </a:extLst>
          </p:cNvPr>
          <p:cNvSpPr>
            <a:spLocks noGrp="1"/>
          </p:cNvSpPr>
          <p:nvPr>
            <p:ph idx="1"/>
          </p:nvPr>
        </p:nvSpPr>
        <p:spPr/>
        <p:txBody>
          <a:bodyPr>
            <a:normAutofit/>
          </a:bodyPr>
          <a:lstStyle/>
          <a:p>
            <a:r>
              <a:rPr lang="en-US" dirty="0"/>
              <a:t>Abstraction allows us to analyze complex problems and then simplify them to a way that can be understood and possible to work with. Computers solve real world problems and real-world problems are difficult by nature. When we use abstraction, we start looking at the big picture and looking top to bottom until we reach details and specific requirements.</a:t>
            </a:r>
          </a:p>
          <a:p>
            <a:r>
              <a:rPr lang="en-US" dirty="0"/>
              <a:t>Abstraction also hides the implementation details and complexity from the outside users. For example, when we use a car, a TV, a toaster, we have an interface we interact with, we don’t know the details of their systems implementations neither mechanics, electronics or electric circuits.</a:t>
            </a:r>
          </a:p>
          <a:p>
            <a:endParaRPr lang="en-US" dirty="0"/>
          </a:p>
          <a:p>
            <a:endParaRPr lang="en-US" dirty="0"/>
          </a:p>
        </p:txBody>
      </p:sp>
    </p:spTree>
    <p:extLst>
      <p:ext uri="{BB962C8B-B14F-4D97-AF65-F5344CB8AC3E}">
        <p14:creationId xmlns:p14="http://schemas.microsoft.com/office/powerpoint/2010/main" val="1601227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4EAA3-E6F8-12B1-E7CE-D8921FA6F69D}"/>
              </a:ext>
            </a:extLst>
          </p:cNvPr>
          <p:cNvSpPr>
            <a:spLocks noGrp="1"/>
          </p:cNvSpPr>
          <p:nvPr>
            <p:ph type="title"/>
          </p:nvPr>
        </p:nvSpPr>
        <p:spPr/>
        <p:txBody>
          <a:bodyPr/>
          <a:lstStyle/>
          <a:p>
            <a:r>
              <a:rPr lang="en-US" dirty="0"/>
              <a:t>The Need for Abstraction</a:t>
            </a:r>
          </a:p>
        </p:txBody>
      </p:sp>
      <p:sp>
        <p:nvSpPr>
          <p:cNvPr id="3" name="Content Placeholder 2">
            <a:extLst>
              <a:ext uri="{FF2B5EF4-FFF2-40B4-BE49-F238E27FC236}">
                <a16:creationId xmlns:a16="http://schemas.microsoft.com/office/drawing/2014/main" id="{4E351104-4119-DEDA-B03B-9611BA2C32CD}"/>
              </a:ext>
            </a:extLst>
          </p:cNvPr>
          <p:cNvSpPr>
            <a:spLocks noGrp="1"/>
          </p:cNvSpPr>
          <p:nvPr>
            <p:ph idx="1"/>
          </p:nvPr>
        </p:nvSpPr>
        <p:spPr/>
        <p:txBody>
          <a:bodyPr/>
          <a:lstStyle/>
          <a:p>
            <a:r>
              <a:rPr lang="en-US" dirty="0"/>
              <a:t>Abstraction –filtering out irrelevant aspects and keeping only the ones needed plus hiding the complexity from the real world- is needed because software is meant to solve problems in the real world.</a:t>
            </a:r>
          </a:p>
          <a:p>
            <a:r>
              <a:rPr lang="en-US" dirty="0"/>
              <a:t>But the real world is enormous, complex, dynamic, unpredictable, and subjective. For this reason, it is important for computer scientists and engineers to use abstraction in their approach to solve problems.</a:t>
            </a:r>
          </a:p>
          <a:p>
            <a:r>
              <a:rPr lang="en-US" dirty="0"/>
              <a:t>Abstraction makes problems approachable; it simplifies them, and it allows an engineering approach to solve them.</a:t>
            </a:r>
          </a:p>
        </p:txBody>
      </p:sp>
    </p:spTree>
    <p:extLst>
      <p:ext uri="{BB962C8B-B14F-4D97-AF65-F5344CB8AC3E}">
        <p14:creationId xmlns:p14="http://schemas.microsoft.com/office/powerpoint/2010/main" val="1418205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F497D-B52F-FC0F-774E-9CCA109CB40B}"/>
              </a:ext>
            </a:extLst>
          </p:cNvPr>
          <p:cNvSpPr>
            <a:spLocks noGrp="1"/>
          </p:cNvSpPr>
          <p:nvPr>
            <p:ph type="title"/>
          </p:nvPr>
        </p:nvSpPr>
        <p:spPr/>
        <p:txBody>
          <a:bodyPr/>
          <a:lstStyle/>
          <a:p>
            <a:r>
              <a:rPr lang="en-US" dirty="0"/>
              <a:t>Abstraction in Computer Programming</a:t>
            </a:r>
          </a:p>
        </p:txBody>
      </p:sp>
      <p:sp>
        <p:nvSpPr>
          <p:cNvPr id="3" name="Content Placeholder 2">
            <a:extLst>
              <a:ext uri="{FF2B5EF4-FFF2-40B4-BE49-F238E27FC236}">
                <a16:creationId xmlns:a16="http://schemas.microsoft.com/office/drawing/2014/main" id="{877E1DDE-C10B-D4BC-EB13-D02A42288944}"/>
              </a:ext>
            </a:extLst>
          </p:cNvPr>
          <p:cNvSpPr>
            <a:spLocks noGrp="1"/>
          </p:cNvSpPr>
          <p:nvPr>
            <p:ph idx="1"/>
          </p:nvPr>
        </p:nvSpPr>
        <p:spPr/>
        <p:txBody>
          <a:bodyPr/>
          <a:lstStyle/>
          <a:p>
            <a:r>
              <a:rPr lang="en-US" dirty="0"/>
              <a:t>Computer programs are written line by line in one or more programming languages. The action of writing code requires to learn the syntax of a programming language and the understanding of computer science fundamental concepts.</a:t>
            </a:r>
          </a:p>
          <a:p>
            <a:r>
              <a:rPr lang="en-US" dirty="0"/>
              <a:t>The complexity of real-world programs is very significant and the code base (a collection of code used to build a particular system)</a:t>
            </a:r>
          </a:p>
          <a:p>
            <a:r>
              <a:rPr lang="en-US" dirty="0"/>
              <a:t>Abstraction is implemented in code using object-oriented programming with the creation of classes as abstract code blocks that encapsulate the relevant properties and functions for each real-world entity that is modeled in our system. </a:t>
            </a:r>
          </a:p>
        </p:txBody>
      </p:sp>
    </p:spTree>
    <p:extLst>
      <p:ext uri="{BB962C8B-B14F-4D97-AF65-F5344CB8AC3E}">
        <p14:creationId xmlns:p14="http://schemas.microsoft.com/office/powerpoint/2010/main" val="376432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93AC6-94DD-CE21-AF8C-D416CE56CC79}"/>
              </a:ext>
            </a:extLst>
          </p:cNvPr>
          <p:cNvSpPr>
            <a:spLocks noGrp="1"/>
          </p:cNvSpPr>
          <p:nvPr>
            <p:ph type="title"/>
          </p:nvPr>
        </p:nvSpPr>
        <p:spPr/>
        <p:txBody>
          <a:bodyPr/>
          <a:lstStyle/>
          <a:p>
            <a:r>
              <a:rPr lang="en-US" dirty="0"/>
              <a:t>Example of the code base of a real-world system.</a:t>
            </a:r>
          </a:p>
        </p:txBody>
      </p:sp>
      <p:sp>
        <p:nvSpPr>
          <p:cNvPr id="3" name="Content Placeholder 2">
            <a:extLst>
              <a:ext uri="{FF2B5EF4-FFF2-40B4-BE49-F238E27FC236}">
                <a16:creationId xmlns:a16="http://schemas.microsoft.com/office/drawing/2014/main" id="{F0629D85-750C-0FF6-7C65-91EA68D3A2CD}"/>
              </a:ext>
            </a:extLst>
          </p:cNvPr>
          <p:cNvSpPr>
            <a:spLocks noGrp="1"/>
          </p:cNvSpPr>
          <p:nvPr>
            <p:ph idx="1"/>
          </p:nvPr>
        </p:nvSpPr>
        <p:spPr/>
        <p:txBody>
          <a:bodyPr/>
          <a:lstStyle/>
          <a:p>
            <a:r>
              <a:rPr lang="en-US" dirty="0"/>
              <a:t>This is the code base of Linux, an operating system created by Linus </a:t>
            </a:r>
            <a:r>
              <a:rPr lang="en-US" dirty="0" err="1"/>
              <a:t>Trovalds</a:t>
            </a:r>
            <a:r>
              <a:rPr lang="en-US" dirty="0"/>
              <a:t>. It is open source which means it is open to the public.</a:t>
            </a:r>
          </a:p>
          <a:p>
            <a:r>
              <a:rPr lang="en-US" dirty="0">
                <a:hlinkClick r:id="rId2"/>
              </a:rPr>
              <a:t>https://github.com/torvalds/linux</a:t>
            </a:r>
            <a:endParaRPr lang="en-US" dirty="0"/>
          </a:p>
          <a:p>
            <a:endParaRPr lang="en-US" dirty="0"/>
          </a:p>
        </p:txBody>
      </p:sp>
    </p:spTree>
    <p:extLst>
      <p:ext uri="{BB962C8B-B14F-4D97-AF65-F5344CB8AC3E}">
        <p14:creationId xmlns:p14="http://schemas.microsoft.com/office/powerpoint/2010/main" val="2826328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CDC26-C403-2437-EC32-B4D9785B2321}"/>
              </a:ext>
            </a:extLst>
          </p:cNvPr>
          <p:cNvSpPr>
            <a:spLocks noGrp="1"/>
          </p:cNvSpPr>
          <p:nvPr>
            <p:ph type="title"/>
          </p:nvPr>
        </p:nvSpPr>
        <p:spPr/>
        <p:txBody>
          <a:bodyPr/>
          <a:lstStyle/>
          <a:p>
            <a:r>
              <a:rPr lang="en-US" dirty="0"/>
              <a:t>Example of a class using abstraction</a:t>
            </a:r>
          </a:p>
        </p:txBody>
      </p:sp>
      <p:sp>
        <p:nvSpPr>
          <p:cNvPr id="3" name="Content Placeholder 2">
            <a:extLst>
              <a:ext uri="{FF2B5EF4-FFF2-40B4-BE49-F238E27FC236}">
                <a16:creationId xmlns:a16="http://schemas.microsoft.com/office/drawing/2014/main" id="{E669A0E3-7DBE-457E-6609-C11774D77EE8}"/>
              </a:ext>
            </a:extLst>
          </p:cNvPr>
          <p:cNvSpPr>
            <a:spLocks noGrp="1"/>
          </p:cNvSpPr>
          <p:nvPr>
            <p:ph idx="1"/>
          </p:nvPr>
        </p:nvSpPr>
        <p:spPr/>
        <p:txBody>
          <a:bodyPr/>
          <a:lstStyle/>
          <a:p>
            <a:r>
              <a:rPr lang="en-US" dirty="0"/>
              <a:t>You can compile and run these examples with the online compiler.</a:t>
            </a:r>
          </a:p>
          <a:p>
            <a:r>
              <a:rPr lang="en-US" dirty="0">
                <a:hlinkClick r:id="rId2"/>
              </a:rPr>
              <a:t>https://www.onlinegdb.com/online_c++_compiler</a:t>
            </a:r>
            <a:endParaRPr lang="en-US" dirty="0"/>
          </a:p>
          <a:p>
            <a:r>
              <a:rPr lang="en-US" dirty="0"/>
              <a:t>The examples are in this link</a:t>
            </a:r>
          </a:p>
          <a:p>
            <a:r>
              <a:rPr lang="en-US" dirty="0">
                <a:hlinkClick r:id="rId3"/>
              </a:rPr>
              <a:t>https://github.com/Rubenia-Borge/abstraction</a:t>
            </a:r>
            <a:endParaRPr lang="en-US" dirty="0"/>
          </a:p>
          <a:p>
            <a:endParaRPr lang="en-US" dirty="0"/>
          </a:p>
        </p:txBody>
      </p:sp>
    </p:spTree>
    <p:extLst>
      <p:ext uri="{BB962C8B-B14F-4D97-AF65-F5344CB8AC3E}">
        <p14:creationId xmlns:p14="http://schemas.microsoft.com/office/powerpoint/2010/main" val="3448971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6148-7167-B50F-A21F-C84118F5B27B}"/>
              </a:ext>
            </a:extLst>
          </p:cNvPr>
          <p:cNvSpPr>
            <a:spLocks noGrp="1"/>
          </p:cNvSpPr>
          <p:nvPr>
            <p:ph type="title"/>
          </p:nvPr>
        </p:nvSpPr>
        <p:spPr/>
        <p:txBody>
          <a:bodyPr/>
          <a:lstStyle/>
          <a:p>
            <a:r>
              <a:rPr lang="en-US" dirty="0"/>
              <a:t>Some history of the impact of Abstraction</a:t>
            </a:r>
          </a:p>
        </p:txBody>
      </p:sp>
      <p:sp>
        <p:nvSpPr>
          <p:cNvPr id="3" name="Content Placeholder 2">
            <a:extLst>
              <a:ext uri="{FF2B5EF4-FFF2-40B4-BE49-F238E27FC236}">
                <a16:creationId xmlns:a16="http://schemas.microsoft.com/office/drawing/2014/main" id="{6379AC05-BC89-418B-0CFB-E3406918B4AD}"/>
              </a:ext>
            </a:extLst>
          </p:cNvPr>
          <p:cNvSpPr>
            <a:spLocks noGrp="1"/>
          </p:cNvSpPr>
          <p:nvPr>
            <p:ph idx="1"/>
          </p:nvPr>
        </p:nvSpPr>
        <p:spPr/>
        <p:txBody>
          <a:bodyPr/>
          <a:lstStyle/>
          <a:p>
            <a:r>
              <a:rPr lang="en-US" dirty="0">
                <a:hlinkClick r:id="rId3"/>
              </a:rPr>
              <a:t>https://www.youtube.com/watch?v=_jTc1BTFdIo</a:t>
            </a:r>
            <a:endParaRPr lang="en-US" dirty="0"/>
          </a:p>
          <a:p>
            <a:endParaRPr lang="en-US" dirty="0"/>
          </a:p>
        </p:txBody>
      </p:sp>
      <p:pic>
        <p:nvPicPr>
          <p:cNvPr id="4" name="Online Media 3" title="How Data Abstraction changed Computing forever | Barbara Liskov | TEDxMIT">
            <a:hlinkClick r:id="" action="ppaction://media"/>
            <a:extLst>
              <a:ext uri="{FF2B5EF4-FFF2-40B4-BE49-F238E27FC236}">
                <a16:creationId xmlns:a16="http://schemas.microsoft.com/office/drawing/2014/main" id="{0B95B740-97B1-75FD-3F6E-2B384BC76865}"/>
              </a:ext>
            </a:extLst>
          </p:cNvPr>
          <p:cNvPicPr>
            <a:picLocks noRot="1" noChangeAspect="1"/>
          </p:cNvPicPr>
          <p:nvPr>
            <a:videoFile r:link="rId1"/>
          </p:nvPr>
        </p:nvPicPr>
        <p:blipFill>
          <a:blip r:embed="rId4"/>
          <a:stretch>
            <a:fillRect/>
          </a:stretch>
        </p:blipFill>
        <p:spPr>
          <a:xfrm>
            <a:off x="4826000" y="2711450"/>
            <a:ext cx="2540000" cy="1435100"/>
          </a:xfrm>
          <a:prstGeom prst="rect">
            <a:avLst/>
          </a:prstGeom>
        </p:spPr>
      </p:pic>
    </p:spTree>
    <p:extLst>
      <p:ext uri="{BB962C8B-B14F-4D97-AF65-F5344CB8AC3E}">
        <p14:creationId xmlns:p14="http://schemas.microsoft.com/office/powerpoint/2010/main" val="99149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173</TotalTime>
  <Words>621</Words>
  <Application>Microsoft Office PowerPoint</Application>
  <PresentationFormat>Widescreen</PresentationFormat>
  <Paragraphs>32</Paragraphs>
  <Slides>10</Slides>
  <Notes>0</Notes>
  <HiddenSlides>0</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Calibri Light</vt:lpstr>
      <vt:lpstr>Retrospect</vt:lpstr>
      <vt:lpstr>Object Oriented Programming</vt:lpstr>
      <vt:lpstr>Introduction</vt:lpstr>
      <vt:lpstr>Definition of Abstraction</vt:lpstr>
      <vt:lpstr>The Benefits of Abstraction</vt:lpstr>
      <vt:lpstr>The Need for Abstraction</vt:lpstr>
      <vt:lpstr>Abstraction in Computer Programming</vt:lpstr>
      <vt:lpstr>Example of the code base of a real-world system.</vt:lpstr>
      <vt:lpstr>Example of a class using abstraction</vt:lpstr>
      <vt:lpstr>Some history of the impact of Abstraction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Abstraction</dc:title>
  <dc:creator>Borge Flores, Rubenia Borge</dc:creator>
  <cp:lastModifiedBy>Rubenia Borge</cp:lastModifiedBy>
  <cp:revision>13</cp:revision>
  <dcterms:created xsi:type="dcterms:W3CDTF">2022-06-01T01:04:46Z</dcterms:created>
  <dcterms:modified xsi:type="dcterms:W3CDTF">2022-06-06T07:00:35Z</dcterms:modified>
</cp:coreProperties>
</file>