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287000" cy="12857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5D"/>
    <a:srgbClr val="0189C7"/>
    <a:srgbClr val="F16E06"/>
    <a:srgbClr val="2B303A"/>
    <a:srgbClr val="FDB813"/>
    <a:srgbClr val="30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04171"/>
            <a:ext cx="8743950" cy="447619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6752988"/>
            <a:ext cx="7715250" cy="3104171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684525"/>
            <a:ext cx="2218134" cy="10895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684525"/>
            <a:ext cx="6525816" cy="10895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3205366"/>
            <a:ext cx="8872538" cy="5348222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8604184"/>
            <a:ext cx="8872538" cy="2812503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3422624"/>
            <a:ext cx="4371975" cy="815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3422624"/>
            <a:ext cx="4371975" cy="815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4528"/>
            <a:ext cx="8872538" cy="24851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3151792"/>
            <a:ext cx="4351883" cy="154464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4696436"/>
            <a:ext cx="4351883" cy="690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3151792"/>
            <a:ext cx="4373315" cy="154464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4696436"/>
            <a:ext cx="4373315" cy="690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57144"/>
            <a:ext cx="3317825" cy="300000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851196"/>
            <a:ext cx="5207794" cy="9136919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857149"/>
            <a:ext cx="3317825" cy="714584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57144"/>
            <a:ext cx="3317825" cy="300000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851196"/>
            <a:ext cx="5207794" cy="9136919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857149"/>
            <a:ext cx="3317825" cy="714584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684528"/>
            <a:ext cx="8872538" cy="248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3422624"/>
            <a:ext cx="8872538" cy="815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1916688"/>
            <a:ext cx="2314575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307A-394F-4F00-9525-D2B48C874A6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1916688"/>
            <a:ext cx="3471863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1916688"/>
            <a:ext cx="2314575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2E73133-9095-42B6-F4FB-AED8E03251D6}"/>
              </a:ext>
            </a:extLst>
          </p:cNvPr>
          <p:cNvSpPr/>
          <p:nvPr/>
        </p:nvSpPr>
        <p:spPr>
          <a:xfrm>
            <a:off x="7510335" y="8049615"/>
            <a:ext cx="2788469" cy="2734798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89C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5BF27-6721-5160-246F-41DF089119B8}"/>
              </a:ext>
            </a:extLst>
          </p:cNvPr>
          <p:cNvSpPr/>
          <p:nvPr/>
        </p:nvSpPr>
        <p:spPr>
          <a:xfrm>
            <a:off x="631" y="1144083"/>
            <a:ext cx="10285727" cy="4649290"/>
          </a:xfrm>
          <a:prstGeom prst="rect">
            <a:avLst/>
          </a:prstGeom>
          <a:solidFill>
            <a:srgbClr val="0189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43" tIns="128572" rIns="257143" bIns="1285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3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2D8B-0964-9B20-F897-69575D9433A1}"/>
              </a:ext>
            </a:extLst>
          </p:cNvPr>
          <p:cNvSpPr/>
          <p:nvPr/>
        </p:nvSpPr>
        <p:spPr>
          <a:xfrm>
            <a:off x="2516731" y="12028750"/>
            <a:ext cx="7807096" cy="82840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5AD2713-BD78-1C95-F2CF-A960A472CC17}"/>
              </a:ext>
            </a:extLst>
          </p:cNvPr>
          <p:cNvSpPr/>
          <p:nvPr/>
        </p:nvSpPr>
        <p:spPr>
          <a:xfrm>
            <a:off x="2172046" y="11713080"/>
            <a:ext cx="1456996" cy="1144079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CDA37-8F00-A9F4-2509-333F153A7914}"/>
              </a:ext>
            </a:extLst>
          </p:cNvPr>
          <p:cNvSpPr/>
          <p:nvPr/>
        </p:nvSpPr>
        <p:spPr>
          <a:xfrm>
            <a:off x="635" y="11713082"/>
            <a:ext cx="217140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pic>
        <p:nvPicPr>
          <p:cNvPr id="8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B7A98A28-096B-544B-247F-CBCCA60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4" y="12028747"/>
            <a:ext cx="2357537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E4BF2019-23EE-D0F1-25CD-88073B60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30" y="12078075"/>
            <a:ext cx="753328" cy="7181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9A8E22-2747-6967-A55B-F8DE0C3E0F6F}"/>
              </a:ext>
            </a:extLst>
          </p:cNvPr>
          <p:cNvSpPr/>
          <p:nvPr/>
        </p:nvSpPr>
        <p:spPr>
          <a:xfrm>
            <a:off x="6657966" y="12144709"/>
            <a:ext cx="4710449" cy="71280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2" name="Picture 1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49B2572-CA71-E456-563C-89766E0C5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65" y="168796"/>
            <a:ext cx="5164864" cy="8851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A55CD5-7B0E-43FC-5063-F884B7A77A9D}"/>
              </a:ext>
            </a:extLst>
          </p:cNvPr>
          <p:cNvSpPr/>
          <p:nvPr/>
        </p:nvSpPr>
        <p:spPr>
          <a:xfrm>
            <a:off x="124586" y="2505574"/>
            <a:ext cx="6536233" cy="2086756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35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ED6E0-F0A5-D2C2-6024-9F31ED83DA6C}"/>
              </a:ext>
            </a:extLst>
          </p:cNvPr>
          <p:cNvSpPr/>
          <p:nvPr/>
        </p:nvSpPr>
        <p:spPr>
          <a:xfrm>
            <a:off x="638" y="5781561"/>
            <a:ext cx="10285719" cy="43656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2F1BBC-927C-8AE6-847A-8C32DCF997BF}"/>
              </a:ext>
            </a:extLst>
          </p:cNvPr>
          <p:cNvSpPr/>
          <p:nvPr/>
        </p:nvSpPr>
        <p:spPr>
          <a:xfrm>
            <a:off x="4767381" y="5776594"/>
            <a:ext cx="4710449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Feb</a:t>
            </a:r>
            <a:endParaRPr lang="en-US" sz="265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B93BD8-8531-C92C-311D-EA18F6C13FF5}"/>
              </a:ext>
            </a:extLst>
          </p:cNvPr>
          <p:cNvSpPr/>
          <p:nvPr/>
        </p:nvSpPr>
        <p:spPr>
          <a:xfrm>
            <a:off x="375616" y="5781558"/>
            <a:ext cx="4649670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80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endParaRPr lang="en-US" sz="265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9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4927EECE-66E7-5EFD-7612-73F95C7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0079"/>
            <a:ext cx="475721" cy="4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1EE213FC-F1F4-9A62-9152-7BCEF7BB4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72" y="5801472"/>
            <a:ext cx="389711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4C8296-4445-147E-73F7-6D48158856CF}"/>
              </a:ext>
            </a:extLst>
          </p:cNvPr>
          <p:cNvSpPr/>
          <p:nvPr/>
        </p:nvSpPr>
        <p:spPr>
          <a:xfrm>
            <a:off x="3329300" y="5698851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22" name="Picture 20" descr="Calendar vector icon. Calendar black icon isolated">
            <a:extLst>
              <a:ext uri="{FF2B5EF4-FFF2-40B4-BE49-F238E27FC236}">
                <a16:creationId xmlns:a16="http://schemas.microsoft.com/office/drawing/2014/main" id="{6E52FC83-60D9-6885-768F-0638482C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64" y="5690236"/>
            <a:ext cx="918272" cy="6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C0A7FFD-E0CF-028A-8208-D52D4665201C}"/>
              </a:ext>
            </a:extLst>
          </p:cNvPr>
          <p:cNvSpPr/>
          <p:nvPr/>
        </p:nvSpPr>
        <p:spPr>
          <a:xfrm>
            <a:off x="5468898" y="5686801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6, 2024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79E6-FC47-99C1-FC71-E783E392FCB7}"/>
              </a:ext>
            </a:extLst>
          </p:cNvPr>
          <p:cNvSpPr txBox="1"/>
          <p:nvPr/>
        </p:nvSpPr>
        <p:spPr>
          <a:xfrm>
            <a:off x="8019724" y="5743093"/>
            <a:ext cx="960194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– 	  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288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D10C76-C143-CD65-C552-2B9E24524CAE}"/>
              </a:ext>
            </a:extLst>
          </p:cNvPr>
          <p:cNvSpPr/>
          <p:nvPr/>
        </p:nvSpPr>
        <p:spPr>
          <a:xfrm>
            <a:off x="7315920" y="5679155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D39EBE-1CD4-6821-4490-06C8C80373CB}"/>
              </a:ext>
            </a:extLst>
          </p:cNvPr>
          <p:cNvSpPr/>
          <p:nvPr/>
        </p:nvSpPr>
        <p:spPr>
          <a:xfrm>
            <a:off x="8904570" y="5665949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13E60E-2FA5-228A-80CD-F9558697C44D}"/>
              </a:ext>
            </a:extLst>
          </p:cNvPr>
          <p:cNvSpPr/>
          <p:nvPr/>
        </p:nvSpPr>
        <p:spPr>
          <a:xfrm>
            <a:off x="-1388" y="6225322"/>
            <a:ext cx="269981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B6DA2C-F87C-0858-EFAD-4F8EBAB1DAF4}"/>
              </a:ext>
            </a:extLst>
          </p:cNvPr>
          <p:cNvSpPr/>
          <p:nvPr/>
        </p:nvSpPr>
        <p:spPr>
          <a:xfrm>
            <a:off x="182615" y="6271706"/>
            <a:ext cx="2788469" cy="131848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2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6056-1CA9-42CC-1914-27546407D596}"/>
              </a:ext>
            </a:extLst>
          </p:cNvPr>
          <p:cNvSpPr txBox="1"/>
          <p:nvPr/>
        </p:nvSpPr>
        <p:spPr>
          <a:xfrm>
            <a:off x="182615" y="7643769"/>
            <a:ext cx="7807096" cy="3798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9952" indent="-459952">
              <a:buFont typeface="Arial" panose="020B0604020202020204" pitchFamily="34" charset="0"/>
              <a:buChar char="•"/>
            </a:pP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Learn about internships and early career opportunities. </a:t>
            </a:r>
          </a:p>
          <a:p>
            <a:pPr marL="459952" indent="-459952">
              <a:buFont typeface="Arial" panose="020B0604020202020204" pitchFamily="34" charset="0"/>
              <a:buChar char="•"/>
            </a:pP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Connect with fellow Sacramento State alumni.</a:t>
            </a:r>
          </a:p>
          <a:p>
            <a:pPr marL="459952" indent="-459952">
              <a:buFont typeface="Arial" panose="020B0604020202020204" pitchFamily="34" charset="0"/>
              <a:buChar char="•"/>
            </a:pP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Network with PG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E recruiters. 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2354F26-C006-5179-E4E7-AB0E810AADAC}"/>
              </a:ext>
            </a:extLst>
          </p:cNvPr>
          <p:cNvSpPr/>
          <p:nvPr/>
        </p:nvSpPr>
        <p:spPr>
          <a:xfrm flipH="1">
            <a:off x="4622364" y="2560679"/>
            <a:ext cx="759046" cy="200189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Pacific Gas and Electric Company - Wikipedia">
            <a:extLst>
              <a:ext uri="{FF2B5EF4-FFF2-40B4-BE49-F238E27FC236}">
                <a16:creationId xmlns:a16="http://schemas.microsoft.com/office/drawing/2014/main" id="{9CE138D2-46F2-F6E3-55D3-8E104DAFE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6"/>
          <a:stretch/>
        </p:blipFill>
        <p:spPr bwMode="auto">
          <a:xfrm>
            <a:off x="6976758" y="1674931"/>
            <a:ext cx="3250579" cy="368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13F990-23B5-6F2C-4E78-BC9F60690ADC}"/>
              </a:ext>
            </a:extLst>
          </p:cNvPr>
          <p:cNvSpPr/>
          <p:nvPr/>
        </p:nvSpPr>
        <p:spPr>
          <a:xfrm>
            <a:off x="-228638" y="2948270"/>
            <a:ext cx="7168110" cy="245751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First General Me</a:t>
            </a:r>
            <a:r>
              <a:rPr lang="en-US" sz="4871" b="1" dirty="0">
                <a:solidFill>
                  <a:srgbClr val="FDB8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ting</a:t>
            </a:r>
          </a:p>
          <a:p>
            <a:pPr algn="ctr"/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Featuring PG</a:t>
            </a:r>
            <a:r>
              <a:rPr lang="en-US" sz="5624" b="1" dirty="0">
                <a:solidFill>
                  <a:srgbClr val="FDB8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5624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US" sz="4871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487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6B5B1F-C94A-B616-F707-8255CFB07051}"/>
              </a:ext>
            </a:extLst>
          </p:cNvPr>
          <p:cNvSpPr/>
          <p:nvPr/>
        </p:nvSpPr>
        <p:spPr>
          <a:xfrm>
            <a:off x="5381410" y="3825725"/>
            <a:ext cx="725261" cy="702602"/>
          </a:xfrm>
          <a:prstGeom prst="rect">
            <a:avLst/>
          </a:prstGeom>
          <a:solidFill>
            <a:srgbClr val="0189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EA66D8-5D9D-5E6E-78BB-992533839126}"/>
              </a:ext>
            </a:extLst>
          </p:cNvPr>
          <p:cNvSpPr/>
          <p:nvPr/>
        </p:nvSpPr>
        <p:spPr>
          <a:xfrm>
            <a:off x="1968566" y="3765626"/>
            <a:ext cx="7168110" cy="15920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US" sz="4871" b="1" dirty="0">
              <a:solidFill>
                <a:srgbClr val="0189C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487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 descr="A qr code on a cellphone&#10;&#10;Description automatically generated">
            <a:extLst>
              <a:ext uri="{FF2B5EF4-FFF2-40B4-BE49-F238E27FC236}">
                <a16:creationId xmlns:a16="http://schemas.microsoft.com/office/drawing/2014/main" id="{194E1BBE-013A-0A24-DCD7-76828ACA8CD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2" t="13493" r="18004" b="35959"/>
          <a:stretch/>
        </p:blipFill>
        <p:spPr>
          <a:xfrm>
            <a:off x="7682053" y="8232424"/>
            <a:ext cx="2445032" cy="2369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CDE3A5-660F-D60B-C00E-AD82C26007C5}"/>
              </a:ext>
            </a:extLst>
          </p:cNvPr>
          <p:cNvSpPr/>
          <p:nvPr/>
        </p:nvSpPr>
        <p:spPr>
          <a:xfrm>
            <a:off x="7587181" y="6212750"/>
            <a:ext cx="269981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7325E-4A35-D141-98D2-7DEBC070CB3A}"/>
              </a:ext>
            </a:extLst>
          </p:cNvPr>
          <p:cNvSpPr/>
          <p:nvPr/>
        </p:nvSpPr>
        <p:spPr>
          <a:xfrm>
            <a:off x="2765502" y="6125550"/>
            <a:ext cx="2788469" cy="131848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2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AD39B4-A1FA-6A6F-75ED-F9F104302D17}"/>
              </a:ext>
            </a:extLst>
          </p:cNvPr>
          <p:cNvSpPr/>
          <p:nvPr/>
        </p:nvSpPr>
        <p:spPr>
          <a:xfrm>
            <a:off x="7662139" y="6308222"/>
            <a:ext cx="2788469" cy="118921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Scan QR Code for Free Swag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35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87115-0170-1962-3110-38960DE827F4}"/>
              </a:ext>
            </a:extLst>
          </p:cNvPr>
          <p:cNvSpPr/>
          <p:nvPr/>
        </p:nvSpPr>
        <p:spPr>
          <a:xfrm>
            <a:off x="-11016" y="1102884"/>
            <a:ext cx="10309025" cy="4233887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036824C-3C3D-9ACC-F65A-605D5A4E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65" y="168796"/>
            <a:ext cx="5164864" cy="885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F71F8-BAC9-EED3-DB80-AE6DEC9C741C}"/>
              </a:ext>
            </a:extLst>
          </p:cNvPr>
          <p:cNvSpPr/>
          <p:nvPr/>
        </p:nvSpPr>
        <p:spPr>
          <a:xfrm>
            <a:off x="0" y="5336771"/>
            <a:ext cx="4001589" cy="235942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75BF5-6E35-06D9-7C36-C84B0572E859}"/>
              </a:ext>
            </a:extLst>
          </p:cNvPr>
          <p:cNvSpPr/>
          <p:nvPr/>
        </p:nvSpPr>
        <p:spPr>
          <a:xfrm>
            <a:off x="48405" y="5274988"/>
            <a:ext cx="3953184" cy="58702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Room Tschannen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57AB-0C02-18F9-6EF1-1F220408CB2A}"/>
              </a:ext>
            </a:extLst>
          </p:cNvPr>
          <p:cNvSpPr/>
          <p:nvPr/>
        </p:nvSpPr>
        <p:spPr>
          <a:xfrm>
            <a:off x="48405" y="5794164"/>
            <a:ext cx="4761122" cy="34080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Science Complex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745551-2E83-FB45-D027-474384F01249}"/>
              </a:ext>
            </a:extLst>
          </p:cNvPr>
          <p:cNvSpPr/>
          <p:nvPr/>
        </p:nvSpPr>
        <p:spPr>
          <a:xfrm>
            <a:off x="-11016" y="6224560"/>
            <a:ext cx="4536467" cy="58702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Date February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13, 2024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FA71B-26A0-4AD2-C3ED-1C8249568C78}"/>
              </a:ext>
            </a:extLst>
          </p:cNvPr>
          <p:cNvSpPr/>
          <p:nvPr/>
        </p:nvSpPr>
        <p:spPr>
          <a:xfrm>
            <a:off x="-11016" y="6901177"/>
            <a:ext cx="3825240" cy="58702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Time –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2052" name="Picture 4" descr="Premier Electrical &amp; Underground Contractor | Royal Electric">
            <a:extLst>
              <a:ext uri="{FF2B5EF4-FFF2-40B4-BE49-F238E27FC236}">
                <a16:creationId xmlns:a16="http://schemas.microsoft.com/office/drawing/2014/main" id="{8EFCD5D4-441E-6579-DFA4-737EA8B845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68"/>
          <a:stretch/>
        </p:blipFill>
        <p:spPr bwMode="auto">
          <a:xfrm>
            <a:off x="6896910" y="2032277"/>
            <a:ext cx="3226804" cy="2383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7F1D3D-9DD9-5C3B-457D-FE000BE0E169}"/>
              </a:ext>
            </a:extLst>
          </p:cNvPr>
          <p:cNvSpPr/>
          <p:nvPr/>
        </p:nvSpPr>
        <p:spPr>
          <a:xfrm>
            <a:off x="2516731" y="12028750"/>
            <a:ext cx="7807096" cy="82840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F073B6CF-D306-E6C1-1716-485A8BA8E23C}"/>
              </a:ext>
            </a:extLst>
          </p:cNvPr>
          <p:cNvSpPr/>
          <p:nvPr/>
        </p:nvSpPr>
        <p:spPr>
          <a:xfrm>
            <a:off x="2172046" y="11713080"/>
            <a:ext cx="1456996" cy="1144079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7AA0F6-406A-0BF0-AED3-28D65384EE95}"/>
              </a:ext>
            </a:extLst>
          </p:cNvPr>
          <p:cNvSpPr/>
          <p:nvPr/>
        </p:nvSpPr>
        <p:spPr>
          <a:xfrm>
            <a:off x="635" y="11713082"/>
            <a:ext cx="217140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pic>
        <p:nvPicPr>
          <p:cNvPr id="24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934D9394-0ABF-F2EA-0ACE-DCF48961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4" y="12028747"/>
            <a:ext cx="2357537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logo of a company&#10;&#10;Description automatically generated">
            <a:extLst>
              <a:ext uri="{FF2B5EF4-FFF2-40B4-BE49-F238E27FC236}">
                <a16:creationId xmlns:a16="http://schemas.microsoft.com/office/drawing/2014/main" id="{A2DF8407-5665-6783-2F6B-45DE29EB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30" y="12078075"/>
            <a:ext cx="753328" cy="71812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FF5759F-CCE5-1E93-ECEB-A58A4CE77737}"/>
              </a:ext>
            </a:extLst>
          </p:cNvPr>
          <p:cNvSpPr/>
          <p:nvPr/>
        </p:nvSpPr>
        <p:spPr>
          <a:xfrm>
            <a:off x="6657966" y="12144709"/>
            <a:ext cx="4710449" cy="71280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C9BB2A-44D9-8A63-02EE-4F083898E880}"/>
              </a:ext>
            </a:extLst>
          </p:cNvPr>
          <p:cNvSpPr/>
          <p:nvPr/>
        </p:nvSpPr>
        <p:spPr>
          <a:xfrm>
            <a:off x="-3089093" y="2487336"/>
            <a:ext cx="13064080" cy="2196671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General Meeting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Featuring Royal Electric </a:t>
            </a:r>
          </a:p>
          <a:p>
            <a:pPr algn="ctr"/>
            <a:endParaRPr lang="en-US" sz="487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8944B6-DADE-2B81-7592-EC4A1D9F41DF}"/>
              </a:ext>
            </a:extLst>
          </p:cNvPr>
          <p:cNvSpPr/>
          <p:nvPr/>
        </p:nvSpPr>
        <p:spPr>
          <a:xfrm>
            <a:off x="7587181" y="5328460"/>
            <a:ext cx="269981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2AAD7-A176-7932-1760-28DF1A0DF950}"/>
              </a:ext>
            </a:extLst>
          </p:cNvPr>
          <p:cNvSpPr/>
          <p:nvPr/>
        </p:nvSpPr>
        <p:spPr>
          <a:xfrm>
            <a:off x="7798500" y="5344973"/>
            <a:ext cx="2788469" cy="131848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2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D58ABB-290B-EAA0-778B-476BFA6BE173}"/>
              </a:ext>
            </a:extLst>
          </p:cNvPr>
          <p:cNvSpPr txBox="1"/>
          <p:nvPr/>
        </p:nvSpPr>
        <p:spPr>
          <a:xfrm>
            <a:off x="-11016" y="7696200"/>
            <a:ext cx="108261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Connect with professionals from Royal Electric.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Learn tips and tricks for future interviews.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Bring a copy of your resume for development and enhancement.</a:t>
            </a:r>
          </a:p>
        </p:txBody>
      </p:sp>
    </p:spTree>
    <p:extLst>
      <p:ext uri="{BB962C8B-B14F-4D97-AF65-F5344CB8AC3E}">
        <p14:creationId xmlns:p14="http://schemas.microsoft.com/office/powerpoint/2010/main" val="80894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121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Ortega</dc:creator>
  <cp:lastModifiedBy>Ruben Ortega</cp:lastModifiedBy>
  <cp:revision>7</cp:revision>
  <dcterms:created xsi:type="dcterms:W3CDTF">2024-01-02T22:10:20Z</dcterms:created>
  <dcterms:modified xsi:type="dcterms:W3CDTF">2024-02-06T18:54:20Z</dcterms:modified>
</cp:coreProperties>
</file>