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0287000" cy="12857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5D"/>
    <a:srgbClr val="0189C7"/>
    <a:srgbClr val="F16E06"/>
    <a:srgbClr val="2B303A"/>
    <a:srgbClr val="FDB813"/>
    <a:srgbClr val="30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5" autoAdjust="0"/>
    <p:restoredTop sz="94660"/>
  </p:normalViewPr>
  <p:slideViewPr>
    <p:cSldViewPr snapToGrid="0">
      <p:cViewPr>
        <p:scale>
          <a:sx n="50" d="100"/>
          <a:sy n="50" d="100"/>
        </p:scale>
        <p:origin x="4299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04171"/>
            <a:ext cx="8743950" cy="447619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6752988"/>
            <a:ext cx="7715250" cy="3104171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684525"/>
            <a:ext cx="2218134" cy="10895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684525"/>
            <a:ext cx="6525816" cy="10895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3205366"/>
            <a:ext cx="8872538" cy="5348222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8604184"/>
            <a:ext cx="8872538" cy="281250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3422624"/>
            <a:ext cx="4371975" cy="815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3422624"/>
            <a:ext cx="4371975" cy="815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7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684528"/>
            <a:ext cx="8872538" cy="24851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3151792"/>
            <a:ext cx="4351883" cy="154464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4696436"/>
            <a:ext cx="4351883" cy="690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3151792"/>
            <a:ext cx="4373315" cy="154464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4696436"/>
            <a:ext cx="4373315" cy="690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57144"/>
            <a:ext cx="3317825" cy="300000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851196"/>
            <a:ext cx="5207794" cy="9136919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857149"/>
            <a:ext cx="3317825" cy="714584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857144"/>
            <a:ext cx="3317825" cy="300000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851196"/>
            <a:ext cx="5207794" cy="9136919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3857149"/>
            <a:ext cx="3317825" cy="7145845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7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684528"/>
            <a:ext cx="8872538" cy="2485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3422624"/>
            <a:ext cx="8872538" cy="8157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11916688"/>
            <a:ext cx="2314575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4307A-394F-4F00-9525-D2B48C874A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11916688"/>
            <a:ext cx="3471863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11916688"/>
            <a:ext cx="2314575" cy="684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782DA-092D-4B24-A103-2E2AB4D19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microsoft.com/office/2007/relationships/hdphoto" Target="../media/hdphoto2.wdp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2E73133-9095-42B6-F4FB-AED8E03251D6}"/>
              </a:ext>
            </a:extLst>
          </p:cNvPr>
          <p:cNvSpPr/>
          <p:nvPr/>
        </p:nvSpPr>
        <p:spPr>
          <a:xfrm>
            <a:off x="7510335" y="8049615"/>
            <a:ext cx="2788469" cy="2734798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89C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5BF27-6721-5160-246F-41DF089119B8}"/>
              </a:ext>
            </a:extLst>
          </p:cNvPr>
          <p:cNvSpPr/>
          <p:nvPr/>
        </p:nvSpPr>
        <p:spPr>
          <a:xfrm>
            <a:off x="631" y="1144083"/>
            <a:ext cx="10285727" cy="4649290"/>
          </a:xfrm>
          <a:prstGeom prst="rect">
            <a:avLst/>
          </a:prstGeom>
          <a:solidFill>
            <a:srgbClr val="0189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43" tIns="128572" rIns="257143" bIns="1285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3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B62D8B-0964-9B20-F897-69575D9433A1}"/>
              </a:ext>
            </a:extLst>
          </p:cNvPr>
          <p:cNvSpPr/>
          <p:nvPr/>
        </p:nvSpPr>
        <p:spPr>
          <a:xfrm>
            <a:off x="2516731" y="12028750"/>
            <a:ext cx="7807096" cy="82840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5AD2713-BD78-1C95-F2CF-A960A472CC17}"/>
              </a:ext>
            </a:extLst>
          </p:cNvPr>
          <p:cNvSpPr/>
          <p:nvPr/>
        </p:nvSpPr>
        <p:spPr>
          <a:xfrm>
            <a:off x="2172046" y="11713080"/>
            <a:ext cx="1456996" cy="1144079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CDA37-8F00-A9F4-2509-333F153A7914}"/>
              </a:ext>
            </a:extLst>
          </p:cNvPr>
          <p:cNvSpPr/>
          <p:nvPr/>
        </p:nvSpPr>
        <p:spPr>
          <a:xfrm>
            <a:off x="635" y="11713082"/>
            <a:ext cx="217140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pic>
        <p:nvPicPr>
          <p:cNvPr id="8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B7A98A28-096B-544B-247F-CBCCA605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4" y="12028747"/>
            <a:ext cx="2357537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E4BF2019-23EE-D0F1-25CD-88073B601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30" y="12078075"/>
            <a:ext cx="753328" cy="7181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9A8E22-2747-6967-A55B-F8DE0C3E0F6F}"/>
              </a:ext>
            </a:extLst>
          </p:cNvPr>
          <p:cNvSpPr/>
          <p:nvPr/>
        </p:nvSpPr>
        <p:spPr>
          <a:xfrm>
            <a:off x="6657966" y="12144709"/>
            <a:ext cx="4710449" cy="71280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pic>
        <p:nvPicPr>
          <p:cNvPr id="12" name="Picture 11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49B2572-CA71-E456-563C-89766E0C5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65" y="168796"/>
            <a:ext cx="5164864" cy="8851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A55CD5-7B0E-43FC-5063-F884B7A77A9D}"/>
              </a:ext>
            </a:extLst>
          </p:cNvPr>
          <p:cNvSpPr/>
          <p:nvPr/>
        </p:nvSpPr>
        <p:spPr>
          <a:xfrm>
            <a:off x="124586" y="2505574"/>
            <a:ext cx="6536233" cy="2086756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35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ED6E0-F0A5-D2C2-6024-9F31ED83DA6C}"/>
              </a:ext>
            </a:extLst>
          </p:cNvPr>
          <p:cNvSpPr/>
          <p:nvPr/>
        </p:nvSpPr>
        <p:spPr>
          <a:xfrm>
            <a:off x="638" y="5781561"/>
            <a:ext cx="10285719" cy="43656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2F1BBC-927C-8AE6-847A-8C32DCF997BF}"/>
              </a:ext>
            </a:extLst>
          </p:cNvPr>
          <p:cNvSpPr/>
          <p:nvPr/>
        </p:nvSpPr>
        <p:spPr>
          <a:xfrm>
            <a:off x="4767381" y="5776594"/>
            <a:ext cx="4710449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Feb</a:t>
            </a:r>
            <a:endParaRPr lang="en-US" sz="265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B93BD8-8531-C92C-311D-EA18F6C13FF5}"/>
              </a:ext>
            </a:extLst>
          </p:cNvPr>
          <p:cNvSpPr/>
          <p:nvPr/>
        </p:nvSpPr>
        <p:spPr>
          <a:xfrm>
            <a:off x="375616" y="5781558"/>
            <a:ext cx="4649670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8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endParaRPr lang="en-US" sz="265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9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4927EECE-66E7-5EFD-7612-73F95C7F5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0079"/>
            <a:ext cx="475721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1EE213FC-F1F4-9A62-9152-7BCEF7BB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472" y="5801472"/>
            <a:ext cx="389711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4C8296-4445-147E-73F7-6D48158856CF}"/>
              </a:ext>
            </a:extLst>
          </p:cNvPr>
          <p:cNvSpPr/>
          <p:nvPr/>
        </p:nvSpPr>
        <p:spPr>
          <a:xfrm>
            <a:off x="3329300" y="5698851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22" name="Picture 20" descr="Calendar vector icon. Calendar black icon isolated">
            <a:extLst>
              <a:ext uri="{FF2B5EF4-FFF2-40B4-BE49-F238E27FC236}">
                <a16:creationId xmlns:a16="http://schemas.microsoft.com/office/drawing/2014/main" id="{6E52FC83-60D9-6885-768F-0638482C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64" y="5690236"/>
            <a:ext cx="918272" cy="6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C0A7FFD-E0CF-028A-8208-D52D4665201C}"/>
              </a:ext>
            </a:extLst>
          </p:cNvPr>
          <p:cNvSpPr/>
          <p:nvPr/>
        </p:nvSpPr>
        <p:spPr>
          <a:xfrm>
            <a:off x="5468898" y="5686801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6, 2024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F679E6-FC47-99C1-FC71-E783E392FCB7}"/>
              </a:ext>
            </a:extLst>
          </p:cNvPr>
          <p:cNvSpPr txBox="1"/>
          <p:nvPr/>
        </p:nvSpPr>
        <p:spPr>
          <a:xfrm>
            <a:off x="7999705" y="5743093"/>
            <a:ext cx="960194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– 	  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288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D10C76-C143-CD65-C552-2B9E24524CAE}"/>
              </a:ext>
            </a:extLst>
          </p:cNvPr>
          <p:cNvSpPr/>
          <p:nvPr/>
        </p:nvSpPr>
        <p:spPr>
          <a:xfrm>
            <a:off x="7315920" y="5679155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D39EBE-1CD4-6821-4490-06C8C80373CB}"/>
              </a:ext>
            </a:extLst>
          </p:cNvPr>
          <p:cNvSpPr/>
          <p:nvPr/>
        </p:nvSpPr>
        <p:spPr>
          <a:xfrm>
            <a:off x="8904570" y="5665949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13E60E-2FA5-228A-80CD-F9558697C44D}"/>
              </a:ext>
            </a:extLst>
          </p:cNvPr>
          <p:cNvSpPr/>
          <p:nvPr/>
        </p:nvSpPr>
        <p:spPr>
          <a:xfrm>
            <a:off x="-1388" y="6225322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B6DA2C-F87C-0858-EFAD-4F8EBAB1DAF4}"/>
              </a:ext>
            </a:extLst>
          </p:cNvPr>
          <p:cNvSpPr/>
          <p:nvPr/>
        </p:nvSpPr>
        <p:spPr>
          <a:xfrm>
            <a:off x="182615" y="6271706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6056-1CA9-42CC-1914-27546407D596}"/>
              </a:ext>
            </a:extLst>
          </p:cNvPr>
          <p:cNvSpPr txBox="1"/>
          <p:nvPr/>
        </p:nvSpPr>
        <p:spPr>
          <a:xfrm>
            <a:off x="182615" y="7643769"/>
            <a:ext cx="7807096" cy="3798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9952" indent="-459952">
              <a:buFont typeface="Arial" panose="020B0604020202020204" pitchFamily="34" charset="0"/>
              <a:buChar char="•"/>
            </a:pP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Learn about internships and early career opportunities. </a:t>
            </a:r>
          </a:p>
          <a:p>
            <a:pPr marL="459952" indent="-459952">
              <a:buFont typeface="Arial" panose="020B0604020202020204" pitchFamily="34" charset="0"/>
              <a:buChar char="•"/>
            </a:pP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Connect with fellow Sacramento State alumni.</a:t>
            </a:r>
          </a:p>
          <a:p>
            <a:pPr marL="459952" indent="-459952">
              <a:buFont typeface="Arial" panose="020B0604020202020204" pitchFamily="34" charset="0"/>
              <a:buChar char="•"/>
            </a:pP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Network with PG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3937" dirty="0">
                <a:latin typeface="Aharoni" panose="02010803020104030203" pitchFamily="2" charset="-79"/>
                <a:cs typeface="Aharoni" panose="02010803020104030203" pitchFamily="2" charset="-79"/>
              </a:rPr>
              <a:t>E recruiters. 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E2354F26-C006-5179-E4E7-AB0E810AADAC}"/>
              </a:ext>
            </a:extLst>
          </p:cNvPr>
          <p:cNvSpPr/>
          <p:nvPr/>
        </p:nvSpPr>
        <p:spPr>
          <a:xfrm flipH="1">
            <a:off x="4622364" y="2560679"/>
            <a:ext cx="759046" cy="200189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Pacific Gas and Electric Company - Wikipedia">
            <a:extLst>
              <a:ext uri="{FF2B5EF4-FFF2-40B4-BE49-F238E27FC236}">
                <a16:creationId xmlns:a16="http://schemas.microsoft.com/office/drawing/2014/main" id="{9CE138D2-46F2-F6E3-55D3-8E104DAFE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6"/>
          <a:stretch/>
        </p:blipFill>
        <p:spPr bwMode="auto">
          <a:xfrm>
            <a:off x="6976758" y="1674931"/>
            <a:ext cx="3250579" cy="368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613F990-23B5-6F2C-4E78-BC9F60690ADC}"/>
              </a:ext>
            </a:extLst>
          </p:cNvPr>
          <p:cNvSpPr/>
          <p:nvPr/>
        </p:nvSpPr>
        <p:spPr>
          <a:xfrm>
            <a:off x="-228638" y="2948270"/>
            <a:ext cx="7168110" cy="245751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First General Me</a:t>
            </a:r>
            <a:r>
              <a:rPr lang="en-US" sz="4871" b="1" dirty="0">
                <a:solidFill>
                  <a:srgbClr val="FDB8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ting</a:t>
            </a:r>
          </a:p>
          <a:p>
            <a:pPr algn="ctr"/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Featuring PG</a:t>
            </a:r>
            <a:r>
              <a:rPr lang="en-US" sz="5624" b="1" dirty="0">
                <a:solidFill>
                  <a:srgbClr val="FDB81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r>
              <a:rPr lang="en-US" sz="5624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US" sz="4871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487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6B5B1F-C94A-B616-F707-8255CFB07051}"/>
              </a:ext>
            </a:extLst>
          </p:cNvPr>
          <p:cNvSpPr/>
          <p:nvPr/>
        </p:nvSpPr>
        <p:spPr>
          <a:xfrm>
            <a:off x="5381410" y="3825725"/>
            <a:ext cx="725261" cy="702602"/>
          </a:xfrm>
          <a:prstGeom prst="rect">
            <a:avLst/>
          </a:prstGeom>
          <a:solidFill>
            <a:srgbClr val="0189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EA66D8-5D9D-5E6E-78BB-992533839126}"/>
              </a:ext>
            </a:extLst>
          </p:cNvPr>
          <p:cNvSpPr/>
          <p:nvPr/>
        </p:nvSpPr>
        <p:spPr>
          <a:xfrm>
            <a:off x="1968566" y="3765626"/>
            <a:ext cx="7168110" cy="159201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871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US" sz="4871" b="1" dirty="0">
              <a:solidFill>
                <a:srgbClr val="0189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US" sz="487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 descr="A qr code on a cellphone&#10;&#10;Description automatically generated">
            <a:extLst>
              <a:ext uri="{FF2B5EF4-FFF2-40B4-BE49-F238E27FC236}">
                <a16:creationId xmlns:a16="http://schemas.microsoft.com/office/drawing/2014/main" id="{194E1BBE-013A-0A24-DCD7-76828ACA8CD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3493" r="18004" b="35959"/>
          <a:stretch/>
        </p:blipFill>
        <p:spPr>
          <a:xfrm>
            <a:off x="7682053" y="8232424"/>
            <a:ext cx="2445032" cy="2369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CDE3A5-660F-D60B-C00E-AD82C26007C5}"/>
              </a:ext>
            </a:extLst>
          </p:cNvPr>
          <p:cNvSpPr/>
          <p:nvPr/>
        </p:nvSpPr>
        <p:spPr>
          <a:xfrm>
            <a:off x="7252137" y="7432920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A7325E-4A35-D141-98D2-7DEBC070CB3A}"/>
              </a:ext>
            </a:extLst>
          </p:cNvPr>
          <p:cNvSpPr/>
          <p:nvPr/>
        </p:nvSpPr>
        <p:spPr>
          <a:xfrm>
            <a:off x="2765502" y="6125550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AD39B4-A1FA-6A6F-75ED-F9F104302D17}"/>
              </a:ext>
            </a:extLst>
          </p:cNvPr>
          <p:cNvSpPr/>
          <p:nvPr/>
        </p:nvSpPr>
        <p:spPr>
          <a:xfrm>
            <a:off x="7662139" y="6308222"/>
            <a:ext cx="2788469" cy="1189216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Scan QR Code for Free Swag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35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87115-0170-1962-3110-38960DE827F4}"/>
              </a:ext>
            </a:extLst>
          </p:cNvPr>
          <p:cNvSpPr/>
          <p:nvPr/>
        </p:nvSpPr>
        <p:spPr>
          <a:xfrm>
            <a:off x="-11016" y="1102884"/>
            <a:ext cx="10309025" cy="4233887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A036824C-3C3D-9ACC-F65A-605D5A4E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065" y="168796"/>
            <a:ext cx="5164864" cy="8851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F71F8-BAC9-EED3-DB80-AE6DEC9C741C}"/>
              </a:ext>
            </a:extLst>
          </p:cNvPr>
          <p:cNvSpPr/>
          <p:nvPr/>
        </p:nvSpPr>
        <p:spPr>
          <a:xfrm>
            <a:off x="0" y="5336771"/>
            <a:ext cx="4001589" cy="2359429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2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75BF5-6E35-06D9-7C36-C84B0572E859}"/>
              </a:ext>
            </a:extLst>
          </p:cNvPr>
          <p:cNvSpPr/>
          <p:nvPr/>
        </p:nvSpPr>
        <p:spPr>
          <a:xfrm>
            <a:off x="48405" y="5274988"/>
            <a:ext cx="3953184" cy="58702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Room Tschannen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B457AB-0C02-18F9-6EF1-1F220408CB2A}"/>
              </a:ext>
            </a:extLst>
          </p:cNvPr>
          <p:cNvSpPr/>
          <p:nvPr/>
        </p:nvSpPr>
        <p:spPr>
          <a:xfrm>
            <a:off x="48405" y="5794164"/>
            <a:ext cx="4761122" cy="34080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en-US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Science Complex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745551-2E83-FB45-D027-474384F01249}"/>
              </a:ext>
            </a:extLst>
          </p:cNvPr>
          <p:cNvSpPr/>
          <p:nvPr/>
        </p:nvSpPr>
        <p:spPr>
          <a:xfrm>
            <a:off x="-11016" y="6224560"/>
            <a:ext cx="4536467" cy="58702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Date February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13, 2024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BFA71B-26A0-4AD2-C3ED-1C8249568C78}"/>
              </a:ext>
            </a:extLst>
          </p:cNvPr>
          <p:cNvSpPr/>
          <p:nvPr/>
        </p:nvSpPr>
        <p:spPr>
          <a:xfrm>
            <a:off x="-11016" y="6901177"/>
            <a:ext cx="3825240" cy="587029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Time –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5:30</a:t>
            </a: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–</a:t>
            </a:r>
            <a:r>
              <a:rPr lang="en-US" sz="859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</a:p>
        </p:txBody>
      </p:sp>
      <p:pic>
        <p:nvPicPr>
          <p:cNvPr id="2052" name="Picture 4" descr="Premier Electrical &amp; Underground Contractor | Royal Electric">
            <a:extLst>
              <a:ext uri="{FF2B5EF4-FFF2-40B4-BE49-F238E27FC236}">
                <a16:creationId xmlns:a16="http://schemas.microsoft.com/office/drawing/2014/main" id="{8EFCD5D4-441E-6579-DFA4-737EA8B845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68"/>
          <a:stretch/>
        </p:blipFill>
        <p:spPr bwMode="auto">
          <a:xfrm>
            <a:off x="6896910" y="2032277"/>
            <a:ext cx="3226804" cy="2383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7F1D3D-9DD9-5C3B-457D-FE000BE0E169}"/>
              </a:ext>
            </a:extLst>
          </p:cNvPr>
          <p:cNvSpPr/>
          <p:nvPr/>
        </p:nvSpPr>
        <p:spPr>
          <a:xfrm>
            <a:off x="2516731" y="12028750"/>
            <a:ext cx="7807096" cy="82840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F073B6CF-D306-E6C1-1716-485A8BA8E23C}"/>
              </a:ext>
            </a:extLst>
          </p:cNvPr>
          <p:cNvSpPr/>
          <p:nvPr/>
        </p:nvSpPr>
        <p:spPr>
          <a:xfrm>
            <a:off x="2172046" y="11713080"/>
            <a:ext cx="1456996" cy="1144079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7AA0F6-406A-0BF0-AED3-28D65384EE95}"/>
              </a:ext>
            </a:extLst>
          </p:cNvPr>
          <p:cNvSpPr/>
          <p:nvPr/>
        </p:nvSpPr>
        <p:spPr>
          <a:xfrm>
            <a:off x="635" y="11713082"/>
            <a:ext cx="217140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pic>
        <p:nvPicPr>
          <p:cNvPr id="24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934D9394-0ABF-F2EA-0ACE-DCF48961F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4" y="12028747"/>
            <a:ext cx="2357537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logo of a company&#10;&#10;Description automatically generated">
            <a:extLst>
              <a:ext uri="{FF2B5EF4-FFF2-40B4-BE49-F238E27FC236}">
                <a16:creationId xmlns:a16="http://schemas.microsoft.com/office/drawing/2014/main" id="{A2DF8407-5665-6783-2F6B-45DE29EB3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30" y="12078075"/>
            <a:ext cx="753328" cy="71812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FF5759F-CCE5-1E93-ECEB-A58A4CE77737}"/>
              </a:ext>
            </a:extLst>
          </p:cNvPr>
          <p:cNvSpPr/>
          <p:nvPr/>
        </p:nvSpPr>
        <p:spPr>
          <a:xfrm>
            <a:off x="6657966" y="12144709"/>
            <a:ext cx="4710449" cy="71280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C9BB2A-44D9-8A63-02EE-4F083898E880}"/>
              </a:ext>
            </a:extLst>
          </p:cNvPr>
          <p:cNvSpPr/>
          <p:nvPr/>
        </p:nvSpPr>
        <p:spPr>
          <a:xfrm>
            <a:off x="-3089093" y="2487336"/>
            <a:ext cx="13064080" cy="2196671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Second General Meeting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Featuring Royal Electric </a:t>
            </a:r>
          </a:p>
          <a:p>
            <a:pPr algn="ctr"/>
            <a:endParaRPr lang="en-US" sz="487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8944B6-DADE-2B81-7592-EC4A1D9F41DF}"/>
              </a:ext>
            </a:extLst>
          </p:cNvPr>
          <p:cNvSpPr/>
          <p:nvPr/>
        </p:nvSpPr>
        <p:spPr>
          <a:xfrm>
            <a:off x="7587181" y="5328460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2AAD7-A176-7932-1760-28DF1A0DF950}"/>
              </a:ext>
            </a:extLst>
          </p:cNvPr>
          <p:cNvSpPr/>
          <p:nvPr/>
        </p:nvSpPr>
        <p:spPr>
          <a:xfrm>
            <a:off x="7798500" y="5344973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D58ABB-290B-EAA0-778B-476BFA6BE173}"/>
              </a:ext>
            </a:extLst>
          </p:cNvPr>
          <p:cNvSpPr txBox="1"/>
          <p:nvPr/>
        </p:nvSpPr>
        <p:spPr>
          <a:xfrm>
            <a:off x="-11016" y="7696200"/>
            <a:ext cx="1082612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Connect with professionals from Royal Electric.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Learn tips and tricks for future interviews.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Bring a copy of your resume for development and enhancement.</a:t>
            </a:r>
          </a:p>
        </p:txBody>
      </p:sp>
    </p:spTree>
    <p:extLst>
      <p:ext uri="{BB962C8B-B14F-4D97-AF65-F5344CB8AC3E}">
        <p14:creationId xmlns:p14="http://schemas.microsoft.com/office/powerpoint/2010/main" val="8089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4F7DC-60F7-CA6A-9396-FE66CB769527}"/>
              </a:ext>
            </a:extLst>
          </p:cNvPr>
          <p:cNvSpPr/>
          <p:nvPr/>
        </p:nvSpPr>
        <p:spPr>
          <a:xfrm>
            <a:off x="638" y="5781561"/>
            <a:ext cx="10285719" cy="436564"/>
          </a:xfrm>
          <a:prstGeom prst="rect">
            <a:avLst/>
          </a:prstGeom>
          <a:solidFill>
            <a:srgbClr val="C8DEE9"/>
          </a:solidFill>
          <a:ln>
            <a:solidFill>
              <a:srgbClr val="C8DE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559FB-7736-145E-5D62-020EE17FBBE8}"/>
              </a:ext>
            </a:extLst>
          </p:cNvPr>
          <p:cNvSpPr/>
          <p:nvPr/>
        </p:nvSpPr>
        <p:spPr>
          <a:xfrm>
            <a:off x="4767381" y="5776594"/>
            <a:ext cx="4710449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Feb</a:t>
            </a:r>
            <a:endParaRPr lang="en-US" sz="265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8CD6-B357-B60B-3B44-5ED7B3B4ED64}"/>
              </a:ext>
            </a:extLst>
          </p:cNvPr>
          <p:cNvSpPr/>
          <p:nvPr/>
        </p:nvSpPr>
        <p:spPr>
          <a:xfrm>
            <a:off x="375616" y="5781558"/>
            <a:ext cx="4649670" cy="536089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880" dirty="0">
                <a:latin typeface="Aharoni" panose="02010803020104030203" pitchFamily="2" charset="-79"/>
                <a:cs typeface="Aharoni" panose="02010803020104030203" pitchFamily="2" charset="-79"/>
              </a:rPr>
              <a:t>Room </a:t>
            </a:r>
            <a:r>
              <a:rPr lang="en-US" sz="2880" dirty="0" err="1">
                <a:latin typeface="Aharoni" panose="02010803020104030203" pitchFamily="2" charset="-79"/>
                <a:cs typeface="Aharoni" panose="02010803020104030203" pitchFamily="2" charset="-79"/>
              </a:rPr>
              <a:t>Tschannen</a:t>
            </a:r>
            <a:endParaRPr lang="en-US" sz="265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14" descr="Location Icon Vector Art, Icons, and Graphics for Free Download">
            <a:extLst>
              <a:ext uri="{FF2B5EF4-FFF2-40B4-BE49-F238E27FC236}">
                <a16:creationId xmlns:a16="http://schemas.microsoft.com/office/drawing/2014/main" id="{FFAF4F53-E1CD-EA76-E438-22561ADC6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70079"/>
            <a:ext cx="475721" cy="47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 descr="Clock free icons designed by dmitri13 | Clock icon, Free icons, Icon">
            <a:extLst>
              <a:ext uri="{FF2B5EF4-FFF2-40B4-BE49-F238E27FC236}">
                <a16:creationId xmlns:a16="http://schemas.microsoft.com/office/drawing/2014/main" id="{8F1569D4-0156-8ABD-41E7-73AF4C90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6889" l="1778" r="98222">
                        <a14:foregroundMark x1="30398" y1="8428" x2="18370" y2="12155"/>
                        <a14:foregroundMark x1="15486" y1="15056" x2="11762" y2="30749"/>
                        <a14:foregroundMark x1="87752" y1="31941" x2="96444" y2="39111"/>
                        <a14:foregroundMark x1="96444" y1="39111" x2="91556" y2="73778"/>
                        <a14:foregroundMark x1="91556" y1="73778" x2="62222" y2="94667"/>
                        <a14:foregroundMark x1="62222" y1="94667" x2="41726" y2="94265"/>
                        <a14:foregroundMark x1="10200" y1="64867" x2="9333" y2="64000"/>
                        <a14:foregroundMark x1="9333" y1="64000" x2="9300" y2="63716"/>
                        <a14:foregroundMark x1="9305" y1="29958" x2="9778" y2="28000"/>
                        <a14:foregroundMark x1="80889" y1="14667" x2="90222" y2="26222"/>
                        <a14:foregroundMark x1="96444" y1="47556" x2="92000" y2="30222"/>
                        <a14:foregroundMark x1="56269" y1="5310" x2="56195" y2="5279"/>
                        <a14:foregroundMark x1="78667" y1="14667" x2="62638" y2="7971"/>
                        <a14:foregroundMark x1="7279" y1="33735" x2="7241" y2="33971"/>
                        <a14:foregroundMark x1="11375" y1="76349" x2="12444" y2="79556"/>
                        <a14:foregroundMark x1="7852" y1="65778" x2="7903" y2="65932"/>
                        <a14:foregroundMark x1="7196" y1="63810" x2="7852" y2="65778"/>
                        <a14:foregroundMark x1="29783" y1="87769" x2="30187" y2="87961"/>
                        <a14:foregroundMark x1="26194" y1="86069" x2="27333" y2="86609"/>
                        <a14:foregroundMark x1="12444" y1="79556" x2="15176" y2="80850"/>
                        <a14:foregroundMark x1="40642" y1="92023" x2="59556" y2="95111"/>
                        <a14:foregroundMark x1="41071" y1="96876" x2="40889" y2="96889"/>
                        <a14:foregroundMark x1="60000" y1="95556" x2="42926" y2="96747"/>
                        <a14:foregroundMark x1="2222" y1="44444" x2="2222" y2="44444"/>
                        <a14:foregroundMark x1="98222" y1="46667" x2="97778" y2="49778"/>
                        <a14:foregroundMark x1="61778" y1="56444" x2="47556" y2="44889"/>
                        <a14:backgroundMark x1="11556" y1="33778" x2="12889" y2="63556"/>
                        <a14:backgroundMark x1="12889" y1="63556" x2="29778" y2="83556"/>
                        <a14:backgroundMark x1="29778" y1="83556" x2="32444" y2="84444"/>
                        <a14:backgroundMark x1="39556" y1="89778" x2="28889" y2="84000"/>
                        <a14:backgroundMark x1="88000" y1="33333" x2="59111" y2="13333"/>
                        <a14:backgroundMark x1="86667" y1="32000" x2="86667" y2="31556"/>
                        <a14:backgroundMark x1="10667" y1="65778" x2="10667" y2="65778"/>
                        <a14:backgroundMark x1="11111" y1="64444" x2="12000" y2="66222"/>
                        <a14:backgroundMark x1="12889" y1="31111" x2="11556" y2="35111"/>
                        <a14:backgroundMark x1="17778" y1="11556" x2="14222" y2="13778"/>
                        <a14:backgroundMark x1="60000" y1="0" x2="52889" y2="0"/>
                        <a14:backgroundMark x1="34667" y1="444" x2="58667" y2="0"/>
                        <a14:backgroundMark x1="58667" y1="0" x2="59556" y2="0"/>
                        <a14:backgroundMark x1="85778" y1="31111" x2="87111" y2="32444"/>
                        <a14:backgroundMark x1="88000" y1="35111" x2="88000" y2="32889"/>
                        <a14:backgroundMark x1="87111" y1="35556" x2="87556" y2="31556"/>
                        <a14:backgroundMark x1="34667" y1="88889" x2="29333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33" y="5798833"/>
            <a:ext cx="389711" cy="3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14355C-B61D-AA98-07C0-50310096F71A}"/>
              </a:ext>
            </a:extLst>
          </p:cNvPr>
          <p:cNvSpPr/>
          <p:nvPr/>
        </p:nvSpPr>
        <p:spPr>
          <a:xfrm>
            <a:off x="3329300" y="5698851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1001</a:t>
            </a:r>
          </a:p>
        </p:txBody>
      </p:sp>
      <p:pic>
        <p:nvPicPr>
          <p:cNvPr id="10" name="Picture 20" descr="Calendar vector icon. Calendar black icon isolated">
            <a:extLst>
              <a:ext uri="{FF2B5EF4-FFF2-40B4-BE49-F238E27FC236}">
                <a16:creationId xmlns:a16="http://schemas.microsoft.com/office/drawing/2014/main" id="{B22CDD46-A4AD-1E5B-0D3D-3628FF97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00" y1="50200" x2="41300" y2="50200"/>
                        <a14:foregroundMark x1="41133" y1="61250" x2="41133" y2="61250"/>
                        <a14:foregroundMark x1="53633" y1="50000" x2="53633" y2="50000"/>
                        <a14:foregroundMark x1="47267" y1="49600" x2="47267" y2="49600"/>
                        <a14:foregroundMark x1="46967" y1="60850" x2="46967" y2="60850"/>
                        <a14:foregroundMark x1="46967" y1="69600" x2="46967" y2="69600"/>
                        <a14:foregroundMark x1="40467" y1="68150" x2="40467" y2="68150"/>
                        <a14:foregroundMark x1="53933" y1="68550" x2="53933" y2="68550"/>
                        <a14:foregroundMark x1="54900" y1="58750" x2="54900" y2="58750"/>
                        <a14:foregroundMark x1="59333" y1="50200" x2="59333" y2="50200"/>
                        <a14:foregroundMark x1="59333" y1="62300" x2="59333" y2="62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64" y="5690236"/>
            <a:ext cx="918272" cy="6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5A2B3D-02C4-63F8-D646-AA8F8B45DD3F}"/>
              </a:ext>
            </a:extLst>
          </p:cNvPr>
          <p:cNvSpPr/>
          <p:nvPr/>
        </p:nvSpPr>
        <p:spPr>
          <a:xfrm>
            <a:off x="5468898" y="5686801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6, 2024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11BFD0-2F9F-EC22-4684-0064C583D65C}"/>
              </a:ext>
            </a:extLst>
          </p:cNvPr>
          <p:cNvSpPr/>
          <p:nvPr/>
        </p:nvSpPr>
        <p:spPr>
          <a:xfrm>
            <a:off x="7267544" y="5676375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6:00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B51A5-E405-8FFB-A834-CBA19B069E6B}"/>
              </a:ext>
            </a:extLst>
          </p:cNvPr>
          <p:cNvSpPr/>
          <p:nvPr/>
        </p:nvSpPr>
        <p:spPr>
          <a:xfrm>
            <a:off x="8904570" y="5665949"/>
            <a:ext cx="4710449" cy="655480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656" dirty="0">
                <a:latin typeface="Aharoni" panose="02010803020104030203" pitchFamily="2" charset="-79"/>
                <a:cs typeface="Aharoni" panose="02010803020104030203" pitchFamily="2" charset="-79"/>
              </a:rPr>
              <a:t>7:00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E8499F-724B-CBCF-9E49-55EEEE7A3E8F}"/>
              </a:ext>
            </a:extLst>
          </p:cNvPr>
          <p:cNvSpPr txBox="1"/>
          <p:nvPr/>
        </p:nvSpPr>
        <p:spPr>
          <a:xfrm>
            <a:off x="8019724" y="5739129"/>
            <a:ext cx="9601941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r>
              <a:rPr lang="en-US" sz="2655" dirty="0">
                <a:latin typeface="Aharoni" panose="02010803020104030203" pitchFamily="2" charset="-79"/>
                <a:cs typeface="Aharoni" panose="02010803020104030203" pitchFamily="2" charset="-79"/>
              </a:rPr>
              <a:t> – 	  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pm</a:t>
            </a:r>
            <a:endParaRPr lang="en-US" sz="288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471C45-8D94-66B9-67C0-10924FB304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-8150"/>
            <a:ext cx="10287000" cy="1044470"/>
          </a:xfrm>
          <a:prstGeom prst="rect">
            <a:avLst/>
          </a:prstGeom>
        </p:spPr>
      </p:pic>
      <p:pic>
        <p:nvPicPr>
          <p:cNvPr id="19" name="Picture 18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306DB7ED-0E28-AE67-7AF2-E64B5CF81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30" y="71356"/>
            <a:ext cx="5166933" cy="88545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AAF5C38-B053-0494-2084-D142FBE722BF}"/>
              </a:ext>
            </a:extLst>
          </p:cNvPr>
          <p:cNvSpPr/>
          <p:nvPr/>
        </p:nvSpPr>
        <p:spPr>
          <a:xfrm>
            <a:off x="-9987" y="999245"/>
            <a:ext cx="10296987" cy="4771887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Special Guests</a:t>
            </a:r>
          </a:p>
          <a:p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Whiting-Turner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3A025623-85A8-6B76-10A4-69D48DE11F95}"/>
              </a:ext>
            </a:extLst>
          </p:cNvPr>
          <p:cNvSpPr/>
          <p:nvPr/>
        </p:nvSpPr>
        <p:spPr>
          <a:xfrm rot="10800000">
            <a:off x="7773190" y="987195"/>
            <a:ext cx="2513810" cy="2734555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06FE382-7E0D-9850-97B3-35FA1C7042CD}"/>
              </a:ext>
            </a:extLst>
          </p:cNvPr>
          <p:cNvSpPr/>
          <p:nvPr/>
        </p:nvSpPr>
        <p:spPr>
          <a:xfrm rot="16200000">
            <a:off x="7703530" y="3183362"/>
            <a:ext cx="2513810" cy="2651845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0B981118-C530-CB02-0AB9-BB698A187F91}"/>
              </a:ext>
            </a:extLst>
          </p:cNvPr>
          <p:cNvSpPr/>
          <p:nvPr/>
        </p:nvSpPr>
        <p:spPr>
          <a:xfrm>
            <a:off x="7440879" y="1953779"/>
            <a:ext cx="2838545" cy="2766559"/>
          </a:xfrm>
          <a:prstGeom prst="flowChartConnector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24"/>
          </a:p>
        </p:txBody>
      </p:sp>
      <p:pic>
        <p:nvPicPr>
          <p:cNvPr id="26" name="Picture 2" descr="The Whiting-Turner Contracting Company - Wikipedia">
            <a:extLst>
              <a:ext uri="{FF2B5EF4-FFF2-40B4-BE49-F238E27FC236}">
                <a16:creationId xmlns:a16="http://schemas.microsoft.com/office/drawing/2014/main" id="{BCFA22EE-D440-74B1-F04B-6CE21D34C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4" b="19679"/>
          <a:stretch/>
        </p:blipFill>
        <p:spPr bwMode="auto">
          <a:xfrm>
            <a:off x="7680885" y="2557952"/>
            <a:ext cx="2358532" cy="15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E35F032-C30D-494B-1239-F4A09151166A}"/>
              </a:ext>
            </a:extLst>
          </p:cNvPr>
          <p:cNvSpPr/>
          <p:nvPr/>
        </p:nvSpPr>
        <p:spPr>
          <a:xfrm>
            <a:off x="49647" y="1521764"/>
            <a:ext cx="10062000" cy="864028"/>
          </a:xfrm>
          <a:prstGeom prst="rect">
            <a:avLst/>
          </a:prstGeom>
          <a:noFill/>
        </p:spPr>
        <p:txBody>
          <a:bodyPr wrap="square" lIns="32713" tIns="16356" rIns="32713" bIns="16356">
            <a:spAutoFit/>
          </a:bodyPr>
          <a:lstStyle/>
          <a:p>
            <a:r>
              <a:rPr lang="en-US" sz="5400">
                <a:solidFill>
                  <a:srgbClr val="F9780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Third General Meeting</a:t>
            </a:r>
            <a:endParaRPr lang="en-US" sz="5400" dirty="0">
              <a:solidFill>
                <a:srgbClr val="F9780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115235-677C-3D60-1595-115A069349A1}"/>
              </a:ext>
            </a:extLst>
          </p:cNvPr>
          <p:cNvSpPr/>
          <p:nvPr/>
        </p:nvSpPr>
        <p:spPr>
          <a:xfrm>
            <a:off x="2516731" y="12028750"/>
            <a:ext cx="7807096" cy="828409"/>
          </a:xfrm>
          <a:prstGeom prst="rect">
            <a:avLst/>
          </a:prstGeom>
          <a:solidFill>
            <a:srgbClr val="2425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D6239B4E-0C4A-F167-2CE4-54BBD3635EAE}"/>
              </a:ext>
            </a:extLst>
          </p:cNvPr>
          <p:cNvSpPr/>
          <p:nvPr/>
        </p:nvSpPr>
        <p:spPr>
          <a:xfrm>
            <a:off x="2172046" y="11713080"/>
            <a:ext cx="1456996" cy="1144079"/>
          </a:xfrm>
          <a:prstGeom prst="rtTriangle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28FB2E-66EA-DD0D-1D96-ADEA7E6A29EE}"/>
              </a:ext>
            </a:extLst>
          </p:cNvPr>
          <p:cNvSpPr/>
          <p:nvPr/>
        </p:nvSpPr>
        <p:spPr>
          <a:xfrm>
            <a:off x="635" y="11713082"/>
            <a:ext cx="217140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pic>
        <p:nvPicPr>
          <p:cNvPr id="34" name="Picture 8" descr="California State University, Sacramento | Sacramento State">
            <a:extLst>
              <a:ext uri="{FF2B5EF4-FFF2-40B4-BE49-F238E27FC236}">
                <a16:creationId xmlns:a16="http://schemas.microsoft.com/office/drawing/2014/main" id="{18FFEFE4-CFF9-BD54-3A6E-D63F5598B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4" y="12028747"/>
            <a:ext cx="2357537" cy="6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logo of a company&#10;&#10;Description automatically generated">
            <a:extLst>
              <a:ext uri="{FF2B5EF4-FFF2-40B4-BE49-F238E27FC236}">
                <a16:creationId xmlns:a16="http://schemas.microsoft.com/office/drawing/2014/main" id="{60DB253B-965E-C2A7-6A31-81DE5A316C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30" y="12078075"/>
            <a:ext cx="753328" cy="71812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F1E3ECC-FB9D-FA28-0BE6-30F19BA6146C}"/>
              </a:ext>
            </a:extLst>
          </p:cNvPr>
          <p:cNvSpPr/>
          <p:nvPr/>
        </p:nvSpPr>
        <p:spPr>
          <a:xfrm>
            <a:off x="6657966" y="12144709"/>
            <a:ext cx="4710449" cy="712804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Society of Hispanic </a:t>
            </a:r>
          </a:p>
          <a:p>
            <a:r>
              <a:rPr lang="en-US" sz="2014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Professional Engineers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1DE620-A56D-1AAF-2855-AF0D12A49933}"/>
              </a:ext>
            </a:extLst>
          </p:cNvPr>
          <p:cNvSpPr/>
          <p:nvPr/>
        </p:nvSpPr>
        <p:spPr>
          <a:xfrm>
            <a:off x="-9987" y="6204632"/>
            <a:ext cx="2699819" cy="1144082"/>
          </a:xfrm>
          <a:prstGeom prst="rect">
            <a:avLst/>
          </a:prstGeom>
          <a:solidFill>
            <a:srgbClr val="F978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427BD5-61BD-03F9-9180-5348B9224AB1}"/>
              </a:ext>
            </a:extLst>
          </p:cNvPr>
          <p:cNvSpPr/>
          <p:nvPr/>
        </p:nvSpPr>
        <p:spPr>
          <a:xfrm>
            <a:off x="219623" y="6228554"/>
            <a:ext cx="2788469" cy="1318482"/>
          </a:xfrm>
          <a:prstGeom prst="rect">
            <a:avLst/>
          </a:prstGeom>
          <a:noFill/>
        </p:spPr>
        <p:txBody>
          <a:bodyPr wrap="square" lIns="91994" tIns="45996" rIns="91994" bIns="45996">
            <a:spAutoFit/>
          </a:bodyPr>
          <a:lstStyle/>
          <a:p>
            <a:r>
              <a:rPr lang="en-US" sz="322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Enjoy Some Free Food</a:t>
            </a:r>
          </a:p>
          <a:p>
            <a:endParaRPr lang="en-US" sz="1524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FEE1A-0654-9835-4518-B3C5CADE6359}"/>
              </a:ext>
            </a:extLst>
          </p:cNvPr>
          <p:cNvSpPr txBox="1"/>
          <p:nvPr/>
        </p:nvSpPr>
        <p:spPr>
          <a:xfrm>
            <a:off x="49647" y="7988950"/>
            <a:ext cx="1082612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Go Cowboy’s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Brock Purdy is overrated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Bang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bang</a:t>
            </a:r>
            <a:r>
              <a:rPr lang="en-US" sz="3800" dirty="0">
                <a:latin typeface="Aharoni" panose="02010803020104030203" pitchFamily="2" charset="-79"/>
                <a:cs typeface="Aharoni" panose="02010803020104030203" pitchFamily="2" charset="-79"/>
              </a:rPr>
              <a:t> niner gang </a:t>
            </a:r>
            <a:r>
              <a:rPr lang="en-US" sz="3800" dirty="0" err="1">
                <a:latin typeface="Aharoni" panose="02010803020104030203" pitchFamily="2" charset="-79"/>
                <a:cs typeface="Aharoni" panose="02010803020104030203" pitchFamily="2" charset="-79"/>
              </a:rPr>
              <a:t>lmaooooooo</a:t>
            </a:r>
            <a:endParaRPr lang="en-US" sz="3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727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6048</TotalTime>
  <Words>161</Words>
  <Application>Microsoft Office PowerPoint</Application>
  <PresentationFormat>Custom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Ortega</dc:creator>
  <cp:lastModifiedBy>Ruben Ortega</cp:lastModifiedBy>
  <cp:revision>9</cp:revision>
  <dcterms:created xsi:type="dcterms:W3CDTF">2024-01-02T22:10:20Z</dcterms:created>
  <dcterms:modified xsi:type="dcterms:W3CDTF">2024-02-15T20:55:11Z</dcterms:modified>
</cp:coreProperties>
</file>