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3657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804"/>
    <a:srgbClr val="C8DEE9"/>
    <a:srgbClr val="FFFFFF"/>
    <a:srgbClr val="24255D"/>
    <a:srgbClr val="ED7D31"/>
    <a:srgbClr val="F26534"/>
    <a:srgbClr val="F15C32"/>
    <a:srgbClr val="23283B"/>
    <a:srgbClr val="182958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183B1-8B10-814C-8DF5-4D8D8034B1C5}" v="1" dt="2023-11-10T02:41:2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5" autoAdjust="0"/>
    <p:restoredTop sz="95701"/>
  </p:normalViewPr>
  <p:slideViewPr>
    <p:cSldViewPr snapToGrid="0">
      <p:cViewPr varScale="1">
        <p:scale>
          <a:sx n="155" d="100"/>
          <a:sy n="155" d="100"/>
        </p:scale>
        <p:origin x="3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6A2BA-DCBB-48C4-988B-CD5FD3C086D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9179-B7A1-42C7-AED9-A3AD15F5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1pPr>
    <a:lvl2pPr marL="253857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2pPr>
    <a:lvl3pPr marL="507713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3pPr>
    <a:lvl4pPr marL="761572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4pPr>
    <a:lvl5pPr marL="1015429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5pPr>
    <a:lvl6pPr marL="1269283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6pPr>
    <a:lvl7pPr marL="1523141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7pPr>
    <a:lvl8pPr marL="1776998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8pPr>
    <a:lvl9pPr marL="2030857" algn="l" defTabSz="507713" rtl="0" eaLnBrk="1" latinLnBrk="0" hangingPunct="1">
      <a:defRPr sz="6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3BA1932-F7BF-DE57-8D84-6982AFEDB448}"/>
              </a:ext>
            </a:extLst>
          </p:cNvPr>
          <p:cNvSpPr/>
          <p:nvPr/>
        </p:nvSpPr>
        <p:spPr>
          <a:xfrm>
            <a:off x="2339498" y="8397520"/>
            <a:ext cx="4547794" cy="77182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07D23-81C4-4224-ABD8-D97C4027E83A}"/>
              </a:ext>
            </a:extLst>
          </p:cNvPr>
          <p:cNvSpPr/>
          <p:nvPr/>
        </p:nvSpPr>
        <p:spPr>
          <a:xfrm>
            <a:off x="0" y="-28578"/>
            <a:ext cx="6858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9799D-E398-4934-6827-70DC61C6AE4E}"/>
              </a:ext>
            </a:extLst>
          </p:cNvPr>
          <p:cNvSpPr/>
          <p:nvPr/>
        </p:nvSpPr>
        <p:spPr>
          <a:xfrm>
            <a:off x="-1587" y="1028743"/>
            <a:ext cx="6858000" cy="3767719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F31DC-D3A1-9B6D-2EA8-5F7F7CA919F7}"/>
              </a:ext>
            </a:extLst>
          </p:cNvPr>
          <p:cNvSpPr/>
          <p:nvPr/>
        </p:nvSpPr>
        <p:spPr>
          <a:xfrm>
            <a:off x="237084" y="1551951"/>
            <a:ext cx="468217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FIRST </a:t>
            </a:r>
          </a:p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GENERAL </a:t>
            </a:r>
          </a:p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MEETING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487CD-9BE1-898E-E1AA-15CB987714F2}"/>
              </a:ext>
            </a:extLst>
          </p:cNvPr>
          <p:cNvSpPr/>
          <p:nvPr/>
        </p:nvSpPr>
        <p:spPr>
          <a:xfrm>
            <a:off x="4158994" y="1952259"/>
            <a:ext cx="2706130" cy="1204239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E8F54001-7D66-16F0-5D0E-73C53D5C0A72}"/>
              </a:ext>
            </a:extLst>
          </p:cNvPr>
          <p:cNvSpPr/>
          <p:nvPr/>
        </p:nvSpPr>
        <p:spPr>
          <a:xfrm>
            <a:off x="2142495" y="8115256"/>
            <a:ext cx="1448246" cy="1054396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1A51B4-39EB-AB5D-C906-2349A4AC62DF}"/>
              </a:ext>
            </a:extLst>
          </p:cNvPr>
          <p:cNvSpPr/>
          <p:nvPr/>
        </p:nvSpPr>
        <p:spPr>
          <a:xfrm>
            <a:off x="-3176" y="3792343"/>
            <a:ext cx="4162169" cy="2275515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CCF8B2-4764-C19A-FA34-47D352778805}"/>
              </a:ext>
            </a:extLst>
          </p:cNvPr>
          <p:cNvSpPr/>
          <p:nvPr/>
        </p:nvSpPr>
        <p:spPr>
          <a:xfrm>
            <a:off x="-68776" y="3681477"/>
            <a:ext cx="46217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E44D9-CE15-7181-0976-E25DD75F7F99}"/>
              </a:ext>
            </a:extLst>
          </p:cNvPr>
          <p:cNvSpPr/>
          <p:nvPr/>
        </p:nvSpPr>
        <p:spPr>
          <a:xfrm>
            <a:off x="3590741" y="8497669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A9F74C-A2BE-1CB4-C26B-86EB0F132452}"/>
              </a:ext>
            </a:extLst>
          </p:cNvPr>
          <p:cNvSpPr/>
          <p:nvPr/>
        </p:nvSpPr>
        <p:spPr>
          <a:xfrm>
            <a:off x="45400" y="4150911"/>
            <a:ext cx="46821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16423D-5BE7-C723-9BA7-09D3DA69377D}"/>
              </a:ext>
            </a:extLst>
          </p:cNvPr>
          <p:cNvSpPr/>
          <p:nvPr/>
        </p:nvSpPr>
        <p:spPr>
          <a:xfrm>
            <a:off x="-59506" y="4715602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5, 2023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48C045-3FFA-6FE4-56F5-721AA48FA6AD}"/>
              </a:ext>
            </a:extLst>
          </p:cNvPr>
          <p:cNvSpPr/>
          <p:nvPr/>
        </p:nvSpPr>
        <p:spPr>
          <a:xfrm>
            <a:off x="-54785" y="5391730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pic>
        <p:nvPicPr>
          <p:cNvPr id="45" name="Picture 44" descr="A logo of a company&#10;&#10;Description automatically generated">
            <a:extLst>
              <a:ext uri="{FF2B5EF4-FFF2-40B4-BE49-F238E27FC236}">
                <a16:creationId xmlns:a16="http://schemas.microsoft.com/office/drawing/2014/main" id="{066CB8B7-3A25-1B99-EB19-4C9E9288B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20" y="8402298"/>
            <a:ext cx="748804" cy="713813"/>
          </a:xfrm>
          <a:prstGeom prst="rect">
            <a:avLst/>
          </a:prstGeom>
        </p:spPr>
      </p:pic>
      <p:pic>
        <p:nvPicPr>
          <p:cNvPr id="47" name="Picture 46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35917DC1-9852-8A3C-C704-6E2BE12F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9" y="17489"/>
            <a:ext cx="5879741" cy="10076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037E695-5EA4-7433-D43E-45DAEED39AC8}"/>
              </a:ext>
            </a:extLst>
          </p:cNvPr>
          <p:cNvSpPr txBox="1"/>
          <p:nvPr/>
        </p:nvSpPr>
        <p:spPr>
          <a:xfrm>
            <a:off x="15882" y="6424367"/>
            <a:ext cx="68230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Meet the SHPE Officers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Meet your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Discuss the new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B53D9-85BB-213D-A1A4-542ECE06BA82}"/>
              </a:ext>
            </a:extLst>
          </p:cNvPr>
          <p:cNvSpPr/>
          <p:nvPr/>
        </p:nvSpPr>
        <p:spPr>
          <a:xfrm>
            <a:off x="4352525" y="2062679"/>
            <a:ext cx="2771731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0118B7-2C45-5476-4260-9C0324AD9DEA}"/>
              </a:ext>
            </a:extLst>
          </p:cNvPr>
          <p:cNvSpPr/>
          <p:nvPr/>
        </p:nvSpPr>
        <p:spPr>
          <a:xfrm>
            <a:off x="0" y="8115256"/>
            <a:ext cx="2142494" cy="1054395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5EF0B5D2-63C1-66FD-9AD4-0456347E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9" y="8397520"/>
            <a:ext cx="2114001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3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4D9E49-AC43-1A6C-BAED-6865EA284321}"/>
              </a:ext>
            </a:extLst>
          </p:cNvPr>
          <p:cNvSpPr/>
          <p:nvPr/>
        </p:nvSpPr>
        <p:spPr>
          <a:xfrm>
            <a:off x="-874735" y="902009"/>
            <a:ext cx="6858000" cy="1484279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33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8A1436AF-CFA1-7FF5-F345-3A057616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04" y="5412515"/>
            <a:ext cx="5879741" cy="1007611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A85DC65-3E08-95E2-A1C3-CE81CFE7795C}"/>
              </a:ext>
            </a:extLst>
          </p:cNvPr>
          <p:cNvSpPr/>
          <p:nvPr/>
        </p:nvSpPr>
        <p:spPr>
          <a:xfrm>
            <a:off x="673902" y="1113908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Meeting Schedule 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329B8E4-8DAF-4B15-F292-3E107D5F05A5}"/>
              </a:ext>
            </a:extLst>
          </p:cNvPr>
          <p:cNvSpPr/>
          <p:nvPr/>
        </p:nvSpPr>
        <p:spPr>
          <a:xfrm>
            <a:off x="673902" y="1527818"/>
            <a:ext cx="46821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F556198-79BB-B6F4-E6FD-670779A5AAEB}"/>
              </a:ext>
            </a:extLst>
          </p:cNvPr>
          <p:cNvSpPr/>
          <p:nvPr/>
        </p:nvSpPr>
        <p:spPr>
          <a:xfrm>
            <a:off x="-852098" y="3368515"/>
            <a:ext cx="46821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46" name="Picture 14" descr="Realistic spiral wire notebook binder for calendar mockup. Metal and  plastic ring on diary paper page template. Isolated black album binding  collection for stationery on transparent background. vector de Stock | Adobe">
            <a:extLst>
              <a:ext uri="{FF2B5EF4-FFF2-40B4-BE49-F238E27FC236}">
                <a16:creationId xmlns:a16="http://schemas.microsoft.com/office/drawing/2014/main" id="{B846C02B-6238-64D5-0A96-0C641F615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00" b="50800" l="1600" r="98100">
                        <a14:foregroundMark x1="19200" y1="44200" x2="20200" y2="47800"/>
                        <a14:foregroundMark x1="40300" y1="46200" x2="40600" y2="50200"/>
                        <a14:foregroundMark x1="97600" y1="46200" x2="98100" y2="49800"/>
                        <a14:foregroundMark x1="1600" y1="47000" x2="1600" y2="47000"/>
                        <a14:foregroundMark x1="4700" y1="45200" x2="4700" y2="45200"/>
                        <a14:foregroundMark x1="7300" y1="44600" x2="28600" y2="48000"/>
                        <a14:foregroundMark x1="28600" y1="48000" x2="43900" y2="45800"/>
                        <a14:foregroundMark x1="43900" y1="45800" x2="67100" y2="46200"/>
                        <a14:foregroundMark x1="67100" y1="46200" x2="91700" y2="44400"/>
                        <a14:foregroundMark x1="91700" y1="44400" x2="96700" y2="44800"/>
                        <a14:foregroundMark x1="95600" y1="43200" x2="95600" y2="43200"/>
                        <a14:foregroundMark x1="95000" y1="42600" x2="95000" y2="4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491" b="48078"/>
          <a:stretch/>
        </p:blipFill>
        <p:spPr bwMode="auto">
          <a:xfrm>
            <a:off x="-7433249" y="6761510"/>
            <a:ext cx="6858000" cy="3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0494A120-77B1-E8A0-0736-370D5B5FA1DF}"/>
              </a:ext>
            </a:extLst>
          </p:cNvPr>
          <p:cNvSpPr/>
          <p:nvPr/>
        </p:nvSpPr>
        <p:spPr>
          <a:xfrm>
            <a:off x="-7026883" y="780995"/>
            <a:ext cx="6857999" cy="517503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EE97CD8-1845-0816-24B0-A64FE504741D}"/>
              </a:ext>
            </a:extLst>
          </p:cNvPr>
          <p:cNvSpPr/>
          <p:nvPr/>
        </p:nvSpPr>
        <p:spPr>
          <a:xfrm>
            <a:off x="267760" y="2211820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AC2BA47-566B-0D3E-2186-7DB5A8F30B9C}"/>
              </a:ext>
            </a:extLst>
          </p:cNvPr>
          <p:cNvSpPr/>
          <p:nvPr/>
        </p:nvSpPr>
        <p:spPr>
          <a:xfrm>
            <a:off x="2510137" y="2231862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4C7C90-EB92-F8A5-F915-C80B421A26D2}"/>
              </a:ext>
            </a:extLst>
          </p:cNvPr>
          <p:cNvSpPr/>
          <p:nvPr/>
        </p:nvSpPr>
        <p:spPr>
          <a:xfrm>
            <a:off x="4737584" y="2242029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02FA27E-85DE-9739-D5EF-8A763BFB52D2}"/>
              </a:ext>
            </a:extLst>
          </p:cNvPr>
          <p:cNvSpPr/>
          <p:nvPr/>
        </p:nvSpPr>
        <p:spPr>
          <a:xfrm>
            <a:off x="451859" y="3771143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2843C82-3E89-D78D-6C31-41B8EA3BF8B2}"/>
              </a:ext>
            </a:extLst>
          </p:cNvPr>
          <p:cNvSpPr/>
          <p:nvPr/>
        </p:nvSpPr>
        <p:spPr>
          <a:xfrm>
            <a:off x="2511534" y="3882063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E7FD9A5-09A5-A4F2-6DC8-84FDCB375BB3}"/>
              </a:ext>
            </a:extLst>
          </p:cNvPr>
          <p:cNvSpPr/>
          <p:nvPr/>
        </p:nvSpPr>
        <p:spPr>
          <a:xfrm>
            <a:off x="4749980" y="3873064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BF8EC67-D2C6-9553-DEC8-17348E767E71}"/>
              </a:ext>
            </a:extLst>
          </p:cNvPr>
          <p:cNvSpPr/>
          <p:nvPr/>
        </p:nvSpPr>
        <p:spPr>
          <a:xfrm>
            <a:off x="3788322" y="6369466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061" name="Picture 1060" descr="A logo of a company&#10;&#10;Description automatically generated">
            <a:extLst>
              <a:ext uri="{FF2B5EF4-FFF2-40B4-BE49-F238E27FC236}">
                <a16:creationId xmlns:a16="http://schemas.microsoft.com/office/drawing/2014/main" id="{DE1E4426-C354-1938-5939-2552D48F0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50" y="7079142"/>
            <a:ext cx="748804" cy="713813"/>
          </a:xfrm>
          <a:prstGeom prst="rect">
            <a:avLst/>
          </a:prstGeom>
        </p:spPr>
      </p:pic>
      <p:sp>
        <p:nvSpPr>
          <p:cNvPr id="1062" name="Rectangle 1061">
            <a:extLst>
              <a:ext uri="{FF2B5EF4-FFF2-40B4-BE49-F238E27FC236}">
                <a16:creationId xmlns:a16="http://schemas.microsoft.com/office/drawing/2014/main" id="{DB47DC69-88B1-3479-559A-9FB472712E35}"/>
              </a:ext>
            </a:extLst>
          </p:cNvPr>
          <p:cNvSpPr/>
          <p:nvPr/>
        </p:nvSpPr>
        <p:spPr>
          <a:xfrm>
            <a:off x="-4569" y="6285849"/>
            <a:ext cx="2125253" cy="646331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Right Triangle 1062">
            <a:extLst>
              <a:ext uri="{FF2B5EF4-FFF2-40B4-BE49-F238E27FC236}">
                <a16:creationId xmlns:a16="http://schemas.microsoft.com/office/drawing/2014/main" id="{94ED0246-953C-F6F7-3178-4EC427363762}"/>
              </a:ext>
            </a:extLst>
          </p:cNvPr>
          <p:cNvSpPr/>
          <p:nvPr/>
        </p:nvSpPr>
        <p:spPr>
          <a:xfrm>
            <a:off x="2120685" y="6285849"/>
            <a:ext cx="1448246" cy="646331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4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471F81BC-DD65-E32B-7DEB-79686959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7884" y="7819859"/>
            <a:ext cx="2114001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Rectangle 1066">
            <a:extLst>
              <a:ext uri="{FF2B5EF4-FFF2-40B4-BE49-F238E27FC236}">
                <a16:creationId xmlns:a16="http://schemas.microsoft.com/office/drawing/2014/main" id="{82D0D1BB-CF30-2878-CFD4-71CA652E7E23}"/>
              </a:ext>
            </a:extLst>
          </p:cNvPr>
          <p:cNvSpPr/>
          <p:nvPr/>
        </p:nvSpPr>
        <p:spPr>
          <a:xfrm>
            <a:off x="313447" y="2162347"/>
            <a:ext cx="168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SEP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3B011759-B4C2-C4AD-04F9-9B69102724C0}"/>
              </a:ext>
            </a:extLst>
          </p:cNvPr>
          <p:cNvSpPr/>
          <p:nvPr/>
        </p:nvSpPr>
        <p:spPr>
          <a:xfrm>
            <a:off x="862474" y="2457196"/>
            <a:ext cx="6110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2E505656-7ABA-4AAD-B720-2872823E5EBD}"/>
              </a:ext>
            </a:extLst>
          </p:cNvPr>
          <p:cNvSpPr/>
          <p:nvPr/>
        </p:nvSpPr>
        <p:spPr>
          <a:xfrm>
            <a:off x="2597503" y="2143389"/>
            <a:ext cx="168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SEP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A3346468-942E-CECA-CCA1-79004A32B069}"/>
              </a:ext>
            </a:extLst>
          </p:cNvPr>
          <p:cNvSpPr/>
          <p:nvPr/>
        </p:nvSpPr>
        <p:spPr>
          <a:xfrm>
            <a:off x="2892167" y="2507720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19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040CB63C-4EF1-E9CC-614B-E639E2DDB02E}"/>
              </a:ext>
            </a:extLst>
          </p:cNvPr>
          <p:cNvSpPr/>
          <p:nvPr/>
        </p:nvSpPr>
        <p:spPr>
          <a:xfrm>
            <a:off x="4716573" y="2153833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176FF5D-358A-8ACF-DCD7-614A0AAC8449}"/>
              </a:ext>
            </a:extLst>
          </p:cNvPr>
          <p:cNvSpPr/>
          <p:nvPr/>
        </p:nvSpPr>
        <p:spPr>
          <a:xfrm>
            <a:off x="5356073" y="2472724"/>
            <a:ext cx="6110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51D0121-E62D-C09B-951F-14A06A974B4A}"/>
              </a:ext>
            </a:extLst>
          </p:cNvPr>
          <p:cNvSpPr/>
          <p:nvPr/>
        </p:nvSpPr>
        <p:spPr>
          <a:xfrm>
            <a:off x="236225" y="3769842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754701D4-489D-9533-7196-40223EC1F17A}"/>
              </a:ext>
            </a:extLst>
          </p:cNvPr>
          <p:cNvSpPr/>
          <p:nvPr/>
        </p:nvSpPr>
        <p:spPr>
          <a:xfrm>
            <a:off x="615152" y="4077442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B7078A79-118D-DCFA-6971-F9A17F0EE9ED}"/>
              </a:ext>
            </a:extLst>
          </p:cNvPr>
          <p:cNvSpPr/>
          <p:nvPr/>
        </p:nvSpPr>
        <p:spPr>
          <a:xfrm>
            <a:off x="2510137" y="3747042"/>
            <a:ext cx="184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AEBE6FE5-7C9B-A3CE-B302-8559498708FB}"/>
              </a:ext>
            </a:extLst>
          </p:cNvPr>
          <p:cNvSpPr/>
          <p:nvPr/>
        </p:nvSpPr>
        <p:spPr>
          <a:xfrm>
            <a:off x="2921337" y="4099085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2B66453-7522-BFDF-112F-65FC59AE866B}"/>
              </a:ext>
            </a:extLst>
          </p:cNvPr>
          <p:cNvSpPr/>
          <p:nvPr/>
        </p:nvSpPr>
        <p:spPr>
          <a:xfrm>
            <a:off x="4738413" y="3781750"/>
            <a:ext cx="184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EC6EA1B2-0EF0-BC34-D6E2-B9E7E5088454}"/>
              </a:ext>
            </a:extLst>
          </p:cNvPr>
          <p:cNvSpPr/>
          <p:nvPr/>
        </p:nvSpPr>
        <p:spPr>
          <a:xfrm>
            <a:off x="5184739" y="4099248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28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2DCE2-7BC5-D44B-30CD-D3B964BA5840}"/>
              </a:ext>
            </a:extLst>
          </p:cNvPr>
          <p:cNvSpPr/>
          <p:nvPr/>
        </p:nvSpPr>
        <p:spPr>
          <a:xfrm>
            <a:off x="-79043" y="5138715"/>
            <a:ext cx="4682171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- </a:t>
            </a:r>
            <a:r>
              <a:rPr lang="en-US" sz="32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E6E22-64D4-73A6-20BA-326C2C1AB613}"/>
              </a:ext>
            </a:extLst>
          </p:cNvPr>
          <p:cNvSpPr/>
          <p:nvPr/>
        </p:nvSpPr>
        <p:spPr>
          <a:xfrm>
            <a:off x="-4568" y="5617151"/>
            <a:ext cx="4397359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- 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61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8242"/>
            <a:ext cx="3108960" cy="159173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1359"/>
            <a:ext cx="2743200" cy="1103841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43416"/>
            <a:ext cx="78867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43416"/>
            <a:ext cx="232029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8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139826"/>
            <a:ext cx="3154680" cy="19018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059643"/>
            <a:ext cx="3154680" cy="100012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43417"/>
            <a:ext cx="315468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120775"/>
            <a:ext cx="154733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670050"/>
            <a:ext cx="154733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120775"/>
            <a:ext cx="155495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670050"/>
            <a:ext cx="155495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658284"/>
            <a:ext cx="1851660" cy="3249083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658284"/>
            <a:ext cx="1851660" cy="3249083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43417"/>
            <a:ext cx="315468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17083"/>
            <a:ext cx="315468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499E-2FBF-43B8-AE40-7442ED1A9A9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A8823D1-D404-59D1-E7C6-B57013490865}"/>
              </a:ext>
            </a:extLst>
          </p:cNvPr>
          <p:cNvSpPr/>
          <p:nvPr/>
        </p:nvSpPr>
        <p:spPr>
          <a:xfrm>
            <a:off x="1309107" y="3804494"/>
            <a:ext cx="1833053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2E97B5-E32B-9C54-9B90-499AB0346EF9}"/>
              </a:ext>
            </a:extLst>
          </p:cNvPr>
          <p:cNvSpPr/>
          <p:nvPr/>
        </p:nvSpPr>
        <p:spPr>
          <a:xfrm>
            <a:off x="520305" y="476595"/>
            <a:ext cx="2453428" cy="36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00208E-DDEB-836B-AE92-453E6D0835FB}"/>
              </a:ext>
            </a:extLst>
          </p:cNvPr>
          <p:cNvSpPr/>
          <p:nvPr/>
        </p:nvSpPr>
        <p:spPr>
          <a:xfrm>
            <a:off x="519738" y="838373"/>
            <a:ext cx="2617558" cy="1347891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1D6C88-570D-A659-AA06-133C40062C25}"/>
              </a:ext>
            </a:extLst>
          </p:cNvPr>
          <p:cNvSpPr/>
          <p:nvPr/>
        </p:nvSpPr>
        <p:spPr>
          <a:xfrm>
            <a:off x="605126" y="1042029"/>
            <a:ext cx="1675033" cy="694174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FIRST </a:t>
            </a:r>
          </a:p>
          <a:p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GENERAL </a:t>
            </a:r>
          </a:p>
          <a:p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MEETING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E0658-5BC6-81D8-F2BD-AB60970CC463}"/>
              </a:ext>
            </a:extLst>
          </p:cNvPr>
          <p:cNvSpPr/>
          <p:nvPr/>
        </p:nvSpPr>
        <p:spPr>
          <a:xfrm>
            <a:off x="2174049" y="1217422"/>
            <a:ext cx="968110" cy="430813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C38ECB8D-3F99-8375-FEFF-36C6D7A866E2}"/>
              </a:ext>
            </a:extLst>
          </p:cNvPr>
          <p:cNvSpPr/>
          <p:nvPr/>
        </p:nvSpPr>
        <p:spPr>
          <a:xfrm>
            <a:off x="1292461" y="3707974"/>
            <a:ext cx="518107" cy="377207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CE6958-C072-A3E7-79E1-EC54268BBFF1}"/>
              </a:ext>
            </a:extLst>
          </p:cNvPr>
          <p:cNvSpPr/>
          <p:nvPr/>
        </p:nvSpPr>
        <p:spPr>
          <a:xfrm>
            <a:off x="519173" y="1843520"/>
            <a:ext cx="1489003" cy="81405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DE6664-25CF-731A-967C-F45DE167C892}"/>
              </a:ext>
            </a:extLst>
          </p:cNvPr>
          <p:cNvSpPr/>
          <p:nvPr/>
        </p:nvSpPr>
        <p:spPr>
          <a:xfrm>
            <a:off x="495702" y="1803856"/>
            <a:ext cx="1653420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0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9FCC4-EB48-08D7-1EA7-D00A957ADCB3}"/>
              </a:ext>
            </a:extLst>
          </p:cNvPr>
          <p:cNvSpPr/>
          <p:nvPr/>
        </p:nvSpPr>
        <p:spPr>
          <a:xfrm>
            <a:off x="1827215" y="3834962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2BFBA3-A31A-E7C4-1753-689E4FD0B501}"/>
              </a:ext>
            </a:extLst>
          </p:cNvPr>
          <p:cNvSpPr/>
          <p:nvPr/>
        </p:nvSpPr>
        <p:spPr>
          <a:xfrm>
            <a:off x="536551" y="1971797"/>
            <a:ext cx="1675033" cy="16524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ECFC64-85A8-A613-4C7F-018673E50375}"/>
              </a:ext>
            </a:extLst>
          </p:cNvPr>
          <p:cNvSpPr/>
          <p:nvPr/>
        </p:nvSpPr>
        <p:spPr>
          <a:xfrm>
            <a:off x="499020" y="2173812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5, 2023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2F00FD-4C83-52A3-3012-CE9D38F1132B}"/>
              </a:ext>
            </a:extLst>
          </p:cNvPr>
          <p:cNvSpPr/>
          <p:nvPr/>
        </p:nvSpPr>
        <p:spPr>
          <a:xfrm>
            <a:off x="500711" y="2415695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100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pic>
        <p:nvPicPr>
          <p:cNvPr id="52" name="Picture 51" descr="A logo of a company&#10;&#10;Description automatically generated">
            <a:extLst>
              <a:ext uri="{FF2B5EF4-FFF2-40B4-BE49-F238E27FC236}">
                <a16:creationId xmlns:a16="http://schemas.microsoft.com/office/drawing/2014/main" id="{45F48013-1172-663E-2C88-9E2B5120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34" y="3822626"/>
            <a:ext cx="267883" cy="255364"/>
          </a:xfrm>
          <a:prstGeom prst="rect">
            <a:avLst/>
          </a:prstGeom>
        </p:spPr>
      </p:pic>
      <p:pic>
        <p:nvPicPr>
          <p:cNvPr id="53" name="Picture 52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104EDA7F-5EE8-3EC7-8192-4BC32087B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8" y="494018"/>
            <a:ext cx="2103460" cy="36047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94107C1-1DB4-542C-CBFD-FDD65730B7E6}"/>
              </a:ext>
            </a:extLst>
          </p:cNvPr>
          <p:cNvSpPr txBox="1"/>
          <p:nvPr/>
        </p:nvSpPr>
        <p:spPr>
          <a:xfrm>
            <a:off x="519170" y="2841348"/>
            <a:ext cx="2440928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223" indent="-102223">
              <a:buFont typeface="Arial" panose="020B0604020202020204" pitchFamily="34" charset="0"/>
              <a:buChar char="•"/>
            </a:pPr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Meet the SHPE Officers</a:t>
            </a:r>
          </a:p>
          <a:p>
            <a:pPr marL="102223" indent="-102223">
              <a:buFont typeface="Arial" panose="020B0604020202020204" pitchFamily="34" charset="0"/>
              <a:buChar char="•"/>
            </a:pPr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Meet your peers</a:t>
            </a:r>
          </a:p>
          <a:p>
            <a:pPr marL="102223" indent="-102223">
              <a:buFont typeface="Arial" panose="020B0604020202020204" pitchFamily="34" charset="0"/>
              <a:buChar char="•"/>
            </a:pPr>
            <a:r>
              <a:rPr lang="en-US" sz="1432" dirty="0">
                <a:latin typeface="Aharoni" panose="02010803020104030203" pitchFamily="2" charset="-79"/>
                <a:cs typeface="Aharoni" panose="02010803020104030203" pitchFamily="2" charset="-79"/>
              </a:rPr>
              <a:t>Discuss the new semester</a:t>
            </a:r>
          </a:p>
          <a:p>
            <a:pPr marL="102223" indent="-102223">
              <a:buFont typeface="Arial" panose="020B0604020202020204" pitchFamily="34" charset="0"/>
              <a:buChar char="•"/>
            </a:pPr>
            <a:endParaRPr lang="en-US" sz="100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02223" indent="-102223">
              <a:buFont typeface="Arial" panose="020B0604020202020204" pitchFamily="34" charset="0"/>
              <a:buChar char="•"/>
            </a:pPr>
            <a:endParaRPr lang="en-US" sz="542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346C14-2DEC-BDEE-43AA-FC19AD1571F2}"/>
              </a:ext>
            </a:extLst>
          </p:cNvPr>
          <p:cNvSpPr/>
          <p:nvPr/>
        </p:nvSpPr>
        <p:spPr>
          <a:xfrm>
            <a:off x="2240493" y="1236406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A6055F-9C98-F9EF-E45A-2E80C48404E2}"/>
              </a:ext>
            </a:extLst>
          </p:cNvPr>
          <p:cNvSpPr/>
          <p:nvPr/>
        </p:nvSpPr>
        <p:spPr>
          <a:xfrm>
            <a:off x="525988" y="3707975"/>
            <a:ext cx="766470" cy="377207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57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3EDAEACD-5C5A-D53F-7A9B-39F124FC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1" y="3797337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14B3B-EA78-EB11-7F2B-548EC33D55F4}"/>
              </a:ext>
            </a:extLst>
          </p:cNvPr>
          <p:cNvSpPr/>
          <p:nvPr/>
        </p:nvSpPr>
        <p:spPr>
          <a:xfrm>
            <a:off x="522089" y="486822"/>
            <a:ext cx="2615208" cy="530997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pic>
        <p:nvPicPr>
          <p:cNvPr id="5" name="Picture 4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1C8187F-4246-7DD4-D2C3-26C8D595F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3" y="552878"/>
            <a:ext cx="2103460" cy="3604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ED325-5CFD-DB5B-2E5A-51623988B2F6}"/>
              </a:ext>
            </a:extLst>
          </p:cNvPr>
          <p:cNvSpPr/>
          <p:nvPr/>
        </p:nvSpPr>
        <p:spPr>
          <a:xfrm>
            <a:off x="215473" y="1691896"/>
            <a:ext cx="1675033" cy="253413"/>
          </a:xfrm>
          <a:prstGeom prst="rect">
            <a:avLst/>
          </a:prstGeom>
          <a:noFill/>
        </p:spPr>
        <p:txBody>
          <a:bodyPr wrap="square" lIns="32712" tIns="16356" rIns="32712" bIns="16356">
            <a:spAutoFit/>
          </a:bodyPr>
          <a:lstStyle/>
          <a:p>
            <a:pPr algn="ctr"/>
            <a:r>
              <a:rPr lang="en-US" sz="85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14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1288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14" descr="Realistic spiral wire notebook binder for calendar mockup. Metal and  plastic ring on diary paper page template. Isolated black album binding  collection for stationery on transparent background. vector de Stock | Adobe">
            <a:extLst>
              <a:ext uri="{FF2B5EF4-FFF2-40B4-BE49-F238E27FC236}">
                <a16:creationId xmlns:a16="http://schemas.microsoft.com/office/drawing/2014/main" id="{1ACF053B-F7DD-561D-D861-25779D190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00" b="50800" l="1600" r="98100">
                        <a14:foregroundMark x1="19200" y1="44200" x2="20200" y2="47800"/>
                        <a14:foregroundMark x1="40300" y1="46200" x2="40600" y2="50200"/>
                        <a14:foregroundMark x1="97600" y1="46200" x2="98100" y2="49800"/>
                        <a14:foregroundMark x1="1600" y1="47000" x2="1600" y2="47000"/>
                        <a14:foregroundMark x1="4700" y1="45200" x2="4700" y2="45200"/>
                        <a14:foregroundMark x1="7300" y1="44600" x2="28600" y2="48000"/>
                        <a14:foregroundMark x1="28600" y1="48000" x2="43900" y2="45800"/>
                        <a14:foregroundMark x1="43900" y1="45800" x2="67100" y2="46200"/>
                        <a14:foregroundMark x1="67100" y1="46200" x2="91700" y2="44400"/>
                        <a14:foregroundMark x1="91700" y1="44400" x2="96700" y2="44800"/>
                        <a14:foregroundMark x1="95600" y1="43200" x2="95600" y2="43200"/>
                        <a14:foregroundMark x1="95000" y1="42600" x2="95000" y2="4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491" b="48078"/>
          <a:stretch/>
        </p:blipFill>
        <p:spPr bwMode="auto">
          <a:xfrm>
            <a:off x="525332" y="923677"/>
            <a:ext cx="2615208" cy="1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4E1CB9-419F-FD81-082F-6AA82C283E77}"/>
              </a:ext>
            </a:extLst>
          </p:cNvPr>
          <p:cNvSpPr/>
          <p:nvPr/>
        </p:nvSpPr>
        <p:spPr>
          <a:xfrm>
            <a:off x="517067" y="1060082"/>
            <a:ext cx="2615208" cy="1851354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3BFFD-A65C-D9CE-DAC3-1792FC078C2F}"/>
              </a:ext>
            </a:extLst>
          </p:cNvPr>
          <p:cNvSpPr/>
          <p:nvPr/>
        </p:nvSpPr>
        <p:spPr>
          <a:xfrm>
            <a:off x="675528" y="1263168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0A2F81-F21A-3888-D95A-77040E914F1D}"/>
              </a:ext>
            </a:extLst>
          </p:cNvPr>
          <p:cNvSpPr/>
          <p:nvPr/>
        </p:nvSpPr>
        <p:spPr>
          <a:xfrm>
            <a:off x="1496794" y="1256875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BCA51-675B-66BB-1929-E84B8E34B672}"/>
              </a:ext>
            </a:extLst>
          </p:cNvPr>
          <p:cNvSpPr/>
          <p:nvPr/>
        </p:nvSpPr>
        <p:spPr>
          <a:xfrm>
            <a:off x="2336151" y="1260396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A885E-FD23-9AD3-86DB-EBB3CCBF590E}"/>
              </a:ext>
            </a:extLst>
          </p:cNvPr>
          <p:cNvSpPr/>
          <p:nvPr/>
        </p:nvSpPr>
        <p:spPr>
          <a:xfrm>
            <a:off x="681960" y="1835938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1B70F-A858-2218-8C21-F05DBF94F99B}"/>
              </a:ext>
            </a:extLst>
          </p:cNvPr>
          <p:cNvSpPr/>
          <p:nvPr/>
        </p:nvSpPr>
        <p:spPr>
          <a:xfrm>
            <a:off x="1507195" y="1865524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0C999-0324-1BA3-9A7E-F26242C3BD10}"/>
              </a:ext>
            </a:extLst>
          </p:cNvPr>
          <p:cNvSpPr/>
          <p:nvPr/>
        </p:nvSpPr>
        <p:spPr>
          <a:xfrm>
            <a:off x="2328921" y="1853284"/>
            <a:ext cx="655871" cy="470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22FE0-361C-4FAB-9E77-E58C910C15BF}"/>
              </a:ext>
            </a:extLst>
          </p:cNvPr>
          <p:cNvSpPr/>
          <p:nvPr/>
        </p:nvSpPr>
        <p:spPr>
          <a:xfrm>
            <a:off x="1903287" y="2703041"/>
            <a:ext cx="1675033" cy="231291"/>
          </a:xfrm>
          <a:prstGeom prst="rect">
            <a:avLst/>
          </a:prstGeom>
          <a:noFill/>
        </p:spPr>
        <p:txBody>
          <a:bodyPr wrap="square" lIns="32712" tIns="16356" rIns="32712" bIns="16356">
            <a:spAutoFit/>
          </a:bodyPr>
          <a:lstStyle/>
          <a:p>
            <a:r>
              <a:rPr lang="en-US" sz="64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64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8" name="Picture 17" descr="A logo of a company&#10;&#10;Description automatically generated">
            <a:extLst>
              <a:ext uri="{FF2B5EF4-FFF2-40B4-BE49-F238E27FC236}">
                <a16:creationId xmlns:a16="http://schemas.microsoft.com/office/drawing/2014/main" id="{F3DD3ED1-82EC-FE45-7AD0-916F5E519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79" y="2653203"/>
            <a:ext cx="267883" cy="2553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C4F66A-D691-2EF5-E4D2-3A7812280FE6}"/>
              </a:ext>
            </a:extLst>
          </p:cNvPr>
          <p:cNvSpPr/>
          <p:nvPr/>
        </p:nvSpPr>
        <p:spPr>
          <a:xfrm>
            <a:off x="512714" y="2680209"/>
            <a:ext cx="760303" cy="231223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5DF0F7C-4FEE-5C0D-9BC7-59B2F7772E32}"/>
              </a:ext>
            </a:extLst>
          </p:cNvPr>
          <p:cNvSpPr/>
          <p:nvPr/>
        </p:nvSpPr>
        <p:spPr>
          <a:xfrm>
            <a:off x="1271213" y="2677340"/>
            <a:ext cx="518105" cy="231223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pic>
        <p:nvPicPr>
          <p:cNvPr id="21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BDF9D982-7CA7-5A69-F16F-A3026AB3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2" y="2695726"/>
            <a:ext cx="756277" cy="20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065437-3111-0D66-18A0-F82B461B06D9}"/>
              </a:ext>
            </a:extLst>
          </p:cNvPr>
          <p:cNvSpPr/>
          <p:nvPr/>
        </p:nvSpPr>
        <p:spPr>
          <a:xfrm>
            <a:off x="690547" y="1235036"/>
            <a:ext cx="604672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SEP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BEF30-321E-A476-ACA0-6F1F648875F7}"/>
              </a:ext>
            </a:extLst>
          </p:cNvPr>
          <p:cNvSpPr/>
          <p:nvPr/>
        </p:nvSpPr>
        <p:spPr>
          <a:xfrm>
            <a:off x="883708" y="1371260"/>
            <a:ext cx="218349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D4E82-DF93-26EE-A831-3E536ECD8DF8}"/>
              </a:ext>
            </a:extLst>
          </p:cNvPr>
          <p:cNvSpPr/>
          <p:nvPr/>
        </p:nvSpPr>
        <p:spPr>
          <a:xfrm>
            <a:off x="1493414" y="1229135"/>
            <a:ext cx="604672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SEP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E8598-E770-722B-31BE-82867111DF4B}"/>
              </a:ext>
            </a:extLst>
          </p:cNvPr>
          <p:cNvSpPr/>
          <p:nvPr/>
        </p:nvSpPr>
        <p:spPr>
          <a:xfrm>
            <a:off x="1604005" y="1345062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D1878-DCD7-1EAF-4F22-FCF25A3A9959}"/>
              </a:ext>
            </a:extLst>
          </p:cNvPr>
          <p:cNvSpPr/>
          <p:nvPr/>
        </p:nvSpPr>
        <p:spPr>
          <a:xfrm>
            <a:off x="2340358" y="1223234"/>
            <a:ext cx="644747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B6C78A-9495-A1F0-255B-AEE8DBA0460A}"/>
              </a:ext>
            </a:extLst>
          </p:cNvPr>
          <p:cNvSpPr/>
          <p:nvPr/>
        </p:nvSpPr>
        <p:spPr>
          <a:xfrm>
            <a:off x="2548821" y="1356524"/>
            <a:ext cx="218349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098FD-6832-4D4D-1BBC-D06AE94F2AFC}"/>
              </a:ext>
            </a:extLst>
          </p:cNvPr>
          <p:cNvSpPr/>
          <p:nvPr/>
        </p:nvSpPr>
        <p:spPr>
          <a:xfrm>
            <a:off x="682465" y="1801112"/>
            <a:ext cx="644747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317605-869E-E7FB-9A21-0665B0CC78E0}"/>
              </a:ext>
            </a:extLst>
          </p:cNvPr>
          <p:cNvSpPr/>
          <p:nvPr/>
        </p:nvSpPr>
        <p:spPr>
          <a:xfrm>
            <a:off x="804762" y="1920420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00904-DDE2-C4F5-9E26-F6376C732385}"/>
              </a:ext>
            </a:extLst>
          </p:cNvPr>
          <p:cNvSpPr/>
          <p:nvPr/>
        </p:nvSpPr>
        <p:spPr>
          <a:xfrm>
            <a:off x="1484168" y="1812499"/>
            <a:ext cx="661354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38678B-1FF6-274D-288A-3A846D49400F}"/>
              </a:ext>
            </a:extLst>
          </p:cNvPr>
          <p:cNvSpPr/>
          <p:nvPr/>
        </p:nvSpPr>
        <p:spPr>
          <a:xfrm>
            <a:off x="1609405" y="1958418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306438-BF8C-771B-0C99-10245698EC7D}"/>
              </a:ext>
            </a:extLst>
          </p:cNvPr>
          <p:cNvSpPr/>
          <p:nvPr/>
        </p:nvSpPr>
        <p:spPr>
          <a:xfrm>
            <a:off x="2313140" y="1824897"/>
            <a:ext cx="661354" cy="330357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193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0CC3E-BD80-A804-AD96-1D0BDE115CAF}"/>
              </a:ext>
            </a:extLst>
          </p:cNvPr>
          <p:cNvSpPr/>
          <p:nvPr/>
        </p:nvSpPr>
        <p:spPr>
          <a:xfrm>
            <a:off x="2452558" y="1958418"/>
            <a:ext cx="370634" cy="473473"/>
          </a:xfrm>
          <a:prstGeom prst="rect">
            <a:avLst/>
          </a:prstGeom>
          <a:noFill/>
        </p:spPr>
        <p:txBody>
          <a:bodyPr wrap="none" lIns="32712" tIns="16356" rIns="32712" bIns="16356">
            <a:spAutoFit/>
          </a:bodyPr>
          <a:lstStyle/>
          <a:p>
            <a:pPr algn="ctr"/>
            <a:r>
              <a:rPr lang="en-US" sz="2862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DD8EC-2CE5-0F92-0664-80484445CCC5}"/>
              </a:ext>
            </a:extLst>
          </p:cNvPr>
          <p:cNvSpPr/>
          <p:nvPr/>
        </p:nvSpPr>
        <p:spPr>
          <a:xfrm>
            <a:off x="489384" y="2286003"/>
            <a:ext cx="1675033" cy="451608"/>
          </a:xfrm>
          <a:prstGeom prst="rect">
            <a:avLst/>
          </a:prstGeom>
          <a:noFill/>
        </p:spPr>
        <p:txBody>
          <a:bodyPr wrap="square" lIns="32712" tIns="16356" rIns="32712" bIns="16356">
            <a:spAutoFit/>
          </a:bodyPr>
          <a:lstStyle/>
          <a:p>
            <a:pPr algn="ctr"/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- </a:t>
            </a:r>
            <a:r>
              <a:rPr lang="en-US" sz="1145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  <a:endParaRPr lang="en-US" sz="114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1288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C84174-FDF1-6A4C-E8EE-1AA5291FB8BC}"/>
              </a:ext>
            </a:extLst>
          </p:cNvPr>
          <p:cNvSpPr/>
          <p:nvPr/>
        </p:nvSpPr>
        <p:spPr>
          <a:xfrm>
            <a:off x="512712" y="2431877"/>
            <a:ext cx="1573141" cy="451608"/>
          </a:xfrm>
          <a:prstGeom prst="rect">
            <a:avLst/>
          </a:prstGeom>
          <a:noFill/>
        </p:spPr>
        <p:txBody>
          <a:bodyPr wrap="square" lIns="32712" tIns="16356" rIns="32712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-  </a:t>
            </a:r>
            <a:r>
              <a:rPr lang="en-US" sz="14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en-US" sz="14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1288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114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1288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46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573722-07A8-8A2F-8018-D62426A84708}"/>
              </a:ext>
            </a:extLst>
          </p:cNvPr>
          <p:cNvSpPr/>
          <p:nvPr/>
        </p:nvSpPr>
        <p:spPr>
          <a:xfrm>
            <a:off x="389460" y="474793"/>
            <a:ext cx="2878689" cy="1851354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C904E1-FE8A-589B-14B4-1EC4BF67BD72}"/>
              </a:ext>
            </a:extLst>
          </p:cNvPr>
          <p:cNvSpPr/>
          <p:nvPr/>
        </p:nvSpPr>
        <p:spPr>
          <a:xfrm>
            <a:off x="394349" y="2048349"/>
            <a:ext cx="1545343" cy="755603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E6F763-7C71-FD4B-8983-028524E69DDA}"/>
              </a:ext>
            </a:extLst>
          </p:cNvPr>
          <p:cNvSpPr/>
          <p:nvPr/>
        </p:nvSpPr>
        <p:spPr>
          <a:xfrm>
            <a:off x="366268" y="2016943"/>
            <a:ext cx="1653420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01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C2A34C-37DC-EFAB-C871-18192C83F73D}"/>
              </a:ext>
            </a:extLst>
          </p:cNvPr>
          <p:cNvSpPr/>
          <p:nvPr/>
        </p:nvSpPr>
        <p:spPr>
          <a:xfrm>
            <a:off x="394353" y="2189961"/>
            <a:ext cx="1675033" cy="16524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41423-613B-BF04-D996-F88AC11E5A27}"/>
              </a:ext>
            </a:extLst>
          </p:cNvPr>
          <p:cNvSpPr/>
          <p:nvPr/>
        </p:nvSpPr>
        <p:spPr>
          <a:xfrm>
            <a:off x="366271" y="2337007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19, 2023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EF719B-E73B-7FB8-BE5A-572ED2B9320A}"/>
              </a:ext>
            </a:extLst>
          </p:cNvPr>
          <p:cNvSpPr/>
          <p:nvPr/>
        </p:nvSpPr>
        <p:spPr>
          <a:xfrm>
            <a:off x="355464" y="2579181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6EEC1-CA34-784A-A262-024055FC9512}"/>
              </a:ext>
            </a:extLst>
          </p:cNvPr>
          <p:cNvSpPr/>
          <p:nvPr/>
        </p:nvSpPr>
        <p:spPr>
          <a:xfrm>
            <a:off x="2299798" y="2133034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701F4-6B8C-DC8E-B4B8-894B76E58871}"/>
              </a:ext>
            </a:extLst>
          </p:cNvPr>
          <p:cNvSpPr/>
          <p:nvPr/>
        </p:nvSpPr>
        <p:spPr>
          <a:xfrm>
            <a:off x="2349494" y="2165037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F5EB23-4739-8656-8196-A02B2EA804CA}"/>
              </a:ext>
            </a:extLst>
          </p:cNvPr>
          <p:cNvSpPr/>
          <p:nvPr/>
        </p:nvSpPr>
        <p:spPr>
          <a:xfrm>
            <a:off x="394353" y="370526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C55B47-B093-8A6E-BB77-0A1F87C5C19E}"/>
              </a:ext>
            </a:extLst>
          </p:cNvPr>
          <p:cNvSpPr/>
          <p:nvPr/>
        </p:nvSpPr>
        <p:spPr>
          <a:xfrm>
            <a:off x="1270863" y="3809065"/>
            <a:ext cx="1997048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05733F2-04E7-CFE8-2552-D5167607A8A0}"/>
              </a:ext>
            </a:extLst>
          </p:cNvPr>
          <p:cNvSpPr/>
          <p:nvPr/>
        </p:nvSpPr>
        <p:spPr>
          <a:xfrm>
            <a:off x="115463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A2A2AF-4282-FC61-A2E4-F582DA125761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30" name="Picture 29" descr="A logo of a company&#10;&#10;Description automatically generated">
            <a:extLst>
              <a:ext uri="{FF2B5EF4-FFF2-40B4-BE49-F238E27FC236}">
                <a16:creationId xmlns:a16="http://schemas.microsoft.com/office/drawing/2014/main" id="{E7040C50-D221-8612-09D1-0DFB44109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BC6E5CA-BBEA-9BE0-5BCF-A357ED51029A}"/>
              </a:ext>
            </a:extLst>
          </p:cNvPr>
          <p:cNvSpPr/>
          <p:nvPr/>
        </p:nvSpPr>
        <p:spPr>
          <a:xfrm>
            <a:off x="840863" y="1236762"/>
            <a:ext cx="2306810" cy="627681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Siemens Mobility</a:t>
            </a:r>
          </a:p>
        </p:txBody>
      </p:sp>
      <p:pic>
        <p:nvPicPr>
          <p:cNvPr id="32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039D7B17-03F7-C7B8-C5B3-23FAAAE1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028327-6AE9-2CAD-4397-44BE0957875C}"/>
              </a:ext>
            </a:extLst>
          </p:cNvPr>
          <p:cNvSpPr/>
          <p:nvPr/>
        </p:nvSpPr>
        <p:spPr>
          <a:xfrm>
            <a:off x="389454" y="2890827"/>
            <a:ext cx="2562470" cy="73784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Discover the opportunities Siemens has to offer.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Networking Opportunities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Internship Opportunities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BA87A-24A1-0C4B-E773-9D6962BFFE55}"/>
              </a:ext>
            </a:extLst>
          </p:cNvPr>
          <p:cNvSpPr/>
          <p:nvPr/>
        </p:nvSpPr>
        <p:spPr>
          <a:xfrm>
            <a:off x="775531" y="956581"/>
            <a:ext cx="4475202" cy="24232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360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General Meeting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D707E-1815-4CB9-9006-188475D707F2}"/>
              </a:ext>
            </a:extLst>
          </p:cNvPr>
          <p:cNvSpPr/>
          <p:nvPr/>
        </p:nvSpPr>
        <p:spPr>
          <a:xfrm>
            <a:off x="389460" y="467597"/>
            <a:ext cx="2878689" cy="43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3" name="Picture 2" descr="Siemens Mobility digital twin case study | Next Mile">
            <a:extLst>
              <a:ext uri="{FF2B5EF4-FFF2-40B4-BE49-F238E27FC236}">
                <a16:creationId xmlns:a16="http://schemas.microsoft.com/office/drawing/2014/main" id="{3B97DD20-2BF3-4742-7EC3-2A031323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66" y="530768"/>
            <a:ext cx="1049528" cy="3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0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F14E51D-B5A4-7040-12B5-5ACBC524088D}"/>
              </a:ext>
            </a:extLst>
          </p:cNvPr>
          <p:cNvSpPr/>
          <p:nvPr/>
        </p:nvSpPr>
        <p:spPr>
          <a:xfrm>
            <a:off x="1270863" y="3809065"/>
            <a:ext cx="1997048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4BF5B49A-A2D9-9EA2-B65C-CA1872C2F868}"/>
              </a:ext>
            </a:extLst>
          </p:cNvPr>
          <p:cNvSpPr/>
          <p:nvPr/>
        </p:nvSpPr>
        <p:spPr>
          <a:xfrm>
            <a:off x="115463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688E5-3BBB-B42B-D7D7-34411828C166}"/>
              </a:ext>
            </a:extLst>
          </p:cNvPr>
          <p:cNvSpPr/>
          <p:nvPr/>
        </p:nvSpPr>
        <p:spPr>
          <a:xfrm>
            <a:off x="382914" y="974227"/>
            <a:ext cx="2892243" cy="1411681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8CD85A-1001-073D-9900-20091AB09A93}"/>
              </a:ext>
            </a:extLst>
          </p:cNvPr>
          <p:cNvSpPr/>
          <p:nvPr/>
        </p:nvSpPr>
        <p:spPr>
          <a:xfrm>
            <a:off x="389460" y="486822"/>
            <a:ext cx="2878689" cy="495452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2827D-0575-B707-0E9A-CE0BC65B66F2}"/>
              </a:ext>
            </a:extLst>
          </p:cNvPr>
          <p:cNvSpPr/>
          <p:nvPr/>
        </p:nvSpPr>
        <p:spPr>
          <a:xfrm>
            <a:off x="886538" y="1037233"/>
            <a:ext cx="4475202" cy="24232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360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Third General Meeting</a:t>
            </a:r>
          </a:p>
        </p:txBody>
      </p:sp>
      <p:pic>
        <p:nvPicPr>
          <p:cNvPr id="14" name="Picture 13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8E187B8-DC2E-93FD-8708-DA7018289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01"/>
          <a:stretch/>
        </p:blipFill>
        <p:spPr>
          <a:xfrm>
            <a:off x="432523" y="599579"/>
            <a:ext cx="908037" cy="278875"/>
          </a:xfrm>
          <a:prstGeom prst="rect">
            <a:avLst/>
          </a:prstGeom>
        </p:spPr>
      </p:pic>
      <p:pic>
        <p:nvPicPr>
          <p:cNvPr id="1042" name="Picture 18" descr="The Whiting-Turner Contracting Company">
            <a:extLst>
              <a:ext uri="{FF2B5EF4-FFF2-40B4-BE49-F238E27FC236}">
                <a16:creationId xmlns:a16="http://schemas.microsoft.com/office/drawing/2014/main" id="{6C353D6C-D604-3913-08AB-410818EB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957" y="525733"/>
            <a:ext cx="604407" cy="39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529272D-FEB6-6A42-A794-42827955BA07}"/>
              </a:ext>
            </a:extLst>
          </p:cNvPr>
          <p:cNvSpPr/>
          <p:nvPr/>
        </p:nvSpPr>
        <p:spPr>
          <a:xfrm>
            <a:off x="675395" y="1258177"/>
            <a:ext cx="2306810" cy="627681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pPr algn="ctr"/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Whiting Turner</a:t>
            </a:r>
          </a:p>
        </p:txBody>
      </p:sp>
      <p:pic>
        <p:nvPicPr>
          <p:cNvPr id="1028" name="Picture 4" descr="Free Stock Photo of job interview | Download Free Images and Free  Illustrations">
            <a:extLst>
              <a:ext uri="{FF2B5EF4-FFF2-40B4-BE49-F238E27FC236}">
                <a16:creationId xmlns:a16="http://schemas.microsoft.com/office/drawing/2014/main" id="{7971429B-142D-563E-977C-07F61EE8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9" b="98777" l="10000" r="95155">
                        <a14:foregroundMark x1="25773" y1="22783" x2="25464" y2="51376"/>
                        <a14:foregroundMark x1="22062" y1="59327" x2="20619" y2="98012"/>
                        <a14:foregroundMark x1="91031" y1="90061" x2="91031" y2="72783"/>
                        <a14:foregroundMark x1="94021" y1="76606" x2="95155" y2="85168"/>
                        <a14:foregroundMark x1="71134" y1="98165" x2="71340" y2="9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52" y="443208"/>
            <a:ext cx="818106" cy="55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D6D5E7-D3AB-7911-4DAA-24CDF29F7792}"/>
              </a:ext>
            </a:extLst>
          </p:cNvPr>
          <p:cNvSpPr/>
          <p:nvPr/>
        </p:nvSpPr>
        <p:spPr>
          <a:xfrm>
            <a:off x="389454" y="1941350"/>
            <a:ext cx="1545343" cy="852204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27C97F-9365-599C-4B60-A1C6214E424F}"/>
              </a:ext>
            </a:extLst>
          </p:cNvPr>
          <p:cNvSpPr/>
          <p:nvPr/>
        </p:nvSpPr>
        <p:spPr>
          <a:xfrm>
            <a:off x="366118" y="1910014"/>
            <a:ext cx="1653420" cy="251104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Room Orchard Suit </a:t>
            </a:r>
            <a:r>
              <a:rPr lang="en-US" sz="1417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sz="1417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D3382B-7815-3BF2-ED2E-01545AD1F55C}"/>
              </a:ext>
            </a:extLst>
          </p:cNvPr>
          <p:cNvSpPr/>
          <p:nvPr/>
        </p:nvSpPr>
        <p:spPr>
          <a:xfrm>
            <a:off x="375069" y="2117645"/>
            <a:ext cx="1675033" cy="16524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-University Union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4CB07-F21E-9214-3531-7379A4AA1E89}"/>
              </a:ext>
            </a:extLst>
          </p:cNvPr>
          <p:cNvSpPr/>
          <p:nvPr/>
        </p:nvSpPr>
        <p:spPr>
          <a:xfrm>
            <a:off x="384017" y="2276815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26, 2023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A386C6-C36B-1538-A1D6-B46C69854E2D}"/>
              </a:ext>
            </a:extLst>
          </p:cNvPr>
          <p:cNvSpPr/>
          <p:nvPr/>
        </p:nvSpPr>
        <p:spPr>
          <a:xfrm>
            <a:off x="389459" y="2562244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B556B7-FEE6-EBF9-767D-23D4CA50FFA2}"/>
              </a:ext>
            </a:extLst>
          </p:cNvPr>
          <p:cNvSpPr/>
          <p:nvPr/>
        </p:nvSpPr>
        <p:spPr>
          <a:xfrm>
            <a:off x="2314425" y="2116792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EA8527-752D-DC94-F970-3F7DEE31753C}"/>
              </a:ext>
            </a:extLst>
          </p:cNvPr>
          <p:cNvSpPr/>
          <p:nvPr/>
        </p:nvSpPr>
        <p:spPr>
          <a:xfrm>
            <a:off x="1645076" y="2171902"/>
            <a:ext cx="2306810" cy="34824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02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Mock Interview</a:t>
            </a:r>
            <a:br>
              <a:rPr lang="en-US" sz="102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02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Workshop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9F140F-9EAC-8873-56DE-4F0833F64006}"/>
              </a:ext>
            </a:extLst>
          </p:cNvPr>
          <p:cNvSpPr/>
          <p:nvPr/>
        </p:nvSpPr>
        <p:spPr>
          <a:xfrm>
            <a:off x="389459" y="370797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37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0CD7712F-BDA9-EC6C-72EF-C8F15554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FA16BAE-DF6E-95EA-FD73-4CA47C645E14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40" name="Picture 39" descr="A logo of a company&#10;&#10;Description automatically generated">
            <a:extLst>
              <a:ext uri="{FF2B5EF4-FFF2-40B4-BE49-F238E27FC236}">
                <a16:creationId xmlns:a16="http://schemas.microsoft.com/office/drawing/2014/main" id="{8911DA92-3C4C-5516-0361-DBCD23886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766980-F625-18F0-0237-FD4C825FC391}"/>
              </a:ext>
            </a:extLst>
          </p:cNvPr>
          <p:cNvSpPr txBox="1"/>
          <p:nvPr/>
        </p:nvSpPr>
        <p:spPr>
          <a:xfrm>
            <a:off x="396374" y="2893215"/>
            <a:ext cx="2893080" cy="79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Gain real interviewing experience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Networking Opportunities 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145" dirty="0">
                <a:latin typeface="Aharoni" panose="02010803020104030203" pitchFamily="2" charset="-79"/>
                <a:cs typeface="Aharoni" panose="02010803020104030203" pitchFamily="2" charset="-79"/>
              </a:rPr>
              <a:t>Career fair and Conference preparation</a:t>
            </a:r>
          </a:p>
        </p:txBody>
      </p:sp>
    </p:spTree>
    <p:extLst>
      <p:ext uri="{BB962C8B-B14F-4D97-AF65-F5344CB8AC3E}">
        <p14:creationId xmlns:p14="http://schemas.microsoft.com/office/powerpoint/2010/main" val="12913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B6032E7-1578-F4A6-3D4E-41027549DC0D}"/>
              </a:ext>
            </a:extLst>
          </p:cNvPr>
          <p:cNvSpPr/>
          <p:nvPr/>
        </p:nvSpPr>
        <p:spPr>
          <a:xfrm>
            <a:off x="389459" y="485219"/>
            <a:ext cx="2895375" cy="1637223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207865-C74E-6CA3-F8B1-E5A4571243C9}"/>
              </a:ext>
            </a:extLst>
          </p:cNvPr>
          <p:cNvSpPr/>
          <p:nvPr/>
        </p:nvSpPr>
        <p:spPr>
          <a:xfrm>
            <a:off x="369731" y="2117141"/>
            <a:ext cx="2915099" cy="152663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AF31B-C13E-0489-175D-7ADC8B13BE84}"/>
              </a:ext>
            </a:extLst>
          </p:cNvPr>
          <p:cNvSpPr/>
          <p:nvPr/>
        </p:nvSpPr>
        <p:spPr>
          <a:xfrm>
            <a:off x="1270860" y="3809065"/>
            <a:ext cx="1997286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38AC5A55-F0FE-5A67-BE26-35C1F4BE13A0}"/>
              </a:ext>
            </a:extLst>
          </p:cNvPr>
          <p:cNvSpPr/>
          <p:nvPr/>
        </p:nvSpPr>
        <p:spPr>
          <a:xfrm>
            <a:off x="116161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293E53-39CA-C2E5-E4AE-90AE360AFD3A}"/>
              </a:ext>
            </a:extLst>
          </p:cNvPr>
          <p:cNvSpPr/>
          <p:nvPr/>
        </p:nvSpPr>
        <p:spPr>
          <a:xfrm>
            <a:off x="389459" y="370797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66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946C4CC5-0AC3-2380-A146-186D95B0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1A097A4-DCF7-D6F2-F4B1-53E4E9ACFEC8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68" name="Picture 67" descr="A logo of a company&#10;&#10;Description automatically generated">
            <a:extLst>
              <a:ext uri="{FF2B5EF4-FFF2-40B4-BE49-F238E27FC236}">
                <a16:creationId xmlns:a16="http://schemas.microsoft.com/office/drawing/2014/main" id="{DC9F60D1-19CE-BAE5-A05E-5F3A7CF1C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3EE87B5-56D6-9C13-B702-96060AE32C06}"/>
              </a:ext>
            </a:extLst>
          </p:cNvPr>
          <p:cNvSpPr txBox="1"/>
          <p:nvPr/>
        </p:nvSpPr>
        <p:spPr>
          <a:xfrm>
            <a:off x="389458" y="2721957"/>
            <a:ext cx="2893080" cy="964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Connect with National Conference/</a:t>
            </a:r>
            <a:r>
              <a:rPr lang="en-US" sz="944" dirty="0" err="1">
                <a:latin typeface="Aharoni" panose="02010803020104030203" pitchFamily="2" charset="-79"/>
                <a:cs typeface="Aharoni" panose="02010803020104030203" pitchFamily="2" charset="-79"/>
              </a:rPr>
              <a:t>GMiS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attendees.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Learn about their paths to </a:t>
            </a:r>
            <a:r>
              <a:rPr lang="en-US" sz="944" u="sng" dirty="0">
                <a:latin typeface="Aharoni" panose="02010803020104030203" pitchFamily="2" charset="-79"/>
                <a:cs typeface="Aharoni" panose="02010803020104030203" pitchFamily="2" charset="-79"/>
              </a:rPr>
              <a:t>Google,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u="sng" dirty="0">
                <a:latin typeface="Aharoni" panose="02010803020104030203" pitchFamily="2" charset="-79"/>
                <a:cs typeface="Aharoni" panose="02010803020104030203" pitchFamily="2" charset="-79"/>
              </a:rPr>
              <a:t>Lockheed Martin,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u="sng" dirty="0">
                <a:latin typeface="Aharoni" panose="02010803020104030203" pitchFamily="2" charset="-79"/>
                <a:cs typeface="Aharoni" panose="02010803020104030203" pitchFamily="2" charset="-79"/>
              </a:rPr>
              <a:t>General Motors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, and</a:t>
            </a:r>
            <a:r>
              <a:rPr lang="en-US" sz="944" u="sng" dirty="0">
                <a:latin typeface="Aharoni" panose="02010803020104030203" pitchFamily="2" charset="-79"/>
                <a:cs typeface="Aharoni" panose="02010803020104030203" pitchFamily="2" charset="-79"/>
              </a:rPr>
              <a:t> Accenture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through conference attendance.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Connect with professionals in the industry.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815E26-89C8-92B4-0B63-2B0F3144E76A}"/>
              </a:ext>
            </a:extLst>
          </p:cNvPr>
          <p:cNvSpPr/>
          <p:nvPr/>
        </p:nvSpPr>
        <p:spPr>
          <a:xfrm>
            <a:off x="1633419" y="2099679"/>
            <a:ext cx="1675033" cy="19063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Oct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3, 2023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868533-1265-DCA1-F539-E61F661CDE4D}"/>
              </a:ext>
            </a:extLst>
          </p:cNvPr>
          <p:cNvSpPr/>
          <p:nvPr/>
        </p:nvSpPr>
        <p:spPr>
          <a:xfrm>
            <a:off x="453377" y="2101480"/>
            <a:ext cx="1653420" cy="19063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24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1038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6020BE9D-A7A4-C4AC-99D1-CBE8C532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9" y="2113150"/>
            <a:ext cx="169166" cy="1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lendar vector icon. Calendar black icon isolated">
            <a:extLst>
              <a:ext uri="{FF2B5EF4-FFF2-40B4-BE49-F238E27FC236}">
                <a16:creationId xmlns:a16="http://schemas.microsoft.com/office/drawing/2014/main" id="{9B87CABE-0370-84E1-AFAD-3B79FC6A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17" y="2093397"/>
            <a:ext cx="326537" cy="21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0CBEF4D8-E965-872C-03C9-9C68EADC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81" y="2131225"/>
            <a:ext cx="138581" cy="13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95610D5-DF0F-2D6C-7287-CDB8BA0EABD2}"/>
              </a:ext>
            </a:extLst>
          </p:cNvPr>
          <p:cNvSpPr txBox="1"/>
          <p:nvPr/>
        </p:nvSpPr>
        <p:spPr>
          <a:xfrm>
            <a:off x="2371543" y="2092887"/>
            <a:ext cx="3414445" cy="249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– 7:00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1024" dirty="0"/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E576A8F-8B74-8920-8E21-E8413AB48D0E}"/>
              </a:ext>
            </a:extLst>
          </p:cNvPr>
          <p:cNvSpPr/>
          <p:nvPr/>
        </p:nvSpPr>
        <p:spPr>
          <a:xfrm flipH="1">
            <a:off x="2371546" y="1305862"/>
            <a:ext cx="909510" cy="807288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B85320C-E8E1-9F0E-3539-FCCDDA004F09}"/>
              </a:ext>
            </a:extLst>
          </p:cNvPr>
          <p:cNvSpPr/>
          <p:nvPr/>
        </p:nvSpPr>
        <p:spPr>
          <a:xfrm>
            <a:off x="383698" y="478683"/>
            <a:ext cx="2346932" cy="337963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515AA083-7A1F-C8DC-6CB7-3436A08CB285}"/>
              </a:ext>
            </a:extLst>
          </p:cNvPr>
          <p:cNvSpPr/>
          <p:nvPr/>
        </p:nvSpPr>
        <p:spPr>
          <a:xfrm rot="10800000">
            <a:off x="2332036" y="478229"/>
            <a:ext cx="949666" cy="815646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pic>
        <p:nvPicPr>
          <p:cNvPr id="122" name="Picture 121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4669B73-AB1C-08D4-FAF3-DAFFF91F0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08" y="499831"/>
            <a:ext cx="1836623" cy="314742"/>
          </a:xfrm>
          <a:prstGeom prst="rect">
            <a:avLst/>
          </a:prstGeom>
        </p:spPr>
      </p:pic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ADD40527-DC63-6283-3C01-3E3C8E473697}"/>
              </a:ext>
            </a:extLst>
          </p:cNvPr>
          <p:cNvSpPr/>
          <p:nvPr/>
        </p:nvSpPr>
        <p:spPr>
          <a:xfrm>
            <a:off x="2166926" y="824694"/>
            <a:ext cx="1117905" cy="1107496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566305-F9C5-74F7-BFD0-6B05240EFA41}"/>
              </a:ext>
            </a:extLst>
          </p:cNvPr>
          <p:cNvSpPr/>
          <p:nvPr/>
        </p:nvSpPr>
        <p:spPr>
          <a:xfrm>
            <a:off x="2332036" y="1015098"/>
            <a:ext cx="1021433" cy="759192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573" dirty="0">
                <a:solidFill>
                  <a:srgbClr val="2425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Fourth General Meeting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AEDDB0-D570-45F0-5BC7-FB6627887C02}"/>
              </a:ext>
            </a:extLst>
          </p:cNvPr>
          <p:cNvSpPr/>
          <p:nvPr/>
        </p:nvSpPr>
        <p:spPr>
          <a:xfrm>
            <a:off x="380063" y="2272674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2AB144-96F8-2A1D-62AD-540D70E624A8}"/>
              </a:ext>
            </a:extLst>
          </p:cNvPr>
          <p:cNvSpPr/>
          <p:nvPr/>
        </p:nvSpPr>
        <p:spPr>
          <a:xfrm>
            <a:off x="429759" y="2304678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009FE5F7-1BBA-4588-4B12-1A81B4825442}"/>
              </a:ext>
            </a:extLst>
          </p:cNvPr>
          <p:cNvSpPr/>
          <p:nvPr/>
        </p:nvSpPr>
        <p:spPr>
          <a:xfrm>
            <a:off x="331714" y="1091715"/>
            <a:ext cx="1903380" cy="832674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7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SHPE Alumni Panel: Inspiring Success</a:t>
            </a:r>
          </a:p>
        </p:txBody>
      </p:sp>
    </p:spTree>
    <p:extLst>
      <p:ext uri="{BB962C8B-B14F-4D97-AF65-F5344CB8AC3E}">
        <p14:creationId xmlns:p14="http://schemas.microsoft.com/office/powerpoint/2010/main" val="21189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7FF825-F9F0-EFC0-226D-A4500557E0B0}"/>
              </a:ext>
            </a:extLst>
          </p:cNvPr>
          <p:cNvSpPr/>
          <p:nvPr/>
        </p:nvSpPr>
        <p:spPr>
          <a:xfrm>
            <a:off x="389460" y="504232"/>
            <a:ext cx="2878689" cy="1484825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375006-BBF0-7F1A-579C-05C23454F8B9}"/>
              </a:ext>
            </a:extLst>
          </p:cNvPr>
          <p:cNvSpPr/>
          <p:nvPr/>
        </p:nvSpPr>
        <p:spPr>
          <a:xfrm>
            <a:off x="383699" y="1959954"/>
            <a:ext cx="2878689" cy="152663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62614-D810-2AA0-CAB8-45A4C47D2E4E}"/>
              </a:ext>
            </a:extLst>
          </p:cNvPr>
          <p:cNvSpPr/>
          <p:nvPr/>
        </p:nvSpPr>
        <p:spPr>
          <a:xfrm>
            <a:off x="1647384" y="1942494"/>
            <a:ext cx="1675033" cy="19063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Oct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17, 2023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FE836-9D0E-5518-5D9F-83EEA75A5595}"/>
              </a:ext>
            </a:extLst>
          </p:cNvPr>
          <p:cNvSpPr/>
          <p:nvPr/>
        </p:nvSpPr>
        <p:spPr>
          <a:xfrm>
            <a:off x="467339" y="1944295"/>
            <a:ext cx="1653420" cy="19063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1024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15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B43DE240-B0C8-97D8-E58B-537A70B3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3" y="1955965"/>
            <a:ext cx="169166" cy="1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alendar vector icon. Calendar black icon isolated">
            <a:extLst>
              <a:ext uri="{FF2B5EF4-FFF2-40B4-BE49-F238E27FC236}">
                <a16:creationId xmlns:a16="http://schemas.microsoft.com/office/drawing/2014/main" id="{98D9156E-5119-5C00-A321-CBF878D9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82" y="1936212"/>
            <a:ext cx="326537" cy="21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F4DB968A-C00F-7F6C-6435-98D720AB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45" y="1974040"/>
            <a:ext cx="138581" cy="13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D1F517-2154-2B4A-CD76-3DBC8F2DDCF6}"/>
              </a:ext>
            </a:extLst>
          </p:cNvPr>
          <p:cNvSpPr/>
          <p:nvPr/>
        </p:nvSpPr>
        <p:spPr>
          <a:xfrm>
            <a:off x="383695" y="478683"/>
            <a:ext cx="2884451" cy="337963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26" name="Picture 25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7D626804-54DE-33EA-F453-15600F2C2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6" y="498577"/>
            <a:ext cx="1879353" cy="32206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85EAD9-02FD-42D4-B463-1CEE10291BA6}"/>
              </a:ext>
            </a:extLst>
          </p:cNvPr>
          <p:cNvSpPr/>
          <p:nvPr/>
        </p:nvSpPr>
        <p:spPr>
          <a:xfrm>
            <a:off x="1354731" y="933615"/>
            <a:ext cx="4475202" cy="24232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360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Sixth General Meeting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192113-4B27-E207-B6A1-D81281690D57}"/>
              </a:ext>
            </a:extLst>
          </p:cNvPr>
          <p:cNvSpPr/>
          <p:nvPr/>
        </p:nvSpPr>
        <p:spPr>
          <a:xfrm>
            <a:off x="1161608" y="1207862"/>
            <a:ext cx="2306810" cy="759192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57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Resume &amp; Elevator Pitch Workshop</a:t>
            </a:r>
          </a:p>
          <a:p>
            <a:pPr algn="ctr"/>
            <a:endParaRPr lang="en-US" sz="1573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5BBF9E-E3E8-C706-F5D9-46A0B85745B0}"/>
              </a:ext>
            </a:extLst>
          </p:cNvPr>
          <p:cNvSpPr/>
          <p:nvPr/>
        </p:nvSpPr>
        <p:spPr>
          <a:xfrm>
            <a:off x="454632" y="923540"/>
            <a:ext cx="885677" cy="9073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D957D-2FEE-185E-587C-0EB4C11762A4}"/>
              </a:ext>
            </a:extLst>
          </p:cNvPr>
          <p:cNvSpPr txBox="1"/>
          <p:nvPr/>
        </p:nvSpPr>
        <p:spPr>
          <a:xfrm>
            <a:off x="2410572" y="1951260"/>
            <a:ext cx="3414445" cy="249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944" dirty="0">
                <a:latin typeface="Aharoni" panose="02010803020104030203" pitchFamily="2" charset="-79"/>
                <a:cs typeface="Aharoni" panose="02010803020104030203" pitchFamily="2" charset="-79"/>
              </a:rPr>
              <a:t> – 7:00</a:t>
            </a: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1024" dirty="0"/>
          </a:p>
        </p:txBody>
      </p:sp>
      <p:pic>
        <p:nvPicPr>
          <p:cNvPr id="2060" name="Picture 12" descr="Resume Clipart Images - Free Download on Freepik">
            <a:extLst>
              <a:ext uri="{FF2B5EF4-FFF2-40B4-BE49-F238E27FC236}">
                <a16:creationId xmlns:a16="http://schemas.microsoft.com/office/drawing/2014/main" id="{2973B6AC-C771-A1D5-0826-A807702A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7641">
            <a:off x="229125" y="781936"/>
            <a:ext cx="1288776" cy="121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CFB55BE-288C-3801-456F-5DD206709AD4}"/>
              </a:ext>
            </a:extLst>
          </p:cNvPr>
          <p:cNvSpPr/>
          <p:nvPr/>
        </p:nvSpPr>
        <p:spPr>
          <a:xfrm>
            <a:off x="389768" y="2110741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4C018A-E604-A9AD-B145-EEF8AEEDBBCE}"/>
              </a:ext>
            </a:extLst>
          </p:cNvPr>
          <p:cNvSpPr/>
          <p:nvPr/>
        </p:nvSpPr>
        <p:spPr>
          <a:xfrm>
            <a:off x="452214" y="2132354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13160E-4668-4EC9-E858-3CB419EA7825}"/>
              </a:ext>
            </a:extLst>
          </p:cNvPr>
          <p:cNvSpPr/>
          <p:nvPr/>
        </p:nvSpPr>
        <p:spPr>
          <a:xfrm>
            <a:off x="1270860" y="3809065"/>
            <a:ext cx="1997286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A949F328-0167-2E0A-EB4E-D43B0F5B3624}"/>
              </a:ext>
            </a:extLst>
          </p:cNvPr>
          <p:cNvSpPr/>
          <p:nvPr/>
        </p:nvSpPr>
        <p:spPr>
          <a:xfrm>
            <a:off x="116161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75A3C-4131-2864-156A-6F60F8D30C76}"/>
              </a:ext>
            </a:extLst>
          </p:cNvPr>
          <p:cNvSpPr/>
          <p:nvPr/>
        </p:nvSpPr>
        <p:spPr>
          <a:xfrm>
            <a:off x="389459" y="370797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46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3D3A5AF8-F6C6-06B8-C616-5F863048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79118AA-2035-FC69-923F-EB2B10953B36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48" name="Picture 47" descr="A logo of a company&#10;&#10;Description automatically generated">
            <a:extLst>
              <a:ext uri="{FF2B5EF4-FFF2-40B4-BE49-F238E27FC236}">
                <a16:creationId xmlns:a16="http://schemas.microsoft.com/office/drawing/2014/main" id="{94BE1846-9209-BCAE-9091-74A5B180ED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5B08F9F-1E1D-1410-3305-5E5BF40EFAE2}"/>
              </a:ext>
            </a:extLst>
          </p:cNvPr>
          <p:cNvSpPr txBox="1"/>
          <p:nvPr/>
        </p:nvSpPr>
        <p:spPr>
          <a:xfrm>
            <a:off x="383698" y="2412029"/>
            <a:ext cx="2903105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24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Update your resume to land an Engineering or Computer Science job.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Create an elevator pitch to make a meaningful impression when meeting recruiters.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1024" dirty="0">
                <a:latin typeface="Aharoni" panose="02010803020104030203" pitchFamily="2" charset="-79"/>
                <a:cs typeface="Aharoni" panose="02010803020104030203" pitchFamily="2" charset="-79"/>
              </a:rPr>
              <a:t>Stand out at networking events and job interviews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4765F9-8069-02CF-03C8-F477AB76BDF8}"/>
              </a:ext>
            </a:extLst>
          </p:cNvPr>
          <p:cNvSpPr/>
          <p:nvPr/>
        </p:nvSpPr>
        <p:spPr>
          <a:xfrm>
            <a:off x="1973920" y="2112714"/>
            <a:ext cx="1302858" cy="420099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0E5E7F-94E2-B5C2-6A99-275A2D717033}"/>
              </a:ext>
            </a:extLst>
          </p:cNvPr>
          <p:cNvSpPr/>
          <p:nvPr/>
        </p:nvSpPr>
        <p:spPr>
          <a:xfrm>
            <a:off x="1820417" y="2144921"/>
            <a:ext cx="1631025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 ECS Career Center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789DD5-814D-A5FD-3D87-A1EDE5A34B60}"/>
              </a:ext>
            </a:extLst>
          </p:cNvPr>
          <p:cNvSpPr/>
          <p:nvPr/>
        </p:nvSpPr>
        <p:spPr>
          <a:xfrm>
            <a:off x="1357877" y="2112617"/>
            <a:ext cx="620144" cy="221212"/>
          </a:xfrm>
          <a:prstGeom prst="rect">
            <a:avLst/>
          </a:prstGeom>
          <a:solidFill>
            <a:srgbClr val="C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99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F1FF38-290F-4317-029F-F17E078495CD}"/>
              </a:ext>
            </a:extLst>
          </p:cNvPr>
          <p:cNvSpPr/>
          <p:nvPr/>
        </p:nvSpPr>
        <p:spPr>
          <a:xfrm>
            <a:off x="1270860" y="3809065"/>
            <a:ext cx="1997286" cy="27611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EEE9-970A-6D25-38AF-14438D58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FE7F8-D603-D7C5-DAD8-8775F9EA56AC}"/>
              </a:ext>
            </a:extLst>
          </p:cNvPr>
          <p:cNvSpPr/>
          <p:nvPr/>
        </p:nvSpPr>
        <p:spPr>
          <a:xfrm>
            <a:off x="389455" y="486823"/>
            <a:ext cx="2875833" cy="1555225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EFF6-2F26-9938-FD83-33FBBC07E4E7}"/>
              </a:ext>
            </a:extLst>
          </p:cNvPr>
          <p:cNvSpPr/>
          <p:nvPr/>
        </p:nvSpPr>
        <p:spPr>
          <a:xfrm>
            <a:off x="2036036" y="3842348"/>
            <a:ext cx="1675033" cy="2533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7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1" name="Picture 10" descr="A logo of a company&#10;&#10;Description automatically generated">
            <a:extLst>
              <a:ext uri="{FF2B5EF4-FFF2-40B4-BE49-F238E27FC236}">
                <a16:creationId xmlns:a16="http://schemas.microsoft.com/office/drawing/2014/main" id="{38B93EFC-D738-81EA-4DA7-83875D5CF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66" y="3809068"/>
            <a:ext cx="267883" cy="2553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19D97E-974F-04C2-3A9B-C544DAFCE9D7}"/>
              </a:ext>
            </a:extLst>
          </p:cNvPr>
          <p:cNvSpPr/>
          <p:nvPr/>
        </p:nvSpPr>
        <p:spPr>
          <a:xfrm>
            <a:off x="383695" y="478683"/>
            <a:ext cx="2901136" cy="337963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22" name="Picture 21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F6AEBB97-6593-6D1E-4652-F71C906B5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5" y="504451"/>
            <a:ext cx="1836623" cy="3147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3FCA5-143C-B295-7A8B-220BCDB6005B}"/>
              </a:ext>
            </a:extLst>
          </p:cNvPr>
          <p:cNvSpPr/>
          <p:nvPr/>
        </p:nvSpPr>
        <p:spPr>
          <a:xfrm>
            <a:off x="389459" y="3707975"/>
            <a:ext cx="772152" cy="37720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26CA6C5-6099-1B6D-3AEF-1A043F52A3E8}"/>
              </a:ext>
            </a:extLst>
          </p:cNvPr>
          <p:cNvSpPr/>
          <p:nvPr/>
        </p:nvSpPr>
        <p:spPr>
          <a:xfrm>
            <a:off x="1161611" y="3707974"/>
            <a:ext cx="518107" cy="37720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9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5B7EB924-F313-E988-C43C-53E54BA52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" y="3790598"/>
            <a:ext cx="838339" cy="2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8345CB-8B36-6038-7DAF-3F7F31FF2D62}"/>
              </a:ext>
            </a:extLst>
          </p:cNvPr>
          <p:cNvSpPr txBox="1"/>
          <p:nvPr/>
        </p:nvSpPr>
        <p:spPr>
          <a:xfrm>
            <a:off x="415233" y="2627158"/>
            <a:ext cx="2893080" cy="1152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84" dirty="0">
                <a:latin typeface="Aharoni" panose="02010803020104030203" pitchFamily="2" charset="-79"/>
                <a:cs typeface="Aharoni" panose="02010803020104030203" pitchFamily="2" charset="-79"/>
              </a:rPr>
              <a:t>Are you interested in the automotive industry? 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84" dirty="0">
                <a:latin typeface="Aharoni" panose="02010803020104030203" pitchFamily="2" charset="-79"/>
                <a:cs typeface="Aharoni" panose="02010803020104030203" pitchFamily="2" charset="-79"/>
              </a:rPr>
              <a:t>Attend this meeting and increase your chances of landing a General Motors internship.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r>
              <a:rPr lang="en-US" sz="984" dirty="0">
                <a:latin typeface="Aharoni" panose="02010803020104030203" pitchFamily="2" charset="-79"/>
                <a:cs typeface="Aharoni" panose="02010803020104030203" pitchFamily="2" charset="-79"/>
              </a:rPr>
              <a:t>Network with a General Motors professional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7B72BC-ECBD-D4D3-E006-5039E88F57ED}"/>
              </a:ext>
            </a:extLst>
          </p:cNvPr>
          <p:cNvSpPr/>
          <p:nvPr/>
        </p:nvSpPr>
        <p:spPr>
          <a:xfrm>
            <a:off x="296741" y="920862"/>
            <a:ext cx="2331079" cy="275085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pPr algn="ctr"/>
            <a:r>
              <a:rPr lang="en-US" sz="1573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Fifth General Meeting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E7805-8746-FC95-5597-908854836237}"/>
              </a:ext>
            </a:extLst>
          </p:cNvPr>
          <p:cNvSpPr/>
          <p:nvPr/>
        </p:nvSpPr>
        <p:spPr>
          <a:xfrm>
            <a:off x="2299202" y="1866524"/>
            <a:ext cx="968110" cy="43081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CF1D49-C17D-5391-AB73-22CCC1BF2C17}"/>
              </a:ext>
            </a:extLst>
          </p:cNvPr>
          <p:cNvSpPr/>
          <p:nvPr/>
        </p:nvSpPr>
        <p:spPr>
          <a:xfrm>
            <a:off x="2377759" y="1877473"/>
            <a:ext cx="991578" cy="468856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14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54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09BEC7-F07F-DC57-EBA0-887E06691B81}"/>
              </a:ext>
            </a:extLst>
          </p:cNvPr>
          <p:cNvSpPr/>
          <p:nvPr/>
        </p:nvSpPr>
        <p:spPr>
          <a:xfrm>
            <a:off x="388937" y="1780197"/>
            <a:ext cx="1545343" cy="852204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5C4C12-3A69-A70E-B3F8-8598B2BA7930}"/>
              </a:ext>
            </a:extLst>
          </p:cNvPr>
          <p:cNvSpPr/>
          <p:nvPr/>
        </p:nvSpPr>
        <p:spPr>
          <a:xfrm>
            <a:off x="392311" y="1783896"/>
            <a:ext cx="1653420" cy="18704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Room Forrest Suite </a:t>
            </a:r>
            <a:endParaRPr lang="en-US" sz="1417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3B97E1-1533-3863-4FE6-56081686D409}"/>
              </a:ext>
            </a:extLst>
          </p:cNvPr>
          <p:cNvSpPr/>
          <p:nvPr/>
        </p:nvSpPr>
        <p:spPr>
          <a:xfrm>
            <a:off x="383699" y="1947460"/>
            <a:ext cx="1675033" cy="202630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-University Union </a:t>
            </a:r>
            <a:r>
              <a:rPr lang="en-US" sz="1102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1102" baseline="30000" dirty="0">
                <a:latin typeface="Aharoni" panose="02010803020104030203" pitchFamily="2" charset="-79"/>
                <a:cs typeface="Aharoni" panose="02010803020104030203" pitchFamily="2" charset="-79"/>
              </a:rPr>
              <a:t>nd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Floor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5755D9-708D-293B-BFB6-1497DC44995C}"/>
              </a:ext>
            </a:extLst>
          </p:cNvPr>
          <p:cNvSpPr/>
          <p:nvPr/>
        </p:nvSpPr>
        <p:spPr>
          <a:xfrm>
            <a:off x="392316" y="2148611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Date October </a:t>
            </a:r>
            <a:r>
              <a:rPr lang="en-US" sz="1287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, 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0FD2A4-64FB-75AC-1E0F-E9286D9CD31F}"/>
              </a:ext>
            </a:extLst>
          </p:cNvPr>
          <p:cNvSpPr/>
          <p:nvPr/>
        </p:nvSpPr>
        <p:spPr>
          <a:xfrm>
            <a:off x="397757" y="2423392"/>
            <a:ext cx="1675033" cy="231227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288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1001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64A315-9376-27C8-3267-782364194C9C}"/>
              </a:ext>
            </a:extLst>
          </p:cNvPr>
          <p:cNvSpPr/>
          <p:nvPr/>
        </p:nvSpPr>
        <p:spPr>
          <a:xfrm>
            <a:off x="389644" y="1138200"/>
            <a:ext cx="2306810" cy="627681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r>
              <a:rPr lang="en-US" sz="193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 Motors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B6143-C382-8193-7C82-E203DC71C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1" b="73633" l="25293" r="75977">
                        <a14:foregroundMark x1="41016" y1="57910" x2="41016" y2="57910"/>
                        <a14:foregroundMark x1="61035" y1="48145" x2="61035" y2="48145"/>
                        <a14:foregroundMark x1="69922" y1="29199" x2="69922" y2="29199"/>
                        <a14:foregroundMark x1="76074" y1="58105" x2="76074" y2="58105"/>
                        <a14:foregroundMark x1="74023" y1="58105" x2="72754" y2="30176"/>
                        <a14:foregroundMark x1="39648" y1="33496" x2="41699" y2="34375"/>
                        <a14:foregroundMark x1="31084" y1="31781" x2="28906" y2="33691"/>
                        <a14:foregroundMark x1="36035" y1="27441" x2="33618" y2="29560"/>
                        <a14:foregroundMark x1="33286" y1="57508" x2="32715" y2="59375"/>
                        <a14:foregroundMark x1="37012" y1="45313" x2="36988" y2="45392"/>
                        <a14:foregroundMark x1="30957" y1="54656" x2="27441" y2="45215"/>
                        <a14:foregroundMark x1="32715" y1="59375" x2="31673" y2="56577"/>
                        <a14:foregroundMark x1="27441" y1="45215" x2="28320" y2="37207"/>
                        <a14:foregroundMark x1="35840" y1="25684" x2="34570" y2="25391"/>
                        <a14:foregroundMark x1="25293" y1="34863" x2="25293" y2="56738"/>
                        <a14:foregroundMark x1="45313" y1="73633" x2="45313" y2="73633"/>
                        <a14:foregroundMark x1="57813" y1="25781" x2="50391" y2="25684"/>
                        <a14:foregroundMark x1="74414" y1="25684" x2="67188" y2="25684"/>
                        <a14:backgroundMark x1="32617" y1="56055" x2="32617" y2="56055"/>
                        <a14:backgroundMark x1="34570" y1="52832" x2="34570" y2="52832"/>
                        <a14:backgroundMark x1="35547" y1="49316" x2="33984" y2="55176"/>
                        <a14:backgroundMark x1="35547" y1="48926" x2="35547" y2="48926"/>
                        <a14:backgroundMark x1="30859" y1="54785" x2="33887" y2="55566"/>
                        <a14:backgroundMark x1="33496" y1="56543" x2="33398" y2="57520"/>
                        <a14:backgroundMark x1="34375" y1="56738" x2="33594" y2="56250"/>
                        <a14:backgroundMark x1="36230" y1="50000" x2="36426" y2="47559"/>
                        <a14:backgroundMark x1="35352" y1="48828" x2="35840" y2="49609"/>
                        <a14:backgroundMark x1="33789" y1="30176" x2="31836" y2="31738"/>
                        <a14:backgroundMark x1="33496" y1="29980" x2="33496" y2="29980"/>
                        <a14:backgroundMark x1="33398" y1="30176" x2="32031" y2="31836"/>
                        <a14:backgroundMark x1="34277" y1="30176" x2="32031" y2="31836"/>
                        <a14:backgroundMark x1="32910" y1="30371" x2="31641" y2="32129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1889" r="22170" b="22978"/>
          <a:stretch/>
        </p:blipFill>
        <p:spPr bwMode="auto">
          <a:xfrm>
            <a:off x="2517932" y="1020415"/>
            <a:ext cx="705515" cy="70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6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257E-307C-3C9F-3BF8-9F72FA18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CF0BF2D3-892F-9C54-5C9A-C3360BE92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4" y="2373760"/>
            <a:ext cx="2482620" cy="42483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F57D1A-CFCF-9F68-ED10-5268ABBA4A95}"/>
              </a:ext>
            </a:extLst>
          </p:cNvPr>
          <p:cNvSpPr/>
          <p:nvPr/>
        </p:nvSpPr>
        <p:spPr>
          <a:xfrm>
            <a:off x="304804" y="0"/>
            <a:ext cx="3048000" cy="457200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FF3C9-A297-042F-7B5A-0FFE863B1296}"/>
              </a:ext>
            </a:extLst>
          </p:cNvPr>
          <p:cNvSpPr txBox="1"/>
          <p:nvPr/>
        </p:nvSpPr>
        <p:spPr>
          <a:xfrm>
            <a:off x="663095" y="3206071"/>
            <a:ext cx="2331411" cy="43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102" dirty="0">
                <a:solidFill>
                  <a:schemeClr val="bg1"/>
                </a:solidFill>
                <a:latin typeface="inherit"/>
              </a:rPr>
              <a:t> 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0989E-A0EE-4830-2AF7-C092799EB97E}"/>
              </a:ext>
            </a:extLst>
          </p:cNvPr>
          <p:cNvSpPr txBox="1"/>
          <p:nvPr/>
        </p:nvSpPr>
        <p:spPr>
          <a:xfrm>
            <a:off x="852485" y="463952"/>
            <a:ext cx="1525784" cy="58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sz="2124" dirty="0">
              <a:solidFill>
                <a:schemeClr val="bg1"/>
              </a:solidFill>
              <a:latin typeface="inherit"/>
            </a:endParaRP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99CAEDBA-F953-17BD-2AA2-EF2E85C7E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6"/>
          <a:stretch/>
        </p:blipFill>
        <p:spPr>
          <a:xfrm>
            <a:off x="442105" y="161913"/>
            <a:ext cx="2773388" cy="318362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Circle Gradient Images - Free Download on Freepik">
            <a:extLst>
              <a:ext uri="{FF2B5EF4-FFF2-40B4-BE49-F238E27FC236}">
                <a16:creationId xmlns:a16="http://schemas.microsoft.com/office/drawing/2014/main" id="{1303ED03-FEF6-7755-9ED3-81585ECE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95" y="-144773"/>
            <a:ext cx="1007486" cy="10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748E8-4BC1-AC4C-1E8C-0DA4F9696E65}"/>
              </a:ext>
            </a:extLst>
          </p:cNvPr>
          <p:cNvSpPr txBox="1"/>
          <p:nvPr/>
        </p:nvSpPr>
        <p:spPr>
          <a:xfrm>
            <a:off x="2637621" y="-33359"/>
            <a:ext cx="1439156" cy="954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450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latin typeface="inherit"/>
              </a:rPr>
              <a:t>99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5B5ED848-93BD-9F53-4E20-EBD9E089B647}"/>
              </a:ext>
            </a:extLst>
          </p:cNvPr>
          <p:cNvSpPr/>
          <p:nvPr/>
        </p:nvSpPr>
        <p:spPr>
          <a:xfrm rot="10800000">
            <a:off x="304800" y="-239"/>
            <a:ext cx="700403" cy="619128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77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7D60C1-8E12-1806-CE31-C9210D316EBB}"/>
              </a:ext>
            </a:extLst>
          </p:cNvPr>
          <p:cNvSpPr/>
          <p:nvPr/>
        </p:nvSpPr>
        <p:spPr>
          <a:xfrm>
            <a:off x="309199" y="7043"/>
            <a:ext cx="696242" cy="22795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7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E4B9E-C2FB-EC27-4101-53C7C9BD30C3}"/>
              </a:ext>
            </a:extLst>
          </p:cNvPr>
          <p:cNvSpPr/>
          <p:nvPr/>
        </p:nvSpPr>
        <p:spPr>
          <a:xfrm>
            <a:off x="-631660" y="157482"/>
            <a:ext cx="2573321" cy="531301"/>
          </a:xfrm>
          <a:prstGeom prst="rect">
            <a:avLst/>
          </a:prstGeom>
          <a:noFill/>
        </p:spPr>
        <p:txBody>
          <a:bodyPr wrap="square" lIns="121414" tIns="60707" rIns="121414" bIns="60707">
            <a:spAutoFit/>
          </a:bodyPr>
          <a:lstStyle/>
          <a:p>
            <a:pPr algn="ctr"/>
            <a:r>
              <a:rPr lang="en-US" sz="265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CS</a:t>
            </a:r>
            <a:endParaRPr lang="en-US" sz="159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463D25-4F81-7B34-8F38-205411973A41}"/>
              </a:ext>
            </a:extLst>
          </p:cNvPr>
          <p:cNvSpPr/>
          <p:nvPr/>
        </p:nvSpPr>
        <p:spPr>
          <a:xfrm>
            <a:off x="299500" y="2768552"/>
            <a:ext cx="976851" cy="95889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77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00473A0-4FFC-29F2-66FB-E0098C49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43" y="2818274"/>
            <a:ext cx="859963" cy="85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ED6642-508F-D43E-3706-CA5479F45429}"/>
              </a:ext>
            </a:extLst>
          </p:cNvPr>
          <p:cNvSpPr/>
          <p:nvPr/>
        </p:nvSpPr>
        <p:spPr>
          <a:xfrm>
            <a:off x="304800" y="-239"/>
            <a:ext cx="700403" cy="1791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A00AF8-6A2A-DF59-8B69-2830E020A4BC}"/>
              </a:ext>
            </a:extLst>
          </p:cNvPr>
          <p:cNvSpPr/>
          <p:nvPr/>
        </p:nvSpPr>
        <p:spPr>
          <a:xfrm>
            <a:off x="-575672" y="-82384"/>
            <a:ext cx="2477533" cy="367731"/>
          </a:xfrm>
          <a:prstGeom prst="rect">
            <a:avLst/>
          </a:prstGeom>
          <a:noFill/>
        </p:spPr>
        <p:txBody>
          <a:bodyPr wrap="square" lIns="121414" tIns="60707" rIns="121414" bIns="60707">
            <a:spAutoFit/>
          </a:bodyPr>
          <a:lstStyle/>
          <a:p>
            <a:pPr algn="ctr"/>
            <a:r>
              <a:rPr lang="en-US" sz="1593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Major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F6CD8-0804-495A-300E-478F6CBA3D26}"/>
              </a:ext>
            </a:extLst>
          </p:cNvPr>
          <p:cNvSpPr/>
          <p:nvPr/>
        </p:nvSpPr>
        <p:spPr>
          <a:xfrm>
            <a:off x="416150" y="3793804"/>
            <a:ext cx="2825299" cy="544461"/>
          </a:xfrm>
          <a:prstGeom prst="rect">
            <a:avLst/>
          </a:prstGeom>
          <a:solidFill>
            <a:srgbClr val="F978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60488-4DF0-34B8-5751-5ABFCD9AADB2}"/>
              </a:ext>
            </a:extLst>
          </p:cNvPr>
          <p:cNvSpPr txBox="1"/>
          <p:nvPr/>
        </p:nvSpPr>
        <p:spPr>
          <a:xfrm>
            <a:off x="185182" y="3709628"/>
            <a:ext cx="33649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3667" dirty="0">
                <a:solidFill>
                  <a:schemeClr val="bg1"/>
                </a:solidFill>
                <a:latin typeface="inherit"/>
              </a:rPr>
              <a:t>Ruben Ortega</a:t>
            </a:r>
          </a:p>
          <a:p>
            <a:pPr marL="163556" indent="-163556" algn="ctr">
              <a:buFont typeface="Arial" panose="020B0604020202020204" pitchFamily="34" charset="0"/>
              <a:buChar char="•"/>
            </a:pPr>
            <a:endParaRPr lang="en-US" sz="2333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658F6D-2D4D-1B15-C675-8A16A88E2E0E}"/>
              </a:ext>
            </a:extLst>
          </p:cNvPr>
          <p:cNvSpPr/>
          <p:nvPr/>
        </p:nvSpPr>
        <p:spPr>
          <a:xfrm>
            <a:off x="1281656" y="3361104"/>
            <a:ext cx="1972203" cy="22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214FC8-4EB1-D3AD-14A1-4C2EE4F7F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69" y="2056718"/>
            <a:ext cx="5262928" cy="29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027C-221E-29B3-978B-C1EC4A6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Content Placeholder 2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9E71006-5144-B753-5F08-4A691C00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t="5719" r="8338" b="28052"/>
          <a:stretch/>
        </p:blipFill>
        <p:spPr>
          <a:xfrm>
            <a:off x="426482" y="1041246"/>
            <a:ext cx="2770829" cy="2862589"/>
          </a:xfrm>
        </p:spPr>
      </p:pic>
      <p:pic>
        <p:nvPicPr>
          <p:cNvPr id="4" name="Content Placeholder 7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C5E85B38-ED7C-A768-9AB8-0D4D425B3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4" y="2373760"/>
            <a:ext cx="2482620" cy="4248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5D23CE-4870-AAD1-329A-6F1BFFB1B7EB}"/>
              </a:ext>
            </a:extLst>
          </p:cNvPr>
          <p:cNvSpPr/>
          <p:nvPr/>
        </p:nvSpPr>
        <p:spPr>
          <a:xfrm>
            <a:off x="270993" y="0"/>
            <a:ext cx="3081807" cy="457200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34120-2E72-3743-0B7D-3B0FC4284A88}"/>
              </a:ext>
            </a:extLst>
          </p:cNvPr>
          <p:cNvSpPr txBox="1"/>
          <p:nvPr/>
        </p:nvSpPr>
        <p:spPr>
          <a:xfrm>
            <a:off x="663095" y="3221247"/>
            <a:ext cx="2331411" cy="43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102" dirty="0">
                <a:solidFill>
                  <a:schemeClr val="bg1"/>
                </a:solidFill>
                <a:latin typeface="inherit"/>
              </a:rPr>
              <a:t> 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8AE88-4AB3-CDFC-4B5C-1DC20A30A86A}"/>
              </a:ext>
            </a:extLst>
          </p:cNvPr>
          <p:cNvSpPr txBox="1"/>
          <p:nvPr/>
        </p:nvSpPr>
        <p:spPr>
          <a:xfrm>
            <a:off x="627775" y="532027"/>
            <a:ext cx="5421030" cy="4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327" dirty="0">
                <a:solidFill>
                  <a:schemeClr val="bg1"/>
                </a:solidFill>
                <a:latin typeface="inherit"/>
              </a:rPr>
              <a:t>Senior Computer Science Major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5A8D4-3602-5089-F1A3-C05A31982963}"/>
              </a:ext>
            </a:extLst>
          </p:cNvPr>
          <p:cNvSpPr txBox="1"/>
          <p:nvPr/>
        </p:nvSpPr>
        <p:spPr>
          <a:xfrm>
            <a:off x="587494" y="10228"/>
            <a:ext cx="3364945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187" dirty="0">
                <a:solidFill>
                  <a:srgbClr val="F97804"/>
                </a:solidFill>
                <a:latin typeface="inherit"/>
              </a:rPr>
              <a:t>Ruben Ortega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3AEB98-B1BE-9B5A-2590-1DB0F0C67E4A}"/>
              </a:ext>
            </a:extLst>
          </p:cNvPr>
          <p:cNvSpPr/>
          <p:nvPr/>
        </p:nvSpPr>
        <p:spPr>
          <a:xfrm>
            <a:off x="426482" y="547629"/>
            <a:ext cx="2770829" cy="2543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pic>
        <p:nvPicPr>
          <p:cNvPr id="31" name="Picture 30" descr="A logo of a company&#10;&#10;Description automatically generated">
            <a:extLst>
              <a:ext uri="{FF2B5EF4-FFF2-40B4-BE49-F238E27FC236}">
                <a16:creationId xmlns:a16="http://schemas.microsoft.com/office/drawing/2014/main" id="{A9290617-59B1-E66D-DF4C-A2B096871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4" y="4050868"/>
            <a:ext cx="535919" cy="5108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368FCD-C7C1-9651-B452-F847DE454E1E}"/>
              </a:ext>
            </a:extLst>
          </p:cNvPr>
          <p:cNvSpPr txBox="1"/>
          <p:nvPr/>
        </p:nvSpPr>
        <p:spPr>
          <a:xfrm>
            <a:off x="1628860" y="4320202"/>
            <a:ext cx="5023141" cy="42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062" dirty="0">
                <a:solidFill>
                  <a:srgbClr val="F97804"/>
                </a:solidFill>
                <a:latin typeface="Lucida Calligraphy" panose="03010101010101010101" pitchFamily="66" charset="0"/>
              </a:rPr>
              <a:t>Limited Edition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6B0859-3546-0C65-B1AA-703B807D867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9" y="3309980"/>
            <a:ext cx="3630389" cy="2033018"/>
          </a:xfrm>
          <a:prstGeom prst="rect">
            <a:avLst/>
          </a:prstGeom>
        </p:spPr>
      </p:pic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1AB77CB-EF49-4BC7-3AAF-BA818D74460B}"/>
              </a:ext>
            </a:extLst>
          </p:cNvPr>
          <p:cNvSpPr/>
          <p:nvPr/>
        </p:nvSpPr>
        <p:spPr>
          <a:xfrm>
            <a:off x="2845888" y="4088569"/>
            <a:ext cx="492402" cy="47317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6B796B-FBE5-6299-CBCF-581F0D0F2885}"/>
              </a:ext>
            </a:extLst>
          </p:cNvPr>
          <p:cNvSpPr txBox="1"/>
          <p:nvPr/>
        </p:nvSpPr>
        <p:spPr>
          <a:xfrm>
            <a:off x="2795720" y="4182875"/>
            <a:ext cx="3364945" cy="49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527" dirty="0">
                <a:latin typeface="Arial Black" panose="020B0A04020102020204" pitchFamily="34" charset="0"/>
              </a:rPr>
              <a:t>7/25</a:t>
            </a:r>
          </a:p>
          <a:p>
            <a:pPr marL="163556" indent="-163556">
              <a:buFont typeface="Arial" panose="020B0604020202020204" pitchFamily="34" charset="0"/>
              <a:buChar char="•"/>
            </a:pPr>
            <a:endParaRPr lang="en-US" sz="110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14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7484</TotalTime>
  <Words>443</Words>
  <Application>Microsoft Office PowerPoint</Application>
  <PresentationFormat>Custom</PresentationFormat>
  <Paragraphs>139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Ortega</dc:creator>
  <cp:lastModifiedBy>Ortega, Ruben Daniel</cp:lastModifiedBy>
  <cp:revision>35</cp:revision>
  <dcterms:created xsi:type="dcterms:W3CDTF">2023-09-01T16:36:21Z</dcterms:created>
  <dcterms:modified xsi:type="dcterms:W3CDTF">2024-02-15T18:23:29Z</dcterms:modified>
</cp:coreProperties>
</file>