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5" r:id="rId2"/>
  </p:sldMasterIdLst>
  <p:notesMasterIdLst>
    <p:notesMasterId r:id="rId36"/>
  </p:notesMasterIdLst>
  <p:sldIdLst>
    <p:sldId id="960" r:id="rId3"/>
    <p:sldId id="1135" r:id="rId4"/>
    <p:sldId id="1136" r:id="rId5"/>
    <p:sldId id="1137" r:id="rId6"/>
    <p:sldId id="1168" r:id="rId7"/>
    <p:sldId id="1169" r:id="rId8"/>
    <p:sldId id="1170" r:id="rId9"/>
    <p:sldId id="1172" r:id="rId10"/>
    <p:sldId id="1173" r:id="rId11"/>
    <p:sldId id="1174" r:id="rId12"/>
    <p:sldId id="1175" r:id="rId13"/>
    <p:sldId id="1176" r:id="rId14"/>
    <p:sldId id="1177" r:id="rId15"/>
    <p:sldId id="1178" r:id="rId16"/>
    <p:sldId id="1179" r:id="rId17"/>
    <p:sldId id="1180" r:id="rId18"/>
    <p:sldId id="1181" r:id="rId19"/>
    <p:sldId id="1183" r:id="rId20"/>
    <p:sldId id="1184" r:id="rId21"/>
    <p:sldId id="1186" r:id="rId22"/>
    <p:sldId id="1187" r:id="rId23"/>
    <p:sldId id="1188" r:id="rId24"/>
    <p:sldId id="1189" r:id="rId25"/>
    <p:sldId id="1190" r:id="rId26"/>
    <p:sldId id="1191" r:id="rId27"/>
    <p:sldId id="1192" r:id="rId28"/>
    <p:sldId id="1193" r:id="rId29"/>
    <p:sldId id="1194" r:id="rId30"/>
    <p:sldId id="1195" r:id="rId31"/>
    <p:sldId id="1196" r:id="rId32"/>
    <p:sldId id="1197" r:id="rId33"/>
    <p:sldId id="1198" r:id="rId34"/>
    <p:sldId id="11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2173"/>
  </p:normalViewPr>
  <p:slideViewPr>
    <p:cSldViewPr snapToGrid="0" snapToObjects="1">
      <p:cViewPr varScale="1">
        <p:scale>
          <a:sx n="87" d="100"/>
          <a:sy n="87" d="100"/>
        </p:scale>
        <p:origin x="1094" y="101"/>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116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480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885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5448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4726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378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95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968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50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509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815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6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018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3022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908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2493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277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210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3549574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9209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4590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68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448869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19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078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45833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a:t>Click to edit Master title style</a:t>
            </a:r>
            <a:endParaRPr lang="en-US" dirty="0"/>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51349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88772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9503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solidFill>
                  <a:schemeClr val="bg1"/>
                </a:solidFill>
                <a:latin typeface="+mj-lt"/>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03D3A22-6D0B-1CBF-F112-C72FACAF872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EFC92F8-486F-9B5B-139B-90917F717495}"/>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4F1A4EF-6383-7AF1-0438-04BE6EFA33CA}"/>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Slide Number Placeholder 5">
            <a:extLst>
              <a:ext uri="{FF2B5EF4-FFF2-40B4-BE49-F238E27FC236}">
                <a16:creationId xmlns:a16="http://schemas.microsoft.com/office/drawing/2014/main" id="{67554896-E2C5-805F-374C-4C885CEFD138}"/>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71700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12B206A-64F7-BA63-02D7-0C7F960C53BD}"/>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75CE6B3-BD59-9DDA-6B2C-6295AB8AD7F7}"/>
              </a:ext>
            </a:extLst>
          </p:cNvPr>
          <p:cNvPicPr>
            <a:picLocks noChangeAspect="1"/>
          </p:cNvPicPr>
          <p:nvPr/>
        </p:nvPicPr>
        <p:blipFill>
          <a:blip r:embed="rId2"/>
          <a:stretch>
            <a:fillRect/>
          </a:stretch>
        </p:blipFill>
        <p:spPr>
          <a:xfrm>
            <a:off x="11691258" y="49786"/>
            <a:ext cx="457704" cy="457704"/>
          </a:xfrm>
          <a:prstGeom prst="rect">
            <a:avLst/>
          </a:prstGeom>
        </p:spPr>
      </p:pic>
      <p:sp>
        <p:nvSpPr>
          <p:cNvPr id="9" name="Rectangle 8">
            <a:extLst>
              <a:ext uri="{FF2B5EF4-FFF2-40B4-BE49-F238E27FC236}">
                <a16:creationId xmlns:a16="http://schemas.microsoft.com/office/drawing/2014/main" id="{01A6DF22-9D5E-5E83-8414-D9A6AAB31A02}"/>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a:extLst>
              <a:ext uri="{FF2B5EF4-FFF2-40B4-BE49-F238E27FC236}">
                <a16:creationId xmlns:a16="http://schemas.microsoft.com/office/drawing/2014/main" id="{736FE915-C5F0-EBBF-A56F-87E685457525}"/>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15630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solidFill>
                  <a:schemeClr val="bg1"/>
                </a:solidFill>
                <a:latin typeface="+mj-lt"/>
              </a:defRPr>
            </a:lvl1pPr>
          </a:lstStyle>
          <a:p>
            <a:r>
              <a:rPr lang="en-US"/>
              <a:t>Click to edit Master title style</a:t>
            </a:r>
            <a:endParaRPr lang="en-US" dirty="0"/>
          </a:p>
        </p:txBody>
      </p:sp>
      <p:sp>
        <p:nvSpPr>
          <p:cNvPr id="4" name="Rectangle 3">
            <a:extLst>
              <a:ext uri="{FF2B5EF4-FFF2-40B4-BE49-F238E27FC236}">
                <a16:creationId xmlns:a16="http://schemas.microsoft.com/office/drawing/2014/main" id="{DBE1CE49-1CA1-03AD-3C92-EBBF732D4CA6}"/>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12DCBA0F-AF20-FA27-55BD-D4B670BE5ECB}"/>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Rectangle 6">
            <a:extLst>
              <a:ext uri="{FF2B5EF4-FFF2-40B4-BE49-F238E27FC236}">
                <a16:creationId xmlns:a16="http://schemas.microsoft.com/office/drawing/2014/main" id="{6126C0C2-F9BE-1BFE-342B-074D96CFE9C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4C21A892-FF22-DFFD-2BD5-992C072B0423}"/>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25365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solidFill>
                  <a:schemeClr val="bg1"/>
                </a:solidFill>
                <a:latin typeface="+mj-lt"/>
              </a:defRPr>
            </a:lvl1pPr>
          </a:lstStyle>
          <a:p>
            <a:r>
              <a:rPr lang="en-US"/>
              <a:t>Click to edit Master title style</a:t>
            </a:r>
            <a:endParaRPr lang="en-US" dirty="0"/>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69443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a:t>Click to edit Master title style</a:t>
            </a:r>
            <a:endParaRPr lang="en-US" dirty="0"/>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19401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61377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43563564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50"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02640259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2.emf"/><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gif"/><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een and yellow wavy background&#10;&#10;Description automatically generated">
            <a:extLst>
              <a:ext uri="{FF2B5EF4-FFF2-40B4-BE49-F238E27FC236}">
                <a16:creationId xmlns:a16="http://schemas.microsoft.com/office/drawing/2014/main" id="{CB3BC184-0538-8B8B-8B86-0FD40338BDE5}"/>
              </a:ext>
            </a:extLst>
          </p:cNvPr>
          <p:cNvPicPr>
            <a:picLocks noChangeAspect="1"/>
          </p:cNvPicPr>
          <p:nvPr/>
        </p:nvPicPr>
        <p:blipFill>
          <a:blip r:embed="rId3"/>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6740A46-0654-CFD4-63F0-398423EB127B}"/>
              </a:ext>
            </a:extLst>
          </p:cNvPr>
          <p:cNvSpPr>
            <a:spLocks noChangeArrowheads="1"/>
          </p:cNvSpPr>
          <p:nvPr/>
        </p:nvSpPr>
        <p:spPr bwMode="auto">
          <a:xfrm>
            <a:off x="2477973" y="2459158"/>
            <a:ext cx="7885227" cy="1415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chemeClr val="bg1"/>
                </a:solidFill>
                <a:latin typeface="+mj-lt"/>
              </a:rPr>
              <a:t>The Link Layer  and LANs</a:t>
            </a:r>
          </a:p>
        </p:txBody>
      </p:sp>
      <p:sp>
        <p:nvSpPr>
          <p:cNvPr id="10" name="TextBox 4">
            <a:extLst>
              <a:ext uri="{FF2B5EF4-FFF2-40B4-BE49-F238E27FC236}">
                <a16:creationId xmlns:a16="http://schemas.microsoft.com/office/drawing/2014/main" id="{BB22563C-FCAC-7343-9144-605E3C8070FD}"/>
              </a:ext>
            </a:extLst>
          </p:cNvPr>
          <p:cNvSpPr txBox="1"/>
          <p:nvPr/>
        </p:nvSpPr>
        <p:spPr>
          <a:xfrm>
            <a:off x="2514992" y="1275785"/>
            <a:ext cx="8544909"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i="0" dirty="0">
                <a:solidFill>
                  <a:schemeClr val="accent4">
                    <a:lumMod val="60000"/>
                    <a:lumOff val="40000"/>
                  </a:schemeClr>
                </a:solidFill>
                <a:effectLst/>
                <a:latin typeface="Franklin Gothic Medium (Headings)"/>
              </a:rPr>
              <a:t>CSC/CPE 138 - Computer Network Fundamentals</a:t>
            </a:r>
          </a:p>
        </p:txBody>
      </p:sp>
      <p:sp>
        <p:nvSpPr>
          <p:cNvPr id="11" name="TextBox 10">
            <a:extLst>
              <a:ext uri="{FF2B5EF4-FFF2-40B4-BE49-F238E27FC236}">
                <a16:creationId xmlns:a16="http://schemas.microsoft.com/office/drawing/2014/main" id="{AEF41F1F-515A-B3EE-4861-618598B260C1}"/>
              </a:ext>
            </a:extLst>
          </p:cNvPr>
          <p:cNvSpPr txBox="1"/>
          <p:nvPr/>
        </p:nvSpPr>
        <p:spPr>
          <a:xfrm>
            <a:off x="2514992" y="3979729"/>
            <a:ext cx="8544910" cy="584775"/>
          </a:xfrm>
          <a:prstGeom prst="rect">
            <a:avLst/>
          </a:prstGeom>
          <a:noFill/>
        </p:spPr>
        <p:txBody>
          <a:bodyPr wrap="square" rtlCol="0">
            <a:spAutoFit/>
          </a:bodyPr>
          <a:lstStyle/>
          <a:p>
            <a:r>
              <a:rPr lang="en-US" sz="1600" dirty="0">
                <a:solidFill>
                  <a:schemeClr val="bg1"/>
                </a:solidFill>
              </a:rPr>
              <a:t>The presentation was adapted from the textbook: </a:t>
            </a:r>
            <a:r>
              <a:rPr lang="en-US" altLang="en-US" sz="1600" i="1" dirty="0">
                <a:solidFill>
                  <a:schemeClr val="bg1"/>
                </a:solidFill>
              </a:rPr>
              <a:t>Computer Networking: A Top-Down Approach  </a:t>
            </a:r>
            <a:r>
              <a:rPr lang="en-US" altLang="en-US" sz="1600" dirty="0">
                <a:solidFill>
                  <a:schemeClr val="bg1"/>
                </a:solidFill>
              </a:rPr>
              <a:t>8</a:t>
            </a:r>
            <a:r>
              <a:rPr lang="en-US" altLang="en-US" sz="1600" baseline="30000" dirty="0">
                <a:solidFill>
                  <a:schemeClr val="bg1"/>
                </a:solidFill>
              </a:rPr>
              <a:t>th</a:t>
            </a:r>
            <a:r>
              <a:rPr lang="en-US" altLang="en-US" sz="1600" dirty="0">
                <a:solidFill>
                  <a:schemeClr val="bg1"/>
                </a:solidFill>
              </a:rPr>
              <a:t> edition Jim Kurose, Keith Ross, Pearson, 2020</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a:t>Link Layer: 6-</a:t>
            </a:r>
            <a:fld id="{C4204591-24BD-A542-B9D5-F8D8A88D2FEE}" type="slidenum">
              <a:rPr lang="en-US" smtClean="0"/>
              <a:pPr/>
              <a:t>10</a:t>
            </a:fld>
            <a:endParaRPr lang="en-US" dirty="0"/>
          </a:p>
        </p:txBody>
      </p:sp>
      <p:sp>
        <p:nvSpPr>
          <p:cNvPr id="291" name="Rectangle 3">
            <a:extLst>
              <a:ext uri="{FF2B5EF4-FFF2-40B4-BE49-F238E27FC236}">
                <a16:creationId xmlns:a16="http://schemas.microsoft.com/office/drawing/2014/main" id="{E6233901-684E-DA4D-9AAB-1573F126922B}"/>
              </a:ext>
            </a:extLst>
          </p:cNvPr>
          <p:cNvSpPr txBox="1">
            <a:spLocks noChangeArrowheads="1"/>
          </p:cNvSpPr>
          <p:nvPr/>
        </p:nvSpPr>
        <p:spPr>
          <a:xfrm>
            <a:off x="765106" y="1363316"/>
            <a:ext cx="1114859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indent="-274638">
              <a:defRPr/>
            </a:pPr>
            <a:r>
              <a:rPr lang="en-US" sz="3200" dirty="0"/>
              <a:t>single shared broadcast channel </a:t>
            </a:r>
          </a:p>
          <a:p>
            <a:pPr marL="404813" indent="-274638">
              <a:defRPr/>
            </a:pPr>
            <a:r>
              <a:rPr lang="en-US" sz="3200" dirty="0"/>
              <a:t>two or more simultaneous transmissions by nodes: interference </a:t>
            </a:r>
          </a:p>
          <a:p>
            <a:pPr lvl="1">
              <a:defRPr/>
            </a:pPr>
            <a:r>
              <a:rPr lang="en-US" sz="2800" i="1" dirty="0">
                <a:solidFill>
                  <a:srgbClr val="C00000"/>
                </a:solidFill>
              </a:rPr>
              <a:t>collision</a:t>
            </a:r>
            <a:r>
              <a:rPr lang="en-US" sz="2800" dirty="0"/>
              <a:t> if node receives two or more signals at the same time</a:t>
            </a:r>
            <a:endParaRPr lang="en-US" i="1" u="sng" dirty="0">
              <a:solidFill>
                <a:srgbClr val="FF0000"/>
              </a:solidFill>
            </a:endParaRPr>
          </a:p>
        </p:txBody>
      </p:sp>
      <p:sp>
        <p:nvSpPr>
          <p:cNvPr id="292" name="Rectangle 3">
            <a:extLst>
              <a:ext uri="{FF2B5EF4-FFF2-40B4-BE49-F238E27FC236}">
                <a16:creationId xmlns:a16="http://schemas.microsoft.com/office/drawing/2014/main" id="{4AA5F7D4-7DBD-9E45-B534-F9CDF4D8505D}"/>
              </a:ext>
            </a:extLst>
          </p:cNvPr>
          <p:cNvSpPr txBox="1">
            <a:spLocks noChangeArrowheads="1"/>
          </p:cNvSpPr>
          <p:nvPr/>
        </p:nvSpPr>
        <p:spPr>
          <a:xfrm>
            <a:off x="1156044" y="3848099"/>
            <a:ext cx="9962530" cy="24069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274638">
              <a:defRPr/>
            </a:pPr>
            <a:r>
              <a:rPr lang="en-US" dirty="0"/>
              <a:t>distributed algorithm that determines how nodes share channel, i.e., determine when node can transmit</a:t>
            </a:r>
          </a:p>
          <a:p>
            <a:pPr marL="457200" indent="-274638">
              <a:defRPr/>
            </a:pPr>
            <a:r>
              <a:rPr lang="en-US" dirty="0"/>
              <a:t>communication about channel sharing must use channel itself! </a:t>
            </a:r>
          </a:p>
          <a:p>
            <a:pPr marL="746125" lvl="1" indent="-223838">
              <a:defRPr/>
            </a:pPr>
            <a:r>
              <a:rPr lang="en-US" sz="2800" dirty="0"/>
              <a:t>no out-of-band channel for coordination</a:t>
            </a:r>
          </a:p>
        </p:txBody>
      </p:sp>
      <p:sp>
        <p:nvSpPr>
          <p:cNvPr id="5" name="Rectangle 4">
            <a:extLst>
              <a:ext uri="{FF2B5EF4-FFF2-40B4-BE49-F238E27FC236}">
                <a16:creationId xmlns:a16="http://schemas.microsoft.com/office/drawing/2014/main" id="{F1AA9627-8FEC-3848-AA80-2DDEF1AE2F67}"/>
              </a:ext>
            </a:extLst>
          </p:cNvPr>
          <p:cNvSpPr/>
          <p:nvPr/>
        </p:nvSpPr>
        <p:spPr>
          <a:xfrm>
            <a:off x="901148" y="3472071"/>
            <a:ext cx="10442713" cy="23588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A220334-D903-464A-8C54-83F2552D4599}"/>
              </a:ext>
            </a:extLst>
          </p:cNvPr>
          <p:cNvSpPr txBox="1"/>
          <p:nvPr/>
        </p:nvSpPr>
        <p:spPr>
          <a:xfrm>
            <a:off x="1258956" y="3154018"/>
            <a:ext cx="4224618" cy="584775"/>
          </a:xfrm>
          <a:prstGeom prst="rect">
            <a:avLst/>
          </a:prstGeom>
          <a:solidFill>
            <a:schemeClr val="bg1"/>
          </a:solidFill>
        </p:spPr>
        <p:txBody>
          <a:bodyPr wrap="none" rtlCol="0">
            <a:spAutoFit/>
          </a:bodyPr>
          <a:lstStyle/>
          <a:p>
            <a:r>
              <a:rPr lang="en-US" sz="3200" dirty="0">
                <a:solidFill>
                  <a:srgbClr val="C00000"/>
                </a:solidFill>
              </a:rPr>
              <a:t>multiple access protocol</a:t>
            </a:r>
          </a:p>
        </p:txBody>
      </p:sp>
      <p:sp>
        <p:nvSpPr>
          <p:cNvPr id="7" name="Title 1">
            <a:extLst>
              <a:ext uri="{FF2B5EF4-FFF2-40B4-BE49-F238E27FC236}">
                <a16:creationId xmlns:a16="http://schemas.microsoft.com/office/drawing/2014/main" id="{AA4D789E-23ED-7931-460F-71E923C18296}"/>
              </a:ext>
            </a:extLst>
          </p:cNvPr>
          <p:cNvSpPr>
            <a:spLocks noGrp="1"/>
          </p:cNvSpPr>
          <p:nvPr>
            <p:ph type="title"/>
          </p:nvPr>
        </p:nvSpPr>
        <p:spPr>
          <a:xfrm>
            <a:off x="828261" y="-191313"/>
            <a:ext cx="10515600" cy="894622"/>
          </a:xfrm>
        </p:spPr>
        <p:txBody>
          <a:bodyPr>
            <a:normAutofit/>
          </a:bodyPr>
          <a:lstStyle/>
          <a:p>
            <a:r>
              <a:rPr lang="en-US" altLang="en-US" dirty="0">
                <a:cs typeface="Calibri" panose="020F0502020204030204" pitchFamily="34" charset="0"/>
              </a:rPr>
              <a:t>Multiple access protocols</a:t>
            </a:r>
            <a:endParaRPr lang="en-US" sz="4400" dirty="0"/>
          </a:p>
        </p:txBody>
      </p:sp>
    </p:spTree>
    <p:extLst>
      <p:ext uri="{BB962C8B-B14F-4D97-AF65-F5344CB8AC3E}">
        <p14:creationId xmlns:p14="http://schemas.microsoft.com/office/powerpoint/2010/main" val="220697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a:t>Link Layer: 6-</a:t>
            </a:r>
            <a:fld id="{C4204591-24BD-A542-B9D5-F8D8A88D2FEE}" type="slidenum">
              <a:rPr lang="en-US" smtClean="0"/>
              <a:pPr/>
              <a:t>11</a:t>
            </a:fld>
            <a:endParaRPr lang="en-US" dirty="0"/>
          </a:p>
        </p:txBody>
      </p:sp>
      <p:sp>
        <p:nvSpPr>
          <p:cNvPr id="8" name="Rectangle 3">
            <a:extLst>
              <a:ext uri="{FF2B5EF4-FFF2-40B4-BE49-F238E27FC236}">
                <a16:creationId xmlns:a16="http://schemas.microsoft.com/office/drawing/2014/main" id="{A702EAE9-EF5B-DD4F-BD34-31F1BD3532FC}"/>
              </a:ext>
            </a:extLst>
          </p:cNvPr>
          <p:cNvSpPr txBox="1">
            <a:spLocks noChangeArrowheads="1"/>
          </p:cNvSpPr>
          <p:nvPr/>
        </p:nvSpPr>
        <p:spPr>
          <a:xfrm>
            <a:off x="944216" y="1626703"/>
            <a:ext cx="100550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3200" i="1" dirty="0">
                <a:solidFill>
                  <a:srgbClr val="0000A8"/>
                </a:solidFill>
              </a:rPr>
              <a:t>given: </a:t>
            </a:r>
            <a:r>
              <a:rPr lang="en-US" sz="3200" dirty="0"/>
              <a:t>multiple access channel (MAC) of rate </a:t>
            </a:r>
            <a:r>
              <a:rPr lang="en-US" sz="3200" i="1" dirty="0"/>
              <a:t>R</a:t>
            </a:r>
            <a:r>
              <a:rPr lang="en-US" sz="3200" dirty="0"/>
              <a:t> bps</a:t>
            </a:r>
          </a:p>
          <a:p>
            <a:pPr>
              <a:buFont typeface="Wingdings" charset="0"/>
              <a:buNone/>
              <a:defRPr/>
            </a:pPr>
            <a:r>
              <a:rPr lang="en-US" sz="3200" i="1" dirty="0">
                <a:solidFill>
                  <a:srgbClr val="0000A8"/>
                </a:solidFill>
              </a:rPr>
              <a:t>desiderata:</a:t>
            </a:r>
          </a:p>
          <a:p>
            <a:pPr lvl="1">
              <a:buFont typeface="Wingdings" charset="0"/>
              <a:buNone/>
              <a:defRPr/>
            </a:pPr>
            <a:r>
              <a:rPr lang="en-US" dirty="0"/>
              <a:t>1. </a:t>
            </a:r>
            <a:r>
              <a:rPr lang="en-US" sz="2800" dirty="0"/>
              <a:t>when one node wants to transmit, it can send at rate </a:t>
            </a:r>
            <a:r>
              <a:rPr lang="en-US" sz="2800" i="1" dirty="0"/>
              <a:t>R</a:t>
            </a:r>
            <a:r>
              <a:rPr lang="en-US" sz="2800" dirty="0"/>
              <a:t>.</a:t>
            </a:r>
          </a:p>
          <a:p>
            <a:pPr lvl="1">
              <a:buFont typeface="Wingdings" charset="0"/>
              <a:buNone/>
              <a:defRPr/>
            </a:pPr>
            <a:r>
              <a:rPr lang="en-US" sz="2800" dirty="0"/>
              <a:t>2. when M nodes want to transmit, each can send at average rate </a:t>
            </a:r>
            <a:r>
              <a:rPr lang="en-US" sz="2800" i="1" dirty="0"/>
              <a:t>R/M</a:t>
            </a:r>
          </a:p>
          <a:p>
            <a:pPr lvl="1">
              <a:buFont typeface="Wingdings" charset="0"/>
              <a:buNone/>
              <a:defRPr/>
            </a:pPr>
            <a:r>
              <a:rPr lang="en-US" sz="2800" dirty="0"/>
              <a:t>3. fully decentralized:</a:t>
            </a:r>
          </a:p>
          <a:p>
            <a:pPr lvl="2">
              <a:defRPr/>
            </a:pPr>
            <a:r>
              <a:rPr lang="en-US" sz="2800" dirty="0"/>
              <a:t>no special node to coordinate transmissions</a:t>
            </a:r>
          </a:p>
          <a:p>
            <a:pPr lvl="2">
              <a:defRPr/>
            </a:pPr>
            <a:r>
              <a:rPr lang="en-US" sz="2800" dirty="0"/>
              <a:t>no synchronization of clocks, slots</a:t>
            </a:r>
          </a:p>
          <a:p>
            <a:pPr lvl="1">
              <a:buFont typeface="Wingdings" charset="0"/>
              <a:buNone/>
              <a:defRPr/>
            </a:pPr>
            <a:r>
              <a:rPr lang="en-US" sz="2800" dirty="0"/>
              <a:t>4. simple</a:t>
            </a:r>
          </a:p>
        </p:txBody>
      </p:sp>
      <p:sp>
        <p:nvSpPr>
          <p:cNvPr id="5" name="Title 1">
            <a:extLst>
              <a:ext uri="{FF2B5EF4-FFF2-40B4-BE49-F238E27FC236}">
                <a16:creationId xmlns:a16="http://schemas.microsoft.com/office/drawing/2014/main" id="{BBB71ED9-1FE0-E2E5-7B3C-A81CDD80918A}"/>
              </a:ext>
            </a:extLst>
          </p:cNvPr>
          <p:cNvSpPr>
            <a:spLocks noGrp="1"/>
          </p:cNvSpPr>
          <p:nvPr>
            <p:ph type="title"/>
          </p:nvPr>
        </p:nvSpPr>
        <p:spPr>
          <a:xfrm>
            <a:off x="800100" y="-109315"/>
            <a:ext cx="10515600" cy="894622"/>
          </a:xfrm>
        </p:spPr>
        <p:txBody>
          <a:bodyPr>
            <a:normAutofit/>
          </a:bodyPr>
          <a:lstStyle/>
          <a:p>
            <a:r>
              <a:rPr lang="en-US" b="0" dirty="0">
                <a:latin typeface="+mn-lt"/>
              </a:rPr>
              <a:t>An ideal multiple access protocol</a:t>
            </a:r>
            <a:endParaRPr lang="en-US" sz="4400" b="0" dirty="0">
              <a:latin typeface="+mn-lt"/>
            </a:endParaRPr>
          </a:p>
        </p:txBody>
      </p:sp>
    </p:spTree>
    <p:extLst>
      <p:ext uri="{BB962C8B-B14F-4D97-AF65-F5344CB8AC3E}">
        <p14:creationId xmlns:p14="http://schemas.microsoft.com/office/powerpoint/2010/main" val="334465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a:t>Link Layer: 6-</a:t>
            </a:r>
            <a:fld id="{C4204591-24BD-A542-B9D5-F8D8A88D2FEE}" type="slidenum">
              <a:rPr lang="en-US" smtClean="0"/>
              <a:pPr/>
              <a:t>12</a:t>
            </a:fld>
            <a:endParaRPr lang="en-US" dirty="0"/>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811696" y="1356210"/>
            <a:ext cx="11141765" cy="49385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3200" dirty="0"/>
              <a:t>three broad classes:</a:t>
            </a:r>
          </a:p>
          <a:p>
            <a:pPr marL="404813" indent="-274638">
              <a:defRPr/>
            </a:pPr>
            <a:r>
              <a:rPr lang="en-US" sz="3200" dirty="0">
                <a:solidFill>
                  <a:srgbClr val="C00000"/>
                </a:solidFill>
              </a:rPr>
              <a:t>channel partitioning</a:t>
            </a:r>
          </a:p>
          <a:p>
            <a:pPr lvl="1">
              <a:defRPr/>
            </a:pPr>
            <a:r>
              <a:rPr lang="en-US" sz="2800" dirty="0"/>
              <a:t>divide channel into smaller </a:t>
            </a:r>
            <a:r>
              <a:rPr lang="en-US" altLang="ja-JP" sz="2800" dirty="0"/>
              <a:t>“</a:t>
            </a:r>
            <a:r>
              <a:rPr lang="en-US" sz="2800" dirty="0"/>
              <a:t>pieces</a:t>
            </a:r>
            <a:r>
              <a:rPr lang="en-US" altLang="ja-JP" sz="2800" dirty="0"/>
              <a:t>”</a:t>
            </a:r>
            <a:r>
              <a:rPr lang="en-US" sz="2800" dirty="0"/>
              <a:t> (time slots, frequency, code)</a:t>
            </a:r>
          </a:p>
          <a:p>
            <a:pPr lvl="1">
              <a:defRPr/>
            </a:pPr>
            <a:r>
              <a:rPr lang="en-US" sz="2800" dirty="0"/>
              <a:t>allocate piece to node for exclusive use</a:t>
            </a:r>
            <a:endParaRPr lang="en-US" sz="3200" dirty="0"/>
          </a:p>
          <a:p>
            <a:pPr marL="404813" indent="-274638">
              <a:defRPr/>
            </a:pPr>
            <a:r>
              <a:rPr lang="en-US" sz="3200" i="1" dirty="0">
                <a:solidFill>
                  <a:srgbClr val="C00000"/>
                </a:solidFill>
              </a:rPr>
              <a:t>random access</a:t>
            </a:r>
          </a:p>
          <a:p>
            <a:pPr lvl="1">
              <a:defRPr/>
            </a:pPr>
            <a:r>
              <a:rPr lang="en-US" sz="2800" dirty="0"/>
              <a:t>channel not divided, allow collisions</a:t>
            </a:r>
          </a:p>
          <a:p>
            <a:pPr lvl="1">
              <a:defRPr/>
            </a:pPr>
            <a:r>
              <a:rPr lang="en-US" altLang="ja-JP" sz="2800" dirty="0"/>
              <a:t>“</a:t>
            </a:r>
            <a:r>
              <a:rPr lang="en-US" sz="2800" dirty="0"/>
              <a:t>recover</a:t>
            </a:r>
            <a:r>
              <a:rPr lang="en-US" altLang="ja-JP" sz="2800" dirty="0"/>
              <a:t>”</a:t>
            </a:r>
            <a:r>
              <a:rPr lang="en-US" sz="2800" dirty="0"/>
              <a:t> from collisions</a:t>
            </a:r>
            <a:endParaRPr lang="en-US" dirty="0"/>
          </a:p>
          <a:p>
            <a:pPr marL="404813" indent="-274638">
              <a:defRPr/>
            </a:pPr>
            <a:r>
              <a:rPr lang="en-US" sz="3200" dirty="0">
                <a:solidFill>
                  <a:srgbClr val="C00000"/>
                </a:solidFill>
              </a:rPr>
              <a:t>“taking turns</a:t>
            </a:r>
            <a:r>
              <a:rPr lang="en-US" altLang="ja-JP" sz="3200" dirty="0">
                <a:solidFill>
                  <a:srgbClr val="C00000"/>
                </a:solidFill>
              </a:rPr>
              <a:t>”</a:t>
            </a:r>
            <a:endParaRPr lang="en-US" sz="3200" dirty="0">
              <a:solidFill>
                <a:srgbClr val="C00000"/>
              </a:solidFill>
            </a:endParaRPr>
          </a:p>
          <a:p>
            <a:pPr lvl="1">
              <a:defRPr/>
            </a:pPr>
            <a:r>
              <a:rPr lang="en-US" sz="2800" dirty="0"/>
              <a:t>nodes take turns, but nodes with more to send can take longer turns</a:t>
            </a:r>
            <a:endParaRPr lang="en-US" sz="3200" dirty="0"/>
          </a:p>
        </p:txBody>
      </p:sp>
      <p:sp>
        <p:nvSpPr>
          <p:cNvPr id="6" name="Title 1">
            <a:extLst>
              <a:ext uri="{FF2B5EF4-FFF2-40B4-BE49-F238E27FC236}">
                <a16:creationId xmlns:a16="http://schemas.microsoft.com/office/drawing/2014/main" id="{B043E4E0-F124-1014-A4A6-C05A949A282B}"/>
              </a:ext>
            </a:extLst>
          </p:cNvPr>
          <p:cNvSpPr>
            <a:spLocks noGrp="1"/>
          </p:cNvSpPr>
          <p:nvPr>
            <p:ph type="title"/>
          </p:nvPr>
        </p:nvSpPr>
        <p:spPr>
          <a:xfrm>
            <a:off x="708660" y="-133081"/>
            <a:ext cx="10515600" cy="894622"/>
          </a:xfrm>
        </p:spPr>
        <p:txBody>
          <a:bodyPr>
            <a:normAutofit/>
          </a:bodyPr>
          <a:lstStyle/>
          <a:p>
            <a:r>
              <a:rPr lang="en-US" b="0" dirty="0">
                <a:latin typeface="+mn-lt"/>
              </a:rPr>
              <a:t>MAC protocols: taxonomy</a:t>
            </a:r>
            <a:endParaRPr lang="en-US" sz="4400" b="0" dirty="0">
              <a:latin typeface="+mn-lt"/>
            </a:endParaRPr>
          </a:p>
        </p:txBody>
      </p:sp>
    </p:spTree>
    <p:extLst>
      <p:ext uri="{BB962C8B-B14F-4D97-AF65-F5344CB8AC3E}">
        <p14:creationId xmlns:p14="http://schemas.microsoft.com/office/powerpoint/2010/main" val="109986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a:t>Link Layer: 6-</a:t>
            </a:r>
            <a:fld id="{C4204591-24BD-A542-B9D5-F8D8A88D2FEE}" type="slidenum">
              <a:rPr lang="en-US" smtClean="0"/>
              <a:pPr/>
              <a:t>13</a:t>
            </a:fld>
            <a:endParaRPr lang="en-US" dirty="0"/>
          </a:p>
        </p:txBody>
      </p:sp>
      <p:sp>
        <p:nvSpPr>
          <p:cNvPr id="43" name="Rectangle 3">
            <a:extLst>
              <a:ext uri="{FF2B5EF4-FFF2-40B4-BE49-F238E27FC236}">
                <a16:creationId xmlns:a16="http://schemas.microsoft.com/office/drawing/2014/main" id="{0A448D7E-58D9-064C-A6F1-E4409D3F3FEF}"/>
              </a:ext>
            </a:extLst>
          </p:cNvPr>
          <p:cNvSpPr txBox="1">
            <a:spLocks noChangeArrowheads="1"/>
          </p:cNvSpPr>
          <p:nvPr/>
        </p:nvSpPr>
        <p:spPr bwMode="auto">
          <a:xfrm>
            <a:off x="1192904" y="1459051"/>
            <a:ext cx="10230470" cy="293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lnSpc>
                <a:spcPct val="75000"/>
              </a:lnSpc>
              <a:buFont typeface="Wingdings" charset="0"/>
              <a:buNone/>
              <a:defRPr/>
            </a:pPr>
            <a:r>
              <a:rPr lang="en-US" sz="3200" kern="0" dirty="0">
                <a:solidFill>
                  <a:srgbClr val="C00000"/>
                </a:solidFill>
                <a:cs typeface="+mn-cs"/>
              </a:rPr>
              <a:t>TDMA: time division multiple access </a:t>
            </a:r>
          </a:p>
          <a:p>
            <a:pPr indent="-277813">
              <a:lnSpc>
                <a:spcPct val="100000"/>
              </a:lnSpc>
              <a:spcBef>
                <a:spcPts val="600"/>
              </a:spcBef>
              <a:defRPr/>
            </a:pPr>
            <a:r>
              <a:rPr lang="en-US" kern="0" dirty="0">
                <a:cs typeface="+mn-cs"/>
              </a:rPr>
              <a:t>access to channel in “rounds” </a:t>
            </a:r>
          </a:p>
          <a:p>
            <a:pPr indent="-277813">
              <a:lnSpc>
                <a:spcPct val="100000"/>
              </a:lnSpc>
              <a:spcBef>
                <a:spcPts val="600"/>
              </a:spcBef>
              <a:defRPr/>
            </a:pPr>
            <a:r>
              <a:rPr lang="en-US" kern="0" dirty="0">
                <a:cs typeface="+mn-cs"/>
              </a:rPr>
              <a:t>each station gets fixed length slot (length = packet transmission time) in each round </a:t>
            </a:r>
          </a:p>
          <a:p>
            <a:pPr indent="-277813">
              <a:lnSpc>
                <a:spcPct val="100000"/>
              </a:lnSpc>
              <a:spcBef>
                <a:spcPts val="600"/>
              </a:spcBef>
              <a:defRPr/>
            </a:pPr>
            <a:r>
              <a:rPr lang="en-US" kern="0" dirty="0">
                <a:cs typeface="+mn-cs"/>
              </a:rPr>
              <a:t>unused slots go idle </a:t>
            </a:r>
          </a:p>
          <a:p>
            <a:pPr indent="-277813">
              <a:lnSpc>
                <a:spcPct val="100000"/>
              </a:lnSpc>
              <a:spcBef>
                <a:spcPts val="600"/>
              </a:spcBef>
              <a:defRPr/>
            </a:pPr>
            <a:r>
              <a:rPr lang="en-US" kern="0" dirty="0">
                <a:cs typeface="+mn-cs"/>
              </a:rPr>
              <a:t>example: 6-station LAN, 1,3,4 have packets to send, slots 2,5,6 idle </a:t>
            </a:r>
            <a:endParaRPr lang="en-US" sz="3200" kern="0" dirty="0">
              <a:cs typeface="+mn-cs"/>
            </a:endParaRPr>
          </a:p>
        </p:txBody>
      </p:sp>
      <p:sp>
        <p:nvSpPr>
          <p:cNvPr id="44" name="Line 7">
            <a:extLst>
              <a:ext uri="{FF2B5EF4-FFF2-40B4-BE49-F238E27FC236}">
                <a16:creationId xmlns:a16="http://schemas.microsoft.com/office/drawing/2014/main" id="{A162B864-328B-BB4E-A401-8C10A01CA26E}"/>
              </a:ext>
            </a:extLst>
          </p:cNvPr>
          <p:cNvSpPr>
            <a:spLocks noChangeShapeType="1"/>
          </p:cNvSpPr>
          <p:nvPr/>
        </p:nvSpPr>
        <p:spPr bwMode="auto">
          <a:xfrm>
            <a:off x="2497001" y="5652397"/>
            <a:ext cx="6084887"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5" name="Rectangle 8">
            <a:extLst>
              <a:ext uri="{FF2B5EF4-FFF2-40B4-BE49-F238E27FC236}">
                <a16:creationId xmlns:a16="http://schemas.microsoft.com/office/drawing/2014/main" id="{5BF0ACED-1DF3-A344-A69A-823B25CE0FB0}"/>
              </a:ext>
            </a:extLst>
          </p:cNvPr>
          <p:cNvSpPr>
            <a:spLocks noChangeArrowheads="1"/>
          </p:cNvSpPr>
          <p:nvPr/>
        </p:nvSpPr>
        <p:spPr bwMode="auto">
          <a:xfrm>
            <a:off x="2719251" y="5425384"/>
            <a:ext cx="479425" cy="230188"/>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 name="Rectangle 10">
            <a:extLst>
              <a:ext uri="{FF2B5EF4-FFF2-40B4-BE49-F238E27FC236}">
                <a16:creationId xmlns:a16="http://schemas.microsoft.com/office/drawing/2014/main" id="{B5DDDA64-5C9C-D148-8420-B593565524B6}"/>
              </a:ext>
            </a:extLst>
          </p:cNvPr>
          <p:cNvSpPr>
            <a:spLocks noChangeArrowheads="1"/>
          </p:cNvSpPr>
          <p:nvPr/>
        </p:nvSpPr>
        <p:spPr bwMode="auto">
          <a:xfrm>
            <a:off x="3678101" y="5425384"/>
            <a:ext cx="479425" cy="230188"/>
          </a:xfrm>
          <a:prstGeom prst="rect">
            <a:avLst/>
          </a:prstGeom>
          <a:solidFill>
            <a:srgbClr val="FF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 name="Rectangle 11">
            <a:extLst>
              <a:ext uri="{FF2B5EF4-FFF2-40B4-BE49-F238E27FC236}">
                <a16:creationId xmlns:a16="http://schemas.microsoft.com/office/drawing/2014/main" id="{D9985277-7968-C842-9231-012104EC2F5E}"/>
              </a:ext>
            </a:extLst>
          </p:cNvPr>
          <p:cNvSpPr>
            <a:spLocks noChangeArrowheads="1"/>
          </p:cNvSpPr>
          <p:nvPr/>
        </p:nvSpPr>
        <p:spPr bwMode="auto">
          <a:xfrm>
            <a:off x="4152763" y="5425384"/>
            <a:ext cx="479425" cy="230188"/>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 name="Line 13">
            <a:extLst>
              <a:ext uri="{FF2B5EF4-FFF2-40B4-BE49-F238E27FC236}">
                <a16:creationId xmlns:a16="http://schemas.microsoft.com/office/drawing/2014/main" id="{F7E6C5C0-28CB-2C46-906A-E86EFCC6E088}"/>
              </a:ext>
            </a:extLst>
          </p:cNvPr>
          <p:cNvSpPr>
            <a:spLocks noChangeShapeType="1"/>
          </p:cNvSpPr>
          <p:nvPr/>
        </p:nvSpPr>
        <p:spPr bwMode="auto">
          <a:xfrm>
            <a:off x="2720838" y="5312672"/>
            <a:ext cx="0" cy="33813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 name="Line 16">
            <a:extLst>
              <a:ext uri="{FF2B5EF4-FFF2-40B4-BE49-F238E27FC236}">
                <a16:creationId xmlns:a16="http://schemas.microsoft.com/office/drawing/2014/main" id="{51E737FE-2977-8B4C-B4D9-80C37910A703}"/>
              </a:ext>
            </a:extLst>
          </p:cNvPr>
          <p:cNvSpPr>
            <a:spLocks noChangeShapeType="1"/>
          </p:cNvSpPr>
          <p:nvPr/>
        </p:nvSpPr>
        <p:spPr bwMode="auto">
          <a:xfrm>
            <a:off x="5586276" y="5315847"/>
            <a:ext cx="0" cy="3381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 name="Text Box 23">
            <a:extLst>
              <a:ext uri="{FF2B5EF4-FFF2-40B4-BE49-F238E27FC236}">
                <a16:creationId xmlns:a16="http://schemas.microsoft.com/office/drawing/2014/main" id="{48F8A2A9-DBD4-9443-B624-51C1A0D8AF14}"/>
              </a:ext>
            </a:extLst>
          </p:cNvPr>
          <p:cNvSpPr txBox="1">
            <a:spLocks noChangeArrowheads="1"/>
          </p:cNvSpPr>
          <p:nvPr/>
        </p:nvSpPr>
        <p:spPr bwMode="auto">
          <a:xfrm>
            <a:off x="2819263" y="5392047"/>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b="1" i="0" dirty="0">
                <a:solidFill>
                  <a:srgbClr val="FFFFFF"/>
                </a:solidFill>
                <a:latin typeface="Arial" charset="0"/>
              </a:rPr>
              <a:t>1</a:t>
            </a:r>
          </a:p>
        </p:txBody>
      </p:sp>
      <p:sp>
        <p:nvSpPr>
          <p:cNvPr id="51" name="Text Box 24">
            <a:extLst>
              <a:ext uri="{FF2B5EF4-FFF2-40B4-BE49-F238E27FC236}">
                <a16:creationId xmlns:a16="http://schemas.microsoft.com/office/drawing/2014/main" id="{4D91ED1E-2495-0E4F-9B3E-3AFE785C5C5C}"/>
              </a:ext>
            </a:extLst>
          </p:cNvPr>
          <p:cNvSpPr txBox="1">
            <a:spLocks noChangeArrowheads="1"/>
          </p:cNvSpPr>
          <p:nvPr/>
        </p:nvSpPr>
        <p:spPr bwMode="auto">
          <a:xfrm>
            <a:off x="3765413" y="5377759"/>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b="1" i="0" dirty="0">
                <a:solidFill>
                  <a:srgbClr val="FFFFFF"/>
                </a:solidFill>
                <a:latin typeface="Arial" charset="0"/>
              </a:rPr>
              <a:t>3</a:t>
            </a:r>
          </a:p>
        </p:txBody>
      </p:sp>
      <p:sp>
        <p:nvSpPr>
          <p:cNvPr id="52" name="Text Box 25">
            <a:extLst>
              <a:ext uri="{FF2B5EF4-FFF2-40B4-BE49-F238E27FC236}">
                <a16:creationId xmlns:a16="http://schemas.microsoft.com/office/drawing/2014/main" id="{AAF51084-5D55-9047-9D10-B125F32EE8BD}"/>
              </a:ext>
            </a:extLst>
          </p:cNvPr>
          <p:cNvSpPr txBox="1">
            <a:spLocks noChangeArrowheads="1"/>
          </p:cNvSpPr>
          <p:nvPr/>
        </p:nvSpPr>
        <p:spPr bwMode="auto">
          <a:xfrm>
            <a:off x="4230551" y="5384109"/>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b="1" i="0" dirty="0">
                <a:solidFill>
                  <a:srgbClr val="FFFFFF"/>
                </a:solidFill>
                <a:latin typeface="Arial" charset="0"/>
              </a:rPr>
              <a:t>4</a:t>
            </a:r>
          </a:p>
        </p:txBody>
      </p:sp>
      <p:sp>
        <p:nvSpPr>
          <p:cNvPr id="53" name="Rectangle 26">
            <a:extLst>
              <a:ext uri="{FF2B5EF4-FFF2-40B4-BE49-F238E27FC236}">
                <a16:creationId xmlns:a16="http://schemas.microsoft.com/office/drawing/2014/main" id="{EA2F25EA-1C55-8B45-8EA1-3A00A92F00F2}"/>
              </a:ext>
            </a:extLst>
          </p:cNvPr>
          <p:cNvSpPr>
            <a:spLocks noChangeArrowheads="1"/>
          </p:cNvSpPr>
          <p:nvPr/>
        </p:nvSpPr>
        <p:spPr bwMode="auto">
          <a:xfrm>
            <a:off x="5576751" y="5420622"/>
            <a:ext cx="479425" cy="230187"/>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 name="Rectangle 27">
            <a:extLst>
              <a:ext uri="{FF2B5EF4-FFF2-40B4-BE49-F238E27FC236}">
                <a16:creationId xmlns:a16="http://schemas.microsoft.com/office/drawing/2014/main" id="{39F06F1D-D0F6-4C49-99E0-AE58E606ADA5}"/>
              </a:ext>
            </a:extLst>
          </p:cNvPr>
          <p:cNvSpPr>
            <a:spLocks noChangeArrowheads="1"/>
          </p:cNvSpPr>
          <p:nvPr/>
        </p:nvSpPr>
        <p:spPr bwMode="auto">
          <a:xfrm>
            <a:off x="6535601" y="5420622"/>
            <a:ext cx="479425" cy="230187"/>
          </a:xfrm>
          <a:prstGeom prst="rect">
            <a:avLst/>
          </a:prstGeom>
          <a:solidFill>
            <a:srgbClr val="FF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 name="Rectangle 28">
            <a:extLst>
              <a:ext uri="{FF2B5EF4-FFF2-40B4-BE49-F238E27FC236}">
                <a16:creationId xmlns:a16="http://schemas.microsoft.com/office/drawing/2014/main" id="{80AEA40D-BFBF-704C-9415-CB79BC9BD49A}"/>
              </a:ext>
            </a:extLst>
          </p:cNvPr>
          <p:cNvSpPr>
            <a:spLocks noChangeArrowheads="1"/>
          </p:cNvSpPr>
          <p:nvPr/>
        </p:nvSpPr>
        <p:spPr bwMode="auto">
          <a:xfrm>
            <a:off x="7010263" y="5420622"/>
            <a:ext cx="479425" cy="230187"/>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 name="Line 29">
            <a:extLst>
              <a:ext uri="{FF2B5EF4-FFF2-40B4-BE49-F238E27FC236}">
                <a16:creationId xmlns:a16="http://schemas.microsoft.com/office/drawing/2014/main" id="{5025264D-4923-CA41-AB44-0965E9585DE5}"/>
              </a:ext>
            </a:extLst>
          </p:cNvPr>
          <p:cNvSpPr>
            <a:spLocks noChangeShapeType="1"/>
          </p:cNvSpPr>
          <p:nvPr/>
        </p:nvSpPr>
        <p:spPr bwMode="auto">
          <a:xfrm>
            <a:off x="5578338" y="5307909"/>
            <a:ext cx="0" cy="338138"/>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 name="Text Box 30">
            <a:extLst>
              <a:ext uri="{FF2B5EF4-FFF2-40B4-BE49-F238E27FC236}">
                <a16:creationId xmlns:a16="http://schemas.microsoft.com/office/drawing/2014/main" id="{9684285E-DFBE-DA4D-9AE4-55B5626A27C3}"/>
              </a:ext>
            </a:extLst>
          </p:cNvPr>
          <p:cNvSpPr txBox="1">
            <a:spLocks noChangeArrowheads="1"/>
          </p:cNvSpPr>
          <p:nvPr/>
        </p:nvSpPr>
        <p:spPr bwMode="auto">
          <a:xfrm>
            <a:off x="5676763" y="5387284"/>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b="1" i="0" dirty="0">
                <a:solidFill>
                  <a:srgbClr val="FFFFFF"/>
                </a:solidFill>
                <a:latin typeface="Arial" charset="0"/>
              </a:rPr>
              <a:t>1</a:t>
            </a:r>
          </a:p>
        </p:txBody>
      </p:sp>
      <p:sp>
        <p:nvSpPr>
          <p:cNvPr id="58" name="Text Box 31">
            <a:extLst>
              <a:ext uri="{FF2B5EF4-FFF2-40B4-BE49-F238E27FC236}">
                <a16:creationId xmlns:a16="http://schemas.microsoft.com/office/drawing/2014/main" id="{6E82E5EA-026E-7045-B1A4-9CC9C86E88B9}"/>
              </a:ext>
            </a:extLst>
          </p:cNvPr>
          <p:cNvSpPr txBox="1">
            <a:spLocks noChangeArrowheads="1"/>
          </p:cNvSpPr>
          <p:nvPr/>
        </p:nvSpPr>
        <p:spPr bwMode="auto">
          <a:xfrm>
            <a:off x="6622913" y="5372997"/>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b="1" i="0" dirty="0">
                <a:solidFill>
                  <a:srgbClr val="FFFFFF"/>
                </a:solidFill>
                <a:latin typeface="Arial" charset="0"/>
              </a:rPr>
              <a:t>3</a:t>
            </a:r>
          </a:p>
        </p:txBody>
      </p:sp>
      <p:sp>
        <p:nvSpPr>
          <p:cNvPr id="59" name="Text Box 32">
            <a:extLst>
              <a:ext uri="{FF2B5EF4-FFF2-40B4-BE49-F238E27FC236}">
                <a16:creationId xmlns:a16="http://schemas.microsoft.com/office/drawing/2014/main" id="{5B3E3799-80A5-7142-9795-9DF13D5FFEC6}"/>
              </a:ext>
            </a:extLst>
          </p:cNvPr>
          <p:cNvSpPr txBox="1">
            <a:spLocks noChangeArrowheads="1"/>
          </p:cNvSpPr>
          <p:nvPr/>
        </p:nvSpPr>
        <p:spPr bwMode="auto">
          <a:xfrm>
            <a:off x="7088051" y="5379347"/>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b="1" i="0" dirty="0">
                <a:solidFill>
                  <a:srgbClr val="FFFFFF"/>
                </a:solidFill>
                <a:latin typeface="Arial" charset="0"/>
              </a:rPr>
              <a:t>4</a:t>
            </a:r>
          </a:p>
        </p:txBody>
      </p:sp>
      <p:sp>
        <p:nvSpPr>
          <p:cNvPr id="60" name="Line 34">
            <a:extLst>
              <a:ext uri="{FF2B5EF4-FFF2-40B4-BE49-F238E27FC236}">
                <a16:creationId xmlns:a16="http://schemas.microsoft.com/office/drawing/2014/main" id="{14EBD35E-98E3-AF4C-839F-9C6CB952AFF2}"/>
              </a:ext>
            </a:extLst>
          </p:cNvPr>
          <p:cNvSpPr>
            <a:spLocks noChangeShapeType="1"/>
          </p:cNvSpPr>
          <p:nvPr/>
        </p:nvSpPr>
        <p:spPr bwMode="auto">
          <a:xfrm>
            <a:off x="320185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 name="Line 35">
            <a:extLst>
              <a:ext uri="{FF2B5EF4-FFF2-40B4-BE49-F238E27FC236}">
                <a16:creationId xmlns:a16="http://schemas.microsoft.com/office/drawing/2014/main" id="{F002AB0E-BA6B-6448-B7B9-3028A445D9C8}"/>
              </a:ext>
            </a:extLst>
          </p:cNvPr>
          <p:cNvSpPr>
            <a:spLocks noChangeShapeType="1"/>
          </p:cNvSpPr>
          <p:nvPr/>
        </p:nvSpPr>
        <p:spPr bwMode="auto">
          <a:xfrm>
            <a:off x="3678101" y="5422209"/>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 name="Line 36">
            <a:extLst>
              <a:ext uri="{FF2B5EF4-FFF2-40B4-BE49-F238E27FC236}">
                <a16:creationId xmlns:a16="http://schemas.microsoft.com/office/drawing/2014/main" id="{F10DFCB1-F5CE-2944-B5BD-75F801E54F04}"/>
              </a:ext>
            </a:extLst>
          </p:cNvPr>
          <p:cNvSpPr>
            <a:spLocks noChangeShapeType="1"/>
          </p:cNvSpPr>
          <p:nvPr/>
        </p:nvSpPr>
        <p:spPr bwMode="auto">
          <a:xfrm>
            <a:off x="4154351" y="5422209"/>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 name="Line 37">
            <a:extLst>
              <a:ext uri="{FF2B5EF4-FFF2-40B4-BE49-F238E27FC236}">
                <a16:creationId xmlns:a16="http://schemas.microsoft.com/office/drawing/2014/main" id="{5C202F74-B0E9-054A-BA6A-ED679E08BD08}"/>
              </a:ext>
            </a:extLst>
          </p:cNvPr>
          <p:cNvSpPr>
            <a:spLocks noChangeShapeType="1"/>
          </p:cNvSpPr>
          <p:nvPr/>
        </p:nvSpPr>
        <p:spPr bwMode="auto">
          <a:xfrm>
            <a:off x="4630601" y="5422209"/>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 name="Line 38">
            <a:extLst>
              <a:ext uri="{FF2B5EF4-FFF2-40B4-BE49-F238E27FC236}">
                <a16:creationId xmlns:a16="http://schemas.microsoft.com/office/drawing/2014/main" id="{17258870-A929-E743-9ABE-DE23B79DBE63}"/>
              </a:ext>
            </a:extLst>
          </p:cNvPr>
          <p:cNvSpPr>
            <a:spLocks noChangeShapeType="1"/>
          </p:cNvSpPr>
          <p:nvPr/>
        </p:nvSpPr>
        <p:spPr bwMode="auto">
          <a:xfrm>
            <a:off x="5111613" y="5412684"/>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 name="Line 39">
            <a:extLst>
              <a:ext uri="{FF2B5EF4-FFF2-40B4-BE49-F238E27FC236}">
                <a16:creationId xmlns:a16="http://schemas.microsoft.com/office/drawing/2014/main" id="{8AD32332-0DC8-9E49-947E-1BAEF13A514F}"/>
              </a:ext>
            </a:extLst>
          </p:cNvPr>
          <p:cNvSpPr>
            <a:spLocks noChangeShapeType="1"/>
          </p:cNvSpPr>
          <p:nvPr/>
        </p:nvSpPr>
        <p:spPr bwMode="auto">
          <a:xfrm>
            <a:off x="605935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 name="Line 40">
            <a:extLst>
              <a:ext uri="{FF2B5EF4-FFF2-40B4-BE49-F238E27FC236}">
                <a16:creationId xmlns:a16="http://schemas.microsoft.com/office/drawing/2014/main" id="{5AD88233-F39A-B84C-B2C9-4019C2559D7E}"/>
              </a:ext>
            </a:extLst>
          </p:cNvPr>
          <p:cNvSpPr>
            <a:spLocks noChangeShapeType="1"/>
          </p:cNvSpPr>
          <p:nvPr/>
        </p:nvSpPr>
        <p:spPr bwMode="auto">
          <a:xfrm>
            <a:off x="7007088" y="5412684"/>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 name="Line 41">
            <a:extLst>
              <a:ext uri="{FF2B5EF4-FFF2-40B4-BE49-F238E27FC236}">
                <a16:creationId xmlns:a16="http://schemas.microsoft.com/office/drawing/2014/main" id="{78671AB0-ED5E-5C4D-AC35-7C14A7C84172}"/>
              </a:ext>
            </a:extLst>
          </p:cNvPr>
          <p:cNvSpPr>
            <a:spLocks noChangeShapeType="1"/>
          </p:cNvSpPr>
          <p:nvPr/>
        </p:nvSpPr>
        <p:spPr bwMode="auto">
          <a:xfrm>
            <a:off x="7954826" y="5407922"/>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8" name="Line 42">
            <a:extLst>
              <a:ext uri="{FF2B5EF4-FFF2-40B4-BE49-F238E27FC236}">
                <a16:creationId xmlns:a16="http://schemas.microsoft.com/office/drawing/2014/main" id="{392BE166-36F8-ED44-B8F4-C49488BC9D2C}"/>
              </a:ext>
            </a:extLst>
          </p:cNvPr>
          <p:cNvSpPr>
            <a:spLocks noChangeShapeType="1"/>
          </p:cNvSpPr>
          <p:nvPr/>
        </p:nvSpPr>
        <p:spPr bwMode="auto">
          <a:xfrm>
            <a:off x="748810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 name="Line 43">
            <a:extLst>
              <a:ext uri="{FF2B5EF4-FFF2-40B4-BE49-F238E27FC236}">
                <a16:creationId xmlns:a16="http://schemas.microsoft.com/office/drawing/2014/main" id="{C6ED8042-7995-2346-BE45-DBFCD6A2739B}"/>
              </a:ext>
            </a:extLst>
          </p:cNvPr>
          <p:cNvSpPr>
            <a:spLocks noChangeShapeType="1"/>
          </p:cNvSpPr>
          <p:nvPr/>
        </p:nvSpPr>
        <p:spPr bwMode="auto">
          <a:xfrm>
            <a:off x="8435838" y="5322197"/>
            <a:ext cx="0" cy="338137"/>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Line 44">
            <a:extLst>
              <a:ext uri="{FF2B5EF4-FFF2-40B4-BE49-F238E27FC236}">
                <a16:creationId xmlns:a16="http://schemas.microsoft.com/office/drawing/2014/main" id="{DD22EBBA-AEC8-5E4C-AABA-D5D9CC143D9C}"/>
              </a:ext>
            </a:extLst>
          </p:cNvPr>
          <p:cNvSpPr>
            <a:spLocks noChangeShapeType="1"/>
          </p:cNvSpPr>
          <p:nvPr/>
        </p:nvSpPr>
        <p:spPr bwMode="auto">
          <a:xfrm>
            <a:off x="653560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1" name="Text Box 45">
            <a:extLst>
              <a:ext uri="{FF2B5EF4-FFF2-40B4-BE49-F238E27FC236}">
                <a16:creationId xmlns:a16="http://schemas.microsoft.com/office/drawing/2014/main" id="{F54AF62A-48FF-814D-8354-2867F36F7E4F}"/>
              </a:ext>
            </a:extLst>
          </p:cNvPr>
          <p:cNvSpPr txBox="1">
            <a:spLocks noChangeArrowheads="1"/>
          </p:cNvSpPr>
          <p:nvPr/>
        </p:nvSpPr>
        <p:spPr bwMode="auto">
          <a:xfrm>
            <a:off x="3765413" y="4793559"/>
            <a:ext cx="70485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i="0" dirty="0">
                <a:solidFill>
                  <a:srgbClr val="000000"/>
                </a:solidFill>
                <a:latin typeface="Arial" charset="0"/>
              </a:rPr>
              <a:t>6-slot</a:t>
            </a:r>
          </a:p>
          <a:p>
            <a:pPr eaLnBrk="0" fontAlgn="base" hangingPunct="0">
              <a:spcBef>
                <a:spcPct val="0"/>
              </a:spcBef>
              <a:spcAft>
                <a:spcPct val="0"/>
              </a:spcAft>
              <a:defRPr/>
            </a:pPr>
            <a:r>
              <a:rPr lang="en-US" sz="1600" i="0" dirty="0">
                <a:solidFill>
                  <a:srgbClr val="000000"/>
                </a:solidFill>
                <a:latin typeface="Arial" charset="0"/>
              </a:rPr>
              <a:t>frame</a:t>
            </a:r>
          </a:p>
        </p:txBody>
      </p:sp>
      <p:sp>
        <p:nvSpPr>
          <p:cNvPr id="72" name="Line 46">
            <a:extLst>
              <a:ext uri="{FF2B5EF4-FFF2-40B4-BE49-F238E27FC236}">
                <a16:creationId xmlns:a16="http://schemas.microsoft.com/office/drawing/2014/main" id="{7D7E0352-F8F2-5743-A848-9F53111F6B3D}"/>
              </a:ext>
            </a:extLst>
          </p:cNvPr>
          <p:cNvSpPr>
            <a:spLocks noChangeShapeType="1"/>
          </p:cNvSpPr>
          <p:nvPr/>
        </p:nvSpPr>
        <p:spPr bwMode="auto">
          <a:xfrm>
            <a:off x="4576626" y="5130109"/>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3" name="Line 47">
            <a:extLst>
              <a:ext uri="{FF2B5EF4-FFF2-40B4-BE49-F238E27FC236}">
                <a16:creationId xmlns:a16="http://schemas.microsoft.com/office/drawing/2014/main" id="{EBD725BA-5097-D14C-982A-992BE18BDBC1}"/>
              </a:ext>
            </a:extLst>
          </p:cNvPr>
          <p:cNvSpPr>
            <a:spLocks noChangeShapeType="1"/>
          </p:cNvSpPr>
          <p:nvPr/>
        </p:nvSpPr>
        <p:spPr bwMode="auto">
          <a:xfrm flipH="1">
            <a:off x="2731951" y="5125347"/>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4" name="Line 48">
            <a:extLst>
              <a:ext uri="{FF2B5EF4-FFF2-40B4-BE49-F238E27FC236}">
                <a16:creationId xmlns:a16="http://schemas.microsoft.com/office/drawing/2014/main" id="{E29434D8-2134-AC4C-88EE-1DEC7494A212}"/>
              </a:ext>
            </a:extLst>
          </p:cNvPr>
          <p:cNvSpPr>
            <a:spLocks noChangeShapeType="1"/>
          </p:cNvSpPr>
          <p:nvPr/>
        </p:nvSpPr>
        <p:spPr bwMode="auto">
          <a:xfrm>
            <a:off x="2711313" y="5038034"/>
            <a:ext cx="0" cy="304800"/>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5" name="Line 49">
            <a:extLst>
              <a:ext uri="{FF2B5EF4-FFF2-40B4-BE49-F238E27FC236}">
                <a16:creationId xmlns:a16="http://schemas.microsoft.com/office/drawing/2014/main" id="{DD6295BF-D109-B14A-8DA1-AE6AAF54DB81}"/>
              </a:ext>
            </a:extLst>
          </p:cNvPr>
          <p:cNvSpPr>
            <a:spLocks noChangeShapeType="1"/>
          </p:cNvSpPr>
          <p:nvPr/>
        </p:nvSpPr>
        <p:spPr bwMode="auto">
          <a:xfrm>
            <a:off x="5570401" y="5028509"/>
            <a:ext cx="0" cy="304800"/>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6" name="Text Box 51">
            <a:extLst>
              <a:ext uri="{FF2B5EF4-FFF2-40B4-BE49-F238E27FC236}">
                <a16:creationId xmlns:a16="http://schemas.microsoft.com/office/drawing/2014/main" id="{699B3453-7E1D-004F-906D-AF9515116690}"/>
              </a:ext>
            </a:extLst>
          </p:cNvPr>
          <p:cNvSpPr txBox="1">
            <a:spLocks noChangeArrowheads="1"/>
          </p:cNvSpPr>
          <p:nvPr/>
        </p:nvSpPr>
        <p:spPr bwMode="auto">
          <a:xfrm>
            <a:off x="6629263" y="4766572"/>
            <a:ext cx="70485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i="0" dirty="0">
                <a:solidFill>
                  <a:srgbClr val="000000"/>
                </a:solidFill>
                <a:latin typeface="Arial" charset="0"/>
              </a:rPr>
              <a:t>6-slot</a:t>
            </a:r>
          </a:p>
          <a:p>
            <a:pPr eaLnBrk="0" fontAlgn="base" hangingPunct="0">
              <a:spcBef>
                <a:spcPct val="0"/>
              </a:spcBef>
              <a:spcAft>
                <a:spcPct val="0"/>
              </a:spcAft>
              <a:defRPr/>
            </a:pPr>
            <a:r>
              <a:rPr lang="en-US" sz="1600" i="0" dirty="0">
                <a:solidFill>
                  <a:srgbClr val="000000"/>
                </a:solidFill>
                <a:latin typeface="Arial" charset="0"/>
              </a:rPr>
              <a:t>frame</a:t>
            </a:r>
          </a:p>
        </p:txBody>
      </p:sp>
      <p:sp>
        <p:nvSpPr>
          <p:cNvPr id="77" name="Line 52">
            <a:extLst>
              <a:ext uri="{FF2B5EF4-FFF2-40B4-BE49-F238E27FC236}">
                <a16:creationId xmlns:a16="http://schemas.microsoft.com/office/drawing/2014/main" id="{93CF78E3-E304-1F47-A737-21BE287F408C}"/>
              </a:ext>
            </a:extLst>
          </p:cNvPr>
          <p:cNvSpPr>
            <a:spLocks noChangeShapeType="1"/>
          </p:cNvSpPr>
          <p:nvPr/>
        </p:nvSpPr>
        <p:spPr bwMode="auto">
          <a:xfrm>
            <a:off x="7440476" y="5136459"/>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8" name="Line 53">
            <a:extLst>
              <a:ext uri="{FF2B5EF4-FFF2-40B4-BE49-F238E27FC236}">
                <a16:creationId xmlns:a16="http://schemas.microsoft.com/office/drawing/2014/main" id="{AB3A3849-AE7D-284D-84DC-79BD81FCD662}"/>
              </a:ext>
            </a:extLst>
          </p:cNvPr>
          <p:cNvSpPr>
            <a:spLocks noChangeShapeType="1"/>
          </p:cNvSpPr>
          <p:nvPr/>
        </p:nvSpPr>
        <p:spPr bwMode="auto">
          <a:xfrm flipH="1">
            <a:off x="5595801" y="5131697"/>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9" name="Line 55">
            <a:extLst>
              <a:ext uri="{FF2B5EF4-FFF2-40B4-BE49-F238E27FC236}">
                <a16:creationId xmlns:a16="http://schemas.microsoft.com/office/drawing/2014/main" id="{AE222EAA-A862-9447-9545-E85FC863E78C}"/>
              </a:ext>
            </a:extLst>
          </p:cNvPr>
          <p:cNvSpPr>
            <a:spLocks noChangeShapeType="1"/>
          </p:cNvSpPr>
          <p:nvPr/>
        </p:nvSpPr>
        <p:spPr bwMode="auto">
          <a:xfrm>
            <a:off x="8434251" y="5001522"/>
            <a:ext cx="0" cy="304800"/>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 name="Title 1">
            <a:extLst>
              <a:ext uri="{FF2B5EF4-FFF2-40B4-BE49-F238E27FC236}">
                <a16:creationId xmlns:a16="http://schemas.microsoft.com/office/drawing/2014/main" id="{5A265196-32C0-F081-8273-57A02D7D1591}"/>
              </a:ext>
            </a:extLst>
          </p:cNvPr>
          <p:cNvSpPr>
            <a:spLocks noGrp="1"/>
          </p:cNvSpPr>
          <p:nvPr>
            <p:ph type="title"/>
          </p:nvPr>
        </p:nvSpPr>
        <p:spPr>
          <a:xfrm>
            <a:off x="832507" y="-146406"/>
            <a:ext cx="10515600" cy="894622"/>
          </a:xfrm>
        </p:spPr>
        <p:txBody>
          <a:bodyPr>
            <a:normAutofit/>
          </a:bodyPr>
          <a:lstStyle/>
          <a:p>
            <a:r>
              <a:rPr lang="en-US" b="0" dirty="0">
                <a:latin typeface="+mn-lt"/>
              </a:rPr>
              <a:t>Channel partitioning MAC protocols: TDMA</a:t>
            </a:r>
            <a:endParaRPr lang="en-US" sz="4400" b="0" dirty="0">
              <a:latin typeface="+mn-lt"/>
            </a:endParaRPr>
          </a:p>
        </p:txBody>
      </p:sp>
    </p:spTree>
    <p:extLst>
      <p:ext uri="{BB962C8B-B14F-4D97-AF65-F5344CB8AC3E}">
        <p14:creationId xmlns:p14="http://schemas.microsoft.com/office/powerpoint/2010/main" val="2310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a:t>Link Layer: 6-</a:t>
            </a:r>
            <a:fld id="{C4204591-24BD-A542-B9D5-F8D8A88D2FEE}" type="slidenum">
              <a:rPr lang="en-US" smtClean="0"/>
              <a:pPr/>
              <a:t>14</a:t>
            </a:fld>
            <a:endParaRPr lang="en-US" dirty="0"/>
          </a:p>
        </p:txBody>
      </p:sp>
      <p:sp>
        <p:nvSpPr>
          <p:cNvPr id="106" name="Rectangle 3">
            <a:extLst>
              <a:ext uri="{FF2B5EF4-FFF2-40B4-BE49-F238E27FC236}">
                <a16:creationId xmlns:a16="http://schemas.microsoft.com/office/drawing/2014/main" id="{A94113D7-D843-6943-B334-D7CB4D1F9411}"/>
              </a:ext>
            </a:extLst>
          </p:cNvPr>
          <p:cNvSpPr txBox="1">
            <a:spLocks noChangeArrowheads="1"/>
          </p:cNvSpPr>
          <p:nvPr/>
        </p:nvSpPr>
        <p:spPr bwMode="auto">
          <a:xfrm>
            <a:off x="1097997" y="1404730"/>
            <a:ext cx="10457898" cy="2398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buFont typeface="Wingdings" charset="0"/>
              <a:buNone/>
              <a:defRPr/>
            </a:pPr>
            <a:r>
              <a:rPr lang="en-US" sz="3200" kern="0" dirty="0">
                <a:solidFill>
                  <a:srgbClr val="C00000"/>
                </a:solidFill>
                <a:cs typeface="+mn-cs"/>
              </a:rPr>
              <a:t>FDMA: frequency division multiple access </a:t>
            </a:r>
          </a:p>
          <a:p>
            <a:pPr indent="-277813">
              <a:lnSpc>
                <a:spcPct val="100000"/>
              </a:lnSpc>
              <a:spcBef>
                <a:spcPts val="600"/>
              </a:spcBef>
              <a:defRPr/>
            </a:pPr>
            <a:r>
              <a:rPr lang="en-US" sz="2400" kern="0" dirty="0">
                <a:cs typeface="+mn-cs"/>
              </a:rPr>
              <a:t>channel spectrum divided into frequency bands</a:t>
            </a:r>
          </a:p>
          <a:p>
            <a:pPr indent="-277813">
              <a:lnSpc>
                <a:spcPct val="100000"/>
              </a:lnSpc>
              <a:spcBef>
                <a:spcPts val="600"/>
              </a:spcBef>
              <a:defRPr/>
            </a:pPr>
            <a:r>
              <a:rPr lang="en-US" sz="2400" kern="0" dirty="0">
                <a:cs typeface="+mn-cs"/>
              </a:rPr>
              <a:t>each station assigned fixed frequency band</a:t>
            </a:r>
          </a:p>
          <a:p>
            <a:pPr indent="-277813">
              <a:lnSpc>
                <a:spcPct val="100000"/>
              </a:lnSpc>
              <a:spcBef>
                <a:spcPts val="600"/>
              </a:spcBef>
              <a:defRPr/>
            </a:pPr>
            <a:r>
              <a:rPr lang="en-US" sz="2400" kern="0" dirty="0">
                <a:cs typeface="+mn-cs"/>
              </a:rPr>
              <a:t>unused transmission time in frequency bands go idle </a:t>
            </a:r>
          </a:p>
          <a:p>
            <a:pPr indent="-277813">
              <a:lnSpc>
                <a:spcPct val="100000"/>
              </a:lnSpc>
              <a:spcBef>
                <a:spcPts val="600"/>
              </a:spcBef>
              <a:defRPr/>
            </a:pPr>
            <a:r>
              <a:rPr lang="en-US" sz="2400" kern="0" dirty="0">
                <a:cs typeface="+mn-cs"/>
              </a:rPr>
              <a:t>example: 6-station LAN, 1,3,4 have packet to send, frequency bands 2,5,6 idle </a:t>
            </a:r>
            <a:endParaRPr lang="en-US" kern="0" dirty="0">
              <a:cs typeface="+mn-cs"/>
            </a:endParaRPr>
          </a:p>
        </p:txBody>
      </p:sp>
      <p:sp>
        <p:nvSpPr>
          <p:cNvPr id="107" name="Rectangle 4">
            <a:extLst>
              <a:ext uri="{FF2B5EF4-FFF2-40B4-BE49-F238E27FC236}">
                <a16:creationId xmlns:a16="http://schemas.microsoft.com/office/drawing/2014/main" id="{FB019CDD-E472-AF4E-8949-C4737F99EB49}"/>
              </a:ext>
            </a:extLst>
          </p:cNvPr>
          <p:cNvSpPr>
            <a:spLocks noChangeArrowheads="1"/>
          </p:cNvSpPr>
          <p:nvPr/>
        </p:nvSpPr>
        <p:spPr bwMode="auto">
          <a:xfrm>
            <a:off x="6774416" y="4019343"/>
            <a:ext cx="627062" cy="225107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8" name="Line 5">
            <a:extLst>
              <a:ext uri="{FF2B5EF4-FFF2-40B4-BE49-F238E27FC236}">
                <a16:creationId xmlns:a16="http://schemas.microsoft.com/office/drawing/2014/main" id="{7AC0087E-78DE-BF46-9489-779BB31FF6F1}"/>
              </a:ext>
            </a:extLst>
          </p:cNvPr>
          <p:cNvSpPr>
            <a:spLocks noChangeShapeType="1"/>
          </p:cNvSpPr>
          <p:nvPr/>
        </p:nvSpPr>
        <p:spPr bwMode="auto">
          <a:xfrm flipV="1">
            <a:off x="6772828" y="5124243"/>
            <a:ext cx="622300" cy="15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9" name="Line 6">
            <a:extLst>
              <a:ext uri="{FF2B5EF4-FFF2-40B4-BE49-F238E27FC236}">
                <a16:creationId xmlns:a16="http://schemas.microsoft.com/office/drawing/2014/main" id="{9FC23187-FBDC-FA4B-B4E6-6E7E43341D35}"/>
              </a:ext>
            </a:extLst>
          </p:cNvPr>
          <p:cNvSpPr>
            <a:spLocks noChangeShapeType="1"/>
          </p:cNvSpPr>
          <p:nvPr/>
        </p:nvSpPr>
        <p:spPr bwMode="auto">
          <a:xfrm flipV="1">
            <a:off x="6768066" y="5516355"/>
            <a:ext cx="631825" cy="635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0" name="Line 7">
            <a:extLst>
              <a:ext uri="{FF2B5EF4-FFF2-40B4-BE49-F238E27FC236}">
                <a16:creationId xmlns:a16="http://schemas.microsoft.com/office/drawing/2014/main" id="{E641A772-5023-C846-9FAC-463AEB27F36B}"/>
              </a:ext>
            </a:extLst>
          </p:cNvPr>
          <p:cNvSpPr>
            <a:spLocks noChangeShapeType="1"/>
          </p:cNvSpPr>
          <p:nvPr/>
        </p:nvSpPr>
        <p:spPr bwMode="auto">
          <a:xfrm flipV="1">
            <a:off x="6772828" y="5902118"/>
            <a:ext cx="627063" cy="15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1" name="Line 8">
            <a:extLst>
              <a:ext uri="{FF2B5EF4-FFF2-40B4-BE49-F238E27FC236}">
                <a16:creationId xmlns:a16="http://schemas.microsoft.com/office/drawing/2014/main" id="{3C34D97D-BA0E-E54B-8121-E6DAAC9C5FB5}"/>
              </a:ext>
            </a:extLst>
          </p:cNvPr>
          <p:cNvSpPr>
            <a:spLocks noChangeShapeType="1"/>
          </p:cNvSpPr>
          <p:nvPr/>
        </p:nvSpPr>
        <p:spPr bwMode="auto">
          <a:xfrm flipV="1">
            <a:off x="6768066" y="4738480"/>
            <a:ext cx="631825" cy="635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2" name="Line 9">
            <a:extLst>
              <a:ext uri="{FF2B5EF4-FFF2-40B4-BE49-F238E27FC236}">
                <a16:creationId xmlns:a16="http://schemas.microsoft.com/office/drawing/2014/main" id="{EADC3381-A525-5746-A4EC-3AFDB46D7C0B}"/>
              </a:ext>
            </a:extLst>
          </p:cNvPr>
          <p:cNvSpPr>
            <a:spLocks noChangeShapeType="1"/>
          </p:cNvSpPr>
          <p:nvPr/>
        </p:nvSpPr>
        <p:spPr bwMode="auto">
          <a:xfrm flipV="1">
            <a:off x="6772828" y="4352718"/>
            <a:ext cx="631825" cy="635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3" name="Line 11">
            <a:extLst>
              <a:ext uri="{FF2B5EF4-FFF2-40B4-BE49-F238E27FC236}">
                <a16:creationId xmlns:a16="http://schemas.microsoft.com/office/drawing/2014/main" id="{CAEC1A74-CC07-704F-8130-3B0A0ED24D94}"/>
              </a:ext>
            </a:extLst>
          </p:cNvPr>
          <p:cNvSpPr>
            <a:spLocks noChangeShapeType="1"/>
          </p:cNvSpPr>
          <p:nvPr/>
        </p:nvSpPr>
        <p:spPr bwMode="auto">
          <a:xfrm>
            <a:off x="7493553" y="4292393"/>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4" name="Freeform 12">
            <a:extLst>
              <a:ext uri="{FF2B5EF4-FFF2-40B4-BE49-F238E27FC236}">
                <a16:creationId xmlns:a16="http://schemas.microsoft.com/office/drawing/2014/main" id="{4415498F-BA55-314D-A0E8-A4F7108E385D}"/>
              </a:ext>
            </a:extLst>
          </p:cNvPr>
          <p:cNvSpPr>
            <a:spLocks/>
          </p:cNvSpPr>
          <p:nvPr/>
        </p:nvSpPr>
        <p:spPr bwMode="auto">
          <a:xfrm>
            <a:off x="7641191" y="4173330"/>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3333CC"/>
          </a:solidFill>
          <a:ln w="19050"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5" name="Line 13">
            <a:extLst>
              <a:ext uri="{FF2B5EF4-FFF2-40B4-BE49-F238E27FC236}">
                <a16:creationId xmlns:a16="http://schemas.microsoft.com/office/drawing/2014/main" id="{F566D06F-DA9B-924F-A309-E705E264142F}"/>
              </a:ext>
            </a:extLst>
          </p:cNvPr>
          <p:cNvSpPr>
            <a:spLocks noChangeShapeType="1"/>
          </p:cNvSpPr>
          <p:nvPr/>
        </p:nvSpPr>
        <p:spPr bwMode="auto">
          <a:xfrm>
            <a:off x="7541178" y="4695618"/>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6" name="Line 15">
            <a:extLst>
              <a:ext uri="{FF2B5EF4-FFF2-40B4-BE49-F238E27FC236}">
                <a16:creationId xmlns:a16="http://schemas.microsoft.com/office/drawing/2014/main" id="{4AF0EC43-8F11-1A47-8304-4922215B14F2}"/>
              </a:ext>
            </a:extLst>
          </p:cNvPr>
          <p:cNvSpPr>
            <a:spLocks noChangeShapeType="1"/>
          </p:cNvSpPr>
          <p:nvPr/>
        </p:nvSpPr>
        <p:spPr bwMode="auto">
          <a:xfrm>
            <a:off x="7541178" y="5094080"/>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7" name="Freeform 16">
            <a:extLst>
              <a:ext uri="{FF2B5EF4-FFF2-40B4-BE49-F238E27FC236}">
                <a16:creationId xmlns:a16="http://schemas.microsoft.com/office/drawing/2014/main" id="{AB06C57E-A006-8040-A27E-949550E4FE8F}"/>
              </a:ext>
            </a:extLst>
          </p:cNvPr>
          <p:cNvSpPr>
            <a:spLocks/>
          </p:cNvSpPr>
          <p:nvPr/>
        </p:nvSpPr>
        <p:spPr bwMode="auto">
          <a:xfrm>
            <a:off x="7688816" y="4975018"/>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18" name="Group 17">
            <a:extLst>
              <a:ext uri="{FF2B5EF4-FFF2-40B4-BE49-F238E27FC236}">
                <a16:creationId xmlns:a16="http://schemas.microsoft.com/office/drawing/2014/main" id="{0C46EA38-B2CC-E242-A036-92D6D5CB1BD1}"/>
              </a:ext>
            </a:extLst>
          </p:cNvPr>
          <p:cNvGrpSpPr>
            <a:grpSpLocks/>
          </p:cNvGrpSpPr>
          <p:nvPr/>
        </p:nvGrpSpPr>
        <p:grpSpPr bwMode="auto">
          <a:xfrm>
            <a:off x="7558641" y="5379830"/>
            <a:ext cx="2228850" cy="119063"/>
            <a:chOff x="1884" y="2826"/>
            <a:chExt cx="1404" cy="75"/>
          </a:xfrm>
        </p:grpSpPr>
        <p:sp>
          <p:nvSpPr>
            <p:cNvPr id="119" name="Line 18">
              <a:extLst>
                <a:ext uri="{FF2B5EF4-FFF2-40B4-BE49-F238E27FC236}">
                  <a16:creationId xmlns:a16="http://schemas.microsoft.com/office/drawing/2014/main" id="{4C5A6A23-131D-3D4A-A858-616AD50DEFFF}"/>
                </a:ext>
              </a:extLst>
            </p:cNvPr>
            <p:cNvSpPr>
              <a:spLocks noChangeShapeType="1"/>
            </p:cNvSpPr>
            <p:nvPr/>
          </p:nvSpPr>
          <p:spPr bwMode="auto">
            <a:xfrm>
              <a:off x="1884" y="2901"/>
              <a:ext cx="1404" cy="0"/>
            </a:xfrm>
            <a:prstGeom prst="line">
              <a:avLst/>
            </a:prstGeom>
            <a:noFill/>
            <a:ln w="19050">
              <a:no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0" name="Freeform 19">
              <a:extLst>
                <a:ext uri="{FF2B5EF4-FFF2-40B4-BE49-F238E27FC236}">
                  <a16:creationId xmlns:a16="http://schemas.microsoft.com/office/drawing/2014/main" id="{AD858F7D-3B6B-6C4E-9D01-B6641A9BF839}"/>
                </a:ext>
              </a:extLst>
            </p:cNvPr>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121" name="Line 20">
            <a:extLst>
              <a:ext uri="{FF2B5EF4-FFF2-40B4-BE49-F238E27FC236}">
                <a16:creationId xmlns:a16="http://schemas.microsoft.com/office/drawing/2014/main" id="{C3DEAD67-CC99-8145-991E-0D18A9400CC1}"/>
              </a:ext>
            </a:extLst>
          </p:cNvPr>
          <p:cNvSpPr>
            <a:spLocks noChangeShapeType="1"/>
          </p:cNvSpPr>
          <p:nvPr/>
        </p:nvSpPr>
        <p:spPr bwMode="auto">
          <a:xfrm>
            <a:off x="7588803" y="5905293"/>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2" name="Text Box 22">
            <a:extLst>
              <a:ext uri="{FF2B5EF4-FFF2-40B4-BE49-F238E27FC236}">
                <a16:creationId xmlns:a16="http://schemas.microsoft.com/office/drawing/2014/main" id="{76166768-A0A0-D047-AF51-584B5A200775}"/>
              </a:ext>
            </a:extLst>
          </p:cNvPr>
          <p:cNvSpPr txBox="1">
            <a:spLocks noChangeArrowheads="1"/>
          </p:cNvSpPr>
          <p:nvPr/>
        </p:nvSpPr>
        <p:spPr bwMode="auto">
          <a:xfrm rot="-5400000">
            <a:off x="5570297" y="4899612"/>
            <a:ext cx="1873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i="0" dirty="0">
                <a:solidFill>
                  <a:srgbClr val="000000"/>
                </a:solidFill>
                <a:latin typeface="Arial" charset="0"/>
              </a:rPr>
              <a:t>frequency bands</a:t>
            </a:r>
          </a:p>
        </p:txBody>
      </p:sp>
      <p:sp>
        <p:nvSpPr>
          <p:cNvPr id="123" name="Text Box 23">
            <a:extLst>
              <a:ext uri="{FF2B5EF4-FFF2-40B4-BE49-F238E27FC236}">
                <a16:creationId xmlns:a16="http://schemas.microsoft.com/office/drawing/2014/main" id="{17DE17BD-A94E-DA4D-AAF6-A402FC36902D}"/>
              </a:ext>
            </a:extLst>
          </p:cNvPr>
          <p:cNvSpPr txBox="1">
            <a:spLocks noChangeArrowheads="1"/>
          </p:cNvSpPr>
          <p:nvPr/>
        </p:nvSpPr>
        <p:spPr bwMode="auto">
          <a:xfrm rot="67766">
            <a:off x="9479516" y="3841543"/>
            <a:ext cx="6159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i="0" dirty="0">
                <a:solidFill>
                  <a:srgbClr val="000000"/>
                </a:solidFill>
                <a:latin typeface="Arial" charset="0"/>
              </a:rPr>
              <a:t>time</a:t>
            </a:r>
          </a:p>
        </p:txBody>
      </p:sp>
      <p:sp>
        <p:nvSpPr>
          <p:cNvPr id="124" name="Freeform 54">
            <a:extLst>
              <a:ext uri="{FF2B5EF4-FFF2-40B4-BE49-F238E27FC236}">
                <a16:creationId xmlns:a16="http://schemas.microsoft.com/office/drawing/2014/main" id="{7AD42071-4F64-B843-A1C6-7FCBFED04E99}"/>
              </a:ext>
            </a:extLst>
          </p:cNvPr>
          <p:cNvSpPr>
            <a:spLocks/>
          </p:cNvSpPr>
          <p:nvPr/>
        </p:nvSpPr>
        <p:spPr bwMode="auto">
          <a:xfrm>
            <a:off x="4178853" y="4228893"/>
            <a:ext cx="595313" cy="1538287"/>
          </a:xfrm>
          <a:custGeom>
            <a:avLst/>
            <a:gdLst>
              <a:gd name="T0" fmla="*/ 2147483647 w 375"/>
              <a:gd name="T1" fmla="*/ 0 h 969"/>
              <a:gd name="T2" fmla="*/ 0 w 375"/>
              <a:gd name="T3" fmla="*/ 2147483647 h 969"/>
              <a:gd name="T4" fmla="*/ 2147483647 w 375"/>
              <a:gd name="T5" fmla="*/ 2147483647 h 969"/>
              <a:gd name="T6" fmla="*/ 2147483647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rgbClr val="000000"/>
              </a:gs>
              <a:gs pos="100000">
                <a:srgbClr val="FFFFFF"/>
              </a:gs>
            </a:gsLst>
            <a:lin ang="0" scaled="1"/>
          </a:gradFill>
          <a:ln>
            <a:noFill/>
          </a:ln>
          <a:effectLst/>
          <a:extLst>
            <a:ext uri="{91240B29-F687-4f45-9708-019B960494DF}">
              <a14:hiddenLine xmlns="" xmlns:a14="http://schemas.microsoft.com/office/drawing/2010/main" w="3175"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25" name="Group 56">
            <a:extLst>
              <a:ext uri="{FF2B5EF4-FFF2-40B4-BE49-F238E27FC236}">
                <a16:creationId xmlns:a16="http://schemas.microsoft.com/office/drawing/2014/main" id="{34B5CE52-E522-7047-BA9D-9BB20B9F9ADA}"/>
              </a:ext>
            </a:extLst>
          </p:cNvPr>
          <p:cNvGrpSpPr>
            <a:grpSpLocks/>
          </p:cNvGrpSpPr>
          <p:nvPr/>
        </p:nvGrpSpPr>
        <p:grpSpPr bwMode="auto">
          <a:xfrm>
            <a:off x="2440541" y="4867068"/>
            <a:ext cx="1666875" cy="314325"/>
            <a:chOff x="1614" y="1494"/>
            <a:chExt cx="1050" cy="198"/>
          </a:xfrm>
        </p:grpSpPr>
        <p:sp>
          <p:nvSpPr>
            <p:cNvPr id="126" name="Rectangle 57">
              <a:extLst>
                <a:ext uri="{FF2B5EF4-FFF2-40B4-BE49-F238E27FC236}">
                  <a16:creationId xmlns:a16="http://schemas.microsoft.com/office/drawing/2014/main" id="{35185768-7475-464D-9B46-EAE338591F92}"/>
                </a:ext>
              </a:extLst>
            </p:cNvPr>
            <p:cNvSpPr>
              <a:spLocks noChangeArrowheads="1"/>
            </p:cNvSpPr>
            <p:nvPr/>
          </p:nvSpPr>
          <p:spPr bwMode="auto">
            <a:xfrm>
              <a:off x="2358" y="1500"/>
              <a:ext cx="168" cy="174"/>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7" name="Freeform 58">
              <a:extLst>
                <a:ext uri="{FF2B5EF4-FFF2-40B4-BE49-F238E27FC236}">
                  <a16:creationId xmlns:a16="http://schemas.microsoft.com/office/drawing/2014/main" id="{DE23B659-5071-9E47-B3AE-975CCCF9CC6B}"/>
                </a:ext>
              </a:extLst>
            </p:cNvPr>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rgbClr val="000000"/>
                </a:gs>
                <a:gs pos="50000">
                  <a:srgbClr val="FFFFFF"/>
                </a:gs>
                <a:gs pos="100000">
                  <a:srgbClr val="000000"/>
                </a:gs>
              </a:gsLst>
              <a:lin ang="5400000" scaled="1"/>
            </a:gra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59">
              <a:extLst>
                <a:ext uri="{FF2B5EF4-FFF2-40B4-BE49-F238E27FC236}">
                  <a16:creationId xmlns:a16="http://schemas.microsoft.com/office/drawing/2014/main" id="{4CF64D39-F6A5-B043-AE9F-C0E095A8923D}"/>
                </a:ext>
              </a:extLst>
            </p:cNvPr>
            <p:cNvSpPr>
              <a:spLocks noChangeArrowheads="1"/>
            </p:cNvSpPr>
            <p:nvPr/>
          </p:nvSpPr>
          <p:spPr bwMode="auto">
            <a:xfrm>
              <a:off x="2502" y="1506"/>
              <a:ext cx="62" cy="168"/>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9" name="Line 60">
              <a:extLst>
                <a:ext uri="{FF2B5EF4-FFF2-40B4-BE49-F238E27FC236}">
                  <a16:creationId xmlns:a16="http://schemas.microsoft.com/office/drawing/2014/main" id="{1E0950E2-1737-0848-B4CE-20AE13DCBACB}"/>
                </a:ext>
              </a:extLst>
            </p:cNvPr>
            <p:cNvSpPr>
              <a:spLocks noChangeShapeType="1"/>
            </p:cNvSpPr>
            <p:nvPr/>
          </p:nvSpPr>
          <p:spPr bwMode="auto">
            <a:xfrm>
              <a:off x="2526" y="1584"/>
              <a:ext cx="138"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133" name="Text Box 69">
            <a:extLst>
              <a:ext uri="{FF2B5EF4-FFF2-40B4-BE49-F238E27FC236}">
                <a16:creationId xmlns:a16="http://schemas.microsoft.com/office/drawing/2014/main" id="{D3E65D95-5225-584A-9047-05868BCE9508}"/>
              </a:ext>
            </a:extLst>
          </p:cNvPr>
          <p:cNvSpPr txBox="1">
            <a:spLocks noChangeArrowheads="1"/>
          </p:cNvSpPr>
          <p:nvPr/>
        </p:nvSpPr>
        <p:spPr bwMode="auto">
          <a:xfrm>
            <a:off x="2589766" y="5579855"/>
            <a:ext cx="12890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i="0" dirty="0">
                <a:solidFill>
                  <a:srgbClr val="000000"/>
                </a:solidFill>
                <a:latin typeface="Arial" charset="0"/>
              </a:rPr>
              <a:t>FDM cable</a:t>
            </a:r>
          </a:p>
        </p:txBody>
      </p:sp>
      <p:sp>
        <p:nvSpPr>
          <p:cNvPr id="5" name="Freeform 4">
            <a:extLst>
              <a:ext uri="{FF2B5EF4-FFF2-40B4-BE49-F238E27FC236}">
                <a16:creationId xmlns:a16="http://schemas.microsoft.com/office/drawing/2014/main" id="{9A0270D6-4A2D-1440-9DDD-3F93BFED8457}"/>
              </a:ext>
            </a:extLst>
          </p:cNvPr>
          <p:cNvSpPr/>
          <p:nvPr/>
        </p:nvSpPr>
        <p:spPr>
          <a:xfrm>
            <a:off x="5002905" y="5527821"/>
            <a:ext cx="1003515"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5148A4D-594A-A94D-A5E8-FC72A487E4BC}"/>
              </a:ext>
            </a:extLst>
          </p:cNvPr>
          <p:cNvGrpSpPr/>
          <p:nvPr/>
        </p:nvGrpSpPr>
        <p:grpSpPr>
          <a:xfrm>
            <a:off x="5000976" y="4204816"/>
            <a:ext cx="907351" cy="280296"/>
            <a:chOff x="4298196" y="6444710"/>
            <a:chExt cx="907351" cy="280296"/>
          </a:xfrm>
        </p:grpSpPr>
        <p:sp>
          <p:nvSpPr>
            <p:cNvPr id="134" name="Freeform 133">
              <a:extLst>
                <a:ext uri="{FF2B5EF4-FFF2-40B4-BE49-F238E27FC236}">
                  <a16:creationId xmlns:a16="http://schemas.microsoft.com/office/drawing/2014/main" id="{C419FC4E-49FE-3642-80AD-AAE6918A7757}"/>
                </a:ext>
              </a:extLst>
            </p:cNvPr>
            <p:cNvSpPr/>
            <p:nvPr/>
          </p:nvSpPr>
          <p:spPr>
            <a:xfrm>
              <a:off x="4298196" y="6444710"/>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a:extLst>
                <a:ext uri="{FF2B5EF4-FFF2-40B4-BE49-F238E27FC236}">
                  <a16:creationId xmlns:a16="http://schemas.microsoft.com/office/drawing/2014/main" id="{473D5352-C1A7-7E4B-9326-FE6B9BF0A5AA}"/>
                </a:ext>
              </a:extLst>
            </p:cNvPr>
            <p:cNvSpPr/>
            <p:nvPr/>
          </p:nvSpPr>
          <p:spPr>
            <a:xfrm>
              <a:off x="4749638" y="6449877"/>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2F59B8CB-4346-D742-A279-4850646C075E}"/>
              </a:ext>
            </a:extLst>
          </p:cNvPr>
          <p:cNvGrpSpPr/>
          <p:nvPr/>
        </p:nvGrpSpPr>
        <p:grpSpPr>
          <a:xfrm>
            <a:off x="4979505" y="4883429"/>
            <a:ext cx="993354" cy="277839"/>
            <a:chOff x="4343400" y="5348498"/>
            <a:chExt cx="993354" cy="277839"/>
          </a:xfrm>
        </p:grpSpPr>
        <p:sp>
          <p:nvSpPr>
            <p:cNvPr id="138" name="Freeform 137">
              <a:extLst>
                <a:ext uri="{FF2B5EF4-FFF2-40B4-BE49-F238E27FC236}">
                  <a16:creationId xmlns:a16="http://schemas.microsoft.com/office/drawing/2014/main" id="{256BD977-F2A8-9E41-ADA8-C51B7FED488E}"/>
                </a:ext>
              </a:extLst>
            </p:cNvPr>
            <p:cNvSpPr/>
            <p:nvPr/>
          </p:nvSpPr>
          <p:spPr>
            <a:xfrm>
              <a:off x="4343400" y="5348498"/>
              <a:ext cx="614122"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a:extLst>
                <a:ext uri="{FF2B5EF4-FFF2-40B4-BE49-F238E27FC236}">
                  <a16:creationId xmlns:a16="http://schemas.microsoft.com/office/drawing/2014/main" id="{3FA4DA1D-7930-274D-A8BC-73EA2CC3EB94}"/>
                </a:ext>
              </a:extLst>
            </p:cNvPr>
            <p:cNvSpPr/>
            <p:nvPr/>
          </p:nvSpPr>
          <p:spPr>
            <a:xfrm>
              <a:off x="4951503" y="5353664"/>
              <a:ext cx="385251" cy="272673"/>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 name="connsiteX0" fmla="*/ 0 w 1836551"/>
                <a:gd name="connsiteY0" fmla="*/ 228603 h 437831"/>
                <a:gd name="connsiteX1" fmla="*/ 100739 w 1836551"/>
                <a:gd name="connsiteY1" fmla="*/ 3 h 437831"/>
                <a:gd name="connsiteX2" fmla="*/ 286719 w 1836551"/>
                <a:gd name="connsiteY2" fmla="*/ 430081 h 437831"/>
                <a:gd name="connsiteX3" fmla="*/ 480448 w 1836551"/>
                <a:gd name="connsiteY3" fmla="*/ 7752 h 437831"/>
                <a:gd name="connsiteX4" fmla="*/ 681926 w 1836551"/>
                <a:gd name="connsiteY4" fmla="*/ 433956 h 437831"/>
                <a:gd name="connsiteX5" fmla="*/ 867905 w 1836551"/>
                <a:gd name="connsiteY5" fmla="*/ 7752 h 437831"/>
                <a:gd name="connsiteX6" fmla="*/ 1061634 w 1836551"/>
                <a:gd name="connsiteY6" fmla="*/ 430081 h 437831"/>
                <a:gd name="connsiteX7" fmla="*/ 1255363 w 1836551"/>
                <a:gd name="connsiteY7" fmla="*/ 3878 h 437831"/>
                <a:gd name="connsiteX8" fmla="*/ 1452966 w 1836551"/>
                <a:gd name="connsiteY8" fmla="*/ 430081 h 437831"/>
                <a:gd name="connsiteX9" fmla="*/ 1638946 w 1836551"/>
                <a:gd name="connsiteY9" fmla="*/ 3878 h 437831"/>
                <a:gd name="connsiteX10" fmla="*/ 1836550 w 1836551"/>
                <a:gd name="connsiteY10" fmla="*/ 437830 h 437831"/>
                <a:gd name="connsiteX0" fmla="*/ 0 w 1638946"/>
                <a:gd name="connsiteY0" fmla="*/ 228603 h 433956"/>
                <a:gd name="connsiteX1" fmla="*/ 100739 w 1638946"/>
                <a:gd name="connsiteY1" fmla="*/ 3 h 433956"/>
                <a:gd name="connsiteX2" fmla="*/ 286719 w 1638946"/>
                <a:gd name="connsiteY2" fmla="*/ 430081 h 433956"/>
                <a:gd name="connsiteX3" fmla="*/ 480448 w 1638946"/>
                <a:gd name="connsiteY3" fmla="*/ 7752 h 433956"/>
                <a:gd name="connsiteX4" fmla="*/ 681926 w 1638946"/>
                <a:gd name="connsiteY4" fmla="*/ 433956 h 433956"/>
                <a:gd name="connsiteX5" fmla="*/ 867905 w 1638946"/>
                <a:gd name="connsiteY5" fmla="*/ 7752 h 433956"/>
                <a:gd name="connsiteX6" fmla="*/ 1061634 w 1638946"/>
                <a:gd name="connsiteY6" fmla="*/ 430081 h 433956"/>
                <a:gd name="connsiteX7" fmla="*/ 1255363 w 1638946"/>
                <a:gd name="connsiteY7" fmla="*/ 3878 h 433956"/>
                <a:gd name="connsiteX8" fmla="*/ 1452966 w 1638946"/>
                <a:gd name="connsiteY8" fmla="*/ 430081 h 433956"/>
                <a:gd name="connsiteX9" fmla="*/ 1638946 w 1638946"/>
                <a:gd name="connsiteY9" fmla="*/ 3878 h 433956"/>
                <a:gd name="connsiteX0" fmla="*/ 0 w 1452965"/>
                <a:gd name="connsiteY0" fmla="*/ 228603 h 433956"/>
                <a:gd name="connsiteX1" fmla="*/ 100739 w 1452965"/>
                <a:gd name="connsiteY1" fmla="*/ 3 h 433956"/>
                <a:gd name="connsiteX2" fmla="*/ 286719 w 1452965"/>
                <a:gd name="connsiteY2" fmla="*/ 430081 h 433956"/>
                <a:gd name="connsiteX3" fmla="*/ 480448 w 1452965"/>
                <a:gd name="connsiteY3" fmla="*/ 7752 h 433956"/>
                <a:gd name="connsiteX4" fmla="*/ 681926 w 1452965"/>
                <a:gd name="connsiteY4" fmla="*/ 433956 h 433956"/>
                <a:gd name="connsiteX5" fmla="*/ 867905 w 1452965"/>
                <a:gd name="connsiteY5" fmla="*/ 7752 h 433956"/>
                <a:gd name="connsiteX6" fmla="*/ 1061634 w 1452965"/>
                <a:gd name="connsiteY6" fmla="*/ 430081 h 433956"/>
                <a:gd name="connsiteX7" fmla="*/ 1255363 w 1452965"/>
                <a:gd name="connsiteY7" fmla="*/ 3878 h 433956"/>
                <a:gd name="connsiteX8" fmla="*/ 1452966 w 1452965"/>
                <a:gd name="connsiteY8" fmla="*/ 430081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15300"/>
                <a:gd name="connsiteY0" fmla="*/ 228603 h 433956"/>
                <a:gd name="connsiteX1" fmla="*/ 100739 w 1215300"/>
                <a:gd name="connsiteY1" fmla="*/ 3 h 433956"/>
                <a:gd name="connsiteX2" fmla="*/ 286719 w 1215300"/>
                <a:gd name="connsiteY2" fmla="*/ 430081 h 433956"/>
                <a:gd name="connsiteX3" fmla="*/ 480448 w 1215300"/>
                <a:gd name="connsiteY3" fmla="*/ 7752 h 433956"/>
                <a:gd name="connsiteX4" fmla="*/ 681926 w 1215300"/>
                <a:gd name="connsiteY4" fmla="*/ 433956 h 433956"/>
                <a:gd name="connsiteX5" fmla="*/ 867905 w 1215300"/>
                <a:gd name="connsiteY5" fmla="*/ 7752 h 433956"/>
                <a:gd name="connsiteX6" fmla="*/ 1061634 w 1215300"/>
                <a:gd name="connsiteY6" fmla="*/ 430081 h 433956"/>
                <a:gd name="connsiteX7" fmla="*/ 1215300 w 1215300"/>
                <a:gd name="connsiteY7" fmla="*/ 200945 h 43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300" h="433956">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1003735" y="397882"/>
                    <a:pt x="1061634" y="430081"/>
                  </a:cubicBezTo>
                  <a:cubicBezTo>
                    <a:pt x="1119533" y="462280"/>
                    <a:pt x="1190142" y="281793"/>
                    <a:pt x="1215300" y="2009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2BC32B95-535F-DFCB-CE87-ED9C0B34620E}"/>
              </a:ext>
            </a:extLst>
          </p:cNvPr>
          <p:cNvSpPr>
            <a:spLocks noGrp="1"/>
          </p:cNvSpPr>
          <p:nvPr>
            <p:ph type="title"/>
          </p:nvPr>
        </p:nvSpPr>
        <p:spPr>
          <a:xfrm>
            <a:off x="650527" y="-140507"/>
            <a:ext cx="10515600" cy="894622"/>
          </a:xfrm>
        </p:spPr>
        <p:txBody>
          <a:bodyPr>
            <a:normAutofit/>
          </a:bodyPr>
          <a:lstStyle/>
          <a:p>
            <a:r>
              <a:rPr lang="en-US" b="0" dirty="0">
                <a:latin typeface="+mn-lt"/>
              </a:rPr>
              <a:t>Channel partitioning MAC protocols: FDMA</a:t>
            </a:r>
            <a:endParaRPr lang="en-US" sz="4400" b="0" dirty="0">
              <a:latin typeface="+mn-lt"/>
            </a:endParaRPr>
          </a:p>
        </p:txBody>
      </p:sp>
    </p:spTree>
    <p:extLst>
      <p:ext uri="{BB962C8B-B14F-4D97-AF65-F5344CB8AC3E}">
        <p14:creationId xmlns:p14="http://schemas.microsoft.com/office/powerpoint/2010/main" val="381748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36" name="Rectangle 3">
            <a:extLst>
              <a:ext uri="{FF2B5EF4-FFF2-40B4-BE49-F238E27FC236}">
                <a16:creationId xmlns:a16="http://schemas.microsoft.com/office/drawing/2014/main" id="{0F0D1BE9-A129-4E48-8684-AB67559565A2}"/>
              </a:ext>
            </a:extLst>
          </p:cNvPr>
          <p:cNvSpPr txBox="1">
            <a:spLocks noChangeArrowheads="1"/>
          </p:cNvSpPr>
          <p:nvPr/>
        </p:nvSpPr>
        <p:spPr>
          <a:xfrm>
            <a:off x="904460" y="1438619"/>
            <a:ext cx="11393557" cy="48959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74638">
              <a:lnSpc>
                <a:spcPct val="75000"/>
              </a:lnSpc>
              <a:defRPr/>
            </a:pPr>
            <a:r>
              <a:rPr lang="en-US" sz="3200" dirty="0"/>
              <a:t>when node has packet to send</a:t>
            </a:r>
          </a:p>
          <a:p>
            <a:pPr lvl="1">
              <a:lnSpc>
                <a:spcPct val="75000"/>
              </a:lnSpc>
              <a:defRPr/>
            </a:pPr>
            <a:r>
              <a:rPr lang="en-US" sz="2800" dirty="0"/>
              <a:t>transmit at full channel data rate R.</a:t>
            </a:r>
          </a:p>
          <a:p>
            <a:pPr lvl="1">
              <a:lnSpc>
                <a:spcPct val="75000"/>
              </a:lnSpc>
              <a:defRPr/>
            </a:pPr>
            <a:r>
              <a:rPr lang="en-US" sz="2800" dirty="0"/>
              <a:t>no </a:t>
            </a:r>
            <a:r>
              <a:rPr lang="en-US" sz="2800" i="1" dirty="0"/>
              <a:t>a priori</a:t>
            </a:r>
            <a:r>
              <a:rPr lang="en-US" sz="2800" dirty="0"/>
              <a:t> coordination among nodes</a:t>
            </a:r>
          </a:p>
          <a:p>
            <a:pPr marL="287338" indent="-274638">
              <a:lnSpc>
                <a:spcPct val="75000"/>
              </a:lnSpc>
              <a:defRPr/>
            </a:pPr>
            <a:r>
              <a:rPr lang="en-US" sz="3200" dirty="0"/>
              <a:t>two or more transmitting nodes: </a:t>
            </a:r>
            <a:r>
              <a:rPr lang="en-US" altLang="ja-JP" sz="3200" dirty="0"/>
              <a:t>“</a:t>
            </a:r>
            <a:r>
              <a:rPr lang="en-US" sz="3200" dirty="0"/>
              <a:t>collision</a:t>
            </a:r>
            <a:r>
              <a:rPr lang="en-US" altLang="ja-JP" sz="3200" dirty="0"/>
              <a:t>”</a:t>
            </a:r>
            <a:r>
              <a:rPr lang="en-US" sz="3200" dirty="0"/>
              <a:t> </a:t>
            </a:r>
          </a:p>
          <a:p>
            <a:pPr marL="287338" indent="-274638">
              <a:lnSpc>
                <a:spcPct val="75000"/>
              </a:lnSpc>
              <a:defRPr/>
            </a:pPr>
            <a:r>
              <a:rPr lang="en-US" sz="3200" dirty="0">
                <a:solidFill>
                  <a:srgbClr val="C00000"/>
                </a:solidFill>
              </a:rPr>
              <a:t>random access MAC protocol </a:t>
            </a:r>
            <a:r>
              <a:rPr lang="en-US" sz="3200" dirty="0"/>
              <a:t>specifies: </a:t>
            </a:r>
          </a:p>
          <a:p>
            <a:pPr lvl="1">
              <a:lnSpc>
                <a:spcPct val="75000"/>
              </a:lnSpc>
              <a:defRPr/>
            </a:pPr>
            <a:r>
              <a:rPr lang="en-US" sz="2800" dirty="0"/>
              <a:t>how to detect collisions</a:t>
            </a:r>
          </a:p>
          <a:p>
            <a:pPr lvl="1">
              <a:lnSpc>
                <a:spcPct val="75000"/>
              </a:lnSpc>
              <a:defRPr/>
            </a:pPr>
            <a:r>
              <a:rPr lang="en-US" sz="2800" dirty="0"/>
              <a:t>how to recover from collisions (e.g., via delayed retransmissions)</a:t>
            </a:r>
          </a:p>
          <a:p>
            <a:pPr marL="287338" indent="-274638">
              <a:lnSpc>
                <a:spcPct val="75000"/>
              </a:lnSpc>
              <a:defRPr/>
            </a:pPr>
            <a:r>
              <a:rPr lang="en-US" sz="3200" dirty="0"/>
              <a:t>examples of random access MAC protocols:</a:t>
            </a:r>
          </a:p>
          <a:p>
            <a:pPr lvl="1">
              <a:lnSpc>
                <a:spcPct val="75000"/>
              </a:lnSpc>
              <a:defRPr/>
            </a:pPr>
            <a:r>
              <a:rPr lang="en-US" sz="2800" dirty="0"/>
              <a:t>ALOHA, slotted ALOHA</a:t>
            </a:r>
          </a:p>
          <a:p>
            <a:pPr lvl="1">
              <a:lnSpc>
                <a:spcPct val="75000"/>
              </a:lnSpc>
              <a:defRPr/>
            </a:pPr>
            <a:r>
              <a:rPr lang="en-US" sz="2800" dirty="0"/>
              <a:t>CSMA, CSMA/CD, CSMA/CA</a:t>
            </a:r>
          </a:p>
        </p:txBody>
      </p:sp>
      <p:sp>
        <p:nvSpPr>
          <p:cNvPr id="5" name="Title 1">
            <a:extLst>
              <a:ext uri="{FF2B5EF4-FFF2-40B4-BE49-F238E27FC236}">
                <a16:creationId xmlns:a16="http://schemas.microsoft.com/office/drawing/2014/main" id="{5B836408-FCF6-9864-7777-ECB2CA04DB2F}"/>
              </a:ext>
            </a:extLst>
          </p:cNvPr>
          <p:cNvSpPr>
            <a:spLocks noGrp="1"/>
          </p:cNvSpPr>
          <p:nvPr>
            <p:ph type="title"/>
          </p:nvPr>
        </p:nvSpPr>
        <p:spPr>
          <a:xfrm>
            <a:off x="697230" y="-199214"/>
            <a:ext cx="10515600" cy="894622"/>
          </a:xfrm>
        </p:spPr>
        <p:txBody>
          <a:bodyPr>
            <a:normAutofit/>
          </a:bodyPr>
          <a:lstStyle/>
          <a:p>
            <a:r>
              <a:rPr lang="en-US" b="0" dirty="0">
                <a:latin typeface="+mn-lt"/>
              </a:rPr>
              <a:t>Random access protocols</a:t>
            </a:r>
            <a:endParaRPr lang="en-US" sz="4400" b="0" dirty="0">
              <a:latin typeface="+mn-lt"/>
            </a:endParaRPr>
          </a:p>
        </p:txBody>
      </p:sp>
    </p:spTree>
    <p:extLst>
      <p:ext uri="{BB962C8B-B14F-4D97-AF65-F5344CB8AC3E}">
        <p14:creationId xmlns:p14="http://schemas.microsoft.com/office/powerpoint/2010/main" val="124558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dissolv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dissolve">
                                      <p:cBhvr>
                                        <p:cTn id="23" dur="500"/>
                                        <p:tgtEl>
                                          <p:spTgt spid="36">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6">
                                            <p:txEl>
                                              <p:pRg st="5" end="5"/>
                                            </p:txEl>
                                          </p:spTgt>
                                        </p:tgtEl>
                                        <p:attrNameLst>
                                          <p:attrName>style.visibility</p:attrName>
                                        </p:attrNameLst>
                                      </p:cBhvr>
                                      <p:to>
                                        <p:strVal val="visible"/>
                                      </p:to>
                                    </p:set>
                                    <p:animEffect transition="in" filter="dissolve">
                                      <p:cBhvr>
                                        <p:cTn id="26" dur="500"/>
                                        <p:tgtEl>
                                          <p:spTgt spid="36">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6">
                                            <p:txEl>
                                              <p:pRg st="6" end="6"/>
                                            </p:txEl>
                                          </p:spTgt>
                                        </p:tgtEl>
                                        <p:attrNameLst>
                                          <p:attrName>style.visibility</p:attrName>
                                        </p:attrNameLst>
                                      </p:cBhvr>
                                      <p:to>
                                        <p:strVal val="visible"/>
                                      </p:to>
                                    </p:set>
                                    <p:animEffect transition="in" filter="dissolve">
                                      <p:cBhvr>
                                        <p:cTn id="29" dur="500"/>
                                        <p:tgtEl>
                                          <p:spTgt spid="3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6">
                                            <p:txEl>
                                              <p:pRg st="7" end="7"/>
                                            </p:txEl>
                                          </p:spTgt>
                                        </p:tgtEl>
                                        <p:attrNameLst>
                                          <p:attrName>style.visibility</p:attrName>
                                        </p:attrNameLst>
                                      </p:cBhvr>
                                      <p:to>
                                        <p:strVal val="visible"/>
                                      </p:to>
                                    </p:set>
                                    <p:animEffect transition="in" filter="dissolve">
                                      <p:cBhvr>
                                        <p:cTn id="34" dur="500"/>
                                        <p:tgtEl>
                                          <p:spTgt spid="36">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6">
                                            <p:txEl>
                                              <p:pRg st="8" end="8"/>
                                            </p:txEl>
                                          </p:spTgt>
                                        </p:tgtEl>
                                        <p:attrNameLst>
                                          <p:attrName>style.visibility</p:attrName>
                                        </p:attrNameLst>
                                      </p:cBhvr>
                                      <p:to>
                                        <p:strVal val="visible"/>
                                      </p:to>
                                    </p:set>
                                    <p:animEffect transition="in" filter="dissolve">
                                      <p:cBhvr>
                                        <p:cTn id="37" dur="500"/>
                                        <p:tgtEl>
                                          <p:spTgt spid="36">
                                            <p:txEl>
                                              <p:pRg st="8" end="8"/>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6">
                                            <p:txEl>
                                              <p:pRg st="9" end="9"/>
                                            </p:txEl>
                                          </p:spTgt>
                                        </p:tgtEl>
                                        <p:attrNameLst>
                                          <p:attrName>style.visibility</p:attrName>
                                        </p:attrNameLst>
                                      </p:cBhvr>
                                      <p:to>
                                        <p:strVal val="visible"/>
                                      </p:to>
                                    </p:set>
                                    <p:animEffect transition="in" filter="dissolve">
                                      <p:cBhvr>
                                        <p:cTn id="40" dur="500"/>
                                        <p:tgtEl>
                                          <p:spTgt spid="3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16</a:t>
            </a:fld>
            <a:endParaRPr lang="en-US" dirty="0"/>
          </a:p>
        </p:txBody>
      </p:sp>
      <p:sp>
        <p:nvSpPr>
          <p:cNvPr id="5" name="Rectangle 3">
            <a:extLst>
              <a:ext uri="{FF2B5EF4-FFF2-40B4-BE49-F238E27FC236}">
                <a16:creationId xmlns:a16="http://schemas.microsoft.com/office/drawing/2014/main" id="{B8D6383C-7665-4746-86A3-DB2B42D7440C}"/>
              </a:ext>
            </a:extLst>
          </p:cNvPr>
          <p:cNvSpPr txBox="1">
            <a:spLocks noChangeArrowheads="1"/>
          </p:cNvSpPr>
          <p:nvPr/>
        </p:nvSpPr>
        <p:spPr>
          <a:xfrm>
            <a:off x="845584" y="1416396"/>
            <a:ext cx="51046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3200" dirty="0">
                <a:solidFill>
                  <a:srgbClr val="0000A8"/>
                </a:solidFill>
              </a:rPr>
              <a:t>assumptions</a:t>
            </a:r>
            <a:r>
              <a:rPr lang="en-US" dirty="0">
                <a:solidFill>
                  <a:srgbClr val="0000A8"/>
                </a:solidFill>
              </a:rPr>
              <a:t>:</a:t>
            </a:r>
          </a:p>
          <a:p>
            <a:pPr marL="404813">
              <a:defRPr/>
            </a:pPr>
            <a:r>
              <a:rPr lang="en-US" dirty="0"/>
              <a:t>all frames same size</a:t>
            </a:r>
          </a:p>
          <a:p>
            <a:pPr marL="404813">
              <a:defRPr/>
            </a:pPr>
            <a:r>
              <a:rPr lang="en-US" dirty="0"/>
              <a:t>time divided into equal size slots (time to transmit 1 frame)</a:t>
            </a:r>
          </a:p>
          <a:p>
            <a:pPr marL="404813">
              <a:defRPr/>
            </a:pPr>
            <a:r>
              <a:rPr lang="en-US" dirty="0"/>
              <a:t>nodes start to transmit only slot beginning </a:t>
            </a:r>
          </a:p>
          <a:p>
            <a:pPr marL="404813">
              <a:defRPr/>
            </a:pPr>
            <a:r>
              <a:rPr lang="en-US" dirty="0"/>
              <a:t>nodes are synchronized</a:t>
            </a:r>
          </a:p>
          <a:p>
            <a:pPr marL="404813">
              <a:defRPr/>
            </a:pPr>
            <a:r>
              <a:rPr lang="en-US" dirty="0"/>
              <a:t>if 2 or more nodes transmit in slot, all nodes detect collision</a:t>
            </a:r>
            <a:endParaRPr lang="en-US" sz="2400" dirty="0"/>
          </a:p>
        </p:txBody>
      </p:sp>
      <p:sp>
        <p:nvSpPr>
          <p:cNvPr id="6" name="Rectangle 4">
            <a:extLst>
              <a:ext uri="{FF2B5EF4-FFF2-40B4-BE49-F238E27FC236}">
                <a16:creationId xmlns:a16="http://schemas.microsoft.com/office/drawing/2014/main" id="{BFE15C25-BB28-9543-9419-B80CD8AA3C64}"/>
              </a:ext>
            </a:extLst>
          </p:cNvPr>
          <p:cNvSpPr txBox="1">
            <a:spLocks noChangeArrowheads="1"/>
          </p:cNvSpPr>
          <p:nvPr/>
        </p:nvSpPr>
        <p:spPr>
          <a:xfrm>
            <a:off x="6440557" y="1447181"/>
            <a:ext cx="516834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3200" dirty="0">
                <a:solidFill>
                  <a:srgbClr val="0000A8"/>
                </a:solidFill>
              </a:rPr>
              <a:t>operation:</a:t>
            </a:r>
          </a:p>
          <a:p>
            <a:pPr marL="457200" indent="-234950">
              <a:defRPr/>
            </a:pPr>
            <a:r>
              <a:rPr lang="en-US" dirty="0"/>
              <a:t>when node obtains fresh frame, transmits in next slot</a:t>
            </a:r>
          </a:p>
          <a:p>
            <a:pPr marL="746125" lvl="1" indent="-236538">
              <a:lnSpc>
                <a:spcPct val="100000"/>
              </a:lnSpc>
              <a:defRPr/>
            </a:pPr>
            <a:r>
              <a:rPr lang="en-US" sz="2800" i="1" dirty="0"/>
              <a:t>if no collision:</a:t>
            </a:r>
            <a:r>
              <a:rPr lang="en-US" sz="2800" dirty="0"/>
              <a:t> node can send new frame in next slot</a:t>
            </a:r>
          </a:p>
          <a:p>
            <a:pPr marL="746125" lvl="1" indent="-236538">
              <a:lnSpc>
                <a:spcPct val="100000"/>
              </a:lnSpc>
              <a:defRPr/>
            </a:pPr>
            <a:r>
              <a:rPr lang="en-US" sz="2800" i="1" dirty="0"/>
              <a:t>if collision:</a:t>
            </a:r>
            <a:r>
              <a:rPr lang="en-US" sz="2800" dirty="0"/>
              <a:t> node retransmits frame in each subsequent slot with probability </a:t>
            </a:r>
            <a:r>
              <a:rPr lang="en-US" sz="2800" i="1" dirty="0"/>
              <a:t>p</a:t>
            </a:r>
            <a:r>
              <a:rPr lang="en-US" sz="2800" dirty="0"/>
              <a:t> until success</a:t>
            </a:r>
          </a:p>
        </p:txBody>
      </p:sp>
      <p:grpSp>
        <p:nvGrpSpPr>
          <p:cNvPr id="9" name="Group 8">
            <a:extLst>
              <a:ext uri="{FF2B5EF4-FFF2-40B4-BE49-F238E27FC236}">
                <a16:creationId xmlns:a16="http://schemas.microsoft.com/office/drawing/2014/main" id="{7E15E43E-EE56-8544-9198-B2CDA59DD294}"/>
              </a:ext>
            </a:extLst>
          </p:cNvPr>
          <p:cNvGrpSpPr/>
          <p:nvPr/>
        </p:nvGrpSpPr>
        <p:grpSpPr>
          <a:xfrm>
            <a:off x="7222435" y="4651513"/>
            <a:ext cx="3379304" cy="1707369"/>
            <a:chOff x="7222435" y="4651513"/>
            <a:chExt cx="3379304" cy="1707369"/>
          </a:xfrm>
        </p:grpSpPr>
        <p:sp>
          <p:nvSpPr>
            <p:cNvPr id="3" name="TextBox 2">
              <a:extLst>
                <a:ext uri="{FF2B5EF4-FFF2-40B4-BE49-F238E27FC236}">
                  <a16:creationId xmlns:a16="http://schemas.microsoft.com/office/drawing/2014/main" id="{3B4B840C-7E28-C04D-8CE9-682705AEE59B}"/>
                </a:ext>
              </a:extLst>
            </p:cNvPr>
            <p:cNvSpPr txBox="1"/>
            <p:nvPr/>
          </p:nvSpPr>
          <p:spPr>
            <a:xfrm>
              <a:off x="7222435" y="5897217"/>
              <a:ext cx="2942665" cy="461665"/>
            </a:xfrm>
            <a:prstGeom prst="rect">
              <a:avLst/>
            </a:prstGeom>
            <a:noFill/>
          </p:spPr>
          <p:txBody>
            <a:bodyPr wrap="none" rtlCol="0">
              <a:spAutoFit/>
            </a:bodyPr>
            <a:lstStyle/>
            <a:p>
              <a:r>
                <a:rPr lang="en-US" sz="2400" dirty="0">
                  <a:solidFill>
                    <a:srgbClr val="C00000"/>
                  </a:solidFill>
                </a:rPr>
                <a:t>randomization </a:t>
              </a:r>
              <a:r>
                <a:rPr lang="en-US" sz="2400" dirty="0"/>
                <a:t>– </a:t>
              </a:r>
              <a:r>
                <a:rPr lang="en-US" sz="2400" i="1" dirty="0"/>
                <a:t>why</a:t>
              </a:r>
              <a:r>
                <a:rPr lang="en-US" sz="2400" dirty="0"/>
                <a:t>?</a:t>
              </a:r>
            </a:p>
          </p:txBody>
        </p:sp>
        <p:sp>
          <p:nvSpPr>
            <p:cNvPr id="4" name="Oval 3">
              <a:extLst>
                <a:ext uri="{FF2B5EF4-FFF2-40B4-BE49-F238E27FC236}">
                  <a16:creationId xmlns:a16="http://schemas.microsoft.com/office/drawing/2014/main" id="{3078318A-B74F-CF47-A0AD-52CC631467FC}"/>
                </a:ext>
              </a:extLst>
            </p:cNvPr>
            <p:cNvSpPr/>
            <p:nvPr/>
          </p:nvSpPr>
          <p:spPr>
            <a:xfrm>
              <a:off x="10058399" y="4651513"/>
              <a:ext cx="543340" cy="5433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D232C45-BB94-AB4D-BDBB-4AF8C10F718F}"/>
                </a:ext>
              </a:extLst>
            </p:cNvPr>
            <p:cNvCxnSpPr>
              <a:cxnSpLocks/>
            </p:cNvCxnSpPr>
            <p:nvPr/>
          </p:nvCxnSpPr>
          <p:spPr>
            <a:xfrm flipH="1">
              <a:off x="8468481" y="5181601"/>
              <a:ext cx="1636301" cy="70236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E1036F8A-FF6A-4551-F541-C9DD62310B4F}"/>
              </a:ext>
            </a:extLst>
          </p:cNvPr>
          <p:cNvSpPr>
            <a:spLocks noGrp="1"/>
          </p:cNvSpPr>
          <p:nvPr>
            <p:ph type="title"/>
          </p:nvPr>
        </p:nvSpPr>
        <p:spPr>
          <a:xfrm>
            <a:off x="800100" y="-97885"/>
            <a:ext cx="10515600" cy="894622"/>
          </a:xfrm>
        </p:spPr>
        <p:txBody>
          <a:bodyPr>
            <a:normAutofit/>
          </a:bodyPr>
          <a:lstStyle/>
          <a:p>
            <a:r>
              <a:rPr lang="en-US" b="0" dirty="0">
                <a:latin typeface="+mn-lt"/>
              </a:rPr>
              <a:t>Slotted ALOHA</a:t>
            </a:r>
            <a:endParaRPr lang="en-US" sz="4400" b="0" dirty="0">
              <a:latin typeface="+mn-lt"/>
            </a:endParaRPr>
          </a:p>
        </p:txBody>
      </p:sp>
    </p:spTree>
    <p:extLst>
      <p:ext uri="{BB962C8B-B14F-4D97-AF65-F5344CB8AC3E}">
        <p14:creationId xmlns:p14="http://schemas.microsoft.com/office/powerpoint/2010/main" val="85347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17</a:t>
            </a:fld>
            <a:endParaRPr lang="en-US" dirty="0"/>
          </a:p>
        </p:txBody>
      </p:sp>
      <p:sp>
        <p:nvSpPr>
          <p:cNvPr id="66" name="Rectangle 3">
            <a:extLst>
              <a:ext uri="{FF2B5EF4-FFF2-40B4-BE49-F238E27FC236}">
                <a16:creationId xmlns:a16="http://schemas.microsoft.com/office/drawing/2014/main" id="{72A8C484-9F3B-7140-9873-AC4A42E47CCD}"/>
              </a:ext>
            </a:extLst>
          </p:cNvPr>
          <p:cNvSpPr txBox="1">
            <a:spLocks noChangeArrowheads="1"/>
          </p:cNvSpPr>
          <p:nvPr/>
        </p:nvSpPr>
        <p:spPr bwMode="auto">
          <a:xfrm>
            <a:off x="1089991" y="3654425"/>
            <a:ext cx="4846983" cy="320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buFont typeface="Wingdings" charset="0"/>
              <a:buNone/>
              <a:defRPr/>
            </a:pPr>
            <a:r>
              <a:rPr lang="en-US" kern="0" dirty="0">
                <a:solidFill>
                  <a:srgbClr val="0000A8"/>
                </a:solidFill>
                <a:cs typeface="+mn-cs"/>
              </a:rPr>
              <a:t>Pros:</a:t>
            </a:r>
          </a:p>
          <a:p>
            <a:pPr indent="-225425">
              <a:defRPr/>
            </a:pPr>
            <a:r>
              <a:rPr lang="en-US" sz="2400" kern="0" dirty="0">
                <a:cs typeface="+mn-cs"/>
              </a:rPr>
              <a:t>single active node can continuously transmit at full rate of channel</a:t>
            </a:r>
          </a:p>
          <a:p>
            <a:pPr indent="-225425">
              <a:defRPr/>
            </a:pPr>
            <a:r>
              <a:rPr lang="en-US" sz="2400" kern="0" dirty="0">
                <a:cs typeface="+mn-cs"/>
              </a:rPr>
              <a:t>highly decentralized: only slots in nodes need to be in sync</a:t>
            </a:r>
          </a:p>
          <a:p>
            <a:pPr indent="-225425">
              <a:defRPr/>
            </a:pPr>
            <a:r>
              <a:rPr lang="en-US" sz="2400" kern="0" dirty="0">
                <a:cs typeface="+mn-cs"/>
              </a:rPr>
              <a:t>simple</a:t>
            </a:r>
          </a:p>
          <a:p>
            <a:pPr>
              <a:defRPr/>
            </a:pPr>
            <a:endParaRPr lang="en-US" sz="2400" kern="0" dirty="0">
              <a:latin typeface="Gill Sans MT" charset="0"/>
              <a:cs typeface="+mn-cs"/>
            </a:endParaRPr>
          </a:p>
        </p:txBody>
      </p:sp>
      <p:sp>
        <p:nvSpPr>
          <p:cNvPr id="67" name="Rectangle 4">
            <a:extLst>
              <a:ext uri="{FF2B5EF4-FFF2-40B4-BE49-F238E27FC236}">
                <a16:creationId xmlns:a16="http://schemas.microsoft.com/office/drawing/2014/main" id="{2C1441D0-D6C4-E649-93D0-1ECA14AFDA11}"/>
              </a:ext>
            </a:extLst>
          </p:cNvPr>
          <p:cNvSpPr txBox="1">
            <a:spLocks noChangeArrowheads="1"/>
          </p:cNvSpPr>
          <p:nvPr/>
        </p:nvSpPr>
        <p:spPr bwMode="auto">
          <a:xfrm>
            <a:off x="6149008" y="3631167"/>
            <a:ext cx="5579166" cy="27431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lnSpc>
                <a:spcPct val="90000"/>
              </a:lnSpc>
              <a:buFont typeface="Wingdings" charset="0"/>
              <a:buNone/>
              <a:defRPr/>
            </a:pPr>
            <a:r>
              <a:rPr lang="en-US" kern="0" dirty="0">
                <a:solidFill>
                  <a:srgbClr val="0000A8"/>
                </a:solidFill>
                <a:cs typeface="+mn-cs"/>
              </a:rPr>
              <a:t>Cons:</a:t>
            </a:r>
          </a:p>
          <a:p>
            <a:pPr indent="-225425">
              <a:lnSpc>
                <a:spcPct val="90000"/>
              </a:lnSpc>
              <a:defRPr/>
            </a:pPr>
            <a:r>
              <a:rPr lang="en-US" sz="2400" kern="0" dirty="0">
                <a:cs typeface="+mn-cs"/>
              </a:rPr>
              <a:t>collisions, wasting slots</a:t>
            </a:r>
          </a:p>
          <a:p>
            <a:pPr indent="-225425">
              <a:lnSpc>
                <a:spcPct val="90000"/>
              </a:lnSpc>
              <a:defRPr/>
            </a:pPr>
            <a:r>
              <a:rPr lang="en-US" sz="2400" kern="0" dirty="0">
                <a:cs typeface="+mn-cs"/>
              </a:rPr>
              <a:t>idle slots</a:t>
            </a:r>
          </a:p>
          <a:p>
            <a:pPr indent="-225425">
              <a:lnSpc>
                <a:spcPct val="90000"/>
              </a:lnSpc>
              <a:defRPr/>
            </a:pPr>
            <a:r>
              <a:rPr lang="en-US" sz="2400" kern="0" dirty="0">
                <a:cs typeface="+mn-cs"/>
              </a:rPr>
              <a:t>nodes may be able to detect collision in less than time to transmit packet</a:t>
            </a:r>
          </a:p>
          <a:p>
            <a:pPr indent="-225425">
              <a:lnSpc>
                <a:spcPct val="90000"/>
              </a:lnSpc>
              <a:defRPr/>
            </a:pPr>
            <a:r>
              <a:rPr lang="en-US" sz="2400" kern="0" dirty="0">
                <a:cs typeface="+mn-cs"/>
              </a:rPr>
              <a:t>clock synchronization</a:t>
            </a:r>
          </a:p>
        </p:txBody>
      </p:sp>
      <p:grpSp>
        <p:nvGrpSpPr>
          <p:cNvPr id="69" name="Group 9">
            <a:extLst>
              <a:ext uri="{FF2B5EF4-FFF2-40B4-BE49-F238E27FC236}">
                <a16:creationId xmlns:a16="http://schemas.microsoft.com/office/drawing/2014/main" id="{21164FC9-FE4C-614D-972E-A00FCAE25C23}"/>
              </a:ext>
            </a:extLst>
          </p:cNvPr>
          <p:cNvGrpSpPr>
            <a:grpSpLocks/>
          </p:cNvGrpSpPr>
          <p:nvPr/>
        </p:nvGrpSpPr>
        <p:grpSpPr bwMode="auto">
          <a:xfrm>
            <a:off x="3258866" y="1417223"/>
            <a:ext cx="449263" cy="338137"/>
            <a:chOff x="1185" y="903"/>
            <a:chExt cx="283" cy="213"/>
          </a:xfrm>
        </p:grpSpPr>
        <p:sp>
          <p:nvSpPr>
            <p:cNvPr id="120" name="Rectangle 7">
              <a:extLst>
                <a:ext uri="{FF2B5EF4-FFF2-40B4-BE49-F238E27FC236}">
                  <a16:creationId xmlns:a16="http://schemas.microsoft.com/office/drawing/2014/main" id="{B6FB277F-EDE2-1049-9ABF-92D11D60607B}"/>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21" name="Text Box 8">
              <a:extLst>
                <a:ext uri="{FF2B5EF4-FFF2-40B4-BE49-F238E27FC236}">
                  <a16:creationId xmlns:a16="http://schemas.microsoft.com/office/drawing/2014/main" id="{C293767F-FCDF-8642-A612-4649CC7D059A}"/>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1</a:t>
              </a:r>
            </a:p>
          </p:txBody>
        </p:sp>
      </p:grpSp>
      <p:grpSp>
        <p:nvGrpSpPr>
          <p:cNvPr id="70" name="Group 10">
            <a:extLst>
              <a:ext uri="{FF2B5EF4-FFF2-40B4-BE49-F238E27FC236}">
                <a16:creationId xmlns:a16="http://schemas.microsoft.com/office/drawing/2014/main" id="{CD7A64E0-8DFE-1E45-8F86-C8EBCFF9F9DA}"/>
              </a:ext>
            </a:extLst>
          </p:cNvPr>
          <p:cNvGrpSpPr>
            <a:grpSpLocks/>
          </p:cNvGrpSpPr>
          <p:nvPr/>
        </p:nvGrpSpPr>
        <p:grpSpPr bwMode="auto">
          <a:xfrm>
            <a:off x="4239941" y="1420398"/>
            <a:ext cx="449263" cy="338137"/>
            <a:chOff x="1185" y="903"/>
            <a:chExt cx="283" cy="213"/>
          </a:xfrm>
        </p:grpSpPr>
        <p:sp>
          <p:nvSpPr>
            <p:cNvPr id="118" name="Rectangle 11">
              <a:extLst>
                <a:ext uri="{FF2B5EF4-FFF2-40B4-BE49-F238E27FC236}">
                  <a16:creationId xmlns:a16="http://schemas.microsoft.com/office/drawing/2014/main" id="{07CCF55F-4FAA-894C-888B-199900ED48E9}"/>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9" name="Text Box 12">
              <a:extLst>
                <a:ext uri="{FF2B5EF4-FFF2-40B4-BE49-F238E27FC236}">
                  <a16:creationId xmlns:a16="http://schemas.microsoft.com/office/drawing/2014/main" id="{6E547B66-C5F6-F343-A739-58397CBF0117}"/>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1</a:t>
              </a:r>
            </a:p>
          </p:txBody>
        </p:sp>
      </p:grpSp>
      <p:grpSp>
        <p:nvGrpSpPr>
          <p:cNvPr id="71" name="Group 13">
            <a:extLst>
              <a:ext uri="{FF2B5EF4-FFF2-40B4-BE49-F238E27FC236}">
                <a16:creationId xmlns:a16="http://schemas.microsoft.com/office/drawing/2014/main" id="{5E7B8AAA-4C6F-564D-BA83-59E54AD6FA2A}"/>
              </a:ext>
            </a:extLst>
          </p:cNvPr>
          <p:cNvGrpSpPr>
            <a:grpSpLocks/>
          </p:cNvGrpSpPr>
          <p:nvPr/>
        </p:nvGrpSpPr>
        <p:grpSpPr bwMode="auto">
          <a:xfrm>
            <a:off x="5776641" y="1421985"/>
            <a:ext cx="449263" cy="338137"/>
            <a:chOff x="1185" y="903"/>
            <a:chExt cx="283" cy="213"/>
          </a:xfrm>
        </p:grpSpPr>
        <p:sp>
          <p:nvSpPr>
            <p:cNvPr id="116" name="Rectangle 14">
              <a:extLst>
                <a:ext uri="{FF2B5EF4-FFF2-40B4-BE49-F238E27FC236}">
                  <a16:creationId xmlns:a16="http://schemas.microsoft.com/office/drawing/2014/main" id="{4646B359-A79E-F349-BF8A-9D2512A6292C}"/>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7" name="Text Box 15">
              <a:extLst>
                <a:ext uri="{FF2B5EF4-FFF2-40B4-BE49-F238E27FC236}">
                  <a16:creationId xmlns:a16="http://schemas.microsoft.com/office/drawing/2014/main" id="{6ECCB147-A652-0C45-8411-FDEFE8B769B8}"/>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1</a:t>
              </a:r>
            </a:p>
          </p:txBody>
        </p:sp>
      </p:grpSp>
      <p:grpSp>
        <p:nvGrpSpPr>
          <p:cNvPr id="72" name="Group 16">
            <a:extLst>
              <a:ext uri="{FF2B5EF4-FFF2-40B4-BE49-F238E27FC236}">
                <a16:creationId xmlns:a16="http://schemas.microsoft.com/office/drawing/2014/main" id="{034C0BC2-FAFB-954B-8184-7437ED6443FF}"/>
              </a:ext>
            </a:extLst>
          </p:cNvPr>
          <p:cNvGrpSpPr>
            <a:grpSpLocks/>
          </p:cNvGrpSpPr>
          <p:nvPr/>
        </p:nvGrpSpPr>
        <p:grpSpPr bwMode="auto">
          <a:xfrm>
            <a:off x="6792641" y="1417223"/>
            <a:ext cx="449263" cy="338137"/>
            <a:chOff x="1185" y="903"/>
            <a:chExt cx="283" cy="213"/>
          </a:xfrm>
        </p:grpSpPr>
        <p:sp>
          <p:nvSpPr>
            <p:cNvPr id="114" name="Rectangle 17">
              <a:extLst>
                <a:ext uri="{FF2B5EF4-FFF2-40B4-BE49-F238E27FC236}">
                  <a16:creationId xmlns:a16="http://schemas.microsoft.com/office/drawing/2014/main" id="{B5E231FA-D60E-3344-A54A-AE1CCAC2787E}"/>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5" name="Text Box 18">
              <a:extLst>
                <a:ext uri="{FF2B5EF4-FFF2-40B4-BE49-F238E27FC236}">
                  <a16:creationId xmlns:a16="http://schemas.microsoft.com/office/drawing/2014/main" id="{C4C08E10-907C-DD42-A551-372531B73DDF}"/>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1</a:t>
              </a:r>
            </a:p>
          </p:txBody>
        </p:sp>
      </p:grpSp>
      <p:grpSp>
        <p:nvGrpSpPr>
          <p:cNvPr id="73" name="Group 24">
            <a:extLst>
              <a:ext uri="{FF2B5EF4-FFF2-40B4-BE49-F238E27FC236}">
                <a16:creationId xmlns:a16="http://schemas.microsoft.com/office/drawing/2014/main" id="{647D2F6D-CE64-8B4B-B615-A2D4A4BABDA1}"/>
              </a:ext>
            </a:extLst>
          </p:cNvPr>
          <p:cNvGrpSpPr>
            <a:grpSpLocks/>
          </p:cNvGrpSpPr>
          <p:nvPr/>
        </p:nvGrpSpPr>
        <p:grpSpPr bwMode="auto">
          <a:xfrm>
            <a:off x="3260453" y="1934748"/>
            <a:ext cx="449263" cy="338137"/>
            <a:chOff x="4584" y="1229"/>
            <a:chExt cx="283" cy="213"/>
          </a:xfrm>
        </p:grpSpPr>
        <p:sp>
          <p:nvSpPr>
            <p:cNvPr id="112" name="Rectangle 20">
              <a:extLst>
                <a:ext uri="{FF2B5EF4-FFF2-40B4-BE49-F238E27FC236}">
                  <a16:creationId xmlns:a16="http://schemas.microsoft.com/office/drawing/2014/main" id="{40A791FB-0B4E-E54D-A7B1-9F64A6BAE3D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3" name="Text Box 21">
              <a:extLst>
                <a:ext uri="{FF2B5EF4-FFF2-40B4-BE49-F238E27FC236}">
                  <a16:creationId xmlns:a16="http://schemas.microsoft.com/office/drawing/2014/main" id="{B1F1A4C1-13C1-264C-B2A5-E57D85AD56EF}"/>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2</a:t>
              </a:r>
            </a:p>
          </p:txBody>
        </p:sp>
      </p:grpSp>
      <p:grpSp>
        <p:nvGrpSpPr>
          <p:cNvPr id="74" name="Group 31">
            <a:extLst>
              <a:ext uri="{FF2B5EF4-FFF2-40B4-BE49-F238E27FC236}">
                <a16:creationId xmlns:a16="http://schemas.microsoft.com/office/drawing/2014/main" id="{A513746B-2BA9-7842-A3F9-4C806D4C430D}"/>
              </a:ext>
            </a:extLst>
          </p:cNvPr>
          <p:cNvGrpSpPr>
            <a:grpSpLocks/>
          </p:cNvGrpSpPr>
          <p:nvPr/>
        </p:nvGrpSpPr>
        <p:grpSpPr bwMode="auto">
          <a:xfrm>
            <a:off x="3262041" y="2444335"/>
            <a:ext cx="449263" cy="338137"/>
            <a:chOff x="4827" y="1591"/>
            <a:chExt cx="283" cy="213"/>
          </a:xfrm>
        </p:grpSpPr>
        <p:sp>
          <p:nvSpPr>
            <p:cNvPr id="110" name="Rectangle 22">
              <a:extLst>
                <a:ext uri="{FF2B5EF4-FFF2-40B4-BE49-F238E27FC236}">
                  <a16:creationId xmlns:a16="http://schemas.microsoft.com/office/drawing/2014/main" id="{D2113151-CB73-5B4D-B726-093BB119A4B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1" name="Text Box 23">
              <a:extLst>
                <a:ext uri="{FF2B5EF4-FFF2-40B4-BE49-F238E27FC236}">
                  <a16:creationId xmlns:a16="http://schemas.microsoft.com/office/drawing/2014/main" id="{F159D2A5-6D5C-0349-BF63-4ECC249F372F}"/>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3</a:t>
              </a:r>
            </a:p>
          </p:txBody>
        </p:sp>
      </p:grpSp>
      <p:grpSp>
        <p:nvGrpSpPr>
          <p:cNvPr id="75" name="Group 25">
            <a:extLst>
              <a:ext uri="{FF2B5EF4-FFF2-40B4-BE49-F238E27FC236}">
                <a16:creationId xmlns:a16="http://schemas.microsoft.com/office/drawing/2014/main" id="{94B00C29-0193-D349-BFB1-CF44B881490C}"/>
              </a:ext>
            </a:extLst>
          </p:cNvPr>
          <p:cNvGrpSpPr>
            <a:grpSpLocks/>
          </p:cNvGrpSpPr>
          <p:nvPr/>
        </p:nvGrpSpPr>
        <p:grpSpPr bwMode="auto">
          <a:xfrm>
            <a:off x="4249466" y="1936335"/>
            <a:ext cx="449263" cy="338137"/>
            <a:chOff x="4584" y="1229"/>
            <a:chExt cx="283" cy="213"/>
          </a:xfrm>
        </p:grpSpPr>
        <p:sp>
          <p:nvSpPr>
            <p:cNvPr id="108" name="Rectangle 26">
              <a:extLst>
                <a:ext uri="{FF2B5EF4-FFF2-40B4-BE49-F238E27FC236}">
                  <a16:creationId xmlns:a16="http://schemas.microsoft.com/office/drawing/2014/main" id="{8A1DD3D1-8785-3040-A4F2-5147DB8857B0}"/>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9" name="Text Box 27">
              <a:extLst>
                <a:ext uri="{FF2B5EF4-FFF2-40B4-BE49-F238E27FC236}">
                  <a16:creationId xmlns:a16="http://schemas.microsoft.com/office/drawing/2014/main" id="{09BBF762-4792-7643-BA15-B59BC2E2DC28}"/>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2</a:t>
              </a:r>
            </a:p>
          </p:txBody>
        </p:sp>
      </p:grpSp>
      <p:grpSp>
        <p:nvGrpSpPr>
          <p:cNvPr id="76" name="Group 28">
            <a:extLst>
              <a:ext uri="{FF2B5EF4-FFF2-40B4-BE49-F238E27FC236}">
                <a16:creationId xmlns:a16="http://schemas.microsoft.com/office/drawing/2014/main" id="{E38A06E9-F095-D04D-91F9-81DAFE4FE972}"/>
              </a:ext>
            </a:extLst>
          </p:cNvPr>
          <p:cNvGrpSpPr>
            <a:grpSpLocks/>
          </p:cNvGrpSpPr>
          <p:nvPr/>
        </p:nvGrpSpPr>
        <p:grpSpPr bwMode="auto">
          <a:xfrm>
            <a:off x="4766991" y="1937923"/>
            <a:ext cx="449263" cy="338137"/>
            <a:chOff x="4584" y="1229"/>
            <a:chExt cx="283" cy="213"/>
          </a:xfrm>
        </p:grpSpPr>
        <p:sp>
          <p:nvSpPr>
            <p:cNvPr id="106" name="Rectangle 29">
              <a:extLst>
                <a:ext uri="{FF2B5EF4-FFF2-40B4-BE49-F238E27FC236}">
                  <a16:creationId xmlns:a16="http://schemas.microsoft.com/office/drawing/2014/main" id="{0987B743-D2A1-9D4F-A662-FFB579A9195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7" name="Text Box 30">
              <a:extLst>
                <a:ext uri="{FF2B5EF4-FFF2-40B4-BE49-F238E27FC236}">
                  <a16:creationId xmlns:a16="http://schemas.microsoft.com/office/drawing/2014/main" id="{89D7FAA9-9F94-0C4F-B4C3-025342E3FD4A}"/>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2</a:t>
              </a:r>
            </a:p>
          </p:txBody>
        </p:sp>
      </p:grpSp>
      <p:grpSp>
        <p:nvGrpSpPr>
          <p:cNvPr id="77" name="Group 32">
            <a:extLst>
              <a:ext uri="{FF2B5EF4-FFF2-40B4-BE49-F238E27FC236}">
                <a16:creationId xmlns:a16="http://schemas.microsoft.com/office/drawing/2014/main" id="{DEC4F61B-7F47-6D40-A1E6-9647D3850BE9}"/>
              </a:ext>
            </a:extLst>
          </p:cNvPr>
          <p:cNvGrpSpPr>
            <a:grpSpLocks/>
          </p:cNvGrpSpPr>
          <p:nvPr/>
        </p:nvGrpSpPr>
        <p:grpSpPr bwMode="auto">
          <a:xfrm>
            <a:off x="5778228" y="2445922"/>
            <a:ext cx="449263" cy="338137"/>
            <a:chOff x="4827" y="1591"/>
            <a:chExt cx="283" cy="213"/>
          </a:xfrm>
        </p:grpSpPr>
        <p:sp>
          <p:nvSpPr>
            <p:cNvPr id="104" name="Rectangle 33">
              <a:extLst>
                <a:ext uri="{FF2B5EF4-FFF2-40B4-BE49-F238E27FC236}">
                  <a16:creationId xmlns:a16="http://schemas.microsoft.com/office/drawing/2014/main" id="{78D56CA1-57DA-D349-81DF-1FE3F45AA458}"/>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5" name="Text Box 34">
              <a:extLst>
                <a:ext uri="{FF2B5EF4-FFF2-40B4-BE49-F238E27FC236}">
                  <a16:creationId xmlns:a16="http://schemas.microsoft.com/office/drawing/2014/main" id="{90B9F9DD-82FB-9540-93E1-DE1323F00CFB}"/>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3</a:t>
              </a:r>
            </a:p>
          </p:txBody>
        </p:sp>
      </p:grpSp>
      <p:grpSp>
        <p:nvGrpSpPr>
          <p:cNvPr id="78" name="Group 35">
            <a:extLst>
              <a:ext uri="{FF2B5EF4-FFF2-40B4-BE49-F238E27FC236}">
                <a16:creationId xmlns:a16="http://schemas.microsoft.com/office/drawing/2014/main" id="{9515035B-221C-F640-AD70-3EDAE35D9A46}"/>
              </a:ext>
            </a:extLst>
          </p:cNvPr>
          <p:cNvGrpSpPr>
            <a:grpSpLocks/>
          </p:cNvGrpSpPr>
          <p:nvPr/>
        </p:nvGrpSpPr>
        <p:grpSpPr bwMode="auto">
          <a:xfrm>
            <a:off x="7289528" y="2447510"/>
            <a:ext cx="449263" cy="338137"/>
            <a:chOff x="4827" y="1591"/>
            <a:chExt cx="283" cy="213"/>
          </a:xfrm>
        </p:grpSpPr>
        <p:sp>
          <p:nvSpPr>
            <p:cNvPr id="102" name="Rectangle 36">
              <a:extLst>
                <a:ext uri="{FF2B5EF4-FFF2-40B4-BE49-F238E27FC236}">
                  <a16:creationId xmlns:a16="http://schemas.microsoft.com/office/drawing/2014/main" id="{011AA78D-6081-1E4C-B13C-ABA03976C8D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3" name="Text Box 37">
              <a:extLst>
                <a:ext uri="{FF2B5EF4-FFF2-40B4-BE49-F238E27FC236}">
                  <a16:creationId xmlns:a16="http://schemas.microsoft.com/office/drawing/2014/main" id="{E9D6FFEE-F33E-FF42-9FA7-54026C2FB7A3}"/>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n-lt"/>
                  <a:ea typeface="ＭＳ Ｐゴシック" charset="0"/>
                </a:rPr>
                <a:t>3</a:t>
              </a:r>
            </a:p>
          </p:txBody>
        </p:sp>
      </p:grpSp>
      <p:sp>
        <p:nvSpPr>
          <p:cNvPr id="79" name="Text Box 38">
            <a:extLst>
              <a:ext uri="{FF2B5EF4-FFF2-40B4-BE49-F238E27FC236}">
                <a16:creationId xmlns:a16="http://schemas.microsoft.com/office/drawing/2014/main" id="{BC3667BC-568F-5D45-AA96-AD633C981E1C}"/>
              </a:ext>
            </a:extLst>
          </p:cNvPr>
          <p:cNvSpPr txBox="1">
            <a:spLocks noChangeArrowheads="1"/>
          </p:cNvSpPr>
          <p:nvPr/>
        </p:nvSpPr>
        <p:spPr bwMode="auto">
          <a:xfrm>
            <a:off x="2411141" y="1452148"/>
            <a:ext cx="7620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rPr>
              <a:t>node 1</a:t>
            </a:r>
          </a:p>
        </p:txBody>
      </p:sp>
      <p:sp>
        <p:nvSpPr>
          <p:cNvPr id="80" name="Text Box 39">
            <a:extLst>
              <a:ext uri="{FF2B5EF4-FFF2-40B4-BE49-F238E27FC236}">
                <a16:creationId xmlns:a16="http://schemas.microsoft.com/office/drawing/2014/main" id="{54EFAF25-FCFE-594D-BB9A-4C06F0108FB9}"/>
              </a:ext>
            </a:extLst>
          </p:cNvPr>
          <p:cNvSpPr txBox="1">
            <a:spLocks noChangeArrowheads="1"/>
          </p:cNvSpPr>
          <p:nvPr/>
        </p:nvSpPr>
        <p:spPr bwMode="auto">
          <a:xfrm>
            <a:off x="2393678" y="1966498"/>
            <a:ext cx="7620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rPr>
              <a:t>node 2</a:t>
            </a:r>
          </a:p>
        </p:txBody>
      </p:sp>
      <p:sp>
        <p:nvSpPr>
          <p:cNvPr id="81" name="Text Box 40">
            <a:extLst>
              <a:ext uri="{FF2B5EF4-FFF2-40B4-BE49-F238E27FC236}">
                <a16:creationId xmlns:a16="http://schemas.microsoft.com/office/drawing/2014/main" id="{047D14B7-CD88-0D4A-AD77-5823FBA991D4}"/>
              </a:ext>
            </a:extLst>
          </p:cNvPr>
          <p:cNvSpPr txBox="1">
            <a:spLocks noChangeArrowheads="1"/>
          </p:cNvSpPr>
          <p:nvPr/>
        </p:nvSpPr>
        <p:spPr bwMode="auto">
          <a:xfrm>
            <a:off x="2439716" y="2469735"/>
            <a:ext cx="7620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rPr>
              <a:t>node 3</a:t>
            </a:r>
          </a:p>
        </p:txBody>
      </p:sp>
      <p:sp>
        <p:nvSpPr>
          <p:cNvPr id="82" name="Line 41">
            <a:extLst>
              <a:ext uri="{FF2B5EF4-FFF2-40B4-BE49-F238E27FC236}">
                <a16:creationId xmlns:a16="http://schemas.microsoft.com/office/drawing/2014/main" id="{EF48CFD5-90F6-EF43-A053-5A2BD2F09AEF}"/>
              </a:ext>
            </a:extLst>
          </p:cNvPr>
          <p:cNvSpPr>
            <a:spLocks noChangeShapeType="1"/>
          </p:cNvSpPr>
          <p:nvPr/>
        </p:nvSpPr>
        <p:spPr bwMode="auto">
          <a:xfrm>
            <a:off x="3236641" y="2977735"/>
            <a:ext cx="52101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83" name="Line 42">
            <a:extLst>
              <a:ext uri="{FF2B5EF4-FFF2-40B4-BE49-F238E27FC236}">
                <a16:creationId xmlns:a16="http://schemas.microsoft.com/office/drawing/2014/main" id="{000967D4-6D82-3C45-A172-150191F96BEF}"/>
              </a:ext>
            </a:extLst>
          </p:cNvPr>
          <p:cNvSpPr>
            <a:spLocks noChangeShapeType="1"/>
          </p:cNvSpPr>
          <p:nvPr/>
        </p:nvSpPr>
        <p:spPr bwMode="auto">
          <a:xfrm>
            <a:off x="3239816"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84" name="Line 43">
            <a:extLst>
              <a:ext uri="{FF2B5EF4-FFF2-40B4-BE49-F238E27FC236}">
                <a16:creationId xmlns:a16="http://schemas.microsoft.com/office/drawing/2014/main" id="{F238DB4A-BE5F-9743-9947-04D5215C95E1}"/>
              </a:ext>
            </a:extLst>
          </p:cNvPr>
          <p:cNvSpPr>
            <a:spLocks noChangeShapeType="1"/>
          </p:cNvSpPr>
          <p:nvPr/>
        </p:nvSpPr>
        <p:spPr bwMode="auto">
          <a:xfrm>
            <a:off x="3739878"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85" name="Line 44">
            <a:extLst>
              <a:ext uri="{FF2B5EF4-FFF2-40B4-BE49-F238E27FC236}">
                <a16:creationId xmlns:a16="http://schemas.microsoft.com/office/drawing/2014/main" id="{C6957062-2774-324C-BCB0-B11EB113A305}"/>
              </a:ext>
            </a:extLst>
          </p:cNvPr>
          <p:cNvSpPr>
            <a:spLocks noChangeShapeType="1"/>
          </p:cNvSpPr>
          <p:nvPr/>
        </p:nvSpPr>
        <p:spPr bwMode="auto">
          <a:xfrm>
            <a:off x="4243116" y="287454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86" name="Line 45">
            <a:extLst>
              <a:ext uri="{FF2B5EF4-FFF2-40B4-BE49-F238E27FC236}">
                <a16:creationId xmlns:a16="http://schemas.microsoft.com/office/drawing/2014/main" id="{242EDB35-EDA5-084B-9AA4-62A7C146A416}"/>
              </a:ext>
            </a:extLst>
          </p:cNvPr>
          <p:cNvSpPr>
            <a:spLocks noChangeShapeType="1"/>
          </p:cNvSpPr>
          <p:nvPr/>
        </p:nvSpPr>
        <p:spPr bwMode="auto">
          <a:xfrm>
            <a:off x="4749528"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87" name="Line 46">
            <a:extLst>
              <a:ext uri="{FF2B5EF4-FFF2-40B4-BE49-F238E27FC236}">
                <a16:creationId xmlns:a16="http://schemas.microsoft.com/office/drawing/2014/main" id="{E0FAA97E-3CAE-F145-BE6E-2931C7A409F0}"/>
              </a:ext>
            </a:extLst>
          </p:cNvPr>
          <p:cNvSpPr>
            <a:spLocks noChangeShapeType="1"/>
          </p:cNvSpPr>
          <p:nvPr/>
        </p:nvSpPr>
        <p:spPr bwMode="auto">
          <a:xfrm>
            <a:off x="5254353" y="287454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88" name="Line 47">
            <a:extLst>
              <a:ext uri="{FF2B5EF4-FFF2-40B4-BE49-F238E27FC236}">
                <a16:creationId xmlns:a16="http://schemas.microsoft.com/office/drawing/2014/main" id="{9EAB79C7-5AED-CD47-BF01-F04C67454D83}"/>
              </a:ext>
            </a:extLst>
          </p:cNvPr>
          <p:cNvSpPr>
            <a:spLocks noChangeShapeType="1"/>
          </p:cNvSpPr>
          <p:nvPr/>
        </p:nvSpPr>
        <p:spPr bwMode="auto">
          <a:xfrm>
            <a:off x="5762353"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89" name="Line 48">
            <a:extLst>
              <a:ext uri="{FF2B5EF4-FFF2-40B4-BE49-F238E27FC236}">
                <a16:creationId xmlns:a16="http://schemas.microsoft.com/office/drawing/2014/main" id="{ED1E52C2-A2DF-7244-888D-8BC965C7BF91}"/>
              </a:ext>
            </a:extLst>
          </p:cNvPr>
          <p:cNvSpPr>
            <a:spLocks noChangeShapeType="1"/>
          </p:cNvSpPr>
          <p:nvPr/>
        </p:nvSpPr>
        <p:spPr bwMode="auto">
          <a:xfrm>
            <a:off x="6267178"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90" name="Line 49">
            <a:extLst>
              <a:ext uri="{FF2B5EF4-FFF2-40B4-BE49-F238E27FC236}">
                <a16:creationId xmlns:a16="http://schemas.microsoft.com/office/drawing/2014/main" id="{0337F98B-B062-E149-AA28-4B72BC8AD653}"/>
              </a:ext>
            </a:extLst>
          </p:cNvPr>
          <p:cNvSpPr>
            <a:spLocks noChangeShapeType="1"/>
          </p:cNvSpPr>
          <p:nvPr/>
        </p:nvSpPr>
        <p:spPr bwMode="auto">
          <a:xfrm>
            <a:off x="6772003" y="287454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91" name="Line 50">
            <a:extLst>
              <a:ext uri="{FF2B5EF4-FFF2-40B4-BE49-F238E27FC236}">
                <a16:creationId xmlns:a16="http://schemas.microsoft.com/office/drawing/2014/main" id="{A8A55C4A-1AC8-E64D-A11D-781712E97BA7}"/>
              </a:ext>
            </a:extLst>
          </p:cNvPr>
          <p:cNvSpPr>
            <a:spLocks noChangeShapeType="1"/>
          </p:cNvSpPr>
          <p:nvPr/>
        </p:nvSpPr>
        <p:spPr bwMode="auto">
          <a:xfrm>
            <a:off x="7280003" y="287137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92" name="Line 51">
            <a:extLst>
              <a:ext uri="{FF2B5EF4-FFF2-40B4-BE49-F238E27FC236}">
                <a16:creationId xmlns:a16="http://schemas.microsoft.com/office/drawing/2014/main" id="{68413A17-8D6D-6F4A-9006-440A683FDCD3}"/>
              </a:ext>
            </a:extLst>
          </p:cNvPr>
          <p:cNvSpPr>
            <a:spLocks noChangeShapeType="1"/>
          </p:cNvSpPr>
          <p:nvPr/>
        </p:nvSpPr>
        <p:spPr bwMode="auto">
          <a:xfrm>
            <a:off x="7768953" y="286819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i="0" u="none" strike="noStrike" kern="0" cap="none" spc="0" normalizeH="0" baseline="0" noProof="0" dirty="0">
              <a:ln>
                <a:noFill/>
              </a:ln>
              <a:solidFill>
                <a:srgbClr val="0000A8"/>
              </a:solidFill>
              <a:effectLst/>
              <a:uLnTx/>
              <a:uFillTx/>
              <a:ea typeface="ＭＳ Ｐゴシック" charset="0"/>
            </a:endParaRPr>
          </a:p>
        </p:txBody>
      </p:sp>
      <p:sp>
        <p:nvSpPr>
          <p:cNvPr id="93" name="Text Box 54">
            <a:extLst>
              <a:ext uri="{FF2B5EF4-FFF2-40B4-BE49-F238E27FC236}">
                <a16:creationId xmlns:a16="http://schemas.microsoft.com/office/drawing/2014/main" id="{EFB9B6C9-55C7-9543-BEDB-3C9A6C2B175D}"/>
              </a:ext>
            </a:extLst>
          </p:cNvPr>
          <p:cNvSpPr txBox="1">
            <a:spLocks noChangeArrowheads="1"/>
          </p:cNvSpPr>
          <p:nvPr/>
        </p:nvSpPr>
        <p:spPr bwMode="auto">
          <a:xfrm>
            <a:off x="3301728" y="2992022"/>
            <a:ext cx="3206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srgbClr val="0000A8"/>
                </a:solidFill>
                <a:effectLst/>
                <a:uLnTx/>
                <a:uFillTx/>
                <a:latin typeface="+mn-lt"/>
                <a:ea typeface="ＭＳ Ｐゴシック" charset="0"/>
              </a:rPr>
              <a:t>C</a:t>
            </a:r>
          </a:p>
        </p:txBody>
      </p:sp>
      <p:sp>
        <p:nvSpPr>
          <p:cNvPr id="94" name="Text Box 55">
            <a:extLst>
              <a:ext uri="{FF2B5EF4-FFF2-40B4-BE49-F238E27FC236}">
                <a16:creationId xmlns:a16="http://schemas.microsoft.com/office/drawing/2014/main" id="{A8BF3599-17CC-C54D-A1F4-204FFCEF53B4}"/>
              </a:ext>
            </a:extLst>
          </p:cNvPr>
          <p:cNvSpPr txBox="1">
            <a:spLocks noChangeArrowheads="1"/>
          </p:cNvSpPr>
          <p:nvPr/>
        </p:nvSpPr>
        <p:spPr bwMode="auto">
          <a:xfrm>
            <a:off x="4320903" y="2992022"/>
            <a:ext cx="3206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srgbClr val="0000A8"/>
                </a:solidFill>
                <a:effectLst/>
                <a:uLnTx/>
                <a:uFillTx/>
                <a:latin typeface="+mn-lt"/>
                <a:ea typeface="ＭＳ Ｐゴシック" charset="0"/>
              </a:rPr>
              <a:t>C</a:t>
            </a:r>
          </a:p>
        </p:txBody>
      </p:sp>
      <p:sp>
        <p:nvSpPr>
          <p:cNvPr id="95" name="Text Box 56">
            <a:extLst>
              <a:ext uri="{FF2B5EF4-FFF2-40B4-BE49-F238E27FC236}">
                <a16:creationId xmlns:a16="http://schemas.microsoft.com/office/drawing/2014/main" id="{016A40F4-F886-714E-966E-BFDE0F62F876}"/>
              </a:ext>
            </a:extLst>
          </p:cNvPr>
          <p:cNvSpPr txBox="1">
            <a:spLocks noChangeArrowheads="1"/>
          </p:cNvSpPr>
          <p:nvPr/>
        </p:nvSpPr>
        <p:spPr bwMode="auto">
          <a:xfrm>
            <a:off x="5835378" y="2992022"/>
            <a:ext cx="3206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srgbClr val="0000A8"/>
                </a:solidFill>
                <a:effectLst/>
                <a:uLnTx/>
                <a:uFillTx/>
                <a:latin typeface="+mn-lt"/>
                <a:ea typeface="ＭＳ Ｐゴシック" charset="0"/>
              </a:rPr>
              <a:t>C</a:t>
            </a:r>
          </a:p>
        </p:txBody>
      </p:sp>
      <p:sp>
        <p:nvSpPr>
          <p:cNvPr id="96" name="Text Box 58">
            <a:extLst>
              <a:ext uri="{FF2B5EF4-FFF2-40B4-BE49-F238E27FC236}">
                <a16:creationId xmlns:a16="http://schemas.microsoft.com/office/drawing/2014/main" id="{807DF3EC-AAB1-B04A-A023-C5893F6D2704}"/>
              </a:ext>
            </a:extLst>
          </p:cNvPr>
          <p:cNvSpPr txBox="1">
            <a:spLocks noChangeArrowheads="1"/>
          </p:cNvSpPr>
          <p:nvPr/>
        </p:nvSpPr>
        <p:spPr bwMode="auto">
          <a:xfrm>
            <a:off x="4835253" y="2992022"/>
            <a:ext cx="3063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srgbClr val="0000A8"/>
                </a:solidFill>
                <a:effectLst/>
                <a:uLnTx/>
                <a:uFillTx/>
                <a:latin typeface="+mn-lt"/>
                <a:ea typeface="ＭＳ Ｐゴシック" charset="0"/>
              </a:rPr>
              <a:t>S</a:t>
            </a:r>
          </a:p>
        </p:txBody>
      </p:sp>
      <p:sp>
        <p:nvSpPr>
          <p:cNvPr id="97" name="Text Box 59">
            <a:extLst>
              <a:ext uri="{FF2B5EF4-FFF2-40B4-BE49-F238E27FC236}">
                <a16:creationId xmlns:a16="http://schemas.microsoft.com/office/drawing/2014/main" id="{17BF9D31-70E0-5A45-BE2F-E528E8116837}"/>
              </a:ext>
            </a:extLst>
          </p:cNvPr>
          <p:cNvSpPr txBox="1">
            <a:spLocks noChangeArrowheads="1"/>
          </p:cNvSpPr>
          <p:nvPr/>
        </p:nvSpPr>
        <p:spPr bwMode="auto">
          <a:xfrm>
            <a:off x="6835503" y="2992022"/>
            <a:ext cx="3063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srgbClr val="0000A8"/>
                </a:solidFill>
                <a:effectLst/>
                <a:uLnTx/>
                <a:uFillTx/>
                <a:latin typeface="+mn-lt"/>
                <a:ea typeface="ＭＳ Ｐゴシック" charset="0"/>
              </a:rPr>
              <a:t>S</a:t>
            </a:r>
          </a:p>
        </p:txBody>
      </p:sp>
      <p:sp>
        <p:nvSpPr>
          <p:cNvPr id="98" name="Text Box 60">
            <a:extLst>
              <a:ext uri="{FF2B5EF4-FFF2-40B4-BE49-F238E27FC236}">
                <a16:creationId xmlns:a16="http://schemas.microsoft.com/office/drawing/2014/main" id="{FE3B7D2B-E773-5048-9CD2-02409182FB9F}"/>
              </a:ext>
            </a:extLst>
          </p:cNvPr>
          <p:cNvSpPr txBox="1">
            <a:spLocks noChangeArrowheads="1"/>
          </p:cNvSpPr>
          <p:nvPr/>
        </p:nvSpPr>
        <p:spPr bwMode="auto">
          <a:xfrm>
            <a:off x="7321278" y="2992022"/>
            <a:ext cx="3063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srgbClr val="0000A8"/>
                </a:solidFill>
                <a:effectLst/>
                <a:uLnTx/>
                <a:uFillTx/>
                <a:latin typeface="+mn-lt"/>
                <a:ea typeface="ＭＳ Ｐゴシック" charset="0"/>
              </a:rPr>
              <a:t>S</a:t>
            </a:r>
          </a:p>
        </p:txBody>
      </p:sp>
      <p:sp>
        <p:nvSpPr>
          <p:cNvPr id="99" name="Text Box 61">
            <a:extLst>
              <a:ext uri="{FF2B5EF4-FFF2-40B4-BE49-F238E27FC236}">
                <a16:creationId xmlns:a16="http://schemas.microsoft.com/office/drawing/2014/main" id="{67899F9D-5059-EB46-BE3E-E0710E91B7E7}"/>
              </a:ext>
            </a:extLst>
          </p:cNvPr>
          <p:cNvSpPr txBox="1">
            <a:spLocks noChangeArrowheads="1"/>
          </p:cNvSpPr>
          <p:nvPr/>
        </p:nvSpPr>
        <p:spPr bwMode="auto">
          <a:xfrm>
            <a:off x="3824016" y="2988847"/>
            <a:ext cx="3095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srgbClr val="0000A8"/>
                </a:solidFill>
                <a:effectLst/>
                <a:uLnTx/>
                <a:uFillTx/>
                <a:latin typeface="+mn-lt"/>
                <a:ea typeface="ＭＳ Ｐゴシック" charset="0"/>
              </a:rPr>
              <a:t>E</a:t>
            </a:r>
          </a:p>
        </p:txBody>
      </p:sp>
      <p:sp>
        <p:nvSpPr>
          <p:cNvPr id="100" name="Text Box 62">
            <a:extLst>
              <a:ext uri="{FF2B5EF4-FFF2-40B4-BE49-F238E27FC236}">
                <a16:creationId xmlns:a16="http://schemas.microsoft.com/office/drawing/2014/main" id="{0537C8B8-45B8-534A-B936-B66DF9D0E5CB}"/>
              </a:ext>
            </a:extLst>
          </p:cNvPr>
          <p:cNvSpPr txBox="1">
            <a:spLocks noChangeArrowheads="1"/>
          </p:cNvSpPr>
          <p:nvPr/>
        </p:nvSpPr>
        <p:spPr bwMode="auto">
          <a:xfrm>
            <a:off x="5340078" y="2988847"/>
            <a:ext cx="3095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srgbClr val="0000A8"/>
                </a:solidFill>
                <a:effectLst/>
                <a:uLnTx/>
                <a:uFillTx/>
                <a:latin typeface="+mn-lt"/>
                <a:ea typeface="ＭＳ Ｐゴシック" charset="0"/>
              </a:rPr>
              <a:t>E</a:t>
            </a:r>
          </a:p>
        </p:txBody>
      </p:sp>
      <p:sp>
        <p:nvSpPr>
          <p:cNvPr id="101" name="Text Box 63">
            <a:extLst>
              <a:ext uri="{FF2B5EF4-FFF2-40B4-BE49-F238E27FC236}">
                <a16:creationId xmlns:a16="http://schemas.microsoft.com/office/drawing/2014/main" id="{A95F6825-15C2-894C-A225-C35D931A8267}"/>
              </a:ext>
            </a:extLst>
          </p:cNvPr>
          <p:cNvSpPr txBox="1">
            <a:spLocks noChangeArrowheads="1"/>
          </p:cNvSpPr>
          <p:nvPr/>
        </p:nvSpPr>
        <p:spPr bwMode="auto">
          <a:xfrm>
            <a:off x="6340203" y="2988847"/>
            <a:ext cx="3095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i="0" u="none" strike="noStrike" kern="0" cap="none" spc="0" normalizeH="0" baseline="0" noProof="0" dirty="0">
                <a:ln>
                  <a:noFill/>
                </a:ln>
                <a:solidFill>
                  <a:srgbClr val="0000A8"/>
                </a:solidFill>
                <a:effectLst/>
                <a:uLnTx/>
                <a:uFillTx/>
                <a:latin typeface="+mn-lt"/>
                <a:ea typeface="ＭＳ Ｐゴシック" charset="0"/>
              </a:rPr>
              <a:t>E</a:t>
            </a:r>
          </a:p>
        </p:txBody>
      </p:sp>
      <p:sp>
        <p:nvSpPr>
          <p:cNvPr id="7" name="TextBox 6">
            <a:extLst>
              <a:ext uri="{FF2B5EF4-FFF2-40B4-BE49-F238E27FC236}">
                <a16:creationId xmlns:a16="http://schemas.microsoft.com/office/drawing/2014/main" id="{6F11076B-DA1C-6740-8643-B478EA3CF6E2}"/>
              </a:ext>
            </a:extLst>
          </p:cNvPr>
          <p:cNvSpPr txBox="1"/>
          <p:nvPr/>
        </p:nvSpPr>
        <p:spPr>
          <a:xfrm>
            <a:off x="8693431" y="1736034"/>
            <a:ext cx="1514197" cy="1200329"/>
          </a:xfrm>
          <a:prstGeom prst="rect">
            <a:avLst/>
          </a:prstGeom>
          <a:noFill/>
        </p:spPr>
        <p:txBody>
          <a:bodyPr wrap="none" rtlCol="0">
            <a:spAutoFit/>
          </a:bodyPr>
          <a:lstStyle/>
          <a:p>
            <a:r>
              <a:rPr lang="en-US" sz="2400" dirty="0">
                <a:solidFill>
                  <a:srgbClr val="0000A8"/>
                </a:solidFill>
              </a:rPr>
              <a:t>C</a:t>
            </a:r>
            <a:r>
              <a:rPr lang="en-US" sz="2400" dirty="0"/>
              <a:t>: collision</a:t>
            </a:r>
          </a:p>
          <a:p>
            <a:r>
              <a:rPr lang="en-US" sz="2400" dirty="0">
                <a:solidFill>
                  <a:srgbClr val="0000A8"/>
                </a:solidFill>
              </a:rPr>
              <a:t>S</a:t>
            </a:r>
            <a:r>
              <a:rPr lang="en-US" sz="2400" dirty="0"/>
              <a:t>: success</a:t>
            </a:r>
          </a:p>
          <a:p>
            <a:r>
              <a:rPr lang="en-US" sz="2400" dirty="0">
                <a:solidFill>
                  <a:srgbClr val="0000A8"/>
                </a:solidFill>
              </a:rPr>
              <a:t>E</a:t>
            </a:r>
            <a:r>
              <a:rPr lang="en-US" sz="2400" dirty="0"/>
              <a:t>: empty</a:t>
            </a:r>
          </a:p>
        </p:txBody>
      </p:sp>
      <p:sp>
        <p:nvSpPr>
          <p:cNvPr id="5" name="Title 1">
            <a:extLst>
              <a:ext uri="{FF2B5EF4-FFF2-40B4-BE49-F238E27FC236}">
                <a16:creationId xmlns:a16="http://schemas.microsoft.com/office/drawing/2014/main" id="{9DB58066-CDB8-2DD5-DE52-CE2C0878DD1C}"/>
              </a:ext>
            </a:extLst>
          </p:cNvPr>
          <p:cNvSpPr>
            <a:spLocks noGrp="1"/>
          </p:cNvSpPr>
          <p:nvPr>
            <p:ph type="title"/>
          </p:nvPr>
        </p:nvSpPr>
        <p:spPr>
          <a:xfrm>
            <a:off x="800100" y="-118957"/>
            <a:ext cx="10515600" cy="894622"/>
          </a:xfrm>
        </p:spPr>
        <p:txBody>
          <a:bodyPr>
            <a:normAutofit/>
          </a:bodyPr>
          <a:lstStyle/>
          <a:p>
            <a:r>
              <a:rPr lang="en-US" b="0" dirty="0">
                <a:latin typeface="+mn-lt"/>
              </a:rPr>
              <a:t>Slotted ALOHA</a:t>
            </a:r>
            <a:endParaRPr lang="en-US" sz="4400" b="0" dirty="0">
              <a:latin typeface="+mn-lt"/>
            </a:endParaRPr>
          </a:p>
        </p:txBody>
      </p:sp>
    </p:spTree>
    <p:extLst>
      <p:ext uri="{BB962C8B-B14F-4D97-AF65-F5344CB8AC3E}">
        <p14:creationId xmlns:p14="http://schemas.microsoft.com/office/powerpoint/2010/main" val="164503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13571B-5A38-7249-BDB3-42189BDDBF13}"/>
              </a:ext>
            </a:extLst>
          </p:cNvPr>
          <p:cNvSpPr>
            <a:spLocks noGrp="1"/>
          </p:cNvSpPr>
          <p:nvPr>
            <p:ph idx="1"/>
          </p:nvPr>
        </p:nvSpPr>
        <p:spPr>
          <a:xfrm>
            <a:off x="824948" y="1697523"/>
            <a:ext cx="10515600" cy="4743034"/>
          </a:xfrm>
        </p:spPr>
        <p:txBody>
          <a:bodyPr>
            <a:normAutofit/>
          </a:bodyPr>
          <a:lstStyle/>
          <a:p>
            <a:pPr marL="130175" indent="0">
              <a:buNone/>
            </a:pPr>
            <a:r>
              <a:rPr lang="en-US" sz="3200" dirty="0">
                <a:solidFill>
                  <a:srgbClr val="C00000"/>
                </a:solidFill>
              </a:rPr>
              <a:t>efficiency: </a:t>
            </a:r>
            <a:r>
              <a:rPr lang="en-US" dirty="0"/>
              <a:t>long-run  fraction of successful slots  (many nodes, all with many frames to send)</a:t>
            </a:r>
          </a:p>
          <a:p>
            <a:pPr marL="457200" indent="-274638">
              <a:defRPr/>
            </a:pPr>
            <a:r>
              <a:rPr lang="en-US" i="1" dirty="0"/>
              <a:t>suppose:</a:t>
            </a:r>
            <a:r>
              <a:rPr lang="en-US" dirty="0"/>
              <a:t> </a:t>
            </a:r>
            <a:r>
              <a:rPr lang="en-US" i="1" dirty="0"/>
              <a:t>N</a:t>
            </a:r>
            <a:r>
              <a:rPr lang="en-US" dirty="0"/>
              <a:t> nodes with many frames to send, each transmits in slot with probability </a:t>
            </a:r>
            <a:r>
              <a:rPr lang="en-US" i="1" dirty="0"/>
              <a:t>p</a:t>
            </a:r>
          </a:p>
          <a:p>
            <a:pPr marL="800100" lvl="1" indent="-274638">
              <a:defRPr/>
            </a:pPr>
            <a:r>
              <a:rPr lang="en-US" sz="2600" dirty="0"/>
              <a:t>prob that given node has success in a slot  = </a:t>
            </a:r>
            <a:r>
              <a:rPr lang="en-US" sz="2600" i="1" dirty="0"/>
              <a:t>p(1-p)</a:t>
            </a:r>
            <a:r>
              <a:rPr lang="en-US" sz="2600" b="1" i="1" baseline="30000" dirty="0"/>
              <a:t>N-1</a:t>
            </a:r>
          </a:p>
          <a:p>
            <a:pPr marL="800100" lvl="1" indent="-274638">
              <a:defRPr/>
            </a:pPr>
            <a:r>
              <a:rPr lang="en-US" sz="2600" dirty="0"/>
              <a:t>prob that </a:t>
            </a:r>
            <a:r>
              <a:rPr lang="en-US" sz="2600" i="1" dirty="0"/>
              <a:t>any</a:t>
            </a:r>
            <a:r>
              <a:rPr lang="en-US" sz="2600" dirty="0"/>
              <a:t> node has a success = </a:t>
            </a:r>
            <a:r>
              <a:rPr lang="en-US" sz="2600" i="1" dirty="0"/>
              <a:t>Np(1-p)</a:t>
            </a:r>
            <a:r>
              <a:rPr lang="en-US" sz="2600" b="1" i="1" baseline="30000" dirty="0"/>
              <a:t>N-1</a:t>
            </a:r>
          </a:p>
          <a:p>
            <a:pPr marL="800100" lvl="1" indent="-274638">
              <a:defRPr/>
            </a:pPr>
            <a:r>
              <a:rPr lang="en-US" sz="2600" dirty="0"/>
              <a:t>max efficiency: find </a:t>
            </a:r>
            <a:r>
              <a:rPr lang="en-US" sz="2600" i="1" dirty="0"/>
              <a:t>p* </a:t>
            </a:r>
            <a:r>
              <a:rPr lang="en-US" sz="2600" dirty="0"/>
              <a:t>that maximizes  </a:t>
            </a:r>
            <a:r>
              <a:rPr lang="en-US" sz="2600" i="1" dirty="0"/>
              <a:t>Np(1-p)</a:t>
            </a:r>
            <a:r>
              <a:rPr lang="en-US" sz="2600" b="1" i="1" baseline="30000" dirty="0"/>
              <a:t>N-1</a:t>
            </a:r>
          </a:p>
          <a:p>
            <a:pPr marL="800100" lvl="1" indent="-274638">
              <a:defRPr/>
            </a:pPr>
            <a:r>
              <a:rPr lang="en-US" sz="2600" dirty="0"/>
              <a:t>for many nodes, take limit of </a:t>
            </a:r>
            <a:r>
              <a:rPr lang="en-US" sz="2600" i="1" dirty="0"/>
              <a:t>Np*(1-p*)</a:t>
            </a:r>
            <a:r>
              <a:rPr lang="en-US" sz="2600" b="1" i="1" baseline="30000" dirty="0"/>
              <a:t>N-1 </a:t>
            </a:r>
            <a:r>
              <a:rPr lang="en-US" sz="2600" dirty="0"/>
              <a:t>as </a:t>
            </a:r>
            <a:r>
              <a:rPr lang="en-US" sz="2600" i="1" dirty="0"/>
              <a:t>N</a:t>
            </a:r>
            <a:r>
              <a:rPr lang="en-US" sz="2600" dirty="0"/>
              <a:t> goes to infinity, gives</a:t>
            </a:r>
            <a:r>
              <a:rPr lang="en-US" dirty="0"/>
              <a:t>:</a:t>
            </a:r>
          </a:p>
          <a:p>
            <a:pPr>
              <a:buFont typeface="Wingdings" charset="0"/>
              <a:buNone/>
              <a:defRPr/>
            </a:pPr>
            <a:r>
              <a:rPr lang="en-US" dirty="0">
                <a:solidFill>
                  <a:srgbClr val="C00000"/>
                </a:solidFill>
              </a:rPr>
              <a:t>    </a:t>
            </a:r>
            <a:r>
              <a:rPr lang="en-US" i="1" dirty="0">
                <a:solidFill>
                  <a:srgbClr val="C00000"/>
                </a:solidFill>
              </a:rPr>
              <a:t>max efficiency = 1/e = .37</a:t>
            </a:r>
            <a:endParaRPr lang="en-US" b="1" i="1" baseline="30000" dirty="0">
              <a:solidFill>
                <a:srgbClr val="C00000"/>
              </a:solidFill>
            </a:endParaRPr>
          </a:p>
          <a:p>
            <a:pPr marL="457200" indent="-274638">
              <a:lnSpc>
                <a:spcPct val="85000"/>
              </a:lnSpc>
              <a:defRPr/>
            </a:pPr>
            <a:r>
              <a:rPr lang="en-US" i="1" dirty="0">
                <a:solidFill>
                  <a:srgbClr val="0000A8"/>
                </a:solidFill>
              </a:rPr>
              <a:t>at best:</a:t>
            </a:r>
            <a:r>
              <a:rPr lang="en-US" sz="2400" i="1" dirty="0">
                <a:solidFill>
                  <a:srgbClr val="0000A8"/>
                </a:solidFill>
              </a:rPr>
              <a:t> </a:t>
            </a:r>
            <a:r>
              <a:rPr lang="en-US" sz="2400" dirty="0"/>
              <a:t>channel used for useful  transmissions 37% of time!</a:t>
            </a:r>
          </a:p>
          <a:p>
            <a:pPr>
              <a:defRPr/>
            </a:pPr>
            <a:endParaRPr lang="en-US" i="1"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66FC8BF5-34FB-B64D-8803-0F740A1B8790}"/>
              </a:ext>
            </a:extLst>
          </p:cNvPr>
          <p:cNvSpPr>
            <a:spLocks noGrp="1"/>
          </p:cNvSpPr>
          <p:nvPr>
            <p:ph type="sldNum" sz="quarter" idx="4"/>
          </p:nvPr>
        </p:nvSpPr>
        <p:spPr/>
        <p:txBody>
          <a:bodyPr/>
          <a:lstStyle/>
          <a:p>
            <a:r>
              <a:rPr lang="en-US"/>
              <a:t>Link Layer: 6-</a:t>
            </a:r>
            <a:fld id="{C4204591-24BD-A542-B9D5-F8D8A88D2FEE}" type="slidenum">
              <a:rPr lang="en-US" smtClean="0"/>
              <a:pPr/>
              <a:t>18</a:t>
            </a:fld>
            <a:endParaRPr lang="en-US" dirty="0"/>
          </a:p>
        </p:txBody>
      </p:sp>
      <p:sp>
        <p:nvSpPr>
          <p:cNvPr id="4" name="Title 5">
            <a:extLst>
              <a:ext uri="{FF2B5EF4-FFF2-40B4-BE49-F238E27FC236}">
                <a16:creationId xmlns:a16="http://schemas.microsoft.com/office/drawing/2014/main" id="{7DD06FB2-103C-A530-8726-BE024AD1B7E9}"/>
              </a:ext>
            </a:extLst>
          </p:cNvPr>
          <p:cNvSpPr>
            <a:spLocks noGrp="1"/>
          </p:cNvSpPr>
          <p:nvPr>
            <p:ph type="title"/>
          </p:nvPr>
        </p:nvSpPr>
        <p:spPr>
          <a:xfrm>
            <a:off x="824948" y="-131109"/>
            <a:ext cx="10515600" cy="894622"/>
          </a:xfrm>
        </p:spPr>
        <p:txBody>
          <a:bodyPr/>
          <a:lstStyle/>
          <a:p>
            <a:r>
              <a:rPr lang="en-US" dirty="0"/>
              <a:t>Slotted ALOHA: efficiency</a:t>
            </a:r>
          </a:p>
        </p:txBody>
      </p:sp>
    </p:spTree>
    <p:extLst>
      <p:ext uri="{BB962C8B-B14F-4D97-AF65-F5344CB8AC3E}">
        <p14:creationId xmlns:p14="http://schemas.microsoft.com/office/powerpoint/2010/main" val="155213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dissolve">
                                      <p:cBhvr>
                                        <p:cTn id="10" dur="500"/>
                                        <p:tgtEl>
                                          <p:spTgt spid="7">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dissolve">
                                      <p:cBhvr>
                                        <p:cTn id="13" dur="500"/>
                                        <p:tgtEl>
                                          <p:spTgt spid="7">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dissolve">
                                      <p:cBhvr>
                                        <p:cTn id="16" dur="500"/>
                                        <p:tgtEl>
                                          <p:spTgt spid="7">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dissolve">
                                      <p:cBhvr>
                                        <p:cTn id="19" dur="500"/>
                                        <p:tgtEl>
                                          <p:spTgt spid="7">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dissolv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dissolv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dissolve">
                                      <p:cBhvr>
                                        <p:cTn id="32" dur="500"/>
                                        <p:tgtEl>
                                          <p:spTgt spid="7">
                                            <p:txEl>
                                              <p:pRg st="1" end="1"/>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dissolve">
                                      <p:cBhvr>
                                        <p:cTn id="35" dur="500"/>
                                        <p:tgtEl>
                                          <p:spTgt spid="7">
                                            <p:txEl>
                                              <p:pRg st="2" end="2"/>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dissolve">
                                      <p:cBhvr>
                                        <p:cTn id="38" dur="500"/>
                                        <p:tgtEl>
                                          <p:spTgt spid="7">
                                            <p:txEl>
                                              <p:pRg st="3" end="3"/>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dissolve">
                                      <p:cBhvr>
                                        <p:cTn id="41" dur="500"/>
                                        <p:tgtEl>
                                          <p:spTgt spid="7">
                                            <p:txEl>
                                              <p:pRg st="4" end="4"/>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dissolve">
                                      <p:cBhvr>
                                        <p:cTn id="44" dur="500"/>
                                        <p:tgtEl>
                                          <p:spTgt spid="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dissolve">
                                      <p:cBhvr>
                                        <p:cTn id="49" dur="500"/>
                                        <p:tgtEl>
                                          <p:spTgt spid="7">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
                                            <p:txEl>
                                              <p:pRg st="7" end="7"/>
                                            </p:txEl>
                                          </p:spTgt>
                                        </p:tgtEl>
                                        <p:attrNameLst>
                                          <p:attrName>style.visibility</p:attrName>
                                        </p:attrNameLst>
                                      </p:cBhvr>
                                      <p:to>
                                        <p:strVal val="visible"/>
                                      </p:to>
                                    </p:set>
                                    <p:animEffect transition="in" filter="dissolve">
                                      <p:cBhvr>
                                        <p:cTn id="54"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19</a:t>
            </a:fld>
            <a:endParaRPr lang="en-US" dirty="0"/>
          </a:p>
        </p:txBody>
      </p:sp>
      <p:sp>
        <p:nvSpPr>
          <p:cNvPr id="60" name="Rectangle 3">
            <a:extLst>
              <a:ext uri="{FF2B5EF4-FFF2-40B4-BE49-F238E27FC236}">
                <a16:creationId xmlns:a16="http://schemas.microsoft.com/office/drawing/2014/main" id="{756184F9-23FF-CD49-83C3-B99C5857535A}"/>
              </a:ext>
            </a:extLst>
          </p:cNvPr>
          <p:cNvSpPr txBox="1">
            <a:spLocks noChangeArrowheads="1"/>
          </p:cNvSpPr>
          <p:nvPr/>
        </p:nvSpPr>
        <p:spPr>
          <a:xfrm>
            <a:off x="779390" y="768506"/>
            <a:ext cx="10518913" cy="23147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indent="-274638">
              <a:defRPr/>
            </a:pPr>
            <a:r>
              <a:rPr lang="en-US" dirty="0"/>
              <a:t>unslotted Aloha: simpler, no synchronization</a:t>
            </a:r>
          </a:p>
          <a:p>
            <a:pPr marL="747713" lvl="1" indent="-274638">
              <a:defRPr/>
            </a:pPr>
            <a:r>
              <a:rPr lang="en-US" sz="2800" dirty="0"/>
              <a:t>when</a:t>
            </a:r>
            <a:r>
              <a:rPr lang="en-US" dirty="0"/>
              <a:t> frame first arrives: transmit immediately </a:t>
            </a:r>
          </a:p>
          <a:p>
            <a:pPr marL="404813" indent="-274638">
              <a:defRPr/>
            </a:pPr>
            <a:r>
              <a:rPr lang="en-US" dirty="0"/>
              <a:t>collision probability increases with no synchronization:</a:t>
            </a:r>
          </a:p>
          <a:p>
            <a:pPr lvl="1">
              <a:defRPr/>
            </a:pPr>
            <a:r>
              <a:rPr lang="en-US" sz="2800" dirty="0"/>
              <a:t>frame sent at t</a:t>
            </a:r>
            <a:r>
              <a:rPr lang="en-US" sz="2800" baseline="-25000" dirty="0"/>
              <a:t>0</a:t>
            </a:r>
            <a:r>
              <a:rPr lang="en-US" sz="2800" dirty="0"/>
              <a:t> collides with other frames sent in [t</a:t>
            </a:r>
            <a:r>
              <a:rPr lang="en-US" sz="2800" baseline="-25000" dirty="0"/>
              <a:t>0</a:t>
            </a:r>
            <a:r>
              <a:rPr lang="en-US" sz="2800" dirty="0"/>
              <a:t>-1,t</a:t>
            </a:r>
            <a:r>
              <a:rPr lang="en-US" sz="2800" baseline="-25000" dirty="0"/>
              <a:t>0</a:t>
            </a:r>
            <a:r>
              <a:rPr lang="en-US" sz="2800" dirty="0"/>
              <a:t>+1]</a:t>
            </a:r>
          </a:p>
        </p:txBody>
      </p:sp>
      <p:grpSp>
        <p:nvGrpSpPr>
          <p:cNvPr id="16" name="Group 15">
            <a:extLst>
              <a:ext uri="{FF2B5EF4-FFF2-40B4-BE49-F238E27FC236}">
                <a16:creationId xmlns:a16="http://schemas.microsoft.com/office/drawing/2014/main" id="{A58FCDAC-4991-8E41-8E42-FF4F98922CAC}"/>
              </a:ext>
            </a:extLst>
          </p:cNvPr>
          <p:cNvGrpSpPr/>
          <p:nvPr/>
        </p:nvGrpSpPr>
        <p:grpSpPr>
          <a:xfrm>
            <a:off x="2981739" y="2796997"/>
            <a:ext cx="6215270" cy="1680396"/>
            <a:chOff x="2981739" y="3590924"/>
            <a:chExt cx="6215270" cy="1680396"/>
          </a:xfrm>
        </p:grpSpPr>
        <p:grpSp>
          <p:nvGrpSpPr>
            <p:cNvPr id="128" name="Group 127">
              <a:extLst>
                <a:ext uri="{FF2B5EF4-FFF2-40B4-BE49-F238E27FC236}">
                  <a16:creationId xmlns:a16="http://schemas.microsoft.com/office/drawing/2014/main" id="{F04F1C7F-2BD1-DB49-8C42-5F936FEE4314}"/>
                </a:ext>
              </a:extLst>
            </p:cNvPr>
            <p:cNvGrpSpPr/>
            <p:nvPr/>
          </p:nvGrpSpPr>
          <p:grpSpPr>
            <a:xfrm>
              <a:off x="3709987" y="4014790"/>
              <a:ext cx="1533525" cy="57150"/>
              <a:chOff x="5229225" y="5548314"/>
              <a:chExt cx="1533525" cy="57150"/>
            </a:xfrm>
          </p:grpSpPr>
          <p:cxnSp>
            <p:nvCxnSpPr>
              <p:cNvPr id="129" name="Straight Arrow Connector 128">
                <a:extLst>
                  <a:ext uri="{FF2B5EF4-FFF2-40B4-BE49-F238E27FC236}">
                    <a16:creationId xmlns:a16="http://schemas.microsoft.com/office/drawing/2014/main" id="{F65A0A69-1573-6D44-ADDC-67D7500383D8}"/>
                  </a:ext>
                </a:extLst>
              </p:cNvPr>
              <p:cNvCxnSpPr/>
              <p:nvPr/>
            </p:nvCxnSpPr>
            <p:spPr>
              <a:xfrm>
                <a:off x="5229225" y="5581650"/>
                <a:ext cx="153352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FF60540F-6305-BF46-A035-95A71A5A3EF6}"/>
                  </a:ext>
                </a:extLst>
              </p:cNvPr>
              <p:cNvSpPr/>
              <p:nvPr/>
            </p:nvSpPr>
            <p:spPr>
              <a:xfrm>
                <a:off x="5591173" y="5548314"/>
                <a:ext cx="828675"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BEC5DF1-BB4C-B643-9EEC-F5897534DF4F}"/>
                </a:ext>
              </a:extLst>
            </p:cNvPr>
            <p:cNvGrpSpPr/>
            <p:nvPr/>
          </p:nvGrpSpPr>
          <p:grpSpPr>
            <a:xfrm>
              <a:off x="5262562" y="4014791"/>
              <a:ext cx="1533525" cy="57150"/>
              <a:chOff x="5229225" y="5548314"/>
              <a:chExt cx="1533525" cy="57150"/>
            </a:xfrm>
          </p:grpSpPr>
          <p:cxnSp>
            <p:nvCxnSpPr>
              <p:cNvPr id="13" name="Straight Arrow Connector 12">
                <a:extLst>
                  <a:ext uri="{FF2B5EF4-FFF2-40B4-BE49-F238E27FC236}">
                    <a16:creationId xmlns:a16="http://schemas.microsoft.com/office/drawing/2014/main" id="{FD0212D6-BC99-A34D-831C-31550FCEDFE4}"/>
                  </a:ext>
                </a:extLst>
              </p:cNvPr>
              <p:cNvCxnSpPr/>
              <p:nvPr/>
            </p:nvCxnSpPr>
            <p:spPr>
              <a:xfrm>
                <a:off x="5229225" y="5581650"/>
                <a:ext cx="153352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133521-4038-3047-A618-9452E9464C0A}"/>
                  </a:ext>
                </a:extLst>
              </p:cNvPr>
              <p:cNvSpPr/>
              <p:nvPr/>
            </p:nvSpPr>
            <p:spPr>
              <a:xfrm>
                <a:off x="5591173" y="5548314"/>
                <a:ext cx="828675"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1274D194-4596-F343-A104-292FA9948F3C}"/>
                </a:ext>
              </a:extLst>
            </p:cNvPr>
            <p:cNvCxnSpPr/>
            <p:nvPr/>
          </p:nvCxnSpPr>
          <p:spPr>
            <a:xfrm>
              <a:off x="2981739" y="4890052"/>
              <a:ext cx="621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EB99DB7-822A-FD4D-BE48-51D15528B104}"/>
                </a:ext>
              </a:extLst>
            </p:cNvPr>
            <p:cNvCxnSpPr>
              <a:cxnSpLocks/>
            </p:cNvCxnSpPr>
            <p:nvPr/>
          </p:nvCxnSpPr>
          <p:spPr>
            <a:xfrm>
              <a:off x="6798365" y="3817663"/>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9AA9349-82D3-E244-B5E0-9CDCE5F5F13D}"/>
                </a:ext>
              </a:extLst>
            </p:cNvPr>
            <p:cNvCxnSpPr>
              <a:cxnSpLocks/>
            </p:cNvCxnSpPr>
            <p:nvPr/>
          </p:nvCxnSpPr>
          <p:spPr>
            <a:xfrm>
              <a:off x="5254486" y="3823252"/>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EBFEF5B-319D-C144-A8CA-8D6A3D74B7E8}"/>
                </a:ext>
              </a:extLst>
            </p:cNvPr>
            <p:cNvCxnSpPr>
              <a:cxnSpLocks/>
            </p:cNvCxnSpPr>
            <p:nvPr/>
          </p:nvCxnSpPr>
          <p:spPr>
            <a:xfrm>
              <a:off x="3710607" y="3833604"/>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52579E-DAAA-3246-A949-4F19B6153782}"/>
                </a:ext>
              </a:extLst>
            </p:cNvPr>
            <p:cNvSpPr txBox="1"/>
            <p:nvPr/>
          </p:nvSpPr>
          <p:spPr>
            <a:xfrm>
              <a:off x="6453809" y="4863548"/>
              <a:ext cx="731290" cy="400110"/>
            </a:xfrm>
            <a:prstGeom prst="rect">
              <a:avLst/>
            </a:prstGeom>
            <a:noFill/>
          </p:spPr>
          <p:txBody>
            <a:bodyPr wrap="none" rtlCol="0">
              <a:spAutoFit/>
            </a:bodyPr>
            <a:lstStyle/>
            <a:p>
              <a:r>
                <a:rPr lang="en-US" sz="2000" i="1" dirty="0"/>
                <a:t>t</a:t>
              </a:r>
              <a:r>
                <a:rPr lang="en-US" sz="2000" i="1" baseline="-25000" dirty="0"/>
                <a:t>0</a:t>
              </a:r>
              <a:r>
                <a:rPr lang="en-US" sz="2000" i="1" dirty="0"/>
                <a:t> + 1</a:t>
              </a:r>
            </a:p>
          </p:txBody>
        </p:sp>
        <p:sp>
          <p:nvSpPr>
            <p:cNvPr id="123" name="TextBox 122">
              <a:extLst>
                <a:ext uri="{FF2B5EF4-FFF2-40B4-BE49-F238E27FC236}">
                  <a16:creationId xmlns:a16="http://schemas.microsoft.com/office/drawing/2014/main" id="{2603F56C-20E8-6D4A-A7C1-F55DB1B68EAD}"/>
                </a:ext>
              </a:extLst>
            </p:cNvPr>
            <p:cNvSpPr txBox="1"/>
            <p:nvPr/>
          </p:nvSpPr>
          <p:spPr>
            <a:xfrm>
              <a:off x="3381167" y="4871210"/>
              <a:ext cx="681597" cy="400110"/>
            </a:xfrm>
            <a:prstGeom prst="rect">
              <a:avLst/>
            </a:prstGeom>
            <a:noFill/>
          </p:spPr>
          <p:txBody>
            <a:bodyPr wrap="none" rtlCol="0">
              <a:spAutoFit/>
            </a:bodyPr>
            <a:lstStyle/>
            <a:p>
              <a:r>
                <a:rPr lang="en-US" sz="2000" i="1" dirty="0"/>
                <a:t>t</a:t>
              </a:r>
              <a:r>
                <a:rPr lang="en-US" sz="2000" i="1" baseline="-25000" dirty="0"/>
                <a:t>0</a:t>
              </a:r>
              <a:r>
                <a:rPr lang="en-US" sz="2000" i="1" dirty="0"/>
                <a:t> - 1</a:t>
              </a:r>
            </a:p>
          </p:txBody>
        </p:sp>
        <p:sp>
          <p:nvSpPr>
            <p:cNvPr id="124" name="TextBox 123">
              <a:extLst>
                <a:ext uri="{FF2B5EF4-FFF2-40B4-BE49-F238E27FC236}">
                  <a16:creationId xmlns:a16="http://schemas.microsoft.com/office/drawing/2014/main" id="{7FEFADC6-0ABF-574C-ACFF-91876E6D1286}"/>
                </a:ext>
              </a:extLst>
            </p:cNvPr>
            <p:cNvSpPr txBox="1"/>
            <p:nvPr/>
          </p:nvSpPr>
          <p:spPr>
            <a:xfrm>
              <a:off x="5102086" y="4865199"/>
              <a:ext cx="357790" cy="400110"/>
            </a:xfrm>
            <a:prstGeom prst="rect">
              <a:avLst/>
            </a:prstGeom>
            <a:noFill/>
          </p:spPr>
          <p:txBody>
            <a:bodyPr wrap="none" rtlCol="0">
              <a:spAutoFit/>
            </a:bodyPr>
            <a:lstStyle/>
            <a:p>
              <a:r>
                <a:rPr lang="en-US" sz="2000" i="1" dirty="0"/>
                <a:t>t</a:t>
              </a:r>
              <a:r>
                <a:rPr lang="en-US" sz="2000" i="1" baseline="-25000" dirty="0"/>
                <a:t>0</a:t>
              </a:r>
              <a:endParaRPr lang="en-US" sz="2000" i="1" dirty="0"/>
            </a:p>
          </p:txBody>
        </p:sp>
        <p:sp>
          <p:nvSpPr>
            <p:cNvPr id="10" name="Rectangle 9">
              <a:extLst>
                <a:ext uri="{FF2B5EF4-FFF2-40B4-BE49-F238E27FC236}">
                  <a16:creationId xmlns:a16="http://schemas.microsoft.com/office/drawing/2014/main" id="{5B332304-08FC-2B48-A938-75295885492F}"/>
                </a:ext>
              </a:extLst>
            </p:cNvPr>
            <p:cNvSpPr/>
            <p:nvPr/>
          </p:nvSpPr>
          <p:spPr>
            <a:xfrm>
              <a:off x="4090988" y="4191000"/>
              <a:ext cx="1547812" cy="1714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8EC6991-A55D-F44E-A46B-4C53E2B7E20C}"/>
                </a:ext>
              </a:extLst>
            </p:cNvPr>
            <p:cNvSpPr/>
            <p:nvPr/>
          </p:nvSpPr>
          <p:spPr>
            <a:xfrm>
              <a:off x="5248276" y="4429125"/>
              <a:ext cx="1547812" cy="17145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DFA1D211-7014-034D-A964-C2C2F7515351}"/>
                </a:ext>
              </a:extLst>
            </p:cNvPr>
            <p:cNvSpPr/>
            <p:nvPr/>
          </p:nvSpPr>
          <p:spPr>
            <a:xfrm>
              <a:off x="6519864" y="4672012"/>
              <a:ext cx="1547812" cy="17145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FEBE1DD-B95B-0648-9062-B8B36326544D}"/>
                </a:ext>
              </a:extLst>
            </p:cNvPr>
            <p:cNvSpPr txBox="1"/>
            <p:nvPr/>
          </p:nvSpPr>
          <p:spPr>
            <a:xfrm>
              <a:off x="5514017" y="3590925"/>
              <a:ext cx="1058302" cy="613630"/>
            </a:xfrm>
            <a:prstGeom prst="rect">
              <a:avLst/>
            </a:prstGeom>
            <a:noFill/>
          </p:spPr>
          <p:txBody>
            <a:bodyPr wrap="none" rtlCol="0">
              <a:spAutoFit/>
            </a:bodyPr>
            <a:lstStyle/>
            <a:p>
              <a:pPr algn="ctr">
                <a:lnSpc>
                  <a:spcPct val="80000"/>
                </a:lnSpc>
              </a:pPr>
              <a:r>
                <a:rPr lang="en-US" sz="1400" dirty="0"/>
                <a:t>will overlap</a:t>
              </a:r>
            </a:p>
            <a:p>
              <a:pPr algn="ctr">
                <a:lnSpc>
                  <a:spcPct val="80000"/>
                </a:lnSpc>
              </a:pPr>
              <a:r>
                <a:rPr lang="en-US" sz="1400" dirty="0"/>
                <a:t>with end of </a:t>
              </a:r>
            </a:p>
            <a:p>
              <a:pPr algn="ctr">
                <a:lnSpc>
                  <a:spcPct val="80000"/>
                </a:lnSpc>
              </a:pPr>
              <a:r>
                <a:rPr lang="en-US" sz="1400" dirty="0"/>
                <a:t>i’s frame</a:t>
              </a:r>
            </a:p>
          </p:txBody>
        </p:sp>
        <p:sp>
          <p:nvSpPr>
            <p:cNvPr id="127" name="TextBox 126">
              <a:extLst>
                <a:ext uri="{FF2B5EF4-FFF2-40B4-BE49-F238E27FC236}">
                  <a16:creationId xmlns:a16="http://schemas.microsoft.com/office/drawing/2014/main" id="{7D37ED1F-D953-EE43-BF83-335949BBBAC2}"/>
                </a:ext>
              </a:extLst>
            </p:cNvPr>
            <p:cNvSpPr txBox="1"/>
            <p:nvPr/>
          </p:nvSpPr>
          <p:spPr>
            <a:xfrm>
              <a:off x="3946547" y="3590924"/>
              <a:ext cx="1116652" cy="613630"/>
            </a:xfrm>
            <a:prstGeom prst="rect">
              <a:avLst/>
            </a:prstGeom>
            <a:noFill/>
          </p:spPr>
          <p:txBody>
            <a:bodyPr wrap="none" rtlCol="0">
              <a:spAutoFit/>
            </a:bodyPr>
            <a:lstStyle/>
            <a:p>
              <a:pPr algn="ctr">
                <a:lnSpc>
                  <a:spcPct val="80000"/>
                </a:lnSpc>
              </a:pPr>
              <a:r>
                <a:rPr lang="en-US" sz="1400" dirty="0"/>
                <a:t>will overlap</a:t>
              </a:r>
            </a:p>
            <a:p>
              <a:pPr algn="ctr">
                <a:lnSpc>
                  <a:spcPct val="80000"/>
                </a:lnSpc>
              </a:pPr>
              <a:r>
                <a:rPr lang="en-US" sz="1400" dirty="0"/>
                <a:t>with start of </a:t>
              </a:r>
            </a:p>
            <a:p>
              <a:pPr algn="ctr">
                <a:lnSpc>
                  <a:spcPct val="80000"/>
                </a:lnSpc>
              </a:pPr>
              <a:r>
                <a:rPr lang="en-US" sz="1400" dirty="0"/>
                <a:t>i’s frame</a:t>
              </a:r>
            </a:p>
          </p:txBody>
        </p:sp>
      </p:grpSp>
      <p:sp>
        <p:nvSpPr>
          <p:cNvPr id="131" name="Rectangle 3">
            <a:extLst>
              <a:ext uri="{FF2B5EF4-FFF2-40B4-BE49-F238E27FC236}">
                <a16:creationId xmlns:a16="http://schemas.microsoft.com/office/drawing/2014/main" id="{F939E5F7-799D-7849-A30B-30CE63066E5E}"/>
              </a:ext>
            </a:extLst>
          </p:cNvPr>
          <p:cNvSpPr txBox="1">
            <a:spLocks noChangeArrowheads="1"/>
          </p:cNvSpPr>
          <p:nvPr/>
        </p:nvSpPr>
        <p:spPr>
          <a:xfrm>
            <a:off x="836543" y="5937976"/>
            <a:ext cx="10518913" cy="62064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indent="-274638">
              <a:defRPr/>
            </a:pPr>
            <a:r>
              <a:rPr lang="en-US" dirty="0"/>
              <a:t>pure Aloha efficiency: 18% (1/(2e) when N goes to infinity. </a:t>
            </a:r>
            <a:endParaRPr lang="en-US" sz="2800" dirty="0"/>
          </a:p>
        </p:txBody>
      </p:sp>
      <p:sp>
        <p:nvSpPr>
          <p:cNvPr id="7" name="Title 1">
            <a:extLst>
              <a:ext uri="{FF2B5EF4-FFF2-40B4-BE49-F238E27FC236}">
                <a16:creationId xmlns:a16="http://schemas.microsoft.com/office/drawing/2014/main" id="{CE5CB293-CE6F-CF8B-76B1-A2B9ACD7AE42}"/>
              </a:ext>
            </a:extLst>
          </p:cNvPr>
          <p:cNvSpPr>
            <a:spLocks noGrp="1"/>
          </p:cNvSpPr>
          <p:nvPr>
            <p:ph type="title"/>
          </p:nvPr>
        </p:nvSpPr>
        <p:spPr>
          <a:xfrm>
            <a:off x="764382" y="-144468"/>
            <a:ext cx="10515600" cy="894622"/>
          </a:xfrm>
        </p:spPr>
        <p:txBody>
          <a:bodyPr>
            <a:normAutofit/>
          </a:bodyPr>
          <a:lstStyle/>
          <a:p>
            <a:r>
              <a:rPr lang="en-US" b="0" dirty="0">
                <a:latin typeface="+mn-lt"/>
              </a:rPr>
              <a:t>Pure ALOHA</a:t>
            </a:r>
            <a:endParaRPr lang="en-US" sz="4400" b="0" dirty="0">
              <a:latin typeface="+mn-lt"/>
            </a:endParaRPr>
          </a:p>
        </p:txBody>
      </p:sp>
      <p:sp>
        <p:nvSpPr>
          <p:cNvPr id="3" name="TextBox 2">
            <a:extLst>
              <a:ext uri="{FF2B5EF4-FFF2-40B4-BE49-F238E27FC236}">
                <a16:creationId xmlns:a16="http://schemas.microsoft.com/office/drawing/2014/main" id="{4ED86DA1-98CF-29D7-2501-9DD561A26FB3}"/>
              </a:ext>
            </a:extLst>
          </p:cNvPr>
          <p:cNvSpPr txBox="1"/>
          <p:nvPr/>
        </p:nvSpPr>
        <p:spPr>
          <a:xfrm>
            <a:off x="407620" y="5349979"/>
            <a:ext cx="10780781" cy="523220"/>
          </a:xfrm>
          <a:prstGeom prst="rect">
            <a:avLst/>
          </a:prstGeom>
          <a:noFill/>
        </p:spPr>
        <p:txBody>
          <a:bodyPr wrap="square">
            <a:spAutoFit/>
          </a:bodyPr>
          <a:lstStyle/>
          <a:p>
            <a:pPr marL="982662" lvl="1" indent="-457200">
              <a:buFont typeface="Arial" panose="020B0604020202020204" pitchFamily="34" charset="0"/>
              <a:buChar char="•"/>
              <a:defRPr/>
            </a:pPr>
            <a:r>
              <a:rPr lang="en-US" sz="2800" dirty="0"/>
              <a:t>max efficiency: find </a:t>
            </a:r>
            <a:r>
              <a:rPr lang="en-US" sz="2800" i="1" dirty="0"/>
              <a:t>p* </a:t>
            </a:r>
            <a:r>
              <a:rPr lang="en-US" sz="2800" dirty="0"/>
              <a:t>that maximizes  </a:t>
            </a:r>
            <a:r>
              <a:rPr lang="en-US" sz="2800" i="1" dirty="0"/>
              <a:t>p(1-p)</a:t>
            </a:r>
            <a:r>
              <a:rPr lang="en-US" sz="2800" b="1" i="1" baseline="30000" dirty="0"/>
              <a:t>2(N-1)</a:t>
            </a:r>
          </a:p>
        </p:txBody>
      </p:sp>
      <p:sp>
        <p:nvSpPr>
          <p:cNvPr id="8" name="TextBox 7">
            <a:extLst>
              <a:ext uri="{FF2B5EF4-FFF2-40B4-BE49-F238E27FC236}">
                <a16:creationId xmlns:a16="http://schemas.microsoft.com/office/drawing/2014/main" id="{CF2B18BD-86BC-F892-0ECB-8F7D2952C625}"/>
              </a:ext>
            </a:extLst>
          </p:cNvPr>
          <p:cNvSpPr txBox="1"/>
          <p:nvPr/>
        </p:nvSpPr>
        <p:spPr>
          <a:xfrm>
            <a:off x="407620" y="4900080"/>
            <a:ext cx="8400979" cy="523220"/>
          </a:xfrm>
          <a:prstGeom prst="rect">
            <a:avLst/>
          </a:prstGeom>
          <a:noFill/>
        </p:spPr>
        <p:txBody>
          <a:bodyPr wrap="square">
            <a:spAutoFit/>
          </a:bodyPr>
          <a:lstStyle/>
          <a:p>
            <a:pPr marL="982662" lvl="1" indent="-457200">
              <a:buFont typeface="Arial" panose="020B0604020202020204" pitchFamily="34" charset="0"/>
              <a:buChar char="•"/>
              <a:defRPr/>
            </a:pPr>
            <a:r>
              <a:rPr lang="en-US" sz="2800" dirty="0"/>
              <a:t>prob that </a:t>
            </a:r>
            <a:r>
              <a:rPr lang="en-US" sz="2800" i="1" dirty="0"/>
              <a:t>any</a:t>
            </a:r>
            <a:r>
              <a:rPr lang="en-US" sz="2800" dirty="0"/>
              <a:t> node has a success = </a:t>
            </a:r>
            <a:r>
              <a:rPr lang="en-US" sz="2800" i="1" dirty="0"/>
              <a:t>p(1-p)</a:t>
            </a:r>
            <a:r>
              <a:rPr lang="en-US" sz="2800" b="1" i="1" baseline="30000" dirty="0"/>
              <a:t>2(N-1)</a:t>
            </a:r>
          </a:p>
        </p:txBody>
      </p:sp>
    </p:spTree>
    <p:extLst>
      <p:ext uri="{BB962C8B-B14F-4D97-AF65-F5344CB8AC3E}">
        <p14:creationId xmlns:p14="http://schemas.microsoft.com/office/powerpoint/2010/main" val="354436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xEl>
                                              <p:pRg st="2" end="2"/>
                                            </p:txEl>
                                          </p:spTgt>
                                        </p:tgtEl>
                                        <p:attrNameLst>
                                          <p:attrName>style.visibility</p:attrName>
                                        </p:attrNameLst>
                                      </p:cBhvr>
                                      <p:to>
                                        <p:strVal val="visible"/>
                                      </p:to>
                                    </p:set>
                                    <p:animEffect transition="in" filter="dissolve">
                                      <p:cBhvr>
                                        <p:cTn id="7" dur="500"/>
                                        <p:tgtEl>
                                          <p:spTgt spid="60">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0">
                                            <p:txEl>
                                              <p:pRg st="3" end="3"/>
                                            </p:txEl>
                                          </p:spTgt>
                                        </p:tgtEl>
                                        <p:attrNameLst>
                                          <p:attrName>style.visibility</p:attrName>
                                        </p:attrNameLst>
                                      </p:cBhvr>
                                      <p:to>
                                        <p:strVal val="visible"/>
                                      </p:to>
                                    </p:set>
                                    <p:animEffect transition="in" filter="dissolve">
                                      <p:cBhvr>
                                        <p:cTn id="10" dur="500"/>
                                        <p:tgtEl>
                                          <p:spTgt spid="60">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1"/>
                                        </p:tgtEl>
                                        <p:attrNameLst>
                                          <p:attrName>style.visibility</p:attrName>
                                        </p:attrNameLst>
                                      </p:cBhvr>
                                      <p:to>
                                        <p:strVal val="visible"/>
                                      </p:to>
                                    </p:set>
                                    <p:animEffect transition="in" filter="dissolve">
                                      <p:cBhvr>
                                        <p:cTn id="18"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p:txBody>
          <a:bodyPr/>
          <a:lstStyle/>
          <a:p>
            <a:r>
              <a:rPr lang="en-US"/>
              <a:t>Link Layer: 6-</a:t>
            </a:r>
            <a:fld id="{C4204591-24BD-A542-B9D5-F8D8A88D2FEE}" type="slidenum">
              <a:rPr lang="en-US" smtClean="0"/>
              <a:pPr/>
              <a:t>2</a:t>
            </a:fld>
            <a:endParaRPr lang="en-US"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5" name="Title 1">
            <a:extLst>
              <a:ext uri="{FF2B5EF4-FFF2-40B4-BE49-F238E27FC236}">
                <a16:creationId xmlns:a16="http://schemas.microsoft.com/office/drawing/2014/main" id="{CC937102-C9DD-2F9D-972A-A43C73A20783}"/>
              </a:ext>
            </a:extLst>
          </p:cNvPr>
          <p:cNvSpPr>
            <a:spLocks noGrp="1"/>
          </p:cNvSpPr>
          <p:nvPr>
            <p:ph type="title"/>
          </p:nvPr>
        </p:nvSpPr>
        <p:spPr>
          <a:xfrm>
            <a:off x="622456" y="-157986"/>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20</a:t>
            </a:fld>
            <a:endParaRPr lang="en-US" dirty="0"/>
          </a:p>
        </p:txBody>
      </p:sp>
      <p:sp>
        <p:nvSpPr>
          <p:cNvPr id="25" name="Rectangle 3">
            <a:extLst>
              <a:ext uri="{FF2B5EF4-FFF2-40B4-BE49-F238E27FC236}">
                <a16:creationId xmlns:a16="http://schemas.microsoft.com/office/drawing/2014/main" id="{5E7A0B0F-2486-9640-B03D-72DF37C159B4}"/>
              </a:ext>
            </a:extLst>
          </p:cNvPr>
          <p:cNvSpPr txBox="1">
            <a:spLocks noChangeArrowheads="1"/>
          </p:cNvSpPr>
          <p:nvPr/>
        </p:nvSpPr>
        <p:spPr>
          <a:xfrm>
            <a:off x="1075221" y="1383818"/>
            <a:ext cx="10295145" cy="2220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3200" dirty="0"/>
              <a:t>simple </a:t>
            </a:r>
            <a:r>
              <a:rPr lang="en-US" sz="3200" dirty="0">
                <a:solidFill>
                  <a:srgbClr val="C00000"/>
                </a:solidFill>
              </a:rPr>
              <a:t>CSMA:</a:t>
            </a:r>
            <a:r>
              <a:rPr lang="en-US" dirty="0">
                <a:solidFill>
                  <a:srgbClr val="C00000"/>
                </a:solidFill>
              </a:rPr>
              <a:t> </a:t>
            </a:r>
            <a:r>
              <a:rPr lang="en-US" dirty="0"/>
              <a:t>listen before transmit:</a:t>
            </a:r>
          </a:p>
          <a:p>
            <a:pPr lvl="1">
              <a:defRPr/>
            </a:pPr>
            <a:r>
              <a:rPr lang="en-US" sz="2800" dirty="0">
                <a:solidFill>
                  <a:srgbClr val="000099"/>
                </a:solidFill>
              </a:rPr>
              <a:t>if channel sensed idle:</a:t>
            </a:r>
            <a:r>
              <a:rPr lang="en-US" sz="2800" dirty="0"/>
              <a:t> transmit entire frame</a:t>
            </a:r>
          </a:p>
          <a:p>
            <a:pPr lvl="1">
              <a:defRPr/>
            </a:pPr>
            <a:r>
              <a:rPr lang="en-US" sz="2800" dirty="0">
                <a:solidFill>
                  <a:srgbClr val="000099"/>
                </a:solidFill>
              </a:rPr>
              <a:t>if channel sensed busy:</a:t>
            </a:r>
            <a:r>
              <a:rPr lang="en-US" sz="2800" dirty="0"/>
              <a:t> defer transmission </a:t>
            </a:r>
            <a:endParaRPr lang="en-US" dirty="0"/>
          </a:p>
          <a:p>
            <a:pPr>
              <a:defRPr/>
            </a:pPr>
            <a:r>
              <a:rPr lang="en-US" dirty="0"/>
              <a:t>human analogy: don</a:t>
            </a:r>
            <a:r>
              <a:rPr lang="ja-JP" altLang="en-US"/>
              <a:t>’</a:t>
            </a:r>
            <a:r>
              <a:rPr lang="en-US" dirty="0"/>
              <a:t>t interrupt others!</a:t>
            </a:r>
          </a:p>
        </p:txBody>
      </p:sp>
      <p:sp>
        <p:nvSpPr>
          <p:cNvPr id="26" name="Rectangle 3">
            <a:extLst>
              <a:ext uri="{FF2B5EF4-FFF2-40B4-BE49-F238E27FC236}">
                <a16:creationId xmlns:a16="http://schemas.microsoft.com/office/drawing/2014/main" id="{2C4025D2-3728-874E-8B17-43AA7C121C2A}"/>
              </a:ext>
            </a:extLst>
          </p:cNvPr>
          <p:cNvSpPr txBox="1">
            <a:spLocks noChangeArrowheads="1"/>
          </p:cNvSpPr>
          <p:nvPr/>
        </p:nvSpPr>
        <p:spPr>
          <a:xfrm>
            <a:off x="1078879" y="3646626"/>
            <a:ext cx="10158964" cy="266140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3200" dirty="0">
                <a:solidFill>
                  <a:srgbClr val="C00000"/>
                </a:solidFill>
              </a:rPr>
              <a:t>CSMA/CD:</a:t>
            </a:r>
            <a:r>
              <a:rPr lang="en-US" dirty="0">
                <a:solidFill>
                  <a:srgbClr val="C00000"/>
                </a:solidFill>
              </a:rPr>
              <a:t> </a:t>
            </a:r>
            <a:r>
              <a:rPr lang="en-US" sz="3200" dirty="0"/>
              <a:t>CSMA with </a:t>
            </a:r>
            <a:r>
              <a:rPr lang="en-US" sz="3200" i="1" dirty="0">
                <a:solidFill>
                  <a:srgbClr val="0000A8"/>
                </a:solidFill>
              </a:rPr>
              <a:t>collision detection</a:t>
            </a:r>
            <a:endParaRPr lang="en-US" i="1" dirty="0">
              <a:solidFill>
                <a:srgbClr val="0000A8"/>
              </a:solidFill>
            </a:endParaRPr>
          </a:p>
          <a:p>
            <a:pPr lvl="1">
              <a:defRPr/>
            </a:pPr>
            <a:r>
              <a:rPr lang="en-US" sz="2800" dirty="0"/>
              <a:t>collisions </a:t>
            </a:r>
            <a:r>
              <a:rPr lang="en-US" sz="2800" i="1" dirty="0"/>
              <a:t>detected</a:t>
            </a:r>
            <a:r>
              <a:rPr lang="en-US" sz="2800" dirty="0"/>
              <a:t> within short time</a:t>
            </a:r>
          </a:p>
          <a:p>
            <a:pPr lvl="1">
              <a:defRPr/>
            </a:pPr>
            <a:r>
              <a:rPr lang="en-US" sz="2800" dirty="0"/>
              <a:t>colliding transmissions aborted, reducing channel wastage</a:t>
            </a:r>
          </a:p>
          <a:p>
            <a:pPr lvl="1">
              <a:defRPr/>
            </a:pPr>
            <a:r>
              <a:rPr lang="en-US" sz="2800" dirty="0"/>
              <a:t>collision detection easy in wired, difficult with wireless</a:t>
            </a:r>
          </a:p>
          <a:p>
            <a:pPr>
              <a:defRPr/>
            </a:pPr>
            <a:r>
              <a:rPr lang="en-US" dirty="0"/>
              <a:t>human analogy: the polite conversationalist </a:t>
            </a:r>
          </a:p>
        </p:txBody>
      </p:sp>
      <p:sp>
        <p:nvSpPr>
          <p:cNvPr id="5" name="Title 1">
            <a:extLst>
              <a:ext uri="{FF2B5EF4-FFF2-40B4-BE49-F238E27FC236}">
                <a16:creationId xmlns:a16="http://schemas.microsoft.com/office/drawing/2014/main" id="{A013C880-C380-ED12-61F7-D8D458BE5161}"/>
              </a:ext>
            </a:extLst>
          </p:cNvPr>
          <p:cNvSpPr>
            <a:spLocks noGrp="1"/>
          </p:cNvSpPr>
          <p:nvPr>
            <p:ph type="title"/>
          </p:nvPr>
        </p:nvSpPr>
        <p:spPr>
          <a:xfrm>
            <a:off x="800100" y="-97885"/>
            <a:ext cx="10515600" cy="894622"/>
          </a:xfrm>
        </p:spPr>
        <p:txBody>
          <a:bodyPr>
            <a:normAutofit/>
          </a:bodyPr>
          <a:lstStyle/>
          <a:p>
            <a:r>
              <a:rPr lang="en-US" b="0" dirty="0">
                <a:latin typeface="+mn-lt"/>
              </a:rPr>
              <a:t>CSMA (carrier sense multiple access)</a:t>
            </a:r>
            <a:endParaRPr lang="en-US" sz="4400" b="0" dirty="0">
              <a:latin typeface="+mn-lt"/>
            </a:endParaRPr>
          </a:p>
        </p:txBody>
      </p:sp>
    </p:spTree>
    <p:extLst>
      <p:ext uri="{BB962C8B-B14F-4D97-AF65-F5344CB8AC3E}">
        <p14:creationId xmlns:p14="http://schemas.microsoft.com/office/powerpoint/2010/main" val="308928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21</a:t>
            </a:fld>
            <a:endParaRPr lang="en-US" dirty="0"/>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t>collisions </a:t>
            </a:r>
            <a:r>
              <a:rPr lang="en-US" i="1" dirty="0"/>
              <a:t>can</a:t>
            </a:r>
            <a:r>
              <a:rPr lang="en-US" dirty="0"/>
              <a:t> still occur with carrier sensing: </a:t>
            </a:r>
          </a:p>
          <a:p>
            <a:pPr lvl="1">
              <a:defRPr/>
            </a:pPr>
            <a:r>
              <a:rPr lang="en-US" dirty="0"/>
              <a:t>propagation delay means  two nodes may not hear each other</a:t>
            </a:r>
            <a:r>
              <a:rPr lang="en-US" altLang="ja-JP" dirty="0"/>
              <a:t>’</a:t>
            </a:r>
            <a:r>
              <a:rPr lang="en-US" dirty="0"/>
              <a:t>s just-started transmission</a:t>
            </a:r>
          </a:p>
          <a:p>
            <a:pPr>
              <a:defRPr/>
            </a:pPr>
            <a:r>
              <a:rPr lang="en-US" dirty="0">
                <a:solidFill>
                  <a:srgbClr val="0000A8"/>
                </a:solidFill>
              </a:rPr>
              <a:t>collision: </a:t>
            </a:r>
            <a:r>
              <a:rPr lang="en-US" dirty="0"/>
              <a:t>entire packet transmission time wasted</a:t>
            </a:r>
          </a:p>
          <a:p>
            <a:pPr lvl="1">
              <a:defRPr/>
            </a:pPr>
            <a:r>
              <a:rPr lang="en-US" dirty="0"/>
              <a:t>distance &amp; propagation delay play role in in determining collision probability</a:t>
            </a:r>
          </a:p>
          <a:p>
            <a:pPr lvl="1">
              <a:defRPr/>
            </a:pPr>
            <a:endParaRPr lang="en-US" sz="2000" dirty="0">
              <a:latin typeface="Gill Sans MT" charset="0"/>
            </a:endParaRPr>
          </a:p>
        </p:txBody>
      </p:sp>
      <p:pic>
        <p:nvPicPr>
          <p:cNvPr id="34" name="Picture 3" descr="5">
            <a:extLst>
              <a:ext uri="{FF2B5EF4-FFF2-40B4-BE49-F238E27FC236}">
                <a16:creationId xmlns:a16="http://schemas.microsoft.com/office/drawing/2014/main" id="{0D5CA368-0551-4340-986D-4B213A2C7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70" y="1216371"/>
            <a:ext cx="4287837" cy="5049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 name="Rectangle 6">
            <a:extLst>
              <a:ext uri="{FF2B5EF4-FFF2-40B4-BE49-F238E27FC236}">
                <a16:creationId xmlns:a16="http://schemas.microsoft.com/office/drawing/2014/main" id="{D39D6C6A-5A1A-CF45-9875-738474A4E13D}"/>
              </a:ext>
            </a:extLst>
          </p:cNvPr>
          <p:cNvSpPr>
            <a:spLocks noChangeArrowheads="1"/>
          </p:cNvSpPr>
          <p:nvPr/>
        </p:nvSpPr>
        <p:spPr bwMode="auto">
          <a:xfrm>
            <a:off x="7999482" y="778221"/>
            <a:ext cx="25685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fontAlgn="base" hangingPunct="0">
              <a:spcBef>
                <a:spcPct val="0"/>
              </a:spcBef>
              <a:spcAft>
                <a:spcPct val="0"/>
              </a:spcAft>
              <a:defRPr/>
            </a:pPr>
            <a:r>
              <a:rPr lang="en-US" sz="1600" dirty="0">
                <a:solidFill>
                  <a:srgbClr val="000000"/>
                </a:solidFill>
                <a:latin typeface="Arial" charset="0"/>
                <a:ea typeface="ＭＳ Ｐゴシック" charset="0"/>
              </a:rPr>
              <a:t>spatial layout of nodes </a:t>
            </a:r>
            <a:endParaRPr lang="en-US" sz="2000" dirty="0">
              <a:solidFill>
                <a:srgbClr val="000000"/>
              </a:solidFill>
              <a:latin typeface="Arial" charset="0"/>
              <a:ea typeface="ＭＳ Ｐゴシック" charset="0"/>
            </a:endParaRPr>
          </a:p>
        </p:txBody>
      </p:sp>
      <p:sp>
        <p:nvSpPr>
          <p:cNvPr id="36" name="Rectangle 87">
            <a:extLst>
              <a:ext uri="{FF2B5EF4-FFF2-40B4-BE49-F238E27FC236}">
                <a16:creationId xmlns:a16="http://schemas.microsoft.com/office/drawing/2014/main" id="{76BB7ED7-48BD-4147-9085-F9EF88290CE4}"/>
              </a:ext>
            </a:extLst>
          </p:cNvPr>
          <p:cNvSpPr>
            <a:spLocks noChangeArrowheads="1"/>
          </p:cNvSpPr>
          <p:nvPr/>
        </p:nvSpPr>
        <p:spPr bwMode="auto">
          <a:xfrm>
            <a:off x="7305745" y="2446683"/>
            <a:ext cx="3736975" cy="2571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 name="Rectangle 88">
            <a:extLst>
              <a:ext uri="{FF2B5EF4-FFF2-40B4-BE49-F238E27FC236}">
                <a16:creationId xmlns:a16="http://schemas.microsoft.com/office/drawing/2014/main" id="{71973DC3-114C-5B40-B7FA-C9A27EDCCE65}"/>
              </a:ext>
            </a:extLst>
          </p:cNvPr>
          <p:cNvSpPr>
            <a:spLocks noChangeArrowheads="1"/>
          </p:cNvSpPr>
          <p:nvPr/>
        </p:nvSpPr>
        <p:spPr bwMode="auto">
          <a:xfrm>
            <a:off x="7313682" y="2703858"/>
            <a:ext cx="3725863" cy="2571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8" name="Rectangle 90">
            <a:extLst>
              <a:ext uri="{FF2B5EF4-FFF2-40B4-BE49-F238E27FC236}">
                <a16:creationId xmlns:a16="http://schemas.microsoft.com/office/drawing/2014/main" id="{E334A8C5-6B7D-0A4C-B55D-CAB16DF703CA}"/>
              </a:ext>
            </a:extLst>
          </p:cNvPr>
          <p:cNvSpPr>
            <a:spLocks noChangeArrowheads="1"/>
          </p:cNvSpPr>
          <p:nvPr/>
        </p:nvSpPr>
        <p:spPr bwMode="auto">
          <a:xfrm>
            <a:off x="7275582" y="2956271"/>
            <a:ext cx="3763963" cy="16240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9" name="Rectangle 91">
            <a:extLst>
              <a:ext uri="{FF2B5EF4-FFF2-40B4-BE49-F238E27FC236}">
                <a16:creationId xmlns:a16="http://schemas.microsoft.com/office/drawing/2014/main" id="{F9970BA6-5D73-A749-8704-5220C05F998D}"/>
              </a:ext>
            </a:extLst>
          </p:cNvPr>
          <p:cNvSpPr>
            <a:spLocks noChangeArrowheads="1"/>
          </p:cNvSpPr>
          <p:nvPr/>
        </p:nvSpPr>
        <p:spPr bwMode="auto">
          <a:xfrm>
            <a:off x="7248595" y="4564408"/>
            <a:ext cx="3789362" cy="16351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0" name="Rectangle 92">
            <a:extLst>
              <a:ext uri="{FF2B5EF4-FFF2-40B4-BE49-F238E27FC236}">
                <a16:creationId xmlns:a16="http://schemas.microsoft.com/office/drawing/2014/main" id="{AE948D01-7FF0-DD4D-BFDD-F95AAF85063C}"/>
              </a:ext>
            </a:extLst>
          </p:cNvPr>
          <p:cNvSpPr>
            <a:spLocks noChangeArrowheads="1"/>
          </p:cNvSpPr>
          <p:nvPr/>
        </p:nvSpPr>
        <p:spPr bwMode="auto">
          <a:xfrm>
            <a:off x="7242245" y="1148108"/>
            <a:ext cx="4040187" cy="130175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1" name="Group 98">
            <a:extLst>
              <a:ext uri="{FF2B5EF4-FFF2-40B4-BE49-F238E27FC236}">
                <a16:creationId xmlns:a16="http://schemas.microsoft.com/office/drawing/2014/main" id="{50E4F1B9-D30D-3140-B7D9-712C28143A01}"/>
              </a:ext>
            </a:extLst>
          </p:cNvPr>
          <p:cNvGrpSpPr>
            <a:grpSpLocks/>
          </p:cNvGrpSpPr>
          <p:nvPr/>
        </p:nvGrpSpPr>
        <p:grpSpPr bwMode="auto">
          <a:xfrm>
            <a:off x="7426395" y="1146521"/>
            <a:ext cx="3513137" cy="628650"/>
            <a:chOff x="3117" y="180"/>
            <a:chExt cx="2213" cy="396"/>
          </a:xfrm>
        </p:grpSpPr>
        <p:grpSp>
          <p:nvGrpSpPr>
            <p:cNvPr id="42" name="Group 67">
              <a:extLst>
                <a:ext uri="{FF2B5EF4-FFF2-40B4-BE49-F238E27FC236}">
                  <a16:creationId xmlns:a16="http://schemas.microsoft.com/office/drawing/2014/main" id="{FC7CB790-4B06-2D46-93B8-665CC2659A8D}"/>
                </a:ext>
              </a:extLst>
            </p:cNvPr>
            <p:cNvGrpSpPr>
              <a:grpSpLocks/>
            </p:cNvGrpSpPr>
            <p:nvPr/>
          </p:nvGrpSpPr>
          <p:grpSpPr bwMode="auto">
            <a:xfrm flipH="1">
              <a:off x="3117" y="245"/>
              <a:ext cx="316" cy="323"/>
              <a:chOff x="2839" y="3501"/>
              <a:chExt cx="755" cy="803"/>
            </a:xfrm>
          </p:grpSpPr>
          <p:pic>
            <p:nvPicPr>
              <p:cNvPr id="57" name="Picture 68" descr="desktop_computer_stylized_medium">
                <a:extLst>
                  <a:ext uri="{FF2B5EF4-FFF2-40B4-BE49-F238E27FC236}">
                    <a16:creationId xmlns:a16="http://schemas.microsoft.com/office/drawing/2014/main" id="{DEB17F91-EA76-7442-B298-023829D2D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 name="Freeform 69">
                <a:extLst>
                  <a:ext uri="{FF2B5EF4-FFF2-40B4-BE49-F238E27FC236}">
                    <a16:creationId xmlns:a16="http://schemas.microsoft.com/office/drawing/2014/main" id="{98BBD2D9-9D1B-B24A-8D63-4BC7E496B5C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3" name="Group 70">
              <a:extLst>
                <a:ext uri="{FF2B5EF4-FFF2-40B4-BE49-F238E27FC236}">
                  <a16:creationId xmlns:a16="http://schemas.microsoft.com/office/drawing/2014/main" id="{4C7FFD54-FB17-394B-8449-7FAA8DE07F8E}"/>
                </a:ext>
              </a:extLst>
            </p:cNvPr>
            <p:cNvGrpSpPr>
              <a:grpSpLocks/>
            </p:cNvGrpSpPr>
            <p:nvPr/>
          </p:nvGrpSpPr>
          <p:grpSpPr bwMode="auto">
            <a:xfrm flipH="1">
              <a:off x="3747" y="253"/>
              <a:ext cx="316" cy="323"/>
              <a:chOff x="2839" y="3501"/>
              <a:chExt cx="755" cy="803"/>
            </a:xfrm>
          </p:grpSpPr>
          <p:pic>
            <p:nvPicPr>
              <p:cNvPr id="55" name="Picture 71" descr="desktop_computer_stylized_medium">
                <a:extLst>
                  <a:ext uri="{FF2B5EF4-FFF2-40B4-BE49-F238E27FC236}">
                    <a16:creationId xmlns:a16="http://schemas.microsoft.com/office/drawing/2014/main" id="{826D8206-EAB9-3D48-92AA-BD8B21201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 name="Freeform 72">
                <a:extLst>
                  <a:ext uri="{FF2B5EF4-FFF2-40B4-BE49-F238E27FC236}">
                    <a16:creationId xmlns:a16="http://schemas.microsoft.com/office/drawing/2014/main" id="{C1C969E0-E2F3-9141-8D5D-FEBB45AFC9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4" name="Group 73">
              <a:extLst>
                <a:ext uri="{FF2B5EF4-FFF2-40B4-BE49-F238E27FC236}">
                  <a16:creationId xmlns:a16="http://schemas.microsoft.com/office/drawing/2014/main" id="{8A97574D-2558-174E-B305-AA08A3C7A8AD}"/>
                </a:ext>
              </a:extLst>
            </p:cNvPr>
            <p:cNvGrpSpPr>
              <a:grpSpLocks/>
            </p:cNvGrpSpPr>
            <p:nvPr/>
          </p:nvGrpSpPr>
          <p:grpSpPr bwMode="auto">
            <a:xfrm flipH="1">
              <a:off x="4356" y="247"/>
              <a:ext cx="316" cy="323"/>
              <a:chOff x="2839" y="3501"/>
              <a:chExt cx="755" cy="803"/>
            </a:xfrm>
          </p:grpSpPr>
          <p:pic>
            <p:nvPicPr>
              <p:cNvPr id="53" name="Picture 74" descr="desktop_computer_stylized_medium">
                <a:extLst>
                  <a:ext uri="{FF2B5EF4-FFF2-40B4-BE49-F238E27FC236}">
                    <a16:creationId xmlns:a16="http://schemas.microsoft.com/office/drawing/2014/main" id="{DA115C27-F619-9546-937E-6CD1A2141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 name="Freeform 75">
                <a:extLst>
                  <a:ext uri="{FF2B5EF4-FFF2-40B4-BE49-F238E27FC236}">
                    <a16:creationId xmlns:a16="http://schemas.microsoft.com/office/drawing/2014/main" id="{CD685018-7CA3-3B4C-A452-B8E042BBACF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 name="Group 76">
              <a:extLst>
                <a:ext uri="{FF2B5EF4-FFF2-40B4-BE49-F238E27FC236}">
                  <a16:creationId xmlns:a16="http://schemas.microsoft.com/office/drawing/2014/main" id="{DBDBB8DE-6AD3-EE44-9B46-0D5E8F80359A}"/>
                </a:ext>
              </a:extLst>
            </p:cNvPr>
            <p:cNvGrpSpPr>
              <a:grpSpLocks/>
            </p:cNvGrpSpPr>
            <p:nvPr/>
          </p:nvGrpSpPr>
          <p:grpSpPr bwMode="auto">
            <a:xfrm flipH="1">
              <a:off x="5014" y="249"/>
              <a:ext cx="316" cy="323"/>
              <a:chOff x="2839" y="3501"/>
              <a:chExt cx="755" cy="803"/>
            </a:xfrm>
          </p:grpSpPr>
          <p:pic>
            <p:nvPicPr>
              <p:cNvPr id="51" name="Picture 77" descr="desktop_computer_stylized_medium">
                <a:extLst>
                  <a:ext uri="{FF2B5EF4-FFF2-40B4-BE49-F238E27FC236}">
                    <a16:creationId xmlns:a16="http://schemas.microsoft.com/office/drawing/2014/main" id="{6A7B0553-F377-FD44-A88B-D2727D21D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Freeform 78">
                <a:extLst>
                  <a:ext uri="{FF2B5EF4-FFF2-40B4-BE49-F238E27FC236}">
                    <a16:creationId xmlns:a16="http://schemas.microsoft.com/office/drawing/2014/main" id="{B7B2B53F-C3B8-444B-93F9-72043CF6156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6" name="Line 93">
              <a:extLst>
                <a:ext uri="{FF2B5EF4-FFF2-40B4-BE49-F238E27FC236}">
                  <a16:creationId xmlns:a16="http://schemas.microsoft.com/office/drawing/2014/main" id="{17BC36CE-61EB-3544-881D-44148445DF01}"/>
                </a:ext>
              </a:extLst>
            </p:cNvPr>
            <p:cNvSpPr>
              <a:spLocks noChangeShapeType="1"/>
            </p:cNvSpPr>
            <p:nvPr/>
          </p:nvSpPr>
          <p:spPr bwMode="auto">
            <a:xfrm>
              <a:off x="3309" y="181"/>
              <a:ext cx="198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 name="Line 94">
              <a:extLst>
                <a:ext uri="{FF2B5EF4-FFF2-40B4-BE49-F238E27FC236}">
                  <a16:creationId xmlns:a16="http://schemas.microsoft.com/office/drawing/2014/main" id="{496041E2-CD00-714C-8109-E48EBB9E8050}"/>
                </a:ext>
              </a:extLst>
            </p:cNvPr>
            <p:cNvSpPr>
              <a:spLocks noChangeShapeType="1"/>
            </p:cNvSpPr>
            <p:nvPr/>
          </p:nvSpPr>
          <p:spPr bwMode="auto">
            <a:xfrm>
              <a:off x="3309" y="180"/>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 name="Line 95">
              <a:extLst>
                <a:ext uri="{FF2B5EF4-FFF2-40B4-BE49-F238E27FC236}">
                  <a16:creationId xmlns:a16="http://schemas.microsoft.com/office/drawing/2014/main" id="{B1602836-94A7-1344-AD99-4F6543EE55AD}"/>
                </a:ext>
              </a:extLst>
            </p:cNvPr>
            <p:cNvSpPr>
              <a:spLocks noChangeShapeType="1"/>
            </p:cNvSpPr>
            <p:nvPr/>
          </p:nvSpPr>
          <p:spPr bwMode="auto">
            <a:xfrm>
              <a:off x="3975" y="183"/>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 name="Line 96">
              <a:extLst>
                <a:ext uri="{FF2B5EF4-FFF2-40B4-BE49-F238E27FC236}">
                  <a16:creationId xmlns:a16="http://schemas.microsoft.com/office/drawing/2014/main" id="{AE901CCC-1861-184E-962B-60CDFAA34E87}"/>
                </a:ext>
              </a:extLst>
            </p:cNvPr>
            <p:cNvSpPr>
              <a:spLocks noChangeShapeType="1"/>
            </p:cNvSpPr>
            <p:nvPr/>
          </p:nvSpPr>
          <p:spPr bwMode="auto">
            <a:xfrm>
              <a:off x="4578" y="183"/>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 name="Line 97">
              <a:extLst>
                <a:ext uri="{FF2B5EF4-FFF2-40B4-BE49-F238E27FC236}">
                  <a16:creationId xmlns:a16="http://schemas.microsoft.com/office/drawing/2014/main" id="{3DD53366-738C-944E-B540-F34E1C857162}"/>
                </a:ext>
              </a:extLst>
            </p:cNvPr>
            <p:cNvSpPr>
              <a:spLocks noChangeShapeType="1"/>
            </p:cNvSpPr>
            <p:nvPr/>
          </p:nvSpPr>
          <p:spPr bwMode="auto">
            <a:xfrm>
              <a:off x="5289" y="180"/>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 name="Title 1">
            <a:extLst>
              <a:ext uri="{FF2B5EF4-FFF2-40B4-BE49-F238E27FC236}">
                <a16:creationId xmlns:a16="http://schemas.microsoft.com/office/drawing/2014/main" id="{AF1D0984-60D4-BD5E-539B-43146072431E}"/>
              </a:ext>
            </a:extLst>
          </p:cNvPr>
          <p:cNvSpPr>
            <a:spLocks noGrp="1"/>
          </p:cNvSpPr>
          <p:nvPr>
            <p:ph type="title"/>
          </p:nvPr>
        </p:nvSpPr>
        <p:spPr>
          <a:xfrm>
            <a:off x="693807" y="-119575"/>
            <a:ext cx="10515600" cy="894622"/>
          </a:xfrm>
        </p:spPr>
        <p:txBody>
          <a:bodyPr>
            <a:normAutofit/>
          </a:bodyPr>
          <a:lstStyle/>
          <a:p>
            <a:r>
              <a:rPr lang="en-US" b="0" dirty="0">
                <a:latin typeface="+mn-lt"/>
              </a:rPr>
              <a:t>CSMA: collisions</a:t>
            </a:r>
            <a:endParaRPr lang="en-US" sz="4400" b="0" dirty="0">
              <a:latin typeface="+mn-lt"/>
            </a:endParaRPr>
          </a:p>
        </p:txBody>
      </p:sp>
    </p:spTree>
    <p:extLst>
      <p:ext uri="{BB962C8B-B14F-4D97-AF65-F5344CB8AC3E}">
        <p14:creationId xmlns:p14="http://schemas.microsoft.com/office/powerpoint/2010/main" val="414767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38"/>
                                        </p:tgtEl>
                                      </p:cBhvr>
                                    </p:animEffect>
                                    <p:set>
                                      <p:cBhvr>
                                        <p:cTn id="17" dur="1" fill="hold">
                                          <p:stCondLst>
                                            <p:cond delay="499"/>
                                          </p:stCondLst>
                                        </p:cTn>
                                        <p:tgtEl>
                                          <p:spTgt spid="3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22</a:t>
            </a:fld>
            <a:endParaRPr lang="en-US" dirty="0"/>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t>CSMA/CS reduces the amount of time wasted in collisions</a:t>
            </a:r>
          </a:p>
          <a:p>
            <a:pPr lvl="1">
              <a:defRPr/>
            </a:pPr>
            <a:r>
              <a:rPr lang="en-US" dirty="0"/>
              <a:t>transmission aborted on collision detection</a:t>
            </a:r>
          </a:p>
          <a:p>
            <a:pPr lvl="1">
              <a:defRPr/>
            </a:pPr>
            <a:endParaRPr lang="en-US" sz="2000" dirty="0">
              <a:latin typeface="Gill Sans MT" charset="0"/>
            </a:endParaRPr>
          </a:p>
        </p:txBody>
      </p:sp>
      <p:pic>
        <p:nvPicPr>
          <p:cNvPr id="78" name="Picture 3" descr="5">
            <a:extLst>
              <a:ext uri="{FF2B5EF4-FFF2-40B4-BE49-F238E27FC236}">
                <a16:creationId xmlns:a16="http://schemas.microsoft.com/office/drawing/2014/main" id="{D06E5E41-130E-BB43-89F8-A1F35982D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82" y="750060"/>
            <a:ext cx="4433887" cy="387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9" name="Rectangle 29">
            <a:extLst>
              <a:ext uri="{FF2B5EF4-FFF2-40B4-BE49-F238E27FC236}">
                <a16:creationId xmlns:a16="http://schemas.microsoft.com/office/drawing/2014/main" id="{1DC42722-FCDE-C744-B3AD-4FFF0DDCBCCA}"/>
              </a:ext>
            </a:extLst>
          </p:cNvPr>
          <p:cNvSpPr>
            <a:spLocks noChangeArrowheads="1"/>
          </p:cNvSpPr>
          <p:nvPr/>
        </p:nvSpPr>
        <p:spPr bwMode="auto">
          <a:xfrm>
            <a:off x="7196619" y="664335"/>
            <a:ext cx="4135438" cy="12112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0" name="Rectangle 9">
            <a:extLst>
              <a:ext uri="{FF2B5EF4-FFF2-40B4-BE49-F238E27FC236}">
                <a16:creationId xmlns:a16="http://schemas.microsoft.com/office/drawing/2014/main" id="{76701BCC-FF60-A34C-9FFB-B99203FB60AB}"/>
              </a:ext>
            </a:extLst>
          </p:cNvPr>
          <p:cNvSpPr>
            <a:spLocks noChangeArrowheads="1"/>
          </p:cNvSpPr>
          <p:nvPr/>
        </p:nvSpPr>
        <p:spPr bwMode="auto">
          <a:xfrm>
            <a:off x="7933219" y="813560"/>
            <a:ext cx="25685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fontAlgn="base" hangingPunct="0">
              <a:spcBef>
                <a:spcPct val="0"/>
              </a:spcBef>
              <a:spcAft>
                <a:spcPct val="0"/>
              </a:spcAft>
              <a:defRPr/>
            </a:pPr>
            <a:r>
              <a:rPr lang="en-US" sz="1600" dirty="0">
                <a:solidFill>
                  <a:srgbClr val="000000"/>
                </a:solidFill>
                <a:latin typeface="Arial" charset="0"/>
                <a:ea typeface="ＭＳ Ｐゴシック" charset="0"/>
              </a:rPr>
              <a:t>spatial layout of nodes </a:t>
            </a:r>
            <a:endParaRPr lang="en-US" sz="2000" dirty="0">
              <a:solidFill>
                <a:srgbClr val="000000"/>
              </a:solidFill>
              <a:latin typeface="Arial" charset="0"/>
              <a:ea typeface="ＭＳ Ｐゴシック" charset="0"/>
            </a:endParaRPr>
          </a:p>
        </p:txBody>
      </p:sp>
      <p:grpSp>
        <p:nvGrpSpPr>
          <p:cNvPr id="81" name="Group 30">
            <a:extLst>
              <a:ext uri="{FF2B5EF4-FFF2-40B4-BE49-F238E27FC236}">
                <a16:creationId xmlns:a16="http://schemas.microsoft.com/office/drawing/2014/main" id="{24935420-9F5A-6646-BC35-FE5744F261B4}"/>
              </a:ext>
            </a:extLst>
          </p:cNvPr>
          <p:cNvGrpSpPr>
            <a:grpSpLocks/>
          </p:cNvGrpSpPr>
          <p:nvPr/>
        </p:nvGrpSpPr>
        <p:grpSpPr bwMode="auto">
          <a:xfrm>
            <a:off x="7696682" y="1204085"/>
            <a:ext cx="3263900" cy="195262"/>
            <a:chOff x="4220" y="1231"/>
            <a:chExt cx="1989" cy="90"/>
          </a:xfrm>
        </p:grpSpPr>
        <p:sp>
          <p:nvSpPr>
            <p:cNvPr id="82" name="Line 23">
              <a:extLst>
                <a:ext uri="{FF2B5EF4-FFF2-40B4-BE49-F238E27FC236}">
                  <a16:creationId xmlns:a16="http://schemas.microsoft.com/office/drawing/2014/main" id="{548DB465-82DF-0440-A432-2DF2634BECF0}"/>
                </a:ext>
              </a:extLst>
            </p:cNvPr>
            <p:cNvSpPr>
              <a:spLocks noChangeShapeType="1"/>
            </p:cNvSpPr>
            <p:nvPr/>
          </p:nvSpPr>
          <p:spPr bwMode="auto">
            <a:xfrm>
              <a:off x="4220" y="1232"/>
              <a:ext cx="198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3" name="Line 24">
              <a:extLst>
                <a:ext uri="{FF2B5EF4-FFF2-40B4-BE49-F238E27FC236}">
                  <a16:creationId xmlns:a16="http://schemas.microsoft.com/office/drawing/2014/main" id="{5EF8B124-5E56-EB4D-8C08-46C67AE70748}"/>
                </a:ext>
              </a:extLst>
            </p:cNvPr>
            <p:cNvSpPr>
              <a:spLocks noChangeShapeType="1"/>
            </p:cNvSpPr>
            <p:nvPr/>
          </p:nvSpPr>
          <p:spPr bwMode="auto">
            <a:xfrm>
              <a:off x="4220" y="1231"/>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4" name="Line 25">
              <a:extLst>
                <a:ext uri="{FF2B5EF4-FFF2-40B4-BE49-F238E27FC236}">
                  <a16:creationId xmlns:a16="http://schemas.microsoft.com/office/drawing/2014/main" id="{9D8D4137-33A6-FD4B-BE8A-F6C583863084}"/>
                </a:ext>
              </a:extLst>
            </p:cNvPr>
            <p:cNvSpPr>
              <a:spLocks noChangeShapeType="1"/>
            </p:cNvSpPr>
            <p:nvPr/>
          </p:nvSpPr>
          <p:spPr bwMode="auto">
            <a:xfrm>
              <a:off x="4886" y="1234"/>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5" name="Line 26">
              <a:extLst>
                <a:ext uri="{FF2B5EF4-FFF2-40B4-BE49-F238E27FC236}">
                  <a16:creationId xmlns:a16="http://schemas.microsoft.com/office/drawing/2014/main" id="{BC114EE6-828B-264D-9807-6A556FCE5FA3}"/>
                </a:ext>
              </a:extLst>
            </p:cNvPr>
            <p:cNvSpPr>
              <a:spLocks noChangeShapeType="1"/>
            </p:cNvSpPr>
            <p:nvPr/>
          </p:nvSpPr>
          <p:spPr bwMode="auto">
            <a:xfrm>
              <a:off x="5489" y="1234"/>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6" name="Line 27">
              <a:extLst>
                <a:ext uri="{FF2B5EF4-FFF2-40B4-BE49-F238E27FC236}">
                  <a16:creationId xmlns:a16="http://schemas.microsoft.com/office/drawing/2014/main" id="{615EC4B7-B973-6E41-8EB5-75BB758DBA4F}"/>
                </a:ext>
              </a:extLst>
            </p:cNvPr>
            <p:cNvSpPr>
              <a:spLocks noChangeShapeType="1"/>
            </p:cNvSpPr>
            <p:nvPr/>
          </p:nvSpPr>
          <p:spPr bwMode="auto">
            <a:xfrm>
              <a:off x="6200" y="1231"/>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87" name="Group 11">
            <a:extLst>
              <a:ext uri="{FF2B5EF4-FFF2-40B4-BE49-F238E27FC236}">
                <a16:creationId xmlns:a16="http://schemas.microsoft.com/office/drawing/2014/main" id="{6B3E042D-00E8-0D43-B62C-BC257C0BE333}"/>
              </a:ext>
            </a:extLst>
          </p:cNvPr>
          <p:cNvGrpSpPr>
            <a:grpSpLocks/>
          </p:cNvGrpSpPr>
          <p:nvPr/>
        </p:nvGrpSpPr>
        <p:grpSpPr bwMode="auto">
          <a:xfrm flipH="1">
            <a:off x="7342669" y="1337435"/>
            <a:ext cx="501650" cy="512762"/>
            <a:chOff x="2839" y="3501"/>
            <a:chExt cx="755" cy="803"/>
          </a:xfrm>
        </p:grpSpPr>
        <p:pic>
          <p:nvPicPr>
            <p:cNvPr id="88" name="Picture 12" descr="desktop_computer_stylized_medium">
              <a:extLst>
                <a:ext uri="{FF2B5EF4-FFF2-40B4-BE49-F238E27FC236}">
                  <a16:creationId xmlns:a16="http://schemas.microsoft.com/office/drawing/2014/main" id="{4C9AC728-261B-FE45-9FEE-3F36E7FE6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13">
              <a:extLst>
                <a:ext uri="{FF2B5EF4-FFF2-40B4-BE49-F238E27FC236}">
                  <a16:creationId xmlns:a16="http://schemas.microsoft.com/office/drawing/2014/main" id="{2012AC6C-1E80-9C43-A74F-B25426F10CD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90" name="Group 14">
            <a:extLst>
              <a:ext uri="{FF2B5EF4-FFF2-40B4-BE49-F238E27FC236}">
                <a16:creationId xmlns:a16="http://schemas.microsoft.com/office/drawing/2014/main" id="{A4B289BD-7DCF-6045-ACB6-F2429F1C7C2C}"/>
              </a:ext>
            </a:extLst>
          </p:cNvPr>
          <p:cNvGrpSpPr>
            <a:grpSpLocks/>
          </p:cNvGrpSpPr>
          <p:nvPr/>
        </p:nvGrpSpPr>
        <p:grpSpPr bwMode="auto">
          <a:xfrm flipH="1">
            <a:off x="8434869" y="1319972"/>
            <a:ext cx="501650" cy="512763"/>
            <a:chOff x="2839" y="3501"/>
            <a:chExt cx="755" cy="803"/>
          </a:xfrm>
        </p:grpSpPr>
        <p:pic>
          <p:nvPicPr>
            <p:cNvPr id="91" name="Picture 15" descr="desktop_computer_stylized_medium">
              <a:extLst>
                <a:ext uri="{FF2B5EF4-FFF2-40B4-BE49-F238E27FC236}">
                  <a16:creationId xmlns:a16="http://schemas.microsoft.com/office/drawing/2014/main" id="{FBAD689B-8E45-1845-A238-667A4218F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 name="Freeform 16">
              <a:extLst>
                <a:ext uri="{FF2B5EF4-FFF2-40B4-BE49-F238E27FC236}">
                  <a16:creationId xmlns:a16="http://schemas.microsoft.com/office/drawing/2014/main" id="{DE135AD2-2096-2A42-B530-B6E6036AB50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93" name="Group 17">
            <a:extLst>
              <a:ext uri="{FF2B5EF4-FFF2-40B4-BE49-F238E27FC236}">
                <a16:creationId xmlns:a16="http://schemas.microsoft.com/office/drawing/2014/main" id="{A5CD4FED-7480-B747-A3DA-8F9FE8F0E1BA}"/>
              </a:ext>
            </a:extLst>
          </p:cNvPr>
          <p:cNvGrpSpPr>
            <a:grpSpLocks/>
          </p:cNvGrpSpPr>
          <p:nvPr/>
        </p:nvGrpSpPr>
        <p:grpSpPr bwMode="auto">
          <a:xfrm flipH="1">
            <a:off x="9433407" y="1310447"/>
            <a:ext cx="501650" cy="512763"/>
            <a:chOff x="2839" y="3501"/>
            <a:chExt cx="755" cy="803"/>
          </a:xfrm>
        </p:grpSpPr>
        <p:pic>
          <p:nvPicPr>
            <p:cNvPr id="94" name="Picture 18" descr="desktop_computer_stylized_medium">
              <a:extLst>
                <a:ext uri="{FF2B5EF4-FFF2-40B4-BE49-F238E27FC236}">
                  <a16:creationId xmlns:a16="http://schemas.microsoft.com/office/drawing/2014/main" id="{81E67EE6-C5AF-C14F-B5DF-53480B207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 name="Freeform 19">
              <a:extLst>
                <a:ext uri="{FF2B5EF4-FFF2-40B4-BE49-F238E27FC236}">
                  <a16:creationId xmlns:a16="http://schemas.microsoft.com/office/drawing/2014/main" id="{4D1CE32B-7F6C-AF41-929E-EB5E9CAA87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96" name="Group 20">
            <a:extLst>
              <a:ext uri="{FF2B5EF4-FFF2-40B4-BE49-F238E27FC236}">
                <a16:creationId xmlns:a16="http://schemas.microsoft.com/office/drawing/2014/main" id="{9178B92E-2122-5945-A67E-297BB2AC5703}"/>
              </a:ext>
            </a:extLst>
          </p:cNvPr>
          <p:cNvGrpSpPr>
            <a:grpSpLocks/>
          </p:cNvGrpSpPr>
          <p:nvPr/>
        </p:nvGrpSpPr>
        <p:grpSpPr bwMode="auto">
          <a:xfrm flipH="1">
            <a:off x="10552594" y="1324735"/>
            <a:ext cx="501650" cy="512762"/>
            <a:chOff x="2839" y="3501"/>
            <a:chExt cx="755" cy="803"/>
          </a:xfrm>
        </p:grpSpPr>
        <p:pic>
          <p:nvPicPr>
            <p:cNvPr id="97" name="Picture 21" descr="desktop_computer_stylized_medium">
              <a:extLst>
                <a:ext uri="{FF2B5EF4-FFF2-40B4-BE49-F238E27FC236}">
                  <a16:creationId xmlns:a16="http://schemas.microsoft.com/office/drawing/2014/main" id="{3AE91596-19C4-414E-B810-903273BB3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8" name="Freeform 22">
              <a:extLst>
                <a:ext uri="{FF2B5EF4-FFF2-40B4-BE49-F238E27FC236}">
                  <a16:creationId xmlns:a16="http://schemas.microsoft.com/office/drawing/2014/main" id="{915D17CB-26CA-AD4F-B23A-0E57A00BBF1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 name="Title 1">
            <a:extLst>
              <a:ext uri="{FF2B5EF4-FFF2-40B4-BE49-F238E27FC236}">
                <a16:creationId xmlns:a16="http://schemas.microsoft.com/office/drawing/2014/main" id="{593A6EE9-C180-E927-A30A-6DA6484F0A33}"/>
              </a:ext>
            </a:extLst>
          </p:cNvPr>
          <p:cNvSpPr>
            <a:spLocks noGrp="1"/>
          </p:cNvSpPr>
          <p:nvPr>
            <p:ph type="title"/>
          </p:nvPr>
        </p:nvSpPr>
        <p:spPr>
          <a:xfrm>
            <a:off x="720406" y="-141003"/>
            <a:ext cx="10515600" cy="894622"/>
          </a:xfrm>
        </p:spPr>
        <p:txBody>
          <a:bodyPr>
            <a:normAutofit/>
          </a:bodyPr>
          <a:lstStyle/>
          <a:p>
            <a:r>
              <a:rPr lang="en-US" b="0" dirty="0">
                <a:latin typeface="+mn-lt"/>
              </a:rPr>
              <a:t>CSMA/CD:</a:t>
            </a:r>
            <a:endParaRPr lang="en-US" sz="4400" b="0" dirty="0">
              <a:latin typeface="+mn-lt"/>
            </a:endParaRPr>
          </a:p>
        </p:txBody>
      </p:sp>
    </p:spTree>
    <p:extLst>
      <p:ext uri="{BB962C8B-B14F-4D97-AF65-F5344CB8AC3E}">
        <p14:creationId xmlns:p14="http://schemas.microsoft.com/office/powerpoint/2010/main" val="37843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23</a:t>
            </a:fld>
            <a:endParaRPr lang="en-US" dirty="0"/>
          </a:p>
        </p:txBody>
      </p:sp>
      <p:sp>
        <p:nvSpPr>
          <p:cNvPr id="6" name="Rectangle 3">
            <a:extLst>
              <a:ext uri="{FF2B5EF4-FFF2-40B4-BE49-F238E27FC236}">
                <a16:creationId xmlns:a16="http://schemas.microsoft.com/office/drawing/2014/main" id="{04A2C08B-2DCB-6B41-B08C-D11F19EEFDB4}"/>
              </a:ext>
            </a:extLst>
          </p:cNvPr>
          <p:cNvSpPr txBox="1">
            <a:spLocks noChangeArrowheads="1"/>
          </p:cNvSpPr>
          <p:nvPr/>
        </p:nvSpPr>
        <p:spPr>
          <a:xfrm>
            <a:off x="804379" y="1513440"/>
            <a:ext cx="10181673" cy="2422456"/>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27025">
              <a:buFont typeface="+mj-lt"/>
              <a:buAutoNum type="arabicPeriod"/>
              <a:defRPr/>
            </a:pPr>
            <a:r>
              <a:rPr lang="en-US" dirty="0"/>
              <a:t>NIC receives datagram from network layer, creates frame</a:t>
            </a:r>
          </a:p>
          <a:p>
            <a:pPr marL="457200" indent="-327025">
              <a:buFont typeface="+mj-lt"/>
              <a:buAutoNum type="arabicPeriod"/>
              <a:defRPr/>
            </a:pPr>
            <a:r>
              <a:rPr lang="en-US" dirty="0"/>
              <a:t>If NIC senses channel:</a:t>
            </a:r>
          </a:p>
          <a:p>
            <a:pPr lvl="1" indent="50800">
              <a:buNone/>
              <a:defRPr/>
            </a:pPr>
            <a:r>
              <a:rPr lang="en-US" sz="2600" dirty="0"/>
              <a:t>if </a:t>
            </a:r>
            <a:r>
              <a:rPr lang="en-US" sz="2600" dirty="0">
                <a:solidFill>
                  <a:srgbClr val="0000A8"/>
                </a:solidFill>
              </a:rPr>
              <a:t>idle: </a:t>
            </a:r>
            <a:r>
              <a:rPr lang="en-US" sz="2600" dirty="0"/>
              <a:t>start frame transmission. </a:t>
            </a:r>
          </a:p>
          <a:p>
            <a:pPr lvl="1" indent="50800">
              <a:buNone/>
              <a:defRPr/>
            </a:pPr>
            <a:r>
              <a:rPr lang="en-US" sz="2600" dirty="0"/>
              <a:t>if </a:t>
            </a:r>
            <a:r>
              <a:rPr lang="en-US" sz="2600" dirty="0">
                <a:solidFill>
                  <a:srgbClr val="0000A8"/>
                </a:solidFill>
              </a:rPr>
              <a:t>busy: </a:t>
            </a:r>
            <a:r>
              <a:rPr lang="en-US" sz="2600" dirty="0"/>
              <a:t>wait until channel idle, then transmit</a:t>
            </a:r>
          </a:p>
          <a:p>
            <a:pPr marL="457200" indent="-339725">
              <a:buFont typeface="+mj-lt"/>
              <a:buAutoNum type="arabicPeriod"/>
              <a:defRPr/>
            </a:pPr>
            <a:r>
              <a:rPr lang="en-US" dirty="0"/>
              <a:t>If NIC transmits entire frame without collision, NIC is done with frame !</a:t>
            </a:r>
          </a:p>
        </p:txBody>
      </p:sp>
      <p:sp>
        <p:nvSpPr>
          <p:cNvPr id="8" name="Rectangle 4">
            <a:extLst>
              <a:ext uri="{FF2B5EF4-FFF2-40B4-BE49-F238E27FC236}">
                <a16:creationId xmlns:a16="http://schemas.microsoft.com/office/drawing/2014/main" id="{7CCFD716-78C6-2B48-AE7B-69BF9D9E7C61}"/>
              </a:ext>
            </a:extLst>
          </p:cNvPr>
          <p:cNvSpPr txBox="1">
            <a:spLocks noChangeArrowheads="1"/>
          </p:cNvSpPr>
          <p:nvPr/>
        </p:nvSpPr>
        <p:spPr>
          <a:xfrm>
            <a:off x="781879" y="3856384"/>
            <a:ext cx="11211339" cy="24938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27025">
              <a:buFont typeface="+mj-lt"/>
              <a:buAutoNum type="arabicPeriod" startAt="4"/>
              <a:defRPr/>
            </a:pPr>
            <a:r>
              <a:rPr lang="en-US" sz="2600" dirty="0"/>
              <a:t>If NIC detects another transmission while sending:  abort, send jam signal</a:t>
            </a:r>
          </a:p>
          <a:p>
            <a:pPr marL="457200" indent="-327025">
              <a:buFont typeface="+mj-lt"/>
              <a:buAutoNum type="arabicPeriod" startAt="4"/>
              <a:defRPr/>
            </a:pPr>
            <a:r>
              <a:rPr lang="en-US" sz="2600" dirty="0"/>
              <a:t>After aborting, NIC enters </a:t>
            </a:r>
            <a:r>
              <a:rPr lang="en-US" sz="2600" i="1" dirty="0">
                <a:solidFill>
                  <a:srgbClr val="C00000"/>
                </a:solidFill>
              </a:rPr>
              <a:t>binary (exponential) </a:t>
            </a:r>
            <a:r>
              <a:rPr lang="en-US" sz="2600" i="1" dirty="0" err="1">
                <a:solidFill>
                  <a:srgbClr val="C00000"/>
                </a:solidFill>
              </a:rPr>
              <a:t>backoff</a:t>
            </a:r>
            <a:r>
              <a:rPr lang="en-US" sz="2600" i="1" dirty="0">
                <a:solidFill>
                  <a:srgbClr val="C00000"/>
                </a:solidFill>
              </a:rPr>
              <a:t>: </a:t>
            </a:r>
          </a:p>
          <a:p>
            <a:pPr marL="1085850" lvl="1" indent="-274638">
              <a:defRPr/>
            </a:pPr>
            <a:r>
              <a:rPr lang="en-US" dirty="0"/>
              <a:t>after </a:t>
            </a:r>
            <a:r>
              <a:rPr lang="en-US" i="1" dirty="0" err="1"/>
              <a:t>m</a:t>
            </a:r>
            <a:r>
              <a:rPr lang="en-US" dirty="0" err="1"/>
              <a:t>th</a:t>
            </a:r>
            <a:r>
              <a:rPr lang="en-US" dirty="0"/>
              <a:t> collision, NIC chooses </a:t>
            </a:r>
            <a:r>
              <a:rPr lang="en-US" i="1" dirty="0"/>
              <a:t>K </a:t>
            </a:r>
            <a:r>
              <a:rPr lang="en-US" dirty="0"/>
              <a:t>at random from </a:t>
            </a:r>
            <a:r>
              <a:rPr lang="en-US" i="1" dirty="0"/>
              <a:t>{0,1,2, …, 2</a:t>
            </a:r>
            <a:r>
              <a:rPr lang="en-US" b="1" i="1" baseline="30000" dirty="0"/>
              <a:t>m</a:t>
            </a:r>
            <a:r>
              <a:rPr lang="en-US" i="1" dirty="0"/>
              <a:t>-1}</a:t>
            </a:r>
            <a:r>
              <a:rPr lang="en-US" dirty="0"/>
              <a:t>. NIC waits </a:t>
            </a:r>
            <a:r>
              <a:rPr lang="en-US" i="1" dirty="0"/>
              <a:t>K</a:t>
            </a:r>
            <a:r>
              <a:rPr lang="el-GR" dirty="0"/>
              <a:t>·</a:t>
            </a:r>
            <a:r>
              <a:rPr lang="en-US" dirty="0"/>
              <a:t>512 bit times, returns to Step 2</a:t>
            </a:r>
          </a:p>
          <a:p>
            <a:pPr marL="1085850" lvl="1" indent="-274638">
              <a:defRPr/>
            </a:pPr>
            <a:r>
              <a:rPr lang="en-US" dirty="0"/>
              <a:t>more collisions: longer </a:t>
            </a:r>
            <a:r>
              <a:rPr lang="en-US" dirty="0" err="1"/>
              <a:t>backoff</a:t>
            </a:r>
            <a:r>
              <a:rPr lang="en-US" dirty="0"/>
              <a:t> interval</a:t>
            </a:r>
          </a:p>
          <a:p>
            <a:pPr>
              <a:buFont typeface="Wingdings" charset="0"/>
              <a:buNone/>
              <a:defRPr/>
            </a:pPr>
            <a:endParaRPr lang="en-US" sz="2600" dirty="0"/>
          </a:p>
        </p:txBody>
      </p:sp>
      <p:sp>
        <p:nvSpPr>
          <p:cNvPr id="5" name="Title 1">
            <a:extLst>
              <a:ext uri="{FF2B5EF4-FFF2-40B4-BE49-F238E27FC236}">
                <a16:creationId xmlns:a16="http://schemas.microsoft.com/office/drawing/2014/main" id="{3A2557C3-D0ED-8E29-F3A3-26C0EF2621A0}"/>
              </a:ext>
            </a:extLst>
          </p:cNvPr>
          <p:cNvSpPr>
            <a:spLocks noGrp="1"/>
          </p:cNvSpPr>
          <p:nvPr>
            <p:ph type="title"/>
          </p:nvPr>
        </p:nvSpPr>
        <p:spPr>
          <a:xfrm>
            <a:off x="637415" y="-130025"/>
            <a:ext cx="10515600" cy="894622"/>
          </a:xfrm>
        </p:spPr>
        <p:txBody>
          <a:bodyPr>
            <a:normAutofit/>
          </a:bodyPr>
          <a:lstStyle/>
          <a:p>
            <a:r>
              <a:rPr lang="en-US" b="0" dirty="0">
                <a:latin typeface="+mn-lt"/>
              </a:rPr>
              <a:t>Ethernet CSMA/CD algorithm</a:t>
            </a:r>
            <a:endParaRPr lang="en-US" sz="4400" b="0" dirty="0">
              <a:latin typeface="+mn-lt"/>
            </a:endParaRPr>
          </a:p>
        </p:txBody>
      </p:sp>
    </p:spTree>
    <p:extLst>
      <p:ext uri="{BB962C8B-B14F-4D97-AF65-F5344CB8AC3E}">
        <p14:creationId xmlns:p14="http://schemas.microsoft.com/office/powerpoint/2010/main" val="406023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dissolv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dissolve">
                                      <p:cBhvr>
                                        <p:cTn id="33" dur="500"/>
                                        <p:tgtEl>
                                          <p:spTgt spid="8">
                                            <p:txEl>
                                              <p:pRg st="1" end="1"/>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dissolve">
                                      <p:cBhvr>
                                        <p:cTn id="36" dur="500"/>
                                        <p:tgtEl>
                                          <p:spTgt spid="8">
                                            <p:txEl>
                                              <p:pRg st="2" end="2"/>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dissolve">
                                      <p:cBhvr>
                                        <p:cTn id="3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24</a:t>
            </a:fld>
            <a:endParaRPr lang="en-US" dirty="0"/>
          </a:p>
        </p:txBody>
      </p:sp>
      <p:sp>
        <p:nvSpPr>
          <p:cNvPr id="10" name="Rectangle 3">
            <a:extLst>
              <a:ext uri="{FF2B5EF4-FFF2-40B4-BE49-F238E27FC236}">
                <a16:creationId xmlns:a16="http://schemas.microsoft.com/office/drawing/2014/main" id="{01B8942E-BB9F-9F46-9201-9FDDC201959E}"/>
              </a:ext>
            </a:extLst>
          </p:cNvPr>
          <p:cNvSpPr txBox="1">
            <a:spLocks noChangeArrowheads="1"/>
          </p:cNvSpPr>
          <p:nvPr/>
        </p:nvSpPr>
        <p:spPr bwMode="auto">
          <a:xfrm>
            <a:off x="1219200" y="1586948"/>
            <a:ext cx="10972800" cy="1684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8125" indent="-238125">
              <a:defRPr/>
            </a:pPr>
            <a:r>
              <a:rPr lang="en-US" kern="0" dirty="0" err="1">
                <a:cs typeface="+mn-cs"/>
              </a:rPr>
              <a:t>T</a:t>
            </a:r>
            <a:r>
              <a:rPr lang="en-US" kern="0" baseline="-25000" dirty="0" err="1">
                <a:cs typeface="+mn-cs"/>
              </a:rPr>
              <a:t>prop</a:t>
            </a:r>
            <a:r>
              <a:rPr lang="en-US" kern="0" dirty="0">
                <a:cs typeface="+mn-cs"/>
              </a:rPr>
              <a:t> = max prop delay between 2 nodes in LAN</a:t>
            </a:r>
          </a:p>
          <a:p>
            <a:pPr marL="238125" indent="-238125">
              <a:defRPr/>
            </a:pPr>
            <a:r>
              <a:rPr lang="en-US" kern="0" dirty="0" err="1">
                <a:cs typeface="+mn-cs"/>
              </a:rPr>
              <a:t>t</a:t>
            </a:r>
            <a:r>
              <a:rPr lang="en-US" kern="0" baseline="-25000" dirty="0" err="1">
                <a:cs typeface="+mn-cs"/>
              </a:rPr>
              <a:t>trans</a:t>
            </a:r>
            <a:r>
              <a:rPr lang="en-US" kern="0" dirty="0">
                <a:cs typeface="+mn-cs"/>
              </a:rPr>
              <a:t> = time to transmit max-size frame</a:t>
            </a:r>
            <a:endParaRPr lang="en-US" sz="3200" kern="0" dirty="0">
              <a:cs typeface="+mn-cs"/>
            </a:endParaRPr>
          </a:p>
          <a:p>
            <a:pPr>
              <a:defRPr/>
            </a:pPr>
            <a:endParaRPr lang="en-US" sz="3200" kern="0" dirty="0">
              <a:cs typeface="+mn-cs"/>
            </a:endParaRPr>
          </a:p>
          <a:p>
            <a:pPr>
              <a:defRPr/>
            </a:pPr>
            <a:endParaRPr lang="en-US" sz="3200" kern="0" dirty="0">
              <a:cs typeface="+mn-cs"/>
            </a:endParaRPr>
          </a:p>
          <a:p>
            <a:pPr>
              <a:defRPr/>
            </a:pPr>
            <a:r>
              <a:rPr lang="en-US" kern="0" dirty="0">
                <a:cs typeface="+mn-cs"/>
              </a:rPr>
              <a:t>efficiency goes to 1 </a:t>
            </a:r>
          </a:p>
          <a:p>
            <a:pPr marL="695325" lvl="1" indent="-238125">
              <a:defRPr/>
            </a:pPr>
            <a:r>
              <a:rPr lang="en-US" sz="2800" kern="0" dirty="0"/>
              <a:t>as </a:t>
            </a:r>
            <a:r>
              <a:rPr lang="en-US" sz="2800" i="1" kern="0" dirty="0" err="1"/>
              <a:t>t</a:t>
            </a:r>
            <a:r>
              <a:rPr lang="en-US" sz="2800" i="1" kern="0" baseline="-25000" dirty="0" err="1"/>
              <a:t>prop</a:t>
            </a:r>
            <a:r>
              <a:rPr lang="en-US" sz="2800" kern="0" dirty="0"/>
              <a:t>  goes to 0</a:t>
            </a:r>
          </a:p>
          <a:p>
            <a:pPr marL="695325" lvl="1" indent="-238125">
              <a:defRPr/>
            </a:pPr>
            <a:r>
              <a:rPr lang="en-US" sz="2800" kern="0" dirty="0"/>
              <a:t>as </a:t>
            </a:r>
            <a:r>
              <a:rPr lang="en-US" sz="2800" i="1" kern="0" dirty="0" err="1"/>
              <a:t>t</a:t>
            </a:r>
            <a:r>
              <a:rPr lang="en-US" sz="2800" i="1" kern="0" baseline="-25000" dirty="0" err="1"/>
              <a:t>trans</a:t>
            </a:r>
            <a:r>
              <a:rPr lang="en-US" sz="2800" kern="0" dirty="0"/>
              <a:t>  goes to infinity</a:t>
            </a:r>
          </a:p>
          <a:p>
            <a:pPr marL="277813" indent="-277813">
              <a:defRPr/>
            </a:pPr>
            <a:r>
              <a:rPr lang="en-US" kern="0" dirty="0">
                <a:cs typeface="+mn-cs"/>
              </a:rPr>
              <a:t>better performance than ALOHA: and simple, cheap, decentralized</a:t>
            </a:r>
            <a:r>
              <a:rPr lang="en-US" sz="3200" kern="0" dirty="0">
                <a:cs typeface="+mn-cs"/>
              </a:rPr>
              <a:t>!</a:t>
            </a:r>
            <a:endParaRPr lang="en-US" kern="0" dirty="0">
              <a:cs typeface="+mn-cs"/>
            </a:endParaRPr>
          </a:p>
        </p:txBody>
      </p:sp>
      <p:graphicFrame>
        <p:nvGraphicFramePr>
          <p:cNvPr id="11" name="Object 4">
            <a:extLst>
              <a:ext uri="{FF2B5EF4-FFF2-40B4-BE49-F238E27FC236}">
                <a16:creationId xmlns:a16="http://schemas.microsoft.com/office/drawing/2014/main" id="{D18DDED1-1FBF-6E4E-BD7D-37437660C787}"/>
              </a:ext>
            </a:extLst>
          </p:cNvPr>
          <p:cNvGraphicFramePr>
            <a:graphicFrameLocks noChangeAspect="1"/>
          </p:cNvGraphicFramePr>
          <p:nvPr>
            <p:extLst>
              <p:ext uri="{D42A27DB-BD31-4B8C-83A1-F6EECF244321}">
                <p14:modId xmlns:p14="http://schemas.microsoft.com/office/powerpoint/2010/main" val="1199434639"/>
              </p:ext>
            </p:extLst>
          </p:nvPr>
        </p:nvGraphicFramePr>
        <p:xfrm>
          <a:off x="4037979" y="2514531"/>
          <a:ext cx="3570287" cy="984250"/>
        </p:xfrm>
        <a:graphic>
          <a:graphicData uri="http://schemas.openxmlformats.org/presentationml/2006/ole">
            <mc:AlternateContent xmlns:mc="http://schemas.openxmlformats.org/markup-compatibility/2006">
              <mc:Choice xmlns:v="urn:schemas-microsoft-com:vml" Requires="v">
                <p:oleObj name="Equation" r:id="rId3" imgW="1422400" imgH="393700" progId="Equation.3">
                  <p:embed/>
                </p:oleObj>
              </mc:Choice>
              <mc:Fallback>
                <p:oleObj name="Equation" r:id="rId3" imgW="1422400" imgH="393700" progId="Equation.3">
                  <p:embed/>
                  <p:pic>
                    <p:nvPicPr>
                      <p:cNvPr id="10752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979" y="2514531"/>
                        <a:ext cx="3570287" cy="984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 name="Title 1">
            <a:extLst>
              <a:ext uri="{FF2B5EF4-FFF2-40B4-BE49-F238E27FC236}">
                <a16:creationId xmlns:a16="http://schemas.microsoft.com/office/drawing/2014/main" id="{1C568DD9-1E54-697C-7720-E4BB851A26AB}"/>
              </a:ext>
            </a:extLst>
          </p:cNvPr>
          <p:cNvSpPr>
            <a:spLocks noGrp="1"/>
          </p:cNvSpPr>
          <p:nvPr>
            <p:ph type="title"/>
          </p:nvPr>
        </p:nvSpPr>
        <p:spPr>
          <a:xfrm>
            <a:off x="773430" y="-120745"/>
            <a:ext cx="10515600" cy="894622"/>
          </a:xfrm>
        </p:spPr>
        <p:txBody>
          <a:bodyPr>
            <a:normAutofit/>
          </a:bodyPr>
          <a:lstStyle/>
          <a:p>
            <a:r>
              <a:rPr lang="en-US" b="0" dirty="0">
                <a:latin typeface="+mn-lt"/>
              </a:rPr>
              <a:t>CSMA/CD efficiency</a:t>
            </a:r>
            <a:endParaRPr lang="en-US" sz="4400" b="0" dirty="0">
              <a:latin typeface="+mn-lt"/>
            </a:endParaRPr>
          </a:p>
        </p:txBody>
      </p:sp>
    </p:spTree>
    <p:extLst>
      <p:ext uri="{BB962C8B-B14F-4D97-AF65-F5344CB8AC3E}">
        <p14:creationId xmlns:p14="http://schemas.microsoft.com/office/powerpoint/2010/main" val="362737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25</a:t>
            </a:fld>
            <a:endParaRPr lang="en-US" dirty="0"/>
          </a:p>
        </p:txBody>
      </p:sp>
      <p:sp>
        <p:nvSpPr>
          <p:cNvPr id="6" name="Rectangle 3">
            <a:extLst>
              <a:ext uri="{FF2B5EF4-FFF2-40B4-BE49-F238E27FC236}">
                <a16:creationId xmlns:a16="http://schemas.microsoft.com/office/drawing/2014/main" id="{87DEC012-599D-2741-982A-1E63B069D2CE}"/>
              </a:ext>
            </a:extLst>
          </p:cNvPr>
          <p:cNvSpPr txBox="1">
            <a:spLocks noChangeArrowheads="1"/>
          </p:cNvSpPr>
          <p:nvPr/>
        </p:nvSpPr>
        <p:spPr>
          <a:xfrm>
            <a:off x="997225" y="1454426"/>
            <a:ext cx="1059842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3200" dirty="0">
                <a:solidFill>
                  <a:srgbClr val="000099"/>
                </a:solidFill>
              </a:rPr>
              <a:t>channel partitioning MAC protocols:</a:t>
            </a:r>
          </a:p>
          <a:p>
            <a:pPr lvl="1">
              <a:buFont typeface="Wingdings" charset="2"/>
              <a:buChar char="§"/>
              <a:defRPr/>
            </a:pPr>
            <a:r>
              <a:rPr lang="en-US" sz="2800" dirty="0"/>
              <a:t>share channel </a:t>
            </a:r>
            <a:r>
              <a:rPr lang="en-US" sz="2800" i="1" dirty="0"/>
              <a:t>efficiently</a:t>
            </a:r>
            <a:r>
              <a:rPr lang="en-US" sz="2800" dirty="0"/>
              <a:t> and </a:t>
            </a:r>
            <a:r>
              <a:rPr lang="en-US" sz="2800" i="1" dirty="0"/>
              <a:t>fairly</a:t>
            </a:r>
            <a:r>
              <a:rPr lang="en-US" sz="2800" dirty="0"/>
              <a:t> at high load</a:t>
            </a:r>
          </a:p>
          <a:p>
            <a:pPr lvl="1">
              <a:buFont typeface="Wingdings" charset="2"/>
              <a:buChar char="§"/>
              <a:defRPr/>
            </a:pPr>
            <a:r>
              <a:rPr lang="en-US" sz="2800" dirty="0"/>
              <a:t>inefficient at low load: delay in channel access, 1/N bandwidth allocated even if only 1 active node! </a:t>
            </a:r>
          </a:p>
          <a:p>
            <a:pPr>
              <a:buFont typeface="Wingdings" charset="0"/>
              <a:buNone/>
              <a:defRPr/>
            </a:pPr>
            <a:r>
              <a:rPr lang="en-US" sz="3200" dirty="0">
                <a:solidFill>
                  <a:srgbClr val="000099"/>
                </a:solidFill>
              </a:rPr>
              <a:t>random access MAC protocols</a:t>
            </a:r>
          </a:p>
          <a:p>
            <a:pPr lvl="1">
              <a:buFont typeface="Wingdings" charset="2"/>
              <a:buChar char="§"/>
              <a:defRPr/>
            </a:pPr>
            <a:r>
              <a:rPr lang="en-US" sz="2800" dirty="0"/>
              <a:t>efficient at low load: single node can fully utilize channel</a:t>
            </a:r>
          </a:p>
          <a:p>
            <a:pPr lvl="1">
              <a:buFont typeface="Wingdings" charset="2"/>
              <a:buChar char="§"/>
              <a:defRPr/>
            </a:pPr>
            <a:r>
              <a:rPr lang="en-US" sz="2800" dirty="0"/>
              <a:t>high load: collision overhead</a:t>
            </a:r>
          </a:p>
          <a:p>
            <a:pPr>
              <a:buFont typeface="Wingdings" charset="0"/>
              <a:buNone/>
              <a:defRPr/>
            </a:pPr>
            <a:r>
              <a:rPr lang="en-US" altLang="ja-JP" sz="3200" dirty="0">
                <a:solidFill>
                  <a:srgbClr val="C00000"/>
                </a:solidFill>
              </a:rPr>
              <a:t>“</a:t>
            </a:r>
            <a:r>
              <a:rPr lang="en-US" sz="3200" dirty="0">
                <a:solidFill>
                  <a:srgbClr val="C00000"/>
                </a:solidFill>
              </a:rPr>
              <a:t>taking turns</a:t>
            </a:r>
            <a:r>
              <a:rPr lang="en-US" altLang="ja-JP" sz="3200" dirty="0">
                <a:solidFill>
                  <a:srgbClr val="C00000"/>
                </a:solidFill>
              </a:rPr>
              <a:t>”</a:t>
            </a:r>
            <a:r>
              <a:rPr lang="en-US" sz="3200" dirty="0">
                <a:solidFill>
                  <a:srgbClr val="C00000"/>
                </a:solidFill>
              </a:rPr>
              <a:t> protocols</a:t>
            </a:r>
          </a:p>
          <a:p>
            <a:pPr lvl="1">
              <a:buFont typeface="Wingdings" pitchFamily="2" charset="2"/>
              <a:buChar char="§"/>
              <a:defRPr/>
            </a:pPr>
            <a:r>
              <a:rPr lang="en-US" sz="2800" dirty="0"/>
              <a:t>look for best of both worlds!</a:t>
            </a:r>
          </a:p>
        </p:txBody>
      </p:sp>
      <p:sp>
        <p:nvSpPr>
          <p:cNvPr id="5" name="Title 1">
            <a:extLst>
              <a:ext uri="{FF2B5EF4-FFF2-40B4-BE49-F238E27FC236}">
                <a16:creationId xmlns:a16="http://schemas.microsoft.com/office/drawing/2014/main" id="{D9E3E932-0EB4-877A-33D3-F012DA040F56}"/>
              </a:ext>
            </a:extLst>
          </p:cNvPr>
          <p:cNvSpPr>
            <a:spLocks noGrp="1"/>
          </p:cNvSpPr>
          <p:nvPr>
            <p:ph type="title"/>
          </p:nvPr>
        </p:nvSpPr>
        <p:spPr>
          <a:xfrm>
            <a:off x="697230" y="-139248"/>
            <a:ext cx="10515600" cy="894622"/>
          </a:xfrm>
        </p:spPr>
        <p:txBody>
          <a:bodyPr>
            <a:normAutofit/>
          </a:bodyPr>
          <a:lstStyle/>
          <a:p>
            <a:r>
              <a:rPr lang="en-US" b="0" dirty="0">
                <a:latin typeface="+mn-lt"/>
              </a:rPr>
              <a:t>“Taking turns” MAC protocols</a:t>
            </a:r>
            <a:endParaRPr lang="en-US" sz="4400" b="0" dirty="0">
              <a:latin typeface="+mn-lt"/>
            </a:endParaRPr>
          </a:p>
        </p:txBody>
      </p:sp>
    </p:spTree>
    <p:extLst>
      <p:ext uri="{BB962C8B-B14F-4D97-AF65-F5344CB8AC3E}">
        <p14:creationId xmlns:p14="http://schemas.microsoft.com/office/powerpoint/2010/main" val="129216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26</a:t>
            </a:fld>
            <a:endParaRPr lang="en-US" dirty="0"/>
          </a:p>
        </p:txBody>
      </p:sp>
      <p:grpSp>
        <p:nvGrpSpPr>
          <p:cNvPr id="40" name="Group 55">
            <a:extLst>
              <a:ext uri="{FF2B5EF4-FFF2-40B4-BE49-F238E27FC236}">
                <a16:creationId xmlns:a16="http://schemas.microsoft.com/office/drawing/2014/main" id="{3B6275CE-B441-9649-8D52-433B50F279F8}"/>
              </a:ext>
            </a:extLst>
          </p:cNvPr>
          <p:cNvGrpSpPr>
            <a:grpSpLocks/>
          </p:cNvGrpSpPr>
          <p:nvPr/>
        </p:nvGrpSpPr>
        <p:grpSpPr bwMode="auto">
          <a:xfrm>
            <a:off x="7380702" y="4061722"/>
            <a:ext cx="781050" cy="681037"/>
            <a:chOff x="-44" y="1473"/>
            <a:chExt cx="981" cy="1105"/>
          </a:xfrm>
        </p:grpSpPr>
        <p:pic>
          <p:nvPicPr>
            <p:cNvPr id="41" name="Picture 56" descr="desktop_computer_stylized_medium">
              <a:extLst>
                <a:ext uri="{FF2B5EF4-FFF2-40B4-BE49-F238E27FC236}">
                  <a16:creationId xmlns:a16="http://schemas.microsoft.com/office/drawing/2014/main" id="{AD5B23A8-9028-7946-A69F-6108F8C1F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 name="Freeform 57">
              <a:extLst>
                <a:ext uri="{FF2B5EF4-FFF2-40B4-BE49-F238E27FC236}">
                  <a16:creationId xmlns:a16="http://schemas.microsoft.com/office/drawing/2014/main" id="{7F6A05D1-B834-4E4F-A5F1-659DEF211B6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3" name="Group 58">
            <a:extLst>
              <a:ext uri="{FF2B5EF4-FFF2-40B4-BE49-F238E27FC236}">
                <a16:creationId xmlns:a16="http://schemas.microsoft.com/office/drawing/2014/main" id="{188477DB-D708-704E-BA08-92555FFAD3B4}"/>
              </a:ext>
            </a:extLst>
          </p:cNvPr>
          <p:cNvGrpSpPr>
            <a:grpSpLocks/>
          </p:cNvGrpSpPr>
          <p:nvPr/>
        </p:nvGrpSpPr>
        <p:grpSpPr bwMode="auto">
          <a:xfrm>
            <a:off x="7672802" y="3456884"/>
            <a:ext cx="781050" cy="681038"/>
            <a:chOff x="-44" y="1473"/>
            <a:chExt cx="981" cy="1105"/>
          </a:xfrm>
        </p:grpSpPr>
        <p:pic>
          <p:nvPicPr>
            <p:cNvPr id="44" name="Picture 59" descr="desktop_computer_stylized_medium">
              <a:extLst>
                <a:ext uri="{FF2B5EF4-FFF2-40B4-BE49-F238E27FC236}">
                  <a16:creationId xmlns:a16="http://schemas.microsoft.com/office/drawing/2014/main" id="{C2F8AA46-92BF-A546-B4A7-AE313733B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 name="Freeform 60">
              <a:extLst>
                <a:ext uri="{FF2B5EF4-FFF2-40B4-BE49-F238E27FC236}">
                  <a16:creationId xmlns:a16="http://schemas.microsoft.com/office/drawing/2014/main" id="{9065835A-60BC-BD49-825D-D0AFA11391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6" name="Group 61">
            <a:extLst>
              <a:ext uri="{FF2B5EF4-FFF2-40B4-BE49-F238E27FC236}">
                <a16:creationId xmlns:a16="http://schemas.microsoft.com/office/drawing/2014/main" id="{52722999-8FB6-144D-9185-CA88A310212E}"/>
              </a:ext>
            </a:extLst>
          </p:cNvPr>
          <p:cNvGrpSpPr>
            <a:grpSpLocks/>
          </p:cNvGrpSpPr>
          <p:nvPr/>
        </p:nvGrpSpPr>
        <p:grpSpPr bwMode="auto">
          <a:xfrm>
            <a:off x="7953789" y="2842522"/>
            <a:ext cx="781050" cy="681037"/>
            <a:chOff x="-44" y="1473"/>
            <a:chExt cx="981" cy="1105"/>
          </a:xfrm>
        </p:grpSpPr>
        <p:pic>
          <p:nvPicPr>
            <p:cNvPr id="47" name="Picture 62" descr="desktop_computer_stylized_medium">
              <a:extLst>
                <a:ext uri="{FF2B5EF4-FFF2-40B4-BE49-F238E27FC236}">
                  <a16:creationId xmlns:a16="http://schemas.microsoft.com/office/drawing/2014/main" id="{9A60243E-B953-C143-941F-989137B34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Freeform 63">
              <a:extLst>
                <a:ext uri="{FF2B5EF4-FFF2-40B4-BE49-F238E27FC236}">
                  <a16:creationId xmlns:a16="http://schemas.microsoft.com/office/drawing/2014/main" id="{F9F8C73E-59BC-D44F-819C-84F05543B21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9" name="Group 64">
            <a:extLst>
              <a:ext uri="{FF2B5EF4-FFF2-40B4-BE49-F238E27FC236}">
                <a16:creationId xmlns:a16="http://schemas.microsoft.com/office/drawing/2014/main" id="{F6093AD7-1BBF-0741-A28D-954BF1EE75A9}"/>
              </a:ext>
            </a:extLst>
          </p:cNvPr>
          <p:cNvGrpSpPr>
            <a:grpSpLocks/>
          </p:cNvGrpSpPr>
          <p:nvPr/>
        </p:nvGrpSpPr>
        <p:grpSpPr bwMode="auto">
          <a:xfrm>
            <a:off x="8255414" y="2261497"/>
            <a:ext cx="781050" cy="681037"/>
            <a:chOff x="-44" y="1473"/>
            <a:chExt cx="981" cy="1105"/>
          </a:xfrm>
        </p:grpSpPr>
        <p:pic>
          <p:nvPicPr>
            <p:cNvPr id="50" name="Picture 65" descr="desktop_computer_stylized_medium">
              <a:extLst>
                <a:ext uri="{FF2B5EF4-FFF2-40B4-BE49-F238E27FC236}">
                  <a16:creationId xmlns:a16="http://schemas.microsoft.com/office/drawing/2014/main" id="{C75E769A-797A-AD45-9E53-778E5328D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 name="Freeform 66">
              <a:extLst>
                <a:ext uri="{FF2B5EF4-FFF2-40B4-BE49-F238E27FC236}">
                  <a16:creationId xmlns:a16="http://schemas.microsoft.com/office/drawing/2014/main" id="{F31ED49C-06C8-664E-A401-F2F8FC75AC2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2" name="Group 67">
            <a:extLst>
              <a:ext uri="{FF2B5EF4-FFF2-40B4-BE49-F238E27FC236}">
                <a16:creationId xmlns:a16="http://schemas.microsoft.com/office/drawing/2014/main" id="{289CD935-911A-2049-99E7-9636A57AD113}"/>
              </a:ext>
            </a:extLst>
          </p:cNvPr>
          <p:cNvGrpSpPr>
            <a:grpSpLocks/>
          </p:cNvGrpSpPr>
          <p:nvPr/>
        </p:nvGrpSpPr>
        <p:grpSpPr bwMode="auto">
          <a:xfrm flipH="1">
            <a:off x="10242688" y="2507559"/>
            <a:ext cx="781050" cy="681038"/>
            <a:chOff x="-44" y="1473"/>
            <a:chExt cx="981" cy="1105"/>
          </a:xfrm>
        </p:grpSpPr>
        <p:pic>
          <p:nvPicPr>
            <p:cNvPr id="53" name="Picture 68" descr="desktop_computer_stylized_medium">
              <a:extLst>
                <a:ext uri="{FF2B5EF4-FFF2-40B4-BE49-F238E27FC236}">
                  <a16:creationId xmlns:a16="http://schemas.microsoft.com/office/drawing/2014/main" id="{35A608C8-F6A3-CE45-8D68-148C52325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 name="Freeform 69">
              <a:extLst>
                <a:ext uri="{FF2B5EF4-FFF2-40B4-BE49-F238E27FC236}">
                  <a16:creationId xmlns:a16="http://schemas.microsoft.com/office/drawing/2014/main" id="{0AFF8366-6773-E840-A98C-F53B7E61436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5" name="Rectangle 3">
            <a:extLst>
              <a:ext uri="{FF2B5EF4-FFF2-40B4-BE49-F238E27FC236}">
                <a16:creationId xmlns:a16="http://schemas.microsoft.com/office/drawing/2014/main" id="{8CE0F95B-BCD3-FD4A-826E-885CC3FD64A3}"/>
              </a:ext>
            </a:extLst>
          </p:cNvPr>
          <p:cNvSpPr txBox="1">
            <a:spLocks noChangeArrowheads="1"/>
          </p:cNvSpPr>
          <p:nvPr/>
        </p:nvSpPr>
        <p:spPr bwMode="auto">
          <a:xfrm>
            <a:off x="1168262" y="1330815"/>
            <a:ext cx="5486400" cy="5062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buFont typeface="Wingdings" charset="0"/>
              <a:buNone/>
              <a:defRPr/>
            </a:pPr>
            <a:r>
              <a:rPr lang="en-US" sz="3200" kern="0" dirty="0">
                <a:solidFill>
                  <a:srgbClr val="C00000"/>
                </a:solidFill>
                <a:cs typeface="+mn-cs"/>
              </a:rPr>
              <a:t>polling:</a:t>
            </a:r>
            <a:r>
              <a:rPr lang="en-US" sz="3200" b="1" kern="0" dirty="0">
                <a:solidFill>
                  <a:srgbClr val="C00000"/>
                </a:solidFill>
                <a:cs typeface="+mn-cs"/>
              </a:rPr>
              <a:t> </a:t>
            </a:r>
            <a:endParaRPr lang="en-US" sz="3200" kern="0" dirty="0">
              <a:solidFill>
                <a:srgbClr val="C00000"/>
              </a:solidFill>
              <a:cs typeface="+mn-cs"/>
            </a:endParaRPr>
          </a:p>
          <a:p>
            <a:pPr marL="279400" indent="-228600">
              <a:defRPr/>
            </a:pPr>
            <a:r>
              <a:rPr lang="en-US" kern="0" dirty="0">
                <a:cs typeface="+mn-cs"/>
              </a:rPr>
              <a:t>controller node “invites” other nodes (clients)to transmit in turn</a:t>
            </a:r>
          </a:p>
          <a:p>
            <a:pPr marL="279400" indent="-228600">
              <a:defRPr/>
            </a:pPr>
            <a:r>
              <a:rPr lang="en-US" kern="0" dirty="0">
                <a:cs typeface="+mn-cs"/>
              </a:rPr>
              <a:t>typically used with “dumb” devices</a:t>
            </a:r>
          </a:p>
          <a:p>
            <a:pPr marL="279400" indent="-228600">
              <a:defRPr/>
            </a:pPr>
            <a:r>
              <a:rPr lang="en-US" kern="0" dirty="0">
                <a:cs typeface="+mn-cs"/>
              </a:rPr>
              <a:t>concerns:</a:t>
            </a:r>
          </a:p>
          <a:p>
            <a:pPr lvl="1">
              <a:defRPr/>
            </a:pPr>
            <a:r>
              <a:rPr lang="en-US" sz="2800" kern="0" dirty="0"/>
              <a:t>polling overhead </a:t>
            </a:r>
          </a:p>
          <a:p>
            <a:pPr lvl="1">
              <a:defRPr/>
            </a:pPr>
            <a:r>
              <a:rPr lang="en-US" sz="2800" kern="0" dirty="0"/>
              <a:t>latency</a:t>
            </a:r>
          </a:p>
          <a:p>
            <a:pPr lvl="1">
              <a:defRPr/>
            </a:pPr>
            <a:r>
              <a:rPr lang="en-US" sz="2800" kern="0" dirty="0"/>
              <a:t>single point of failure (controller)</a:t>
            </a:r>
          </a:p>
        </p:txBody>
      </p:sp>
      <p:sp>
        <p:nvSpPr>
          <p:cNvPr id="57" name="Line 25">
            <a:extLst>
              <a:ext uri="{FF2B5EF4-FFF2-40B4-BE49-F238E27FC236}">
                <a16:creationId xmlns:a16="http://schemas.microsoft.com/office/drawing/2014/main" id="{60DD75F2-9C28-4F4A-A443-C13B58CBB345}"/>
              </a:ext>
            </a:extLst>
          </p:cNvPr>
          <p:cNvSpPr>
            <a:spLocks noChangeShapeType="1"/>
          </p:cNvSpPr>
          <p:nvPr/>
        </p:nvSpPr>
        <p:spPr bwMode="auto">
          <a:xfrm>
            <a:off x="8909464" y="2675834"/>
            <a:ext cx="2540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 name="Text Box 40">
            <a:extLst>
              <a:ext uri="{FF2B5EF4-FFF2-40B4-BE49-F238E27FC236}">
                <a16:creationId xmlns:a16="http://schemas.microsoft.com/office/drawing/2014/main" id="{FC29DBC1-B823-7945-9F89-5B7142960AEE}"/>
              </a:ext>
            </a:extLst>
          </p:cNvPr>
          <p:cNvSpPr txBox="1">
            <a:spLocks noChangeArrowheads="1"/>
          </p:cNvSpPr>
          <p:nvPr/>
        </p:nvSpPr>
        <p:spPr bwMode="auto">
          <a:xfrm>
            <a:off x="9518666" y="3108527"/>
            <a:ext cx="123944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2000" i="0" dirty="0">
                <a:solidFill>
                  <a:srgbClr val="000000"/>
                </a:solidFill>
                <a:latin typeface="Arial" charset="0"/>
              </a:rPr>
              <a:t>controller</a:t>
            </a:r>
          </a:p>
        </p:txBody>
      </p:sp>
      <p:sp>
        <p:nvSpPr>
          <p:cNvPr id="63" name="Text Box 41">
            <a:extLst>
              <a:ext uri="{FF2B5EF4-FFF2-40B4-BE49-F238E27FC236}">
                <a16:creationId xmlns:a16="http://schemas.microsoft.com/office/drawing/2014/main" id="{869514AF-D631-4E46-9113-AC5D4A63AF18}"/>
              </a:ext>
            </a:extLst>
          </p:cNvPr>
          <p:cNvSpPr txBox="1">
            <a:spLocks noChangeArrowheads="1"/>
          </p:cNvSpPr>
          <p:nvPr/>
        </p:nvSpPr>
        <p:spPr bwMode="auto">
          <a:xfrm>
            <a:off x="7445789" y="4715772"/>
            <a:ext cx="91242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2000" i="0" dirty="0">
                <a:solidFill>
                  <a:srgbClr val="000000"/>
                </a:solidFill>
                <a:latin typeface="Arial" charset="0"/>
              </a:rPr>
              <a:t>clients</a:t>
            </a:r>
          </a:p>
        </p:txBody>
      </p:sp>
      <p:grpSp>
        <p:nvGrpSpPr>
          <p:cNvPr id="64" name="Group 44">
            <a:extLst>
              <a:ext uri="{FF2B5EF4-FFF2-40B4-BE49-F238E27FC236}">
                <a16:creationId xmlns:a16="http://schemas.microsoft.com/office/drawing/2014/main" id="{FE26AEED-6E71-8E40-930D-84DD30E921C6}"/>
              </a:ext>
            </a:extLst>
          </p:cNvPr>
          <p:cNvGrpSpPr>
            <a:grpSpLocks/>
          </p:cNvGrpSpPr>
          <p:nvPr/>
        </p:nvGrpSpPr>
        <p:grpSpPr bwMode="auto">
          <a:xfrm>
            <a:off x="9804814" y="2544072"/>
            <a:ext cx="560388" cy="336550"/>
            <a:chOff x="4212" y="2864"/>
            <a:chExt cx="353" cy="212"/>
          </a:xfrm>
        </p:grpSpPr>
        <p:sp>
          <p:nvSpPr>
            <p:cNvPr id="65" name="Rectangle 42">
              <a:extLst>
                <a:ext uri="{FF2B5EF4-FFF2-40B4-BE49-F238E27FC236}">
                  <a16:creationId xmlns:a16="http://schemas.microsoft.com/office/drawing/2014/main" id="{F8D43025-2512-314A-A510-1F4FB06B0732}"/>
                </a:ext>
              </a:extLst>
            </p:cNvPr>
            <p:cNvSpPr>
              <a:spLocks noChangeArrowheads="1"/>
            </p:cNvSpPr>
            <p:nvPr/>
          </p:nvSpPr>
          <p:spPr bwMode="auto">
            <a:xfrm>
              <a:off x="4212" y="2916"/>
              <a:ext cx="353" cy="137"/>
            </a:xfrm>
            <a:prstGeom prst="rect">
              <a:avLst/>
            </a:prstGeom>
            <a:solidFill>
              <a:srgbClr val="00CC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 name="Text Box 43">
              <a:extLst>
                <a:ext uri="{FF2B5EF4-FFF2-40B4-BE49-F238E27FC236}">
                  <a16:creationId xmlns:a16="http://schemas.microsoft.com/office/drawing/2014/main" id="{4C05FF3D-8B8E-004C-994F-0F93A71E423C}"/>
                </a:ext>
              </a:extLst>
            </p:cNvPr>
            <p:cNvSpPr txBox="1">
              <a:spLocks noChangeArrowheads="1"/>
            </p:cNvSpPr>
            <p:nvPr/>
          </p:nvSpPr>
          <p:spPr bwMode="auto">
            <a:xfrm>
              <a:off x="4227" y="2864"/>
              <a:ext cx="314"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rPr>
                <a:t>poll</a:t>
              </a:r>
            </a:p>
          </p:txBody>
        </p:sp>
      </p:grpSp>
      <p:grpSp>
        <p:nvGrpSpPr>
          <p:cNvPr id="67" name="Group 48">
            <a:extLst>
              <a:ext uri="{FF2B5EF4-FFF2-40B4-BE49-F238E27FC236}">
                <a16:creationId xmlns:a16="http://schemas.microsoft.com/office/drawing/2014/main" id="{FBABE685-758D-8542-8F8A-B860741BB12D}"/>
              </a:ext>
            </a:extLst>
          </p:cNvPr>
          <p:cNvGrpSpPr>
            <a:grpSpLocks/>
          </p:cNvGrpSpPr>
          <p:nvPr/>
        </p:nvGrpSpPr>
        <p:grpSpPr bwMode="auto">
          <a:xfrm>
            <a:off x="7853777" y="3466409"/>
            <a:ext cx="595312" cy="336550"/>
            <a:chOff x="4415" y="2364"/>
            <a:chExt cx="375" cy="212"/>
          </a:xfrm>
        </p:grpSpPr>
        <p:sp>
          <p:nvSpPr>
            <p:cNvPr id="68" name="Rectangle 46">
              <a:extLst>
                <a:ext uri="{FF2B5EF4-FFF2-40B4-BE49-F238E27FC236}">
                  <a16:creationId xmlns:a16="http://schemas.microsoft.com/office/drawing/2014/main" id="{BC4AD792-1ADD-6C44-BAB4-C92901F5D5B6}"/>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 name="Text Box 47">
              <a:extLst>
                <a:ext uri="{FF2B5EF4-FFF2-40B4-BE49-F238E27FC236}">
                  <a16:creationId xmlns:a16="http://schemas.microsoft.com/office/drawing/2014/main" id="{1F65274E-CD85-AC43-BFD4-1FA46A64CE80}"/>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rPr>
                <a:t>data</a:t>
              </a:r>
            </a:p>
          </p:txBody>
        </p:sp>
      </p:grpSp>
      <p:grpSp>
        <p:nvGrpSpPr>
          <p:cNvPr id="70" name="Group 49">
            <a:extLst>
              <a:ext uri="{FF2B5EF4-FFF2-40B4-BE49-F238E27FC236}">
                <a16:creationId xmlns:a16="http://schemas.microsoft.com/office/drawing/2014/main" id="{2EDB6C70-4A25-4D44-B1FD-20768EAD1E7B}"/>
              </a:ext>
            </a:extLst>
          </p:cNvPr>
          <p:cNvGrpSpPr>
            <a:grpSpLocks/>
          </p:cNvGrpSpPr>
          <p:nvPr/>
        </p:nvGrpSpPr>
        <p:grpSpPr bwMode="auto">
          <a:xfrm>
            <a:off x="8360189" y="2348809"/>
            <a:ext cx="595313" cy="336550"/>
            <a:chOff x="4415" y="2364"/>
            <a:chExt cx="375" cy="212"/>
          </a:xfrm>
        </p:grpSpPr>
        <p:sp>
          <p:nvSpPr>
            <p:cNvPr id="71" name="Rectangle 50">
              <a:extLst>
                <a:ext uri="{FF2B5EF4-FFF2-40B4-BE49-F238E27FC236}">
                  <a16:creationId xmlns:a16="http://schemas.microsoft.com/office/drawing/2014/main" id="{20480C82-EB8A-5240-8BAD-98AA24965AEC}"/>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2" name="Text Box 51">
              <a:extLst>
                <a:ext uri="{FF2B5EF4-FFF2-40B4-BE49-F238E27FC236}">
                  <a16:creationId xmlns:a16="http://schemas.microsoft.com/office/drawing/2014/main" id="{D988106A-1869-B541-BA6D-CFB733C1B534}"/>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rPr>
                <a:t>data</a:t>
              </a:r>
            </a:p>
          </p:txBody>
        </p:sp>
      </p:grpSp>
      <p:cxnSp>
        <p:nvCxnSpPr>
          <p:cNvPr id="4" name="Straight Connector 3">
            <a:extLst>
              <a:ext uri="{FF2B5EF4-FFF2-40B4-BE49-F238E27FC236}">
                <a16:creationId xmlns:a16="http://schemas.microsoft.com/office/drawing/2014/main" id="{83E6D07A-A0BF-C74B-BB2B-A59B972B318B}"/>
              </a:ext>
            </a:extLst>
          </p:cNvPr>
          <p:cNvCxnSpPr>
            <a:cxnSpLocks/>
          </p:cNvCxnSpPr>
          <p:nvPr/>
        </p:nvCxnSpPr>
        <p:spPr>
          <a:xfrm>
            <a:off x="9003957" y="3002692"/>
            <a:ext cx="1293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2BE971-AA12-664E-93FB-DBB1931433BD}"/>
              </a:ext>
            </a:extLst>
          </p:cNvPr>
          <p:cNvCxnSpPr>
            <a:cxnSpLocks/>
            <a:endCxn id="57" idx="1"/>
          </p:cNvCxnSpPr>
          <p:nvPr/>
        </p:nvCxnSpPr>
        <p:spPr>
          <a:xfrm flipV="1">
            <a:off x="8896147" y="2675835"/>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478E79-5AC5-614B-8297-DD23BBE28695}"/>
              </a:ext>
            </a:extLst>
          </p:cNvPr>
          <p:cNvCxnSpPr>
            <a:cxnSpLocks/>
          </p:cNvCxnSpPr>
          <p:nvPr/>
        </p:nvCxnSpPr>
        <p:spPr>
          <a:xfrm flipV="1">
            <a:off x="8311979" y="2673178"/>
            <a:ext cx="848497" cy="1775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9464FC-DF27-7B49-8A28-F58EF7D050CC}"/>
              </a:ext>
            </a:extLst>
          </p:cNvPr>
          <p:cNvCxnSpPr>
            <a:cxnSpLocks/>
          </p:cNvCxnSpPr>
          <p:nvPr/>
        </p:nvCxnSpPr>
        <p:spPr>
          <a:xfrm flipV="1">
            <a:off x="8607823" y="3240127"/>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038B1A-EC48-DF49-BAF8-AAB10C7A0469}"/>
              </a:ext>
            </a:extLst>
          </p:cNvPr>
          <p:cNvCxnSpPr>
            <a:cxnSpLocks/>
          </p:cNvCxnSpPr>
          <p:nvPr/>
        </p:nvCxnSpPr>
        <p:spPr>
          <a:xfrm flipV="1">
            <a:off x="8327736" y="3862084"/>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D0EF837-C726-B14A-ACB8-A7DF9B1CD803}"/>
              </a:ext>
            </a:extLst>
          </p:cNvPr>
          <p:cNvCxnSpPr>
            <a:cxnSpLocks/>
          </p:cNvCxnSpPr>
          <p:nvPr/>
        </p:nvCxnSpPr>
        <p:spPr>
          <a:xfrm flipV="1">
            <a:off x="8051769" y="4446971"/>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129D8AF-5A53-12E9-E50C-F934AC089E53}"/>
              </a:ext>
            </a:extLst>
          </p:cNvPr>
          <p:cNvSpPr>
            <a:spLocks noGrp="1"/>
          </p:cNvSpPr>
          <p:nvPr>
            <p:ph type="title"/>
          </p:nvPr>
        </p:nvSpPr>
        <p:spPr>
          <a:xfrm>
            <a:off x="697230" y="-141657"/>
            <a:ext cx="10515600" cy="894622"/>
          </a:xfrm>
        </p:spPr>
        <p:txBody>
          <a:bodyPr>
            <a:normAutofit/>
          </a:bodyPr>
          <a:lstStyle/>
          <a:p>
            <a:r>
              <a:rPr lang="en-US" b="0" dirty="0">
                <a:latin typeface="+mn-lt"/>
              </a:rPr>
              <a:t>“Taking turns” MAC protocols</a:t>
            </a:r>
            <a:endParaRPr lang="en-US" sz="4400" b="0" dirty="0">
              <a:latin typeface="+mn-lt"/>
            </a:endParaRPr>
          </a:p>
        </p:txBody>
      </p:sp>
    </p:spTree>
    <p:extLst>
      <p:ext uri="{BB962C8B-B14F-4D97-AF65-F5344CB8AC3E}">
        <p14:creationId xmlns:p14="http://schemas.microsoft.com/office/powerpoint/2010/main" val="6357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065 0.0007 L -0.09192 0.0007 L -0.07812 -0.03426 L -0.15195 -0.03426 " pathEditMode="relative" rAng="0" ptsTypes="AAAA">
                                      <p:cBhvr>
                                        <p:cTn id="9" dur="2000" fill="hold"/>
                                        <p:tgtEl>
                                          <p:spTgt spid="64"/>
                                        </p:tgtEl>
                                        <p:attrNameLst>
                                          <p:attrName>ppt_x</p:attrName>
                                          <p:attrName>ppt_y</p:attrName>
                                        </p:attrNameLst>
                                      </p:cBhvr>
                                      <p:rCtr x="-7630" y="-1759"/>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nodeType="afterEffect">
                                  <p:stCondLst>
                                    <p:cond delay="0"/>
                                  </p:stCondLst>
                                  <p:childTnLst>
                                    <p:animMotion origin="layout" path="M 4.375E-6 -2.96296E-6 L 0.06119 -2.96296E-6 C 0.0582 0.00996 0.0552 0.02014 0.05234 0.0301 C 0.08268 0.0294 0.12057 0.03148 0.15117 0.03102 " pathEditMode="relative" rAng="0" ptsTypes="AAAA">
                                      <p:cBhvr>
                                        <p:cTn id="18" dur="2000" fill="hold"/>
                                        <p:tgtEl>
                                          <p:spTgt spid="70"/>
                                        </p:tgtEl>
                                        <p:attrNameLst>
                                          <p:attrName>ppt_x</p:attrName>
                                          <p:attrName>ppt_y</p:attrName>
                                        </p:attrNameLst>
                                      </p:cBhvr>
                                      <p:rCtr x="7552" y="1551"/>
                                    </p:animMotion>
                                  </p:childTnLst>
                                </p:cTn>
                              </p:par>
                            </p:childTnLst>
                          </p:cTn>
                        </p:par>
                        <p:par>
                          <p:cTn id="19" fill="hold">
                            <p:stCondLst>
                              <p:cond delay="4000"/>
                            </p:stCondLst>
                            <p:childTnLst>
                              <p:par>
                                <p:cTn id="20" presetID="1" presetClass="exit" presetSubtype="0" fill="hold" nodeType="afterEffect">
                                  <p:stCondLst>
                                    <p:cond delay="0"/>
                                  </p:stCondLst>
                                  <p:childTnLst>
                                    <p:set>
                                      <p:cBhvr>
                                        <p:cTn id="21" dur="1" fill="hold">
                                          <p:stCondLst>
                                            <p:cond delay="0"/>
                                          </p:stCondLst>
                                        </p:cTn>
                                        <p:tgtEl>
                                          <p:spTgt spid="7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nodeType="afterEffect">
                                  <p:stCondLst>
                                    <p:cond delay="0"/>
                                  </p:stCondLst>
                                  <p:childTnLst>
                                    <p:animMotion origin="layout" path="M 0.03412 0.00116 L -0.05351 0.00069 L -0.08984 0.14306 L -0.15338 0.14306 " pathEditMode="relative" rAng="0" ptsTypes="AAAA">
                                      <p:cBhvr>
                                        <p:cTn id="28" dur="2000" fill="hold"/>
                                        <p:tgtEl>
                                          <p:spTgt spid="64"/>
                                        </p:tgtEl>
                                        <p:attrNameLst>
                                          <p:attrName>ppt_x</p:attrName>
                                          <p:attrName>ppt_y</p:attrName>
                                        </p:attrNameLst>
                                      </p:cBhvr>
                                      <p:rCtr x="-9375" y="7060"/>
                                    </p:animMotion>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64"/>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par>
                          <p:cTn id="35" fill="hold">
                            <p:stCondLst>
                              <p:cond delay="2000"/>
                            </p:stCondLst>
                            <p:childTnLst>
                              <p:par>
                                <p:cTn id="36" presetID="0" presetClass="path" presetSubtype="0" accel="50000" decel="50000" fill="hold" nodeType="afterEffect">
                                  <p:stCondLst>
                                    <p:cond delay="0"/>
                                  </p:stCondLst>
                                  <p:childTnLst>
                                    <p:animMotion origin="layout" path="M 4.16667E-7 -2.59259E-6 L 0.06706 -0.00185 L 0.10156 -0.13379 C 0.13294 -0.13426 0.17982 -0.1331 0.21133 -0.13356 " pathEditMode="relative" rAng="0" ptsTypes="AAAA">
                                      <p:cBhvr>
                                        <p:cTn id="37" dur="2000" fill="hold"/>
                                        <p:tgtEl>
                                          <p:spTgt spid="67"/>
                                        </p:tgtEl>
                                        <p:attrNameLst>
                                          <p:attrName>ppt_x</p:attrName>
                                          <p:attrName>ppt_y</p:attrName>
                                        </p:attrNameLst>
                                      </p:cBhvr>
                                      <p:rCtr x="10560" y="-6690"/>
                                    </p:animMotion>
                                  </p:childTnLst>
                                </p:cTn>
                              </p:par>
                            </p:childTnLst>
                          </p:cTn>
                        </p:par>
                        <p:par>
                          <p:cTn id="38" fill="hold">
                            <p:stCondLst>
                              <p:cond delay="4000"/>
                            </p:stCondLst>
                            <p:childTnLst>
                              <p:par>
                                <p:cTn id="39" presetID="1" presetClass="exit" presetSubtype="0" fill="hold" nodeType="afterEffect">
                                  <p:stCondLst>
                                    <p:cond delay="0"/>
                                  </p:stCondLst>
                                  <p:childTnLst>
                                    <p:set>
                                      <p:cBhvr>
                                        <p:cTn id="40"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27</a:t>
            </a:fld>
            <a:endParaRPr lang="en-US" dirty="0"/>
          </a:p>
        </p:txBody>
      </p:sp>
      <p:sp>
        <p:nvSpPr>
          <p:cNvPr id="38" name="Rectangle 4">
            <a:extLst>
              <a:ext uri="{FF2B5EF4-FFF2-40B4-BE49-F238E27FC236}">
                <a16:creationId xmlns:a16="http://schemas.microsoft.com/office/drawing/2014/main" id="{7ABC6A0D-B10D-5A4E-940B-72970522EF05}"/>
              </a:ext>
            </a:extLst>
          </p:cNvPr>
          <p:cNvSpPr>
            <a:spLocks noChangeArrowheads="1"/>
          </p:cNvSpPr>
          <p:nvPr/>
        </p:nvSpPr>
        <p:spPr bwMode="auto">
          <a:xfrm>
            <a:off x="1244600" y="1490663"/>
            <a:ext cx="51943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buFont typeface="Wingdings" charset="0"/>
              <a:buNone/>
              <a:defRPr/>
            </a:pPr>
            <a:r>
              <a:rPr lang="en-US" sz="3200" dirty="0">
                <a:solidFill>
                  <a:srgbClr val="C00000"/>
                </a:solidFill>
                <a:cs typeface="+mn-cs"/>
              </a:rPr>
              <a:t>token passing:</a:t>
            </a:r>
            <a:endParaRPr lang="en-US" sz="3200" b="1" dirty="0">
              <a:solidFill>
                <a:srgbClr val="C00000"/>
              </a:solidFill>
              <a:cs typeface="+mn-cs"/>
            </a:endParaRPr>
          </a:p>
          <a:p>
            <a:pPr marL="393700" indent="-279400">
              <a:lnSpc>
                <a:spcPct val="85000"/>
              </a:lnSpc>
              <a:spcBef>
                <a:spcPct val="20000"/>
              </a:spcBef>
              <a:buClr>
                <a:srgbClr val="000099"/>
              </a:buClr>
              <a:buSzPct val="100000"/>
              <a:buFont typeface="Wingdings" charset="2"/>
              <a:buChar char="§"/>
              <a:defRPr/>
            </a:pPr>
            <a:r>
              <a:rPr lang="en-US" sz="2800" i="0" dirty="0">
                <a:cs typeface="+mn-cs"/>
              </a:rPr>
              <a:t>control </a:t>
            </a:r>
            <a:r>
              <a:rPr lang="en-US" sz="3200" i="1" dirty="0">
                <a:solidFill>
                  <a:srgbClr val="C00000"/>
                </a:solidFill>
                <a:cs typeface="+mn-cs"/>
              </a:rPr>
              <a:t>token</a:t>
            </a:r>
            <a:r>
              <a:rPr lang="en-US" sz="2800" b="1" i="0" dirty="0">
                <a:cs typeface="+mn-cs"/>
              </a:rPr>
              <a:t> </a:t>
            </a:r>
            <a:r>
              <a:rPr lang="en-US" sz="2800" i="0" dirty="0">
                <a:cs typeface="+mn-cs"/>
              </a:rPr>
              <a:t>passed from one node to next sequentially.</a:t>
            </a:r>
          </a:p>
          <a:p>
            <a:pPr marL="393700" indent="-279400">
              <a:lnSpc>
                <a:spcPct val="85000"/>
              </a:lnSpc>
              <a:spcBef>
                <a:spcPct val="20000"/>
              </a:spcBef>
              <a:buClr>
                <a:srgbClr val="000099"/>
              </a:buClr>
              <a:buSzPct val="100000"/>
              <a:buFont typeface="Wingdings" charset="2"/>
              <a:buChar char="§"/>
              <a:defRPr/>
            </a:pPr>
            <a:r>
              <a:rPr lang="en-US" sz="2800" i="0" dirty="0">
                <a:cs typeface="+mn-cs"/>
              </a:rPr>
              <a:t>token message</a:t>
            </a:r>
          </a:p>
          <a:p>
            <a:pPr marL="393700" indent="-279400">
              <a:lnSpc>
                <a:spcPct val="85000"/>
              </a:lnSpc>
              <a:spcBef>
                <a:spcPct val="20000"/>
              </a:spcBef>
              <a:buClr>
                <a:srgbClr val="000099"/>
              </a:buClr>
              <a:buSzPct val="100000"/>
              <a:buFont typeface="Wingdings" charset="2"/>
              <a:buChar char="§"/>
              <a:defRPr/>
            </a:pPr>
            <a:r>
              <a:rPr lang="en-US" sz="2800" i="0" dirty="0">
                <a:cs typeface="+mn-cs"/>
              </a:rPr>
              <a:t>concerns:</a:t>
            </a:r>
          </a:p>
          <a:p>
            <a:pPr marL="914400" lvl="1" indent="-292100">
              <a:lnSpc>
                <a:spcPct val="85000"/>
              </a:lnSpc>
              <a:spcBef>
                <a:spcPct val="20000"/>
              </a:spcBef>
              <a:buClr>
                <a:srgbClr val="000099"/>
              </a:buClr>
              <a:buFont typeface="Arial" panose="020B0604020202020204" pitchFamily="34" charset="0"/>
              <a:buChar char="•"/>
              <a:defRPr/>
            </a:pPr>
            <a:r>
              <a:rPr lang="en-US" sz="2800" i="0" dirty="0">
                <a:cs typeface="+mn-cs"/>
              </a:rPr>
              <a:t>token overhead </a:t>
            </a:r>
          </a:p>
          <a:p>
            <a:pPr marL="914400" lvl="1" indent="-292100">
              <a:lnSpc>
                <a:spcPct val="85000"/>
              </a:lnSpc>
              <a:spcBef>
                <a:spcPct val="20000"/>
              </a:spcBef>
              <a:buClr>
                <a:srgbClr val="000099"/>
              </a:buClr>
              <a:buFont typeface="Arial" panose="020B0604020202020204" pitchFamily="34" charset="0"/>
              <a:buChar char="•"/>
              <a:defRPr/>
            </a:pPr>
            <a:r>
              <a:rPr lang="en-US" sz="2800" i="0" dirty="0">
                <a:cs typeface="+mn-cs"/>
              </a:rPr>
              <a:t>latency</a:t>
            </a:r>
          </a:p>
          <a:p>
            <a:pPr marL="914400" lvl="1" indent="-292100">
              <a:lnSpc>
                <a:spcPct val="85000"/>
              </a:lnSpc>
              <a:spcBef>
                <a:spcPct val="20000"/>
              </a:spcBef>
              <a:buClr>
                <a:srgbClr val="000099"/>
              </a:buClr>
              <a:buFont typeface="Arial" panose="020B0604020202020204" pitchFamily="34" charset="0"/>
              <a:buChar char="•"/>
              <a:defRPr/>
            </a:pPr>
            <a:r>
              <a:rPr lang="en-US" sz="2800" i="0" dirty="0">
                <a:cs typeface="+mn-cs"/>
              </a:rPr>
              <a:t>single point of failure (token)</a:t>
            </a:r>
          </a:p>
        </p:txBody>
      </p:sp>
      <p:grpSp>
        <p:nvGrpSpPr>
          <p:cNvPr id="90" name="Group 21">
            <a:extLst>
              <a:ext uri="{FF2B5EF4-FFF2-40B4-BE49-F238E27FC236}">
                <a16:creationId xmlns:a16="http://schemas.microsoft.com/office/drawing/2014/main" id="{F79F0332-2A39-5D4D-809F-42104668D479}"/>
              </a:ext>
            </a:extLst>
          </p:cNvPr>
          <p:cNvGrpSpPr>
            <a:grpSpLocks/>
          </p:cNvGrpSpPr>
          <p:nvPr/>
        </p:nvGrpSpPr>
        <p:grpSpPr bwMode="auto">
          <a:xfrm>
            <a:off x="9718675" y="3262312"/>
            <a:ext cx="781050" cy="681038"/>
            <a:chOff x="-44" y="1473"/>
            <a:chExt cx="981" cy="1105"/>
          </a:xfrm>
        </p:grpSpPr>
        <p:pic>
          <p:nvPicPr>
            <p:cNvPr id="91" name="Picture 22" descr="desktop_computer_stylized_medium">
              <a:extLst>
                <a:ext uri="{FF2B5EF4-FFF2-40B4-BE49-F238E27FC236}">
                  <a16:creationId xmlns:a16="http://schemas.microsoft.com/office/drawing/2014/main" id="{AA301A88-DFF1-7246-96EB-05C4256C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 name="Freeform 23">
              <a:extLst>
                <a:ext uri="{FF2B5EF4-FFF2-40B4-BE49-F238E27FC236}">
                  <a16:creationId xmlns:a16="http://schemas.microsoft.com/office/drawing/2014/main" id="{AAB1F938-F1F7-DD4B-A772-4AFC392D920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93" name="Group 24">
            <a:extLst>
              <a:ext uri="{FF2B5EF4-FFF2-40B4-BE49-F238E27FC236}">
                <a16:creationId xmlns:a16="http://schemas.microsoft.com/office/drawing/2014/main" id="{6AA03958-EE62-044B-BF1C-41B2BCCE691A}"/>
              </a:ext>
            </a:extLst>
          </p:cNvPr>
          <p:cNvGrpSpPr>
            <a:grpSpLocks/>
          </p:cNvGrpSpPr>
          <p:nvPr/>
        </p:nvGrpSpPr>
        <p:grpSpPr bwMode="auto">
          <a:xfrm>
            <a:off x="7004050" y="3219450"/>
            <a:ext cx="781050" cy="681037"/>
            <a:chOff x="-44" y="1473"/>
            <a:chExt cx="981" cy="1105"/>
          </a:xfrm>
        </p:grpSpPr>
        <p:pic>
          <p:nvPicPr>
            <p:cNvPr id="94" name="Picture 25" descr="desktop_computer_stylized_medium">
              <a:extLst>
                <a:ext uri="{FF2B5EF4-FFF2-40B4-BE49-F238E27FC236}">
                  <a16:creationId xmlns:a16="http://schemas.microsoft.com/office/drawing/2014/main" id="{077F0454-E719-4041-9268-E18204D1F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 name="Freeform 26">
              <a:extLst>
                <a:ext uri="{FF2B5EF4-FFF2-40B4-BE49-F238E27FC236}">
                  <a16:creationId xmlns:a16="http://schemas.microsoft.com/office/drawing/2014/main" id="{6FB8E7BB-59E7-CA4F-BB91-53C073626FE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96" name="Group 27">
            <a:extLst>
              <a:ext uri="{FF2B5EF4-FFF2-40B4-BE49-F238E27FC236}">
                <a16:creationId xmlns:a16="http://schemas.microsoft.com/office/drawing/2014/main" id="{70A0741A-F761-3D4A-B7B8-6775DC2EDAA6}"/>
              </a:ext>
            </a:extLst>
          </p:cNvPr>
          <p:cNvGrpSpPr>
            <a:grpSpLocks/>
          </p:cNvGrpSpPr>
          <p:nvPr/>
        </p:nvGrpSpPr>
        <p:grpSpPr bwMode="auto">
          <a:xfrm>
            <a:off x="8321675" y="1555750"/>
            <a:ext cx="781050" cy="681037"/>
            <a:chOff x="-44" y="1473"/>
            <a:chExt cx="981" cy="1105"/>
          </a:xfrm>
        </p:grpSpPr>
        <p:pic>
          <p:nvPicPr>
            <p:cNvPr id="97" name="Picture 28" descr="desktop_computer_stylized_medium">
              <a:extLst>
                <a:ext uri="{FF2B5EF4-FFF2-40B4-BE49-F238E27FC236}">
                  <a16:creationId xmlns:a16="http://schemas.microsoft.com/office/drawing/2014/main" id="{0DCB9A69-88E8-EF42-BA62-8E91745EA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8" name="Freeform 29">
              <a:extLst>
                <a:ext uri="{FF2B5EF4-FFF2-40B4-BE49-F238E27FC236}">
                  <a16:creationId xmlns:a16="http://schemas.microsoft.com/office/drawing/2014/main" id="{77549C09-8E2F-B34B-A7BD-DE20ADB3FBA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99" name="Group 30">
            <a:extLst>
              <a:ext uri="{FF2B5EF4-FFF2-40B4-BE49-F238E27FC236}">
                <a16:creationId xmlns:a16="http://schemas.microsoft.com/office/drawing/2014/main" id="{A7706246-9BB2-2644-8142-F34F4D57B77F}"/>
              </a:ext>
            </a:extLst>
          </p:cNvPr>
          <p:cNvGrpSpPr>
            <a:grpSpLocks/>
          </p:cNvGrpSpPr>
          <p:nvPr/>
        </p:nvGrpSpPr>
        <p:grpSpPr bwMode="auto">
          <a:xfrm>
            <a:off x="8375650" y="5003800"/>
            <a:ext cx="781050" cy="681037"/>
            <a:chOff x="-44" y="1473"/>
            <a:chExt cx="981" cy="1105"/>
          </a:xfrm>
        </p:grpSpPr>
        <p:pic>
          <p:nvPicPr>
            <p:cNvPr id="100" name="Picture 31" descr="desktop_computer_stylized_medium">
              <a:extLst>
                <a:ext uri="{FF2B5EF4-FFF2-40B4-BE49-F238E27FC236}">
                  <a16:creationId xmlns:a16="http://schemas.microsoft.com/office/drawing/2014/main" id="{A1D9607F-7083-0E4A-A8CA-5863479A1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1" name="Freeform 32">
              <a:extLst>
                <a:ext uri="{FF2B5EF4-FFF2-40B4-BE49-F238E27FC236}">
                  <a16:creationId xmlns:a16="http://schemas.microsoft.com/office/drawing/2014/main" id="{462AFBE0-4717-E74E-AB56-D544737FA8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102" name="Oval 8">
            <a:extLst>
              <a:ext uri="{FF2B5EF4-FFF2-40B4-BE49-F238E27FC236}">
                <a16:creationId xmlns:a16="http://schemas.microsoft.com/office/drawing/2014/main" id="{A041F791-B432-CF4C-AACC-8AFE57D1DA57}"/>
              </a:ext>
            </a:extLst>
          </p:cNvPr>
          <p:cNvSpPr>
            <a:spLocks noChangeArrowheads="1"/>
          </p:cNvSpPr>
          <p:nvPr/>
        </p:nvSpPr>
        <p:spPr bwMode="auto">
          <a:xfrm>
            <a:off x="7850188" y="2212975"/>
            <a:ext cx="2046287" cy="2778125"/>
          </a:xfrm>
          <a:prstGeom prst="ellipse">
            <a:avLst/>
          </a:prstGeom>
          <a:noFill/>
          <a:ln w="2857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3" name="Rectangle 12">
            <a:extLst>
              <a:ext uri="{FF2B5EF4-FFF2-40B4-BE49-F238E27FC236}">
                <a16:creationId xmlns:a16="http://schemas.microsoft.com/office/drawing/2014/main" id="{6AC22150-8F46-3041-AAEA-474DE6E3C4CB}"/>
              </a:ext>
            </a:extLst>
          </p:cNvPr>
          <p:cNvSpPr>
            <a:spLocks noChangeArrowheads="1"/>
          </p:cNvSpPr>
          <p:nvPr/>
        </p:nvSpPr>
        <p:spPr bwMode="auto">
          <a:xfrm>
            <a:off x="8694738" y="1320800"/>
            <a:ext cx="274637" cy="320675"/>
          </a:xfrm>
          <a:prstGeom prst="rect">
            <a:avLst/>
          </a:prstGeom>
          <a:solidFill>
            <a:srgbClr val="00CC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rPr>
              <a:t>T</a:t>
            </a:r>
          </a:p>
        </p:txBody>
      </p:sp>
      <p:sp>
        <p:nvSpPr>
          <p:cNvPr id="104" name="Rectangle 15">
            <a:extLst>
              <a:ext uri="{FF2B5EF4-FFF2-40B4-BE49-F238E27FC236}">
                <a16:creationId xmlns:a16="http://schemas.microsoft.com/office/drawing/2014/main" id="{3468BED1-087C-6944-8F78-7663707B6462}"/>
              </a:ext>
            </a:extLst>
          </p:cNvPr>
          <p:cNvSpPr>
            <a:spLocks noChangeArrowheads="1"/>
          </p:cNvSpPr>
          <p:nvPr/>
        </p:nvSpPr>
        <p:spPr bwMode="auto">
          <a:xfrm>
            <a:off x="8439150" y="5603875"/>
            <a:ext cx="811213" cy="320675"/>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rPr>
              <a:t>data</a:t>
            </a:r>
          </a:p>
        </p:txBody>
      </p:sp>
      <p:sp>
        <p:nvSpPr>
          <p:cNvPr id="105" name="Text Box 16">
            <a:extLst>
              <a:ext uri="{FF2B5EF4-FFF2-40B4-BE49-F238E27FC236}">
                <a16:creationId xmlns:a16="http://schemas.microsoft.com/office/drawing/2014/main" id="{334C38E1-E62C-0649-87D5-B690850A1E53}"/>
              </a:ext>
            </a:extLst>
          </p:cNvPr>
          <p:cNvSpPr txBox="1">
            <a:spLocks noChangeArrowheads="1"/>
          </p:cNvSpPr>
          <p:nvPr/>
        </p:nvSpPr>
        <p:spPr bwMode="auto">
          <a:xfrm>
            <a:off x="6831013" y="2674937"/>
            <a:ext cx="1009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i="0" dirty="0">
                <a:solidFill>
                  <a:srgbClr val="000000"/>
                </a:solidFill>
                <a:latin typeface="Arial" charset="0"/>
              </a:rPr>
              <a:t>(nothing</a:t>
            </a:r>
          </a:p>
          <a:p>
            <a:pPr eaLnBrk="0" fontAlgn="base" hangingPunct="0">
              <a:spcBef>
                <a:spcPct val="0"/>
              </a:spcBef>
              <a:spcAft>
                <a:spcPct val="0"/>
              </a:spcAft>
              <a:defRPr/>
            </a:pPr>
            <a:r>
              <a:rPr lang="en-US" i="0" dirty="0">
                <a:solidFill>
                  <a:srgbClr val="000000"/>
                </a:solidFill>
                <a:latin typeface="Arial" charset="0"/>
              </a:rPr>
              <a:t>to send)</a:t>
            </a:r>
          </a:p>
        </p:txBody>
      </p:sp>
      <p:sp>
        <p:nvSpPr>
          <p:cNvPr id="106" name="Rectangle 17">
            <a:extLst>
              <a:ext uri="{FF2B5EF4-FFF2-40B4-BE49-F238E27FC236}">
                <a16:creationId xmlns:a16="http://schemas.microsoft.com/office/drawing/2014/main" id="{729551C3-F670-FC4F-8E80-793BFE22C33B}"/>
              </a:ext>
            </a:extLst>
          </p:cNvPr>
          <p:cNvSpPr>
            <a:spLocks noChangeArrowheads="1"/>
          </p:cNvSpPr>
          <p:nvPr/>
        </p:nvSpPr>
        <p:spPr bwMode="auto">
          <a:xfrm>
            <a:off x="7327900" y="3338512"/>
            <a:ext cx="274638" cy="320675"/>
          </a:xfrm>
          <a:prstGeom prst="rect">
            <a:avLst/>
          </a:prstGeom>
          <a:solidFill>
            <a:srgbClr val="00CC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rPr>
              <a:t>T</a:t>
            </a:r>
          </a:p>
        </p:txBody>
      </p:sp>
      <p:sp>
        <p:nvSpPr>
          <p:cNvPr id="5" name="Title 1">
            <a:extLst>
              <a:ext uri="{FF2B5EF4-FFF2-40B4-BE49-F238E27FC236}">
                <a16:creationId xmlns:a16="http://schemas.microsoft.com/office/drawing/2014/main" id="{E43C2C10-8638-5B17-0B6A-5AA2C3D5145F}"/>
              </a:ext>
            </a:extLst>
          </p:cNvPr>
          <p:cNvSpPr>
            <a:spLocks noGrp="1"/>
          </p:cNvSpPr>
          <p:nvPr>
            <p:ph type="title"/>
          </p:nvPr>
        </p:nvSpPr>
        <p:spPr>
          <a:xfrm>
            <a:off x="800100" y="-138608"/>
            <a:ext cx="10515600" cy="894622"/>
          </a:xfrm>
        </p:spPr>
        <p:txBody>
          <a:bodyPr>
            <a:normAutofit/>
          </a:bodyPr>
          <a:lstStyle/>
          <a:p>
            <a:r>
              <a:rPr lang="en-US" b="0" dirty="0">
                <a:latin typeface="+mn-lt"/>
              </a:rPr>
              <a:t>“Taking turns” MAC protocols</a:t>
            </a:r>
            <a:endParaRPr lang="en-US" sz="4400" b="0" dirty="0">
              <a:latin typeface="+mn-lt"/>
            </a:endParaRPr>
          </a:p>
        </p:txBody>
      </p:sp>
    </p:spTree>
    <p:extLst>
      <p:ext uri="{BB962C8B-B14F-4D97-AF65-F5344CB8AC3E}">
        <p14:creationId xmlns:p14="http://schemas.microsoft.com/office/powerpoint/2010/main" val="195530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3658 C 0.0069 0.06435 0.00117 0.09283 0.00143 0.10509 C 0.00156 0.11736 0.00664 0.10695 0.00013 0.10996 C -0.00625 0.11297 -0.02357 0.11273 -0.03737 0.12338 C -0.05104 0.13403 -0.0694 0.14445 -0.08229 0.17338 C -0.09518 0.20232 -0.10326 0.27847 -0.11471 0.29676 C -0.12617 0.31505 -0.14336 0.28611 -0.15104 0.28334 " pathEditMode="relative" rAng="0" ptsTypes="AAAAAAA">
                                      <p:cBhvr>
                                        <p:cTn id="6" dur="2000" fill="hold"/>
                                        <p:tgtEl>
                                          <p:spTgt spid="103"/>
                                        </p:tgtEl>
                                        <p:attrNameLst>
                                          <p:attrName>ppt_x</p:attrName>
                                          <p:attrName>ppt_y</p:attrName>
                                        </p:attrNameLst>
                                      </p:cBhvr>
                                      <p:rCtr x="-7279" y="1331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05"/>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10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1" nodeType="afterEffect">
                                  <p:stCondLst>
                                    <p:cond delay="0"/>
                                  </p:stCondLst>
                                  <p:childTnLst>
                                    <p:animMotion origin="layout" path="M 4.16667E-7 4.81481E-6 C 0.01354 -0.0044 0.02708 -0.0088 0.03503 0.00671 C 0.0431 0.02222 0.04232 0.06875 0.04753 0.09328 C 0.05273 0.11782 0.05534 0.13402 0.06628 0.15347 C 0.07721 0.17291 0.09987 0.19861 0.11367 0.20995 C 0.1276 0.22129 0.14336 0.20925 0.15 0.22175 C 0.15664 0.23425 0.15521 0.25949 0.15378 0.28495 " pathEditMode="relative" rAng="0" ptsTypes="AAAAAAA">
                                      <p:cBhvr>
                                        <p:cTn id="19" dur="2000" fill="hold"/>
                                        <p:tgtEl>
                                          <p:spTgt spid="106"/>
                                        </p:tgtEl>
                                        <p:attrNameLst>
                                          <p:attrName>ppt_x</p:attrName>
                                          <p:attrName>ppt_y</p:attrName>
                                        </p:attrNameLst>
                                      </p:cBhvr>
                                      <p:rCtr x="7747" y="14028"/>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0.01875 -0.02431 C 0.01315 -0.0581 0.00768 -0.09167 0.01367 -0.10926 C 0.01979 -0.12685 0.04115 -0.11273 0.05508 -0.1294 C 0.06888 -0.14607 0.0875 -0.1794 0.09753 -0.20926 C 0.10768 -0.23912 0.11367 -0.27824 0.1151 -0.30926 C 0.11654 -0.34028 0.11367 -0.36782 0.10625 -0.39607 C 0.09883 -0.42431 0.08451 -0.45949 0.06992 -0.4794 C 0.05534 -0.49931 0.03138 -0.50995 0.01875 -0.51597 C 0.00612 -0.52199 0.00521 -0.51875 -0.00625 -0.51597 C -0.01771 -0.5132 -0.03698 -0.51134 -0.05 -0.49931 C -0.06302 -0.48727 -0.07604 -0.46343 -0.0849 -0.44421 C -0.09375 -0.425 -0.10013 -0.4044 -0.10365 -0.38426 C -0.10716 -0.36412 -0.1056 -0.34375 -0.10625 -0.32269 C -0.1069 -0.30162 -0.11029 -0.27801 -0.10742 -0.25764 C -0.10469 -0.23727 -0.097 -0.21852 -0.08997 -0.20093 C -0.08281 -0.18333 -0.07552 -0.1669 -0.06497 -0.15255 C -0.0543 -0.1382 -0.03763 -0.12107 -0.02617 -0.11435 C -0.01471 -0.10764 -0.00169 -0.11806 0.00378 -0.11273 C 0.00938 -0.10741 0.00677 -0.09931 0.00742 -0.08264 C 0.0082 -0.06597 0.00781 -0.03935 0.00742 -0.01273 " pathEditMode="relative" rAng="0" ptsTypes="AAAAAAAAAAAAAAAAAAAA">
                                      <p:cBhvr>
                                        <p:cTn id="23" dur="2000" fill="hold"/>
                                        <p:tgtEl>
                                          <p:spTgt spid="104"/>
                                        </p:tgtEl>
                                        <p:attrNameLst>
                                          <p:attrName>ppt_x</p:attrName>
                                          <p:attrName>ppt_y</p:attrName>
                                        </p:attrNameLst>
                                      </p:cBhvr>
                                      <p:rCtr x="-1536" y="-24190"/>
                                    </p:animMotion>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4" grpId="0" animBg="1"/>
      <p:bldP spid="104" grpId="1" animBg="1"/>
      <p:bldP spid="105" grpId="0"/>
      <p:bldP spid="106" grpId="0" animBg="1"/>
      <p:bldP spid="10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D0996E3-B7FC-2B49-8611-D2528F10A0C7}"/>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
        <p:nvSpPr>
          <p:cNvPr id="181" name="Rectangle 44">
            <a:extLst>
              <a:ext uri="{FF2B5EF4-FFF2-40B4-BE49-F238E27FC236}">
                <a16:creationId xmlns:a16="http://schemas.microsoft.com/office/drawing/2014/main" id="{33089392-903E-834F-9306-E31FD74515C7}"/>
              </a:ext>
            </a:extLst>
          </p:cNvPr>
          <p:cNvSpPr>
            <a:spLocks noChangeArrowheads="1"/>
          </p:cNvSpPr>
          <p:nvPr/>
        </p:nvSpPr>
        <p:spPr bwMode="auto">
          <a:xfrm>
            <a:off x="3876675" y="2823821"/>
            <a:ext cx="955675" cy="700087"/>
          </a:xfrm>
          <a:prstGeom prst="rect">
            <a:avLst/>
          </a:prstGeom>
          <a:noFill/>
          <a:ln w="9525">
            <a:solidFill>
              <a:srgbClr val="000000"/>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endParaRPr>
          </a:p>
        </p:txBody>
      </p:sp>
      <p:sp>
        <p:nvSpPr>
          <p:cNvPr id="182" name="Text Box 45">
            <a:extLst>
              <a:ext uri="{FF2B5EF4-FFF2-40B4-BE49-F238E27FC236}">
                <a16:creationId xmlns:a16="http://schemas.microsoft.com/office/drawing/2014/main" id="{D50FA1A7-360E-1940-9D5D-3CE15A23A0AA}"/>
              </a:ext>
            </a:extLst>
          </p:cNvPr>
          <p:cNvSpPr txBox="1">
            <a:spLocks noChangeArrowheads="1"/>
          </p:cNvSpPr>
          <p:nvPr/>
        </p:nvSpPr>
        <p:spPr bwMode="auto">
          <a:xfrm>
            <a:off x="3316288" y="2282483"/>
            <a:ext cx="1925637" cy="294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1600" i="0" dirty="0">
                <a:solidFill>
                  <a:srgbClr val="000000"/>
                </a:solidFill>
                <a:latin typeface="+mn-lt"/>
              </a:rPr>
              <a:t>cable headend</a:t>
            </a:r>
          </a:p>
        </p:txBody>
      </p:sp>
      <p:sp>
        <p:nvSpPr>
          <p:cNvPr id="183" name="Text Box 126">
            <a:extLst>
              <a:ext uri="{FF2B5EF4-FFF2-40B4-BE49-F238E27FC236}">
                <a16:creationId xmlns:a16="http://schemas.microsoft.com/office/drawing/2014/main" id="{165D120C-8C73-4A46-8205-AE4E9FED8FE7}"/>
              </a:ext>
            </a:extLst>
          </p:cNvPr>
          <p:cNvSpPr txBox="1">
            <a:spLocks noChangeArrowheads="1"/>
          </p:cNvSpPr>
          <p:nvPr/>
        </p:nvSpPr>
        <p:spPr bwMode="auto">
          <a:xfrm>
            <a:off x="3817938" y="2793658"/>
            <a:ext cx="9509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CMTS</a:t>
            </a:r>
          </a:p>
        </p:txBody>
      </p:sp>
      <p:sp>
        <p:nvSpPr>
          <p:cNvPr id="184" name="AutoShape 127">
            <a:extLst>
              <a:ext uri="{FF2B5EF4-FFF2-40B4-BE49-F238E27FC236}">
                <a16:creationId xmlns:a16="http://schemas.microsoft.com/office/drawing/2014/main" id="{7C5B547A-2B42-E448-B4FE-7884A10836FB}"/>
              </a:ext>
            </a:extLst>
          </p:cNvPr>
          <p:cNvSpPr>
            <a:spLocks noChangeArrowheads="1"/>
          </p:cNvSpPr>
          <p:nvPr/>
        </p:nvSpPr>
        <p:spPr bwMode="auto">
          <a:xfrm>
            <a:off x="3781425" y="2560296"/>
            <a:ext cx="1206500" cy="261937"/>
          </a:xfrm>
          <a:prstGeom prst="triangle">
            <a:avLst>
              <a:gd name="adj" fmla="val 50000"/>
            </a:avLst>
          </a:prstGeom>
          <a:noFill/>
          <a:ln w="9525">
            <a:solidFill>
              <a:srgbClr val="000000"/>
            </a:solidFill>
            <a:prstDash val="dash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186" name="Freeform 129">
            <a:extLst>
              <a:ext uri="{FF2B5EF4-FFF2-40B4-BE49-F238E27FC236}">
                <a16:creationId xmlns:a16="http://schemas.microsoft.com/office/drawing/2014/main" id="{1930FB8A-6B24-374A-99A9-2600EAA9B416}"/>
              </a:ext>
            </a:extLst>
          </p:cNvPr>
          <p:cNvSpPr>
            <a:spLocks/>
          </p:cNvSpPr>
          <p:nvPr/>
        </p:nvSpPr>
        <p:spPr bwMode="auto">
          <a:xfrm rot="10800000">
            <a:off x="1477624" y="3076351"/>
            <a:ext cx="1846681" cy="851585"/>
          </a:xfrm>
          <a:custGeom>
            <a:avLst/>
            <a:gdLst>
              <a:gd name="T0" fmla="*/ 145855 w 765"/>
              <a:gd name="T1" fmla="*/ 931 h 459"/>
              <a:gd name="T2" fmla="*/ 99268 w 765"/>
              <a:gd name="T3" fmla="*/ 6562 h 459"/>
              <a:gd name="T4" fmla="*/ 32950 w 765"/>
              <a:gd name="T5" fmla="*/ 9426 h 459"/>
              <a:gd name="T6" fmla="*/ 4821 w 765"/>
              <a:gd name="T7" fmla="*/ 31576 h 459"/>
              <a:gd name="T8" fmla="*/ 61950 w 765"/>
              <a:gd name="T9" fmla="*/ 41713 h 459"/>
              <a:gd name="T10" fmla="*/ 119240 w 765"/>
              <a:gd name="T11" fmla="*/ 40071 h 459"/>
              <a:gd name="T12" fmla="*/ 201010 w 765"/>
              <a:gd name="T13" fmla="*/ 41713 h 459"/>
              <a:gd name="T14" fmla="*/ 240274 w 765"/>
              <a:gd name="T15" fmla="*/ 40797 h 459"/>
              <a:gd name="T16" fmla="*/ 258901 w 765"/>
              <a:gd name="T17" fmla="*/ 34980 h 459"/>
              <a:gd name="T18" fmla="*/ 258196 w 765"/>
              <a:gd name="T19" fmla="*/ 14847 h 459"/>
              <a:gd name="T20" fmla="*/ 227858 w 765"/>
              <a:gd name="T21" fmla="*/ 3221 h 459"/>
              <a:gd name="T22" fmla="*/ 145855 w 765"/>
              <a:gd name="T23" fmla="*/ 93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5390 w 9782"/>
              <a:gd name="connsiteY0" fmla="*/ 84 h 9624"/>
              <a:gd name="connsiteX1" fmla="*/ 3456 w 9782"/>
              <a:gd name="connsiteY1" fmla="*/ 838 h 9624"/>
              <a:gd name="connsiteX2" fmla="*/ 1103 w 9782"/>
              <a:gd name="connsiteY2" fmla="*/ 2045 h 9624"/>
              <a:gd name="connsiteX3" fmla="*/ 31 w 9782"/>
              <a:gd name="connsiteY3" fmla="*/ 7186 h 9624"/>
              <a:gd name="connsiteX4" fmla="*/ 2201 w 9782"/>
              <a:gd name="connsiteY4" fmla="*/ 9539 h 9624"/>
              <a:gd name="connsiteX5" fmla="*/ 4371 w 9782"/>
              <a:gd name="connsiteY5" fmla="*/ 9147 h 9624"/>
              <a:gd name="connsiteX6" fmla="*/ 7482 w 9782"/>
              <a:gd name="connsiteY6" fmla="*/ 9539 h 9624"/>
              <a:gd name="connsiteX7" fmla="*/ 8972 w 9782"/>
              <a:gd name="connsiteY7" fmla="*/ 9321 h 9624"/>
              <a:gd name="connsiteX8" fmla="*/ 9678 w 9782"/>
              <a:gd name="connsiteY8" fmla="*/ 7971 h 9624"/>
              <a:gd name="connsiteX9" fmla="*/ 9652 w 9782"/>
              <a:gd name="connsiteY9" fmla="*/ 3308 h 9624"/>
              <a:gd name="connsiteX10" fmla="*/ 8502 w 9782"/>
              <a:gd name="connsiteY10" fmla="*/ 607 h 9624"/>
              <a:gd name="connsiteX11" fmla="*/ 5390 w 9782"/>
              <a:gd name="connsiteY11" fmla="*/ 84 h 9624"/>
              <a:gd name="connsiteX0" fmla="*/ 5519 w 10009"/>
              <a:gd name="connsiteY0" fmla="*/ 87 h 10936"/>
              <a:gd name="connsiteX1" fmla="*/ 3542 w 10009"/>
              <a:gd name="connsiteY1" fmla="*/ 871 h 10936"/>
              <a:gd name="connsiteX2" fmla="*/ 1137 w 10009"/>
              <a:gd name="connsiteY2" fmla="*/ 2125 h 10936"/>
              <a:gd name="connsiteX3" fmla="*/ 41 w 10009"/>
              <a:gd name="connsiteY3" fmla="*/ 7467 h 10936"/>
              <a:gd name="connsiteX4" fmla="*/ 2488 w 10009"/>
              <a:gd name="connsiteY4" fmla="*/ 10888 h 10936"/>
              <a:gd name="connsiteX5" fmla="*/ 4477 w 10009"/>
              <a:gd name="connsiteY5" fmla="*/ 9504 h 10936"/>
              <a:gd name="connsiteX6" fmla="*/ 7658 w 10009"/>
              <a:gd name="connsiteY6" fmla="*/ 9912 h 10936"/>
              <a:gd name="connsiteX7" fmla="*/ 9181 w 10009"/>
              <a:gd name="connsiteY7" fmla="*/ 9685 h 10936"/>
              <a:gd name="connsiteX8" fmla="*/ 9903 w 10009"/>
              <a:gd name="connsiteY8" fmla="*/ 8282 h 10936"/>
              <a:gd name="connsiteX9" fmla="*/ 9876 w 10009"/>
              <a:gd name="connsiteY9" fmla="*/ 3437 h 10936"/>
              <a:gd name="connsiteX10" fmla="*/ 8700 w 10009"/>
              <a:gd name="connsiteY10" fmla="*/ 631 h 10936"/>
              <a:gd name="connsiteX11" fmla="*/ 5519 w 10009"/>
              <a:gd name="connsiteY11" fmla="*/ 87 h 10936"/>
              <a:gd name="connsiteX0" fmla="*/ 4948 w 9438"/>
              <a:gd name="connsiteY0" fmla="*/ 87 h 10945"/>
              <a:gd name="connsiteX1" fmla="*/ 2971 w 9438"/>
              <a:gd name="connsiteY1" fmla="*/ 871 h 10945"/>
              <a:gd name="connsiteX2" fmla="*/ 566 w 9438"/>
              <a:gd name="connsiteY2" fmla="*/ 2125 h 10945"/>
              <a:gd name="connsiteX3" fmla="*/ 89 w 9438"/>
              <a:gd name="connsiteY3" fmla="*/ 7237 h 10945"/>
              <a:gd name="connsiteX4" fmla="*/ 1917 w 9438"/>
              <a:gd name="connsiteY4" fmla="*/ 10888 h 10945"/>
              <a:gd name="connsiteX5" fmla="*/ 3906 w 9438"/>
              <a:gd name="connsiteY5" fmla="*/ 9504 h 10945"/>
              <a:gd name="connsiteX6" fmla="*/ 7087 w 9438"/>
              <a:gd name="connsiteY6" fmla="*/ 9912 h 10945"/>
              <a:gd name="connsiteX7" fmla="*/ 8610 w 9438"/>
              <a:gd name="connsiteY7" fmla="*/ 9685 h 10945"/>
              <a:gd name="connsiteX8" fmla="*/ 9332 w 9438"/>
              <a:gd name="connsiteY8" fmla="*/ 8282 h 10945"/>
              <a:gd name="connsiteX9" fmla="*/ 9305 w 9438"/>
              <a:gd name="connsiteY9" fmla="*/ 3437 h 10945"/>
              <a:gd name="connsiteX10" fmla="*/ 8129 w 9438"/>
              <a:gd name="connsiteY10" fmla="*/ 631 h 10945"/>
              <a:gd name="connsiteX11" fmla="*/ 4948 w 9438"/>
              <a:gd name="connsiteY11" fmla="*/ 87 h 10945"/>
              <a:gd name="connsiteX0" fmla="*/ 5243 w 10000"/>
              <a:gd name="connsiteY0" fmla="*/ 79 h 9966"/>
              <a:gd name="connsiteX1" fmla="*/ 3148 w 10000"/>
              <a:gd name="connsiteY1" fmla="*/ 796 h 9966"/>
              <a:gd name="connsiteX2" fmla="*/ 600 w 10000"/>
              <a:gd name="connsiteY2" fmla="*/ 1942 h 9966"/>
              <a:gd name="connsiteX3" fmla="*/ 94 w 10000"/>
              <a:gd name="connsiteY3" fmla="*/ 6612 h 9966"/>
              <a:gd name="connsiteX4" fmla="*/ 2031 w 10000"/>
              <a:gd name="connsiteY4" fmla="*/ 9948 h 9966"/>
              <a:gd name="connsiteX5" fmla="*/ 4139 w 10000"/>
              <a:gd name="connsiteY5" fmla="*/ 8683 h 9966"/>
              <a:gd name="connsiteX6" fmla="*/ 7509 w 10000"/>
              <a:gd name="connsiteY6" fmla="*/ 9056 h 9966"/>
              <a:gd name="connsiteX7" fmla="*/ 9123 w 10000"/>
              <a:gd name="connsiteY7" fmla="*/ 8849 h 9966"/>
              <a:gd name="connsiteX8" fmla="*/ 9888 w 10000"/>
              <a:gd name="connsiteY8" fmla="*/ 7567 h 9966"/>
              <a:gd name="connsiteX9" fmla="*/ 9859 w 10000"/>
              <a:gd name="connsiteY9" fmla="*/ 3140 h 9966"/>
              <a:gd name="connsiteX10" fmla="*/ 8613 w 10000"/>
              <a:gd name="connsiteY10" fmla="*/ 577 h 9966"/>
              <a:gd name="connsiteX11" fmla="*/ 5243 w 10000"/>
              <a:gd name="connsiteY11" fmla="*/ 79 h 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9966">
                <a:moveTo>
                  <a:pt x="5243" y="79"/>
                </a:moveTo>
                <a:cubicBezTo>
                  <a:pt x="4365" y="204"/>
                  <a:pt x="3927" y="485"/>
                  <a:pt x="3148" y="796"/>
                </a:cubicBezTo>
                <a:cubicBezTo>
                  <a:pt x="2369" y="1106"/>
                  <a:pt x="1108" y="972"/>
                  <a:pt x="600" y="1942"/>
                </a:cubicBezTo>
                <a:cubicBezTo>
                  <a:pt x="91" y="2911"/>
                  <a:pt x="-144" y="5278"/>
                  <a:pt x="94" y="6612"/>
                </a:cubicBezTo>
                <a:cubicBezTo>
                  <a:pt x="333" y="7946"/>
                  <a:pt x="1163" y="9760"/>
                  <a:pt x="2031" y="9948"/>
                </a:cubicBezTo>
                <a:cubicBezTo>
                  <a:pt x="2899" y="10136"/>
                  <a:pt x="3225" y="8832"/>
                  <a:pt x="4139" y="8683"/>
                </a:cubicBezTo>
                <a:cubicBezTo>
                  <a:pt x="5052" y="8534"/>
                  <a:pt x="6674" y="9035"/>
                  <a:pt x="7509" y="9056"/>
                </a:cubicBezTo>
                <a:cubicBezTo>
                  <a:pt x="8344" y="9077"/>
                  <a:pt x="8726" y="9097"/>
                  <a:pt x="9123" y="8849"/>
                </a:cubicBezTo>
                <a:cubicBezTo>
                  <a:pt x="9519" y="8601"/>
                  <a:pt x="9759" y="8519"/>
                  <a:pt x="9888" y="7567"/>
                </a:cubicBezTo>
                <a:cubicBezTo>
                  <a:pt x="10015" y="6615"/>
                  <a:pt x="10071" y="4299"/>
                  <a:pt x="9859" y="3140"/>
                </a:cubicBezTo>
                <a:cubicBezTo>
                  <a:pt x="9647" y="1983"/>
                  <a:pt x="9377" y="1073"/>
                  <a:pt x="8613" y="577"/>
                </a:cubicBezTo>
                <a:cubicBezTo>
                  <a:pt x="7849" y="79"/>
                  <a:pt x="6390" y="-127"/>
                  <a:pt x="5243" y="79"/>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87" name="Line 130">
            <a:extLst>
              <a:ext uri="{FF2B5EF4-FFF2-40B4-BE49-F238E27FC236}">
                <a16:creationId xmlns:a16="http://schemas.microsoft.com/office/drawing/2014/main" id="{BA049FB3-9F2D-F84D-9473-BB8AF615D389}"/>
              </a:ext>
            </a:extLst>
          </p:cNvPr>
          <p:cNvSpPr>
            <a:spLocks noChangeShapeType="1"/>
          </p:cNvSpPr>
          <p:nvPr/>
        </p:nvSpPr>
        <p:spPr bwMode="auto">
          <a:xfrm flipV="1">
            <a:off x="2442061" y="3311688"/>
            <a:ext cx="157454" cy="8415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188" name="Line 131">
            <a:extLst>
              <a:ext uri="{FF2B5EF4-FFF2-40B4-BE49-F238E27FC236}">
                <a16:creationId xmlns:a16="http://schemas.microsoft.com/office/drawing/2014/main" id="{C810FEE7-0839-4946-853F-3D2AB6E06DCC}"/>
              </a:ext>
            </a:extLst>
          </p:cNvPr>
          <p:cNvSpPr>
            <a:spLocks noChangeShapeType="1"/>
          </p:cNvSpPr>
          <p:nvPr/>
        </p:nvSpPr>
        <p:spPr bwMode="auto">
          <a:xfrm>
            <a:off x="2227748" y="3479990"/>
            <a:ext cx="0" cy="8078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189" name="Line 132">
            <a:extLst>
              <a:ext uri="{FF2B5EF4-FFF2-40B4-BE49-F238E27FC236}">
                <a16:creationId xmlns:a16="http://schemas.microsoft.com/office/drawing/2014/main" id="{7A367922-E410-7840-A773-2D732D40D146}"/>
              </a:ext>
            </a:extLst>
          </p:cNvPr>
          <p:cNvSpPr>
            <a:spLocks noChangeShapeType="1"/>
          </p:cNvSpPr>
          <p:nvPr/>
        </p:nvSpPr>
        <p:spPr bwMode="auto">
          <a:xfrm flipV="1">
            <a:off x="2442061" y="3379009"/>
            <a:ext cx="329487" cy="28274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190" name="Line 133">
            <a:extLst>
              <a:ext uri="{FF2B5EF4-FFF2-40B4-BE49-F238E27FC236}">
                <a16:creationId xmlns:a16="http://schemas.microsoft.com/office/drawing/2014/main" id="{E2674585-BA78-A443-97BB-E5255E5F49C3}"/>
              </a:ext>
            </a:extLst>
          </p:cNvPr>
          <p:cNvSpPr>
            <a:spLocks noChangeShapeType="1"/>
          </p:cNvSpPr>
          <p:nvPr/>
        </p:nvSpPr>
        <p:spPr bwMode="auto">
          <a:xfrm>
            <a:off x="2898386" y="3377887"/>
            <a:ext cx="0" cy="19186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191" name="Line 134">
            <a:extLst>
              <a:ext uri="{FF2B5EF4-FFF2-40B4-BE49-F238E27FC236}">
                <a16:creationId xmlns:a16="http://schemas.microsoft.com/office/drawing/2014/main" id="{A1D94A21-56CF-A24A-83D0-85C94A7B28AF}"/>
              </a:ext>
            </a:extLst>
          </p:cNvPr>
          <p:cNvSpPr>
            <a:spLocks noChangeShapeType="1"/>
          </p:cNvSpPr>
          <p:nvPr/>
        </p:nvSpPr>
        <p:spPr bwMode="auto">
          <a:xfrm>
            <a:off x="2465387" y="3677463"/>
            <a:ext cx="23618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390" name="Group 389">
            <a:extLst>
              <a:ext uri="{FF2B5EF4-FFF2-40B4-BE49-F238E27FC236}">
                <a16:creationId xmlns:a16="http://schemas.microsoft.com/office/drawing/2014/main" id="{5BE09AEA-8140-5E4C-BC2E-45351450D4BA}"/>
              </a:ext>
            </a:extLst>
          </p:cNvPr>
          <p:cNvGrpSpPr/>
          <p:nvPr/>
        </p:nvGrpSpPr>
        <p:grpSpPr>
          <a:xfrm flipH="1">
            <a:off x="1559152" y="3670725"/>
            <a:ext cx="466530" cy="2244"/>
            <a:chOff x="3159352" y="3666243"/>
            <a:chExt cx="466530" cy="2244"/>
          </a:xfrm>
        </p:grpSpPr>
        <p:sp>
          <p:nvSpPr>
            <p:cNvPr id="192" name="Line 135">
              <a:extLst>
                <a:ext uri="{FF2B5EF4-FFF2-40B4-BE49-F238E27FC236}">
                  <a16:creationId xmlns:a16="http://schemas.microsoft.com/office/drawing/2014/main" id="{534722DD-8C97-364D-97D3-E8C372CE4B66}"/>
                </a:ext>
              </a:extLst>
            </p:cNvPr>
            <p:cNvSpPr>
              <a:spLocks noChangeShapeType="1"/>
            </p:cNvSpPr>
            <p:nvPr/>
          </p:nvSpPr>
          <p:spPr bwMode="auto">
            <a:xfrm>
              <a:off x="3159352" y="3668487"/>
              <a:ext cx="22160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197" name="Line 172">
              <a:extLst>
                <a:ext uri="{FF2B5EF4-FFF2-40B4-BE49-F238E27FC236}">
                  <a16:creationId xmlns:a16="http://schemas.microsoft.com/office/drawing/2014/main" id="{6A5F222A-F320-8A4D-A101-AD8611F73EE5}"/>
                </a:ext>
              </a:extLst>
            </p:cNvPr>
            <p:cNvSpPr>
              <a:spLocks noChangeShapeType="1"/>
            </p:cNvSpPr>
            <p:nvPr/>
          </p:nvSpPr>
          <p:spPr bwMode="auto">
            <a:xfrm>
              <a:off x="3404280" y="3666243"/>
              <a:ext cx="221602" cy="0"/>
            </a:xfrm>
            <a:prstGeom prst="line">
              <a:avLst/>
            </a:prstGeom>
            <a:noFill/>
            <a:ln w="9525">
              <a:solidFill>
                <a:srgbClr val="80808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sp>
        <p:nvSpPr>
          <p:cNvPr id="198" name="Text Box 580">
            <a:extLst>
              <a:ext uri="{FF2B5EF4-FFF2-40B4-BE49-F238E27FC236}">
                <a16:creationId xmlns:a16="http://schemas.microsoft.com/office/drawing/2014/main" id="{05C27FCC-FFC4-1A42-9305-E713469E77B7}"/>
              </a:ext>
            </a:extLst>
          </p:cNvPr>
          <p:cNvSpPr txBox="1">
            <a:spLocks noChangeArrowheads="1"/>
          </p:cNvSpPr>
          <p:nvPr/>
        </p:nvSpPr>
        <p:spPr bwMode="auto">
          <a:xfrm>
            <a:off x="3079538" y="3632083"/>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rPr>
              <a:t>ISP</a:t>
            </a:r>
          </a:p>
        </p:txBody>
      </p:sp>
      <p:sp>
        <p:nvSpPr>
          <p:cNvPr id="232" name="Line 176">
            <a:extLst>
              <a:ext uri="{FF2B5EF4-FFF2-40B4-BE49-F238E27FC236}">
                <a16:creationId xmlns:a16="http://schemas.microsoft.com/office/drawing/2014/main" id="{77367670-A7FE-DA42-B5CB-53C3AD6C87EE}"/>
              </a:ext>
            </a:extLst>
          </p:cNvPr>
          <p:cNvSpPr>
            <a:spLocks noChangeShapeType="1"/>
          </p:cNvSpPr>
          <p:nvPr/>
        </p:nvSpPr>
        <p:spPr bwMode="auto">
          <a:xfrm flipH="1" flipV="1">
            <a:off x="4595813" y="3373096"/>
            <a:ext cx="452437" cy="381000"/>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en-US" sz="2400" dirty="0">
              <a:solidFill>
                <a:srgbClr val="000000"/>
              </a:solidFill>
              <a:ea typeface="ＭＳ Ｐゴシック" charset="0"/>
              <a:cs typeface="Arial" charset="0"/>
            </a:endParaRPr>
          </a:p>
        </p:txBody>
      </p:sp>
      <p:sp>
        <p:nvSpPr>
          <p:cNvPr id="233" name="Text Box 177">
            <a:extLst>
              <a:ext uri="{FF2B5EF4-FFF2-40B4-BE49-F238E27FC236}">
                <a16:creationId xmlns:a16="http://schemas.microsoft.com/office/drawing/2014/main" id="{982F024F-66F2-D547-9A68-4E45A8380AB2}"/>
              </a:ext>
            </a:extLst>
          </p:cNvPr>
          <p:cNvSpPr txBox="1">
            <a:spLocks noChangeArrowheads="1"/>
          </p:cNvSpPr>
          <p:nvPr/>
        </p:nvSpPr>
        <p:spPr bwMode="auto">
          <a:xfrm>
            <a:off x="4502310" y="3615330"/>
            <a:ext cx="1611339" cy="460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r" defTabSz="91440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mn-lt"/>
                <a:ea typeface="ＭＳ Ｐゴシック" charset="0"/>
                <a:cs typeface="Arial" charset="0"/>
              </a:rPr>
              <a:t>cable modem</a:t>
            </a:r>
          </a:p>
          <a:p>
            <a:pPr marL="0" marR="0" lvl="0" indent="0" algn="r" defTabSz="91440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mn-lt"/>
                <a:ea typeface="ＭＳ Ｐゴシック" charset="0"/>
                <a:cs typeface="Arial" charset="0"/>
              </a:rPr>
              <a:t>termination system</a:t>
            </a:r>
          </a:p>
        </p:txBody>
      </p:sp>
      <p:grpSp>
        <p:nvGrpSpPr>
          <p:cNvPr id="234" name="Group 2">
            <a:extLst>
              <a:ext uri="{FF2B5EF4-FFF2-40B4-BE49-F238E27FC236}">
                <a16:creationId xmlns:a16="http://schemas.microsoft.com/office/drawing/2014/main" id="{EB20829C-C2C8-044E-8B94-CD986EBB0283}"/>
              </a:ext>
            </a:extLst>
          </p:cNvPr>
          <p:cNvGrpSpPr>
            <a:grpSpLocks/>
          </p:cNvGrpSpPr>
          <p:nvPr/>
        </p:nvGrpSpPr>
        <p:grpSpPr bwMode="auto">
          <a:xfrm>
            <a:off x="9146140" y="2298358"/>
            <a:ext cx="2498818" cy="1466537"/>
            <a:chOff x="467224" y="1239838"/>
            <a:chExt cx="2268538" cy="1465643"/>
          </a:xfrm>
        </p:grpSpPr>
        <p:sp>
          <p:nvSpPr>
            <p:cNvPr id="235" name="Rectangle 9">
              <a:extLst>
                <a:ext uri="{FF2B5EF4-FFF2-40B4-BE49-F238E27FC236}">
                  <a16:creationId xmlns:a16="http://schemas.microsoft.com/office/drawing/2014/main" id="{DD540BB4-19DF-8849-B206-BD6B1408B848}"/>
                </a:ext>
              </a:extLst>
            </p:cNvPr>
            <p:cNvSpPr>
              <a:spLocks noChangeArrowheads="1"/>
            </p:cNvSpPr>
            <p:nvPr/>
          </p:nvSpPr>
          <p:spPr bwMode="auto">
            <a:xfrm>
              <a:off x="717379" y="1650750"/>
              <a:ext cx="1793876" cy="926535"/>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36" name="Line 7">
              <a:extLst>
                <a:ext uri="{FF2B5EF4-FFF2-40B4-BE49-F238E27FC236}">
                  <a16:creationId xmlns:a16="http://schemas.microsoft.com/office/drawing/2014/main" id="{FB71DB5B-A160-3A48-AE99-90B9FF3BA566}"/>
                </a:ext>
              </a:extLst>
            </p:cNvPr>
            <p:cNvSpPr>
              <a:spLocks noChangeShapeType="1"/>
            </p:cNvSpPr>
            <p:nvPr/>
          </p:nvSpPr>
          <p:spPr bwMode="auto">
            <a:xfrm flipV="1">
              <a:off x="958850" y="2201863"/>
              <a:ext cx="365125"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237" name="Text Box 39">
              <a:extLst>
                <a:ext uri="{FF2B5EF4-FFF2-40B4-BE49-F238E27FC236}">
                  <a16:creationId xmlns:a16="http://schemas.microsoft.com/office/drawing/2014/main" id="{EB1348A4-24CD-1E44-88F8-7830C3AFD497}"/>
                </a:ext>
              </a:extLst>
            </p:cNvPr>
            <p:cNvSpPr txBox="1">
              <a:spLocks noChangeArrowheads="1"/>
            </p:cNvSpPr>
            <p:nvPr/>
          </p:nvSpPr>
          <p:spPr bwMode="auto">
            <a:xfrm>
              <a:off x="1250087" y="2264475"/>
              <a:ext cx="748923" cy="4410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mn-lt"/>
                  <a:ea typeface="ＭＳ Ｐゴシック" charset="0"/>
                </a:rPr>
                <a:t>cable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mn-lt"/>
                  <a:ea typeface="ＭＳ Ｐゴシック" charset="0"/>
                </a:rPr>
                <a:t>modem</a:t>
              </a:r>
            </a:p>
          </p:txBody>
        </p:sp>
        <p:sp>
          <p:nvSpPr>
            <p:cNvPr id="238" name="Text Box 41">
              <a:extLst>
                <a:ext uri="{FF2B5EF4-FFF2-40B4-BE49-F238E27FC236}">
                  <a16:creationId xmlns:a16="http://schemas.microsoft.com/office/drawing/2014/main" id="{8349886E-58FF-B046-80BF-ECA0B3CB58D4}"/>
                </a:ext>
              </a:extLst>
            </p:cNvPr>
            <p:cNvSpPr txBox="1">
              <a:spLocks noChangeArrowheads="1"/>
            </p:cNvSpPr>
            <p:nvPr/>
          </p:nvSpPr>
          <p:spPr bwMode="auto">
            <a:xfrm>
              <a:off x="607799" y="2331583"/>
              <a:ext cx="707245" cy="268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mn-lt"/>
                  <a:ea typeface="ＭＳ Ｐゴシック" charset="0"/>
                </a:rPr>
                <a:t>splitter</a:t>
              </a:r>
            </a:p>
          </p:txBody>
        </p:sp>
        <p:grpSp>
          <p:nvGrpSpPr>
            <p:cNvPr id="239" name="Group 13">
              <a:extLst>
                <a:ext uri="{FF2B5EF4-FFF2-40B4-BE49-F238E27FC236}">
                  <a16:creationId xmlns:a16="http://schemas.microsoft.com/office/drawing/2014/main" id="{30E87D95-D7AC-5346-9120-9E6EC57CD483}"/>
                </a:ext>
              </a:extLst>
            </p:cNvPr>
            <p:cNvGrpSpPr>
              <a:grpSpLocks/>
            </p:cNvGrpSpPr>
            <p:nvPr/>
          </p:nvGrpSpPr>
          <p:grpSpPr bwMode="auto">
            <a:xfrm>
              <a:off x="1304925" y="2078038"/>
              <a:ext cx="614363" cy="220662"/>
              <a:chOff x="322" y="890"/>
              <a:chExt cx="872" cy="339"/>
            </a:xfrm>
          </p:grpSpPr>
          <p:sp>
            <p:nvSpPr>
              <p:cNvPr id="248" name="Rectangle 14">
                <a:extLst>
                  <a:ext uri="{FF2B5EF4-FFF2-40B4-BE49-F238E27FC236}">
                    <a16:creationId xmlns:a16="http://schemas.microsoft.com/office/drawing/2014/main" id="{A9BAD309-D5C5-614D-B693-C67071C104AE}"/>
                  </a:ext>
                </a:extLst>
              </p:cNvPr>
              <p:cNvSpPr>
                <a:spLocks noChangeArrowheads="1"/>
              </p:cNvSpPr>
              <p:nvPr/>
            </p:nvSpPr>
            <p:spPr bwMode="auto">
              <a:xfrm>
                <a:off x="322" y="1004"/>
                <a:ext cx="872" cy="224"/>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49" name="Rectangle 15">
                <a:extLst>
                  <a:ext uri="{FF2B5EF4-FFF2-40B4-BE49-F238E27FC236}">
                    <a16:creationId xmlns:a16="http://schemas.microsoft.com/office/drawing/2014/main" id="{0220B554-E7D3-F548-BC5D-91C2D18183E9}"/>
                  </a:ext>
                </a:extLst>
              </p:cNvPr>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50" name="Rectangle 16">
                <a:extLst>
                  <a:ext uri="{FF2B5EF4-FFF2-40B4-BE49-F238E27FC236}">
                    <a16:creationId xmlns:a16="http://schemas.microsoft.com/office/drawing/2014/main" id="{9EA0D1A9-01E8-8B4A-B60C-6BC2917125C2}"/>
                  </a:ext>
                </a:extLst>
              </p:cNvPr>
              <p:cNvSpPr>
                <a:spLocks noChangeArrowheads="1"/>
              </p:cNvSpPr>
              <p:nvPr/>
            </p:nvSpPr>
            <p:spPr bwMode="auto">
              <a:xfrm>
                <a:off x="466" y="1072"/>
                <a:ext cx="56"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51" name="Rectangle 17">
                <a:extLst>
                  <a:ext uri="{FF2B5EF4-FFF2-40B4-BE49-F238E27FC236}">
                    <a16:creationId xmlns:a16="http://schemas.microsoft.com/office/drawing/2014/main" id="{98A797A7-008D-354C-96ED-D81C6B571FD1}"/>
                  </a:ext>
                </a:extLst>
              </p:cNvPr>
              <p:cNvSpPr>
                <a:spLocks noChangeArrowheads="1"/>
              </p:cNvSpPr>
              <p:nvPr/>
            </p:nvSpPr>
            <p:spPr bwMode="auto">
              <a:xfrm>
                <a:off x="541" y="1070"/>
                <a:ext cx="56"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52" name="Rectangle 18">
                <a:extLst>
                  <a:ext uri="{FF2B5EF4-FFF2-40B4-BE49-F238E27FC236}">
                    <a16:creationId xmlns:a16="http://schemas.microsoft.com/office/drawing/2014/main" id="{67D0B14D-EED2-C149-BDE9-6BA7A51472AD}"/>
                  </a:ext>
                </a:extLst>
              </p:cNvPr>
              <p:cNvSpPr>
                <a:spLocks noChangeArrowheads="1"/>
              </p:cNvSpPr>
              <p:nvPr/>
            </p:nvSpPr>
            <p:spPr bwMode="auto">
              <a:xfrm>
                <a:off x="615" y="1070"/>
                <a:ext cx="56"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53" name="AutoShape 19">
                <a:extLst>
                  <a:ext uri="{FF2B5EF4-FFF2-40B4-BE49-F238E27FC236}">
                    <a16:creationId xmlns:a16="http://schemas.microsoft.com/office/drawing/2014/main" id="{E034E9AE-9B8D-3D42-B2F3-0ADCD2E5C3CE}"/>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sp>
          <p:nvSpPr>
            <p:cNvPr id="240" name="AutoShape 21">
              <a:extLst>
                <a:ext uri="{FF2B5EF4-FFF2-40B4-BE49-F238E27FC236}">
                  <a16:creationId xmlns:a16="http://schemas.microsoft.com/office/drawing/2014/main" id="{82B9E5FE-6BF1-F649-BE4A-9DE0EE33D588}"/>
                </a:ext>
              </a:extLst>
            </p:cNvPr>
            <p:cNvSpPr>
              <a:spLocks noChangeArrowheads="1"/>
            </p:cNvSpPr>
            <p:nvPr/>
          </p:nvSpPr>
          <p:spPr bwMode="auto">
            <a:xfrm>
              <a:off x="467224" y="1239838"/>
              <a:ext cx="2268538" cy="468028"/>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41" name="Rectangle 22">
              <a:extLst>
                <a:ext uri="{FF2B5EF4-FFF2-40B4-BE49-F238E27FC236}">
                  <a16:creationId xmlns:a16="http://schemas.microsoft.com/office/drawing/2014/main" id="{A10F90D2-AA03-214F-88E6-81C65C8F3B3E}"/>
                </a:ext>
              </a:extLst>
            </p:cNvPr>
            <p:cNvSpPr>
              <a:spLocks noChangeArrowheads="1"/>
            </p:cNvSpPr>
            <p:nvPr/>
          </p:nvSpPr>
          <p:spPr bwMode="auto">
            <a:xfrm>
              <a:off x="906462" y="2133056"/>
              <a:ext cx="166688" cy="144374"/>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42" name="Freeform 23">
              <a:extLst>
                <a:ext uri="{FF2B5EF4-FFF2-40B4-BE49-F238E27FC236}">
                  <a16:creationId xmlns:a16="http://schemas.microsoft.com/office/drawing/2014/main" id="{44F75FB3-7AD9-664F-B0D1-CFACEDC08A59}"/>
                </a:ext>
              </a:extLst>
            </p:cNvPr>
            <p:cNvSpPr>
              <a:spLocks/>
            </p:cNvSpPr>
            <p:nvPr/>
          </p:nvSpPr>
          <p:spPr bwMode="auto">
            <a:xfrm flipH="1">
              <a:off x="970845" y="1691922"/>
              <a:ext cx="479425"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243" name="Line 24">
              <a:extLst>
                <a:ext uri="{FF2B5EF4-FFF2-40B4-BE49-F238E27FC236}">
                  <a16:creationId xmlns:a16="http://schemas.microsoft.com/office/drawing/2014/main" id="{F2B915F6-A2A3-B34C-A375-8EFD324B3F62}"/>
                </a:ext>
              </a:extLst>
            </p:cNvPr>
            <p:cNvSpPr>
              <a:spLocks noChangeShapeType="1"/>
            </p:cNvSpPr>
            <p:nvPr/>
          </p:nvSpPr>
          <p:spPr bwMode="auto">
            <a:xfrm flipH="1">
              <a:off x="1917701" y="2215556"/>
              <a:ext cx="2397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244" name="Picture 25" descr="tv">
              <a:extLst>
                <a:ext uri="{FF2B5EF4-FFF2-40B4-BE49-F238E27FC236}">
                  <a16:creationId xmlns:a16="http://schemas.microsoft.com/office/drawing/2014/main" id="{477C9371-ACC2-724A-B0A8-361D1C6FD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844" y="1355725"/>
              <a:ext cx="755650" cy="67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5" name="Group 181">
              <a:extLst>
                <a:ext uri="{FF2B5EF4-FFF2-40B4-BE49-F238E27FC236}">
                  <a16:creationId xmlns:a16="http://schemas.microsoft.com/office/drawing/2014/main" id="{AA33DC69-DFD9-8845-B93A-D4AB8AA2D49E}"/>
                </a:ext>
              </a:extLst>
            </p:cNvPr>
            <p:cNvGrpSpPr>
              <a:grpSpLocks/>
            </p:cNvGrpSpPr>
            <p:nvPr/>
          </p:nvGrpSpPr>
          <p:grpSpPr bwMode="auto">
            <a:xfrm>
              <a:off x="1854097" y="1780738"/>
              <a:ext cx="609600" cy="609600"/>
              <a:chOff x="-44" y="1473"/>
              <a:chExt cx="981" cy="1105"/>
            </a:xfrm>
          </p:grpSpPr>
          <p:pic>
            <p:nvPicPr>
              <p:cNvPr id="246" name="Picture 182" descr="desktop_computer_stylized_medium">
                <a:extLst>
                  <a:ext uri="{FF2B5EF4-FFF2-40B4-BE49-F238E27FC236}">
                    <a16:creationId xmlns:a16="http://schemas.microsoft.com/office/drawing/2014/main" id="{D2729833-534C-6443-A1A7-9247867BD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7" name="Freeform 183">
                <a:extLst>
                  <a:ext uri="{FF2B5EF4-FFF2-40B4-BE49-F238E27FC236}">
                    <a16:creationId xmlns:a16="http://schemas.microsoft.com/office/drawing/2014/main" id="{F7F57EE2-12F0-584B-A870-9B2DC5367E6F}"/>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grpSp>
      <p:grpSp>
        <p:nvGrpSpPr>
          <p:cNvPr id="254" name="Group 8">
            <a:extLst>
              <a:ext uri="{FF2B5EF4-FFF2-40B4-BE49-F238E27FC236}">
                <a16:creationId xmlns:a16="http://schemas.microsoft.com/office/drawing/2014/main" id="{A6124704-7265-E246-8B8F-A1899A14DC0E}"/>
              </a:ext>
            </a:extLst>
          </p:cNvPr>
          <p:cNvGrpSpPr>
            <a:grpSpLocks/>
          </p:cNvGrpSpPr>
          <p:nvPr/>
        </p:nvGrpSpPr>
        <p:grpSpPr bwMode="auto">
          <a:xfrm>
            <a:off x="4691063" y="2507908"/>
            <a:ext cx="4938712" cy="1389063"/>
            <a:chOff x="4327270" y="1745934"/>
            <a:chExt cx="4938730" cy="1388847"/>
          </a:xfrm>
        </p:grpSpPr>
        <p:sp>
          <p:nvSpPr>
            <p:cNvPr id="255" name="Line 94">
              <a:extLst>
                <a:ext uri="{FF2B5EF4-FFF2-40B4-BE49-F238E27FC236}">
                  <a16:creationId xmlns:a16="http://schemas.microsoft.com/office/drawing/2014/main" id="{7F4BC0F0-CF12-544A-BB11-6132B2CB10FE}"/>
                </a:ext>
              </a:extLst>
            </p:cNvPr>
            <p:cNvSpPr>
              <a:spLocks noChangeShapeType="1"/>
            </p:cNvSpPr>
            <p:nvPr/>
          </p:nvSpPr>
          <p:spPr bwMode="auto">
            <a:xfrm>
              <a:off x="4327270" y="2504641"/>
              <a:ext cx="493873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256" name="Group 7">
              <a:extLst>
                <a:ext uri="{FF2B5EF4-FFF2-40B4-BE49-F238E27FC236}">
                  <a16:creationId xmlns:a16="http://schemas.microsoft.com/office/drawing/2014/main" id="{CE28F841-1006-2D42-AD3B-E8BEB4883A28}"/>
                </a:ext>
              </a:extLst>
            </p:cNvPr>
            <p:cNvGrpSpPr>
              <a:grpSpLocks/>
            </p:cNvGrpSpPr>
            <p:nvPr/>
          </p:nvGrpSpPr>
          <p:grpSpPr bwMode="auto">
            <a:xfrm flipH="1">
              <a:off x="5534163" y="1745934"/>
              <a:ext cx="2894013" cy="752358"/>
              <a:chOff x="5534163" y="1745934"/>
              <a:chExt cx="2894013" cy="752358"/>
            </a:xfrm>
          </p:grpSpPr>
          <p:grpSp>
            <p:nvGrpSpPr>
              <p:cNvPr id="296" name="Group 26">
                <a:extLst>
                  <a:ext uri="{FF2B5EF4-FFF2-40B4-BE49-F238E27FC236}">
                    <a16:creationId xmlns:a16="http://schemas.microsoft.com/office/drawing/2014/main" id="{085DD102-ADD6-3341-90FC-C93595FF0725}"/>
                  </a:ext>
                </a:extLst>
              </p:cNvPr>
              <p:cNvGrpSpPr>
                <a:grpSpLocks/>
              </p:cNvGrpSpPr>
              <p:nvPr/>
            </p:nvGrpSpPr>
            <p:grpSpPr bwMode="auto">
              <a:xfrm>
                <a:off x="5534163" y="1752284"/>
                <a:ext cx="850900" cy="527050"/>
                <a:chOff x="-490" y="1664"/>
                <a:chExt cx="1429" cy="842"/>
              </a:xfrm>
            </p:grpSpPr>
            <p:sp>
              <p:nvSpPr>
                <p:cNvPr id="335" name="AutoShape 27">
                  <a:extLst>
                    <a:ext uri="{FF2B5EF4-FFF2-40B4-BE49-F238E27FC236}">
                      <a16:creationId xmlns:a16="http://schemas.microsoft.com/office/drawing/2014/main" id="{6A97A305-05F0-A641-B6D6-A929DBC29366}"/>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336" name="Group 28">
                  <a:extLst>
                    <a:ext uri="{FF2B5EF4-FFF2-40B4-BE49-F238E27FC236}">
                      <a16:creationId xmlns:a16="http://schemas.microsoft.com/office/drawing/2014/main" id="{DD90E225-31C2-954C-8DEC-7BD3AFBA8998}"/>
                    </a:ext>
                  </a:extLst>
                </p:cNvPr>
                <p:cNvGrpSpPr>
                  <a:grpSpLocks/>
                </p:cNvGrpSpPr>
                <p:nvPr/>
              </p:nvGrpSpPr>
              <p:grpSpPr bwMode="auto">
                <a:xfrm>
                  <a:off x="-427" y="1737"/>
                  <a:ext cx="1217" cy="769"/>
                  <a:chOff x="-427" y="1737"/>
                  <a:chExt cx="1217" cy="769"/>
                </a:xfrm>
              </p:grpSpPr>
              <p:sp>
                <p:nvSpPr>
                  <p:cNvPr id="337" name="Rectangle 29">
                    <a:extLst>
                      <a:ext uri="{FF2B5EF4-FFF2-40B4-BE49-F238E27FC236}">
                        <a16:creationId xmlns:a16="http://schemas.microsoft.com/office/drawing/2014/main" id="{A9903755-27D9-704C-BB66-3C4D76AB1046}"/>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38" name="Line 7">
                    <a:extLst>
                      <a:ext uri="{FF2B5EF4-FFF2-40B4-BE49-F238E27FC236}">
                        <a16:creationId xmlns:a16="http://schemas.microsoft.com/office/drawing/2014/main" id="{9385E579-9CD6-2F44-975A-C036D954093F}"/>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339" name="Group 31">
                    <a:extLst>
                      <a:ext uri="{FF2B5EF4-FFF2-40B4-BE49-F238E27FC236}">
                        <a16:creationId xmlns:a16="http://schemas.microsoft.com/office/drawing/2014/main" id="{3C6A471F-A4F3-9340-8F7A-3124858BDD34}"/>
                      </a:ext>
                    </a:extLst>
                  </p:cNvPr>
                  <p:cNvGrpSpPr>
                    <a:grpSpLocks/>
                  </p:cNvGrpSpPr>
                  <p:nvPr/>
                </p:nvGrpSpPr>
                <p:grpSpPr bwMode="auto">
                  <a:xfrm>
                    <a:off x="68" y="2192"/>
                    <a:ext cx="387" cy="139"/>
                    <a:chOff x="322" y="890"/>
                    <a:chExt cx="872" cy="339"/>
                  </a:xfrm>
                </p:grpSpPr>
                <p:sp>
                  <p:nvSpPr>
                    <p:cNvPr id="345" name="Rectangle 32">
                      <a:extLst>
                        <a:ext uri="{FF2B5EF4-FFF2-40B4-BE49-F238E27FC236}">
                          <a16:creationId xmlns:a16="http://schemas.microsoft.com/office/drawing/2014/main" id="{E1C1B86B-F83B-4E49-8436-FCE71C16CB4F}"/>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46" name="Rectangle 33">
                      <a:extLst>
                        <a:ext uri="{FF2B5EF4-FFF2-40B4-BE49-F238E27FC236}">
                          <a16:creationId xmlns:a16="http://schemas.microsoft.com/office/drawing/2014/main" id="{72C2A603-D736-E74C-8F62-E12A4A34A4B0}"/>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47" name="Rectangle 34">
                      <a:extLst>
                        <a:ext uri="{FF2B5EF4-FFF2-40B4-BE49-F238E27FC236}">
                          <a16:creationId xmlns:a16="http://schemas.microsoft.com/office/drawing/2014/main" id="{DEA7D0BC-36BB-A942-9E39-90CB307912D9}"/>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48" name="Rectangle 35">
                      <a:extLst>
                        <a:ext uri="{FF2B5EF4-FFF2-40B4-BE49-F238E27FC236}">
                          <a16:creationId xmlns:a16="http://schemas.microsoft.com/office/drawing/2014/main" id="{CD3E3109-5BF8-BC49-A4FD-701B1209F7CF}"/>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49" name="Rectangle 36">
                      <a:extLst>
                        <a:ext uri="{FF2B5EF4-FFF2-40B4-BE49-F238E27FC236}">
                          <a16:creationId xmlns:a16="http://schemas.microsoft.com/office/drawing/2014/main" id="{8DB6809C-1A6C-1848-86D3-AC336F5256E8}"/>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50" name="AutoShape 37">
                      <a:extLst>
                        <a:ext uri="{FF2B5EF4-FFF2-40B4-BE49-F238E27FC236}">
                          <a16:creationId xmlns:a16="http://schemas.microsoft.com/office/drawing/2014/main" id="{238B90F3-F8D7-7E44-B808-BD74D911CF48}"/>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pic>
                <p:nvPicPr>
                  <p:cNvPr id="340" name="Picture 38" descr="desktop_computer_stylized_small">
                    <a:extLst>
                      <a:ext uri="{FF2B5EF4-FFF2-40B4-BE49-F238E27FC236}">
                        <a16:creationId xmlns:a16="http://schemas.microsoft.com/office/drawing/2014/main" id="{A66823E0-C61E-0242-A088-77165F889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1" name="Rectangle 39">
                    <a:extLst>
                      <a:ext uri="{FF2B5EF4-FFF2-40B4-BE49-F238E27FC236}">
                        <a16:creationId xmlns:a16="http://schemas.microsoft.com/office/drawing/2014/main" id="{C2363609-BFD5-134B-8E59-BB238A20C9A0}"/>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42" name="Freeform 40">
                    <a:extLst>
                      <a:ext uri="{FF2B5EF4-FFF2-40B4-BE49-F238E27FC236}">
                        <a16:creationId xmlns:a16="http://schemas.microsoft.com/office/drawing/2014/main" id="{73B464D1-49E3-9245-93EB-9907439E2D36}"/>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343" name="Line 41">
                    <a:extLst>
                      <a:ext uri="{FF2B5EF4-FFF2-40B4-BE49-F238E27FC236}">
                        <a16:creationId xmlns:a16="http://schemas.microsoft.com/office/drawing/2014/main" id="{F1E7F941-7FB1-CF4A-A86E-4745E87FA56B}"/>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344" name="Picture 42" descr="tv">
                    <a:extLst>
                      <a:ext uri="{FF2B5EF4-FFF2-40B4-BE49-F238E27FC236}">
                        <a16:creationId xmlns:a16="http://schemas.microsoft.com/office/drawing/2014/main" id="{5C8F3C6D-D835-7840-82EE-69730EA6CA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97" name="Group 43">
                <a:extLst>
                  <a:ext uri="{FF2B5EF4-FFF2-40B4-BE49-F238E27FC236}">
                    <a16:creationId xmlns:a16="http://schemas.microsoft.com/office/drawing/2014/main" id="{67079048-1948-974E-A614-943FD2E76173}"/>
                  </a:ext>
                </a:extLst>
              </p:cNvPr>
              <p:cNvGrpSpPr>
                <a:grpSpLocks/>
              </p:cNvGrpSpPr>
              <p:nvPr/>
            </p:nvGrpSpPr>
            <p:grpSpPr bwMode="auto">
              <a:xfrm>
                <a:off x="6435863" y="1745934"/>
                <a:ext cx="850900" cy="527050"/>
                <a:chOff x="-490" y="1664"/>
                <a:chExt cx="1429" cy="842"/>
              </a:xfrm>
            </p:grpSpPr>
            <p:sp>
              <p:nvSpPr>
                <p:cNvPr id="319" name="AutoShape 44">
                  <a:extLst>
                    <a:ext uri="{FF2B5EF4-FFF2-40B4-BE49-F238E27FC236}">
                      <a16:creationId xmlns:a16="http://schemas.microsoft.com/office/drawing/2014/main" id="{456E65D0-645B-CE4F-B30E-AF2FC63CC7A1}"/>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320" name="Group 45">
                  <a:extLst>
                    <a:ext uri="{FF2B5EF4-FFF2-40B4-BE49-F238E27FC236}">
                      <a16:creationId xmlns:a16="http://schemas.microsoft.com/office/drawing/2014/main" id="{E3E2C60A-617F-744F-81D5-30BB67D53BB8}"/>
                    </a:ext>
                  </a:extLst>
                </p:cNvPr>
                <p:cNvGrpSpPr>
                  <a:grpSpLocks/>
                </p:cNvGrpSpPr>
                <p:nvPr/>
              </p:nvGrpSpPr>
              <p:grpSpPr bwMode="auto">
                <a:xfrm>
                  <a:off x="-427" y="1737"/>
                  <a:ext cx="1217" cy="769"/>
                  <a:chOff x="-427" y="1737"/>
                  <a:chExt cx="1217" cy="769"/>
                </a:xfrm>
              </p:grpSpPr>
              <p:sp>
                <p:nvSpPr>
                  <p:cNvPr id="321" name="Rectangle 46">
                    <a:extLst>
                      <a:ext uri="{FF2B5EF4-FFF2-40B4-BE49-F238E27FC236}">
                        <a16:creationId xmlns:a16="http://schemas.microsoft.com/office/drawing/2014/main" id="{002E7FEA-35B8-F94E-AE8D-E87EA4156920}"/>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22" name="Line 7">
                    <a:extLst>
                      <a:ext uri="{FF2B5EF4-FFF2-40B4-BE49-F238E27FC236}">
                        <a16:creationId xmlns:a16="http://schemas.microsoft.com/office/drawing/2014/main" id="{B69B1E6A-61F6-6848-A082-E7712464DF5D}"/>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323" name="Group 48">
                    <a:extLst>
                      <a:ext uri="{FF2B5EF4-FFF2-40B4-BE49-F238E27FC236}">
                        <a16:creationId xmlns:a16="http://schemas.microsoft.com/office/drawing/2014/main" id="{82871A84-AE0A-984A-BC23-B1C94CC6BA5E}"/>
                      </a:ext>
                    </a:extLst>
                  </p:cNvPr>
                  <p:cNvGrpSpPr>
                    <a:grpSpLocks/>
                  </p:cNvGrpSpPr>
                  <p:nvPr/>
                </p:nvGrpSpPr>
                <p:grpSpPr bwMode="auto">
                  <a:xfrm>
                    <a:off x="68" y="2192"/>
                    <a:ext cx="387" cy="139"/>
                    <a:chOff x="322" y="890"/>
                    <a:chExt cx="872" cy="339"/>
                  </a:xfrm>
                </p:grpSpPr>
                <p:sp>
                  <p:nvSpPr>
                    <p:cNvPr id="329" name="Rectangle 49">
                      <a:extLst>
                        <a:ext uri="{FF2B5EF4-FFF2-40B4-BE49-F238E27FC236}">
                          <a16:creationId xmlns:a16="http://schemas.microsoft.com/office/drawing/2014/main" id="{D056BEE1-4B05-F54C-81EC-370750ED99FB}"/>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30" name="Rectangle 50">
                      <a:extLst>
                        <a:ext uri="{FF2B5EF4-FFF2-40B4-BE49-F238E27FC236}">
                          <a16:creationId xmlns:a16="http://schemas.microsoft.com/office/drawing/2014/main" id="{E244CA29-71A6-EC47-ACFB-87F7789143C8}"/>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31" name="Rectangle 51">
                      <a:extLst>
                        <a:ext uri="{FF2B5EF4-FFF2-40B4-BE49-F238E27FC236}">
                          <a16:creationId xmlns:a16="http://schemas.microsoft.com/office/drawing/2014/main" id="{7B42A43F-637B-9142-969B-01468F67251A}"/>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32" name="Rectangle 52">
                      <a:extLst>
                        <a:ext uri="{FF2B5EF4-FFF2-40B4-BE49-F238E27FC236}">
                          <a16:creationId xmlns:a16="http://schemas.microsoft.com/office/drawing/2014/main" id="{23B87611-7608-CC43-A967-AEE4B8BB855B}"/>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33" name="Rectangle 53">
                      <a:extLst>
                        <a:ext uri="{FF2B5EF4-FFF2-40B4-BE49-F238E27FC236}">
                          <a16:creationId xmlns:a16="http://schemas.microsoft.com/office/drawing/2014/main" id="{AE5DFE7E-43E3-0F42-A0FE-E6AD63E14945}"/>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34" name="AutoShape 54">
                      <a:extLst>
                        <a:ext uri="{FF2B5EF4-FFF2-40B4-BE49-F238E27FC236}">
                          <a16:creationId xmlns:a16="http://schemas.microsoft.com/office/drawing/2014/main" id="{079E5BE1-85B6-3747-AA3F-D2688B378F4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pic>
                <p:nvPicPr>
                  <p:cNvPr id="324" name="Picture 55" descr="desktop_computer_stylized_small">
                    <a:extLst>
                      <a:ext uri="{FF2B5EF4-FFF2-40B4-BE49-F238E27FC236}">
                        <a16:creationId xmlns:a16="http://schemas.microsoft.com/office/drawing/2014/main" id="{07D61FCA-DAAF-AD44-9EC9-CA49616D3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5" name="Rectangle 56">
                    <a:extLst>
                      <a:ext uri="{FF2B5EF4-FFF2-40B4-BE49-F238E27FC236}">
                        <a16:creationId xmlns:a16="http://schemas.microsoft.com/office/drawing/2014/main" id="{1001F98C-ED6F-D948-99EF-322AC120DD0F}"/>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26" name="Freeform 57">
                    <a:extLst>
                      <a:ext uri="{FF2B5EF4-FFF2-40B4-BE49-F238E27FC236}">
                        <a16:creationId xmlns:a16="http://schemas.microsoft.com/office/drawing/2014/main" id="{92EA9D03-931E-C347-82FA-D160F604F431}"/>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327" name="Line 58">
                    <a:extLst>
                      <a:ext uri="{FF2B5EF4-FFF2-40B4-BE49-F238E27FC236}">
                        <a16:creationId xmlns:a16="http://schemas.microsoft.com/office/drawing/2014/main" id="{7AABC235-4ADE-CB40-BB43-1D33F57E8C64}"/>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328" name="Picture 59" descr="tv">
                    <a:extLst>
                      <a:ext uri="{FF2B5EF4-FFF2-40B4-BE49-F238E27FC236}">
                        <a16:creationId xmlns:a16="http://schemas.microsoft.com/office/drawing/2014/main" id="{9654A268-82FE-4245-B25A-3A124BC43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98" name="Group 95">
                <a:extLst>
                  <a:ext uri="{FF2B5EF4-FFF2-40B4-BE49-F238E27FC236}">
                    <a16:creationId xmlns:a16="http://schemas.microsoft.com/office/drawing/2014/main" id="{FD849A36-3DCA-4848-84EE-49CDE7D316BA}"/>
                  </a:ext>
                </a:extLst>
              </p:cNvPr>
              <p:cNvGrpSpPr>
                <a:grpSpLocks/>
              </p:cNvGrpSpPr>
              <p:nvPr/>
            </p:nvGrpSpPr>
            <p:grpSpPr bwMode="auto">
              <a:xfrm>
                <a:off x="7577276" y="1753872"/>
                <a:ext cx="850900" cy="527050"/>
                <a:chOff x="-490" y="1664"/>
                <a:chExt cx="1429" cy="842"/>
              </a:xfrm>
            </p:grpSpPr>
            <p:sp>
              <p:nvSpPr>
                <p:cNvPr id="303" name="AutoShape 96">
                  <a:extLst>
                    <a:ext uri="{FF2B5EF4-FFF2-40B4-BE49-F238E27FC236}">
                      <a16:creationId xmlns:a16="http://schemas.microsoft.com/office/drawing/2014/main" id="{2134D4E9-8248-CE44-9AAB-057757A4B919}"/>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304" name="Group 97">
                  <a:extLst>
                    <a:ext uri="{FF2B5EF4-FFF2-40B4-BE49-F238E27FC236}">
                      <a16:creationId xmlns:a16="http://schemas.microsoft.com/office/drawing/2014/main" id="{5467ECCE-4A4E-A64E-85D9-0663675678E9}"/>
                    </a:ext>
                  </a:extLst>
                </p:cNvPr>
                <p:cNvGrpSpPr>
                  <a:grpSpLocks/>
                </p:cNvGrpSpPr>
                <p:nvPr/>
              </p:nvGrpSpPr>
              <p:grpSpPr bwMode="auto">
                <a:xfrm>
                  <a:off x="-427" y="1737"/>
                  <a:ext cx="1217" cy="769"/>
                  <a:chOff x="-427" y="1737"/>
                  <a:chExt cx="1217" cy="769"/>
                </a:xfrm>
              </p:grpSpPr>
              <p:sp>
                <p:nvSpPr>
                  <p:cNvPr id="305" name="Rectangle 98">
                    <a:extLst>
                      <a:ext uri="{FF2B5EF4-FFF2-40B4-BE49-F238E27FC236}">
                        <a16:creationId xmlns:a16="http://schemas.microsoft.com/office/drawing/2014/main" id="{49829436-0D5F-004B-AEFC-A5B3EFF12605}"/>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06" name="Line 7">
                    <a:extLst>
                      <a:ext uri="{FF2B5EF4-FFF2-40B4-BE49-F238E27FC236}">
                        <a16:creationId xmlns:a16="http://schemas.microsoft.com/office/drawing/2014/main" id="{297A059F-49AA-5B45-A6BF-AE3B9EFA9523}"/>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307" name="Group 100">
                    <a:extLst>
                      <a:ext uri="{FF2B5EF4-FFF2-40B4-BE49-F238E27FC236}">
                        <a16:creationId xmlns:a16="http://schemas.microsoft.com/office/drawing/2014/main" id="{26F51CA6-CBA9-BB44-A274-61BE894B26CE}"/>
                      </a:ext>
                    </a:extLst>
                  </p:cNvPr>
                  <p:cNvGrpSpPr>
                    <a:grpSpLocks/>
                  </p:cNvGrpSpPr>
                  <p:nvPr/>
                </p:nvGrpSpPr>
                <p:grpSpPr bwMode="auto">
                  <a:xfrm>
                    <a:off x="68" y="2192"/>
                    <a:ext cx="387" cy="139"/>
                    <a:chOff x="322" y="890"/>
                    <a:chExt cx="872" cy="339"/>
                  </a:xfrm>
                </p:grpSpPr>
                <p:sp>
                  <p:nvSpPr>
                    <p:cNvPr id="313" name="Rectangle 101">
                      <a:extLst>
                        <a:ext uri="{FF2B5EF4-FFF2-40B4-BE49-F238E27FC236}">
                          <a16:creationId xmlns:a16="http://schemas.microsoft.com/office/drawing/2014/main" id="{7875F5E9-821A-0B41-84DA-59FA2188A4A3}"/>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14" name="Rectangle 102">
                      <a:extLst>
                        <a:ext uri="{FF2B5EF4-FFF2-40B4-BE49-F238E27FC236}">
                          <a16:creationId xmlns:a16="http://schemas.microsoft.com/office/drawing/2014/main" id="{E632E424-0BBD-1643-908C-709C6232D473}"/>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15" name="Rectangle 103">
                      <a:extLst>
                        <a:ext uri="{FF2B5EF4-FFF2-40B4-BE49-F238E27FC236}">
                          <a16:creationId xmlns:a16="http://schemas.microsoft.com/office/drawing/2014/main" id="{8B81DAEF-25EA-8348-99B9-5386288651E3}"/>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16" name="Rectangle 104">
                      <a:extLst>
                        <a:ext uri="{FF2B5EF4-FFF2-40B4-BE49-F238E27FC236}">
                          <a16:creationId xmlns:a16="http://schemas.microsoft.com/office/drawing/2014/main" id="{7BAB38B7-A3F3-CB49-B51F-DC1F9670CF2C}"/>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17" name="Rectangle 105">
                      <a:extLst>
                        <a:ext uri="{FF2B5EF4-FFF2-40B4-BE49-F238E27FC236}">
                          <a16:creationId xmlns:a16="http://schemas.microsoft.com/office/drawing/2014/main" id="{0CDBE914-F84E-7D4E-B3B2-D8F9DE98A867}"/>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18" name="AutoShape 106">
                      <a:extLst>
                        <a:ext uri="{FF2B5EF4-FFF2-40B4-BE49-F238E27FC236}">
                          <a16:creationId xmlns:a16="http://schemas.microsoft.com/office/drawing/2014/main" id="{021DD6DC-DF6F-6F4A-85BD-FADA0DD51B03}"/>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pic>
                <p:nvPicPr>
                  <p:cNvPr id="308" name="Picture 107" descr="desktop_computer_stylized_small">
                    <a:extLst>
                      <a:ext uri="{FF2B5EF4-FFF2-40B4-BE49-F238E27FC236}">
                        <a16:creationId xmlns:a16="http://schemas.microsoft.com/office/drawing/2014/main" id="{A9B48AEA-369A-ED41-8FEC-F20EFBC33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9" name="Rectangle 108">
                    <a:extLst>
                      <a:ext uri="{FF2B5EF4-FFF2-40B4-BE49-F238E27FC236}">
                        <a16:creationId xmlns:a16="http://schemas.microsoft.com/office/drawing/2014/main" id="{E99A4E83-8C3B-804F-B09B-776F804CA9B6}"/>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10" name="Freeform 109">
                    <a:extLst>
                      <a:ext uri="{FF2B5EF4-FFF2-40B4-BE49-F238E27FC236}">
                        <a16:creationId xmlns:a16="http://schemas.microsoft.com/office/drawing/2014/main" id="{BC91D9E2-0A1B-3B42-9C7F-ECD4B0D1B219}"/>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311" name="Line 110">
                    <a:extLst>
                      <a:ext uri="{FF2B5EF4-FFF2-40B4-BE49-F238E27FC236}">
                        <a16:creationId xmlns:a16="http://schemas.microsoft.com/office/drawing/2014/main" id="{7033F15B-5083-064E-8DA3-D925A29A4387}"/>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312" name="Picture 111" descr="tv">
                    <a:extLst>
                      <a:ext uri="{FF2B5EF4-FFF2-40B4-BE49-F238E27FC236}">
                        <a16:creationId xmlns:a16="http://schemas.microsoft.com/office/drawing/2014/main" id="{E6ACCA90-C189-5C46-B6A3-BB68EF5AC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99" name="Text Box 112">
                <a:extLst>
                  <a:ext uri="{FF2B5EF4-FFF2-40B4-BE49-F238E27FC236}">
                    <a16:creationId xmlns:a16="http://schemas.microsoft.com/office/drawing/2014/main" id="{BF0F7862-2B93-8D4E-8DE9-1D1D28C36B97}"/>
                  </a:ext>
                </a:extLst>
              </p:cNvPr>
              <p:cNvSpPr txBox="1">
                <a:spLocks noChangeArrowheads="1"/>
              </p:cNvSpPr>
              <p:nvPr/>
            </p:nvSpPr>
            <p:spPr bwMode="auto">
              <a:xfrm>
                <a:off x="7279808" y="1823710"/>
                <a:ext cx="397868" cy="461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69696"/>
                    </a:solidFill>
                    <a:effectLst/>
                    <a:uLnTx/>
                    <a:uFillTx/>
                    <a:latin typeface="+mn-lt"/>
                    <a:ea typeface="ＭＳ Ｐゴシック" charset="0"/>
                    <a:cs typeface="Arial" charset="0"/>
                  </a:rPr>
                  <a:t>…</a:t>
                </a:r>
              </a:p>
            </p:txBody>
          </p:sp>
          <p:sp>
            <p:nvSpPr>
              <p:cNvPr id="300" name="Line 113">
                <a:extLst>
                  <a:ext uri="{FF2B5EF4-FFF2-40B4-BE49-F238E27FC236}">
                    <a16:creationId xmlns:a16="http://schemas.microsoft.com/office/drawing/2014/main" id="{E1CD1932-974E-6946-B4E6-8C6990D34C14}"/>
                  </a:ext>
                </a:extLst>
              </p:cNvPr>
              <p:cNvSpPr>
                <a:spLocks noChangeShapeType="1"/>
              </p:cNvSpPr>
              <p:nvPr/>
            </p:nvSpPr>
            <p:spPr bwMode="auto">
              <a:xfrm flipH="1">
                <a:off x="6169544" y="2164969"/>
                <a:ext cx="3175" cy="3333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01" name="Line 114">
                <a:extLst>
                  <a:ext uri="{FF2B5EF4-FFF2-40B4-BE49-F238E27FC236}">
                    <a16:creationId xmlns:a16="http://schemas.microsoft.com/office/drawing/2014/main" id="{26697457-3ACA-B84C-A50C-83DEF80C9CD4}"/>
                  </a:ext>
                </a:extLst>
              </p:cNvPr>
              <p:cNvSpPr>
                <a:spLocks noChangeShapeType="1"/>
              </p:cNvSpPr>
              <p:nvPr/>
            </p:nvSpPr>
            <p:spPr bwMode="auto">
              <a:xfrm flipH="1">
                <a:off x="7074423" y="2164969"/>
                <a:ext cx="3175" cy="3333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302" name="Line 115">
                <a:extLst>
                  <a:ext uri="{FF2B5EF4-FFF2-40B4-BE49-F238E27FC236}">
                    <a16:creationId xmlns:a16="http://schemas.microsoft.com/office/drawing/2014/main" id="{0D8D793E-91EB-F741-BB52-5FDEB56CFCA4}"/>
                  </a:ext>
                </a:extLst>
              </p:cNvPr>
              <p:cNvSpPr>
                <a:spLocks noChangeShapeType="1"/>
              </p:cNvSpPr>
              <p:nvPr/>
            </p:nvSpPr>
            <p:spPr bwMode="auto">
              <a:xfrm flipH="1">
                <a:off x="8211077" y="2164969"/>
                <a:ext cx="3175" cy="3333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grpSp>
          <p:nvGrpSpPr>
            <p:cNvPr id="257" name="Group 5">
              <a:extLst>
                <a:ext uri="{FF2B5EF4-FFF2-40B4-BE49-F238E27FC236}">
                  <a16:creationId xmlns:a16="http://schemas.microsoft.com/office/drawing/2014/main" id="{DE861C37-8A06-864D-B9A4-27252E961CBF}"/>
                </a:ext>
              </a:extLst>
            </p:cNvPr>
            <p:cNvGrpSpPr>
              <a:grpSpLocks/>
            </p:cNvGrpSpPr>
            <p:nvPr/>
          </p:nvGrpSpPr>
          <p:grpSpPr bwMode="auto">
            <a:xfrm flipH="1">
              <a:off x="7298039" y="2490881"/>
              <a:ext cx="850900" cy="627063"/>
              <a:chOff x="6488251" y="2501584"/>
              <a:chExt cx="850900" cy="627063"/>
            </a:xfrm>
          </p:grpSpPr>
          <p:grpSp>
            <p:nvGrpSpPr>
              <p:cNvPr id="278" name="Group 77">
                <a:extLst>
                  <a:ext uri="{FF2B5EF4-FFF2-40B4-BE49-F238E27FC236}">
                    <a16:creationId xmlns:a16="http://schemas.microsoft.com/office/drawing/2014/main" id="{EFE4B320-2D18-0548-9546-499C02132F5C}"/>
                  </a:ext>
                </a:extLst>
              </p:cNvPr>
              <p:cNvGrpSpPr>
                <a:grpSpLocks/>
              </p:cNvGrpSpPr>
              <p:nvPr/>
            </p:nvGrpSpPr>
            <p:grpSpPr bwMode="auto">
              <a:xfrm>
                <a:off x="6488251" y="2601597"/>
                <a:ext cx="850900" cy="527050"/>
                <a:chOff x="-490" y="1664"/>
                <a:chExt cx="1429" cy="842"/>
              </a:xfrm>
            </p:grpSpPr>
            <p:sp>
              <p:nvSpPr>
                <p:cNvPr id="280" name="AutoShape 78">
                  <a:extLst>
                    <a:ext uri="{FF2B5EF4-FFF2-40B4-BE49-F238E27FC236}">
                      <a16:creationId xmlns:a16="http://schemas.microsoft.com/office/drawing/2014/main" id="{79A4A823-9D81-AD47-B418-203FDA51A527}"/>
                    </a:ext>
                  </a:extLst>
                </p:cNvPr>
                <p:cNvSpPr>
                  <a:spLocks noChangeArrowheads="1"/>
                </p:cNvSpPr>
                <p:nvPr/>
              </p:nvSpPr>
              <p:spPr bwMode="auto">
                <a:xfrm>
                  <a:off x="-489" y="1663"/>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281" name="Group 79">
                  <a:extLst>
                    <a:ext uri="{FF2B5EF4-FFF2-40B4-BE49-F238E27FC236}">
                      <a16:creationId xmlns:a16="http://schemas.microsoft.com/office/drawing/2014/main" id="{F844C0D3-5A34-714F-B8AD-CCC8CD4A8EDD}"/>
                    </a:ext>
                  </a:extLst>
                </p:cNvPr>
                <p:cNvGrpSpPr>
                  <a:grpSpLocks/>
                </p:cNvGrpSpPr>
                <p:nvPr/>
              </p:nvGrpSpPr>
              <p:grpSpPr bwMode="auto">
                <a:xfrm>
                  <a:off x="-427" y="1737"/>
                  <a:ext cx="1217" cy="769"/>
                  <a:chOff x="-427" y="1737"/>
                  <a:chExt cx="1217" cy="769"/>
                </a:xfrm>
              </p:grpSpPr>
              <p:sp>
                <p:nvSpPr>
                  <p:cNvPr id="282" name="Rectangle 80">
                    <a:extLst>
                      <a:ext uri="{FF2B5EF4-FFF2-40B4-BE49-F238E27FC236}">
                        <a16:creationId xmlns:a16="http://schemas.microsoft.com/office/drawing/2014/main" id="{50412332-25A0-0E4D-A3EC-1F1111020336}"/>
                      </a:ext>
                    </a:extLst>
                  </p:cNvPr>
                  <p:cNvSpPr>
                    <a:spLocks noChangeArrowheads="1"/>
                  </p:cNvSpPr>
                  <p:nvPr/>
                </p:nvSpPr>
                <p:spPr bwMode="auto">
                  <a:xfrm>
                    <a:off x="-329" y="1922"/>
                    <a:ext cx="1120"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83" name="Line 7">
                    <a:extLst>
                      <a:ext uri="{FF2B5EF4-FFF2-40B4-BE49-F238E27FC236}">
                        <a16:creationId xmlns:a16="http://schemas.microsoft.com/office/drawing/2014/main" id="{913FB20A-42A8-3B47-942A-C08EC3175DC1}"/>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284" name="Group 82">
                    <a:extLst>
                      <a:ext uri="{FF2B5EF4-FFF2-40B4-BE49-F238E27FC236}">
                        <a16:creationId xmlns:a16="http://schemas.microsoft.com/office/drawing/2014/main" id="{6AE7A535-20D2-7845-906B-57B285A80693}"/>
                      </a:ext>
                    </a:extLst>
                  </p:cNvPr>
                  <p:cNvGrpSpPr>
                    <a:grpSpLocks/>
                  </p:cNvGrpSpPr>
                  <p:nvPr/>
                </p:nvGrpSpPr>
                <p:grpSpPr bwMode="auto">
                  <a:xfrm>
                    <a:off x="68" y="2192"/>
                    <a:ext cx="387" cy="139"/>
                    <a:chOff x="322" y="890"/>
                    <a:chExt cx="872" cy="339"/>
                  </a:xfrm>
                </p:grpSpPr>
                <p:sp>
                  <p:nvSpPr>
                    <p:cNvPr id="290" name="Rectangle 83">
                      <a:extLst>
                        <a:ext uri="{FF2B5EF4-FFF2-40B4-BE49-F238E27FC236}">
                          <a16:creationId xmlns:a16="http://schemas.microsoft.com/office/drawing/2014/main" id="{4DAB170B-872C-AC48-8EB1-7AEA4707CA8C}"/>
                        </a:ext>
                      </a:extLst>
                    </p:cNvPr>
                    <p:cNvSpPr>
                      <a:spLocks noChangeArrowheads="1"/>
                    </p:cNvSpPr>
                    <p:nvPr/>
                  </p:nvSpPr>
                  <p:spPr bwMode="auto">
                    <a:xfrm>
                      <a:off x="322" y="998"/>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91" name="Rectangle 84">
                      <a:extLst>
                        <a:ext uri="{FF2B5EF4-FFF2-40B4-BE49-F238E27FC236}">
                          <a16:creationId xmlns:a16="http://schemas.microsoft.com/office/drawing/2014/main" id="{0AFA26B4-968C-5C4A-A558-6F55DED8743D}"/>
                        </a:ext>
                      </a:extLst>
                    </p:cNvPr>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92" name="Rectangle 85">
                      <a:extLst>
                        <a:ext uri="{FF2B5EF4-FFF2-40B4-BE49-F238E27FC236}">
                          <a16:creationId xmlns:a16="http://schemas.microsoft.com/office/drawing/2014/main" id="{06BD0766-DE7D-7C4B-BE12-E496331D4198}"/>
                        </a:ext>
                      </a:extLst>
                    </p:cNvPr>
                    <p:cNvSpPr>
                      <a:spLocks noChangeArrowheads="1"/>
                    </p:cNvSpPr>
                    <p:nvPr/>
                  </p:nvSpPr>
                  <p:spPr bwMode="auto">
                    <a:xfrm>
                      <a:off x="466" y="1072"/>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93" name="Rectangle 86">
                      <a:extLst>
                        <a:ext uri="{FF2B5EF4-FFF2-40B4-BE49-F238E27FC236}">
                          <a16:creationId xmlns:a16="http://schemas.microsoft.com/office/drawing/2014/main" id="{C84C5A24-A69E-3949-A04F-18EBA27F94A1}"/>
                        </a:ext>
                      </a:extLst>
                    </p:cNvPr>
                    <p:cNvSpPr>
                      <a:spLocks noChangeArrowheads="1"/>
                    </p:cNvSpPr>
                    <p:nvPr/>
                  </p:nvSpPr>
                  <p:spPr bwMode="auto">
                    <a:xfrm>
                      <a:off x="539" y="1066"/>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94" name="Rectangle 87">
                      <a:extLst>
                        <a:ext uri="{FF2B5EF4-FFF2-40B4-BE49-F238E27FC236}">
                          <a16:creationId xmlns:a16="http://schemas.microsoft.com/office/drawing/2014/main" id="{3A0EE1B9-BC91-B046-A9CD-F67E0D19A2EF}"/>
                        </a:ext>
                      </a:extLst>
                    </p:cNvPr>
                    <p:cNvSpPr>
                      <a:spLocks noChangeArrowheads="1"/>
                    </p:cNvSpPr>
                    <p:nvPr/>
                  </p:nvSpPr>
                  <p:spPr bwMode="auto">
                    <a:xfrm>
                      <a:off x="617" y="1066"/>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95" name="AutoShape 88">
                      <a:extLst>
                        <a:ext uri="{FF2B5EF4-FFF2-40B4-BE49-F238E27FC236}">
                          <a16:creationId xmlns:a16="http://schemas.microsoft.com/office/drawing/2014/main" id="{CBCA0129-7B22-AA4F-B528-C23E49901D2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pic>
                <p:nvPicPr>
                  <p:cNvPr id="285" name="Picture 89" descr="desktop_computer_stylized_small">
                    <a:extLst>
                      <a:ext uri="{FF2B5EF4-FFF2-40B4-BE49-F238E27FC236}">
                        <a16:creationId xmlns:a16="http://schemas.microsoft.com/office/drawing/2014/main" id="{686390BB-FAC3-1449-A6CA-F02AD8F5F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 name="Rectangle 90">
                    <a:extLst>
                      <a:ext uri="{FF2B5EF4-FFF2-40B4-BE49-F238E27FC236}">
                        <a16:creationId xmlns:a16="http://schemas.microsoft.com/office/drawing/2014/main" id="{31E1F360-ADB7-F54C-956B-A65BE831BCBC}"/>
                      </a:ext>
                    </a:extLst>
                  </p:cNvPr>
                  <p:cNvSpPr>
                    <a:spLocks noChangeArrowheads="1"/>
                  </p:cNvSpPr>
                  <p:nvPr/>
                </p:nvSpPr>
                <p:spPr bwMode="auto">
                  <a:xfrm>
                    <a:off x="529" y="2231"/>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87" name="Freeform 91">
                    <a:extLst>
                      <a:ext uri="{FF2B5EF4-FFF2-40B4-BE49-F238E27FC236}">
                        <a16:creationId xmlns:a16="http://schemas.microsoft.com/office/drawing/2014/main" id="{7F66C5B5-3F81-1943-B90B-9823940A13D4}"/>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288" name="Line 92">
                    <a:extLst>
                      <a:ext uri="{FF2B5EF4-FFF2-40B4-BE49-F238E27FC236}">
                        <a16:creationId xmlns:a16="http://schemas.microsoft.com/office/drawing/2014/main" id="{01F98E44-06DD-F74F-A19A-7DA908382597}"/>
                      </a:ext>
                    </a:extLst>
                  </p:cNvPr>
                  <p:cNvSpPr>
                    <a:spLocks noChangeShapeType="1"/>
                  </p:cNvSpPr>
                  <p:nvPr/>
                </p:nvSpPr>
                <p:spPr bwMode="auto">
                  <a:xfrm flipH="1">
                    <a:off x="471" y="2269"/>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289" name="Picture 93" descr="tv">
                    <a:extLst>
                      <a:ext uri="{FF2B5EF4-FFF2-40B4-BE49-F238E27FC236}">
                        <a16:creationId xmlns:a16="http://schemas.microsoft.com/office/drawing/2014/main" id="{AF40B057-9970-1C45-9273-0ECE7FF5F3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79" name="Freeform 116">
                <a:extLst>
                  <a:ext uri="{FF2B5EF4-FFF2-40B4-BE49-F238E27FC236}">
                    <a16:creationId xmlns:a16="http://schemas.microsoft.com/office/drawing/2014/main" id="{7F938C16-8A8F-A844-AD81-A0C78CFFD1B9}"/>
                  </a:ext>
                </a:extLst>
              </p:cNvPr>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grpSp>
          <p:nvGrpSpPr>
            <p:cNvPr id="258" name="Group 186">
              <a:extLst>
                <a:ext uri="{FF2B5EF4-FFF2-40B4-BE49-F238E27FC236}">
                  <a16:creationId xmlns:a16="http://schemas.microsoft.com/office/drawing/2014/main" id="{70E8839F-CEE5-CB41-A06E-4CB0D3272F8F}"/>
                </a:ext>
              </a:extLst>
            </p:cNvPr>
            <p:cNvGrpSpPr>
              <a:grpSpLocks/>
            </p:cNvGrpSpPr>
            <p:nvPr/>
          </p:nvGrpSpPr>
          <p:grpSpPr bwMode="auto">
            <a:xfrm flipH="1">
              <a:off x="5984260" y="2507718"/>
              <a:ext cx="850900" cy="627063"/>
              <a:chOff x="6488251" y="2501584"/>
              <a:chExt cx="850900" cy="627063"/>
            </a:xfrm>
          </p:grpSpPr>
          <p:grpSp>
            <p:nvGrpSpPr>
              <p:cNvPr id="260" name="Group 77">
                <a:extLst>
                  <a:ext uri="{FF2B5EF4-FFF2-40B4-BE49-F238E27FC236}">
                    <a16:creationId xmlns:a16="http://schemas.microsoft.com/office/drawing/2014/main" id="{0E7D840E-2707-394C-AE0D-30B10E35237C}"/>
                  </a:ext>
                </a:extLst>
              </p:cNvPr>
              <p:cNvGrpSpPr>
                <a:grpSpLocks/>
              </p:cNvGrpSpPr>
              <p:nvPr/>
            </p:nvGrpSpPr>
            <p:grpSpPr bwMode="auto">
              <a:xfrm>
                <a:off x="6488251" y="2601597"/>
                <a:ext cx="850900" cy="527050"/>
                <a:chOff x="-490" y="1664"/>
                <a:chExt cx="1429" cy="842"/>
              </a:xfrm>
            </p:grpSpPr>
            <p:sp>
              <p:nvSpPr>
                <p:cNvPr id="262" name="AutoShape 78">
                  <a:extLst>
                    <a:ext uri="{FF2B5EF4-FFF2-40B4-BE49-F238E27FC236}">
                      <a16:creationId xmlns:a16="http://schemas.microsoft.com/office/drawing/2014/main" id="{0F41449C-C9CB-7D44-8773-CE1DF79D8E64}"/>
                    </a:ext>
                  </a:extLst>
                </p:cNvPr>
                <p:cNvSpPr>
                  <a:spLocks noChangeArrowheads="1"/>
                </p:cNvSpPr>
                <p:nvPr/>
              </p:nvSpPr>
              <p:spPr bwMode="auto">
                <a:xfrm>
                  <a:off x="-491"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263" name="Group 79">
                  <a:extLst>
                    <a:ext uri="{FF2B5EF4-FFF2-40B4-BE49-F238E27FC236}">
                      <a16:creationId xmlns:a16="http://schemas.microsoft.com/office/drawing/2014/main" id="{B90C2A7D-EE14-3F42-95E4-1209FE49CB03}"/>
                    </a:ext>
                  </a:extLst>
                </p:cNvPr>
                <p:cNvGrpSpPr>
                  <a:grpSpLocks/>
                </p:cNvGrpSpPr>
                <p:nvPr/>
              </p:nvGrpSpPr>
              <p:grpSpPr bwMode="auto">
                <a:xfrm>
                  <a:off x="-427" y="1737"/>
                  <a:ext cx="1217" cy="769"/>
                  <a:chOff x="-427" y="1737"/>
                  <a:chExt cx="1217" cy="769"/>
                </a:xfrm>
              </p:grpSpPr>
              <p:sp>
                <p:nvSpPr>
                  <p:cNvPr id="264" name="Rectangle 80">
                    <a:extLst>
                      <a:ext uri="{FF2B5EF4-FFF2-40B4-BE49-F238E27FC236}">
                        <a16:creationId xmlns:a16="http://schemas.microsoft.com/office/drawing/2014/main" id="{71248F58-EEC6-EF41-9C7D-EAC2C4E8419A}"/>
                      </a:ext>
                    </a:extLst>
                  </p:cNvPr>
                  <p:cNvSpPr>
                    <a:spLocks noChangeArrowheads="1"/>
                  </p:cNvSpPr>
                  <p:nvPr/>
                </p:nvSpPr>
                <p:spPr bwMode="auto">
                  <a:xfrm>
                    <a:off x="-339" y="1923"/>
                    <a:ext cx="1128"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65" name="Line 7">
                    <a:extLst>
                      <a:ext uri="{FF2B5EF4-FFF2-40B4-BE49-F238E27FC236}">
                        <a16:creationId xmlns:a16="http://schemas.microsoft.com/office/drawing/2014/main" id="{F7549C0E-3FEC-B045-BF52-5B60A5E6535E}"/>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266" name="Group 82">
                    <a:extLst>
                      <a:ext uri="{FF2B5EF4-FFF2-40B4-BE49-F238E27FC236}">
                        <a16:creationId xmlns:a16="http://schemas.microsoft.com/office/drawing/2014/main" id="{A40A0AC4-0483-6D4F-B084-53AD0B584CEE}"/>
                      </a:ext>
                    </a:extLst>
                  </p:cNvPr>
                  <p:cNvGrpSpPr>
                    <a:grpSpLocks/>
                  </p:cNvGrpSpPr>
                  <p:nvPr/>
                </p:nvGrpSpPr>
                <p:grpSpPr bwMode="auto">
                  <a:xfrm>
                    <a:off x="68" y="2192"/>
                    <a:ext cx="387" cy="139"/>
                    <a:chOff x="322" y="890"/>
                    <a:chExt cx="872" cy="339"/>
                  </a:xfrm>
                </p:grpSpPr>
                <p:sp>
                  <p:nvSpPr>
                    <p:cNvPr id="272" name="Rectangle 83">
                      <a:extLst>
                        <a:ext uri="{FF2B5EF4-FFF2-40B4-BE49-F238E27FC236}">
                          <a16:creationId xmlns:a16="http://schemas.microsoft.com/office/drawing/2014/main" id="{B30D25B7-E6DA-8E45-8513-2F74D665804A}"/>
                        </a:ext>
                      </a:extLst>
                    </p:cNvPr>
                    <p:cNvSpPr>
                      <a:spLocks noChangeArrowheads="1"/>
                    </p:cNvSpPr>
                    <p:nvPr/>
                  </p:nvSpPr>
                  <p:spPr bwMode="auto">
                    <a:xfrm>
                      <a:off x="319" y="1000"/>
                      <a:ext cx="853"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73" name="Rectangle 84">
                      <a:extLst>
                        <a:ext uri="{FF2B5EF4-FFF2-40B4-BE49-F238E27FC236}">
                          <a16:creationId xmlns:a16="http://schemas.microsoft.com/office/drawing/2014/main" id="{A35064C1-4527-644B-A09D-9F1DCAA50C81}"/>
                        </a:ext>
                      </a:extLst>
                    </p:cNvPr>
                    <p:cNvSpPr>
                      <a:spLocks noChangeArrowheads="1"/>
                    </p:cNvSpPr>
                    <p:nvPr/>
                  </p:nvSpPr>
                  <p:spPr bwMode="auto">
                    <a:xfrm>
                      <a:off x="373"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74" name="Rectangle 85">
                      <a:extLst>
                        <a:ext uri="{FF2B5EF4-FFF2-40B4-BE49-F238E27FC236}">
                          <a16:creationId xmlns:a16="http://schemas.microsoft.com/office/drawing/2014/main" id="{E79D8F2B-7AC8-B14A-BDA7-E0194B467BFF}"/>
                        </a:ext>
                      </a:extLst>
                    </p:cNvPr>
                    <p:cNvSpPr>
                      <a:spLocks noChangeArrowheads="1"/>
                    </p:cNvSpPr>
                    <p:nvPr/>
                  </p:nvSpPr>
                  <p:spPr bwMode="auto">
                    <a:xfrm>
                      <a:off x="445"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75" name="Rectangle 86">
                      <a:extLst>
                        <a:ext uri="{FF2B5EF4-FFF2-40B4-BE49-F238E27FC236}">
                          <a16:creationId xmlns:a16="http://schemas.microsoft.com/office/drawing/2014/main" id="{4887E6B0-0A86-0345-B6AA-E45EA7EACC75}"/>
                        </a:ext>
                      </a:extLst>
                    </p:cNvPr>
                    <p:cNvSpPr>
                      <a:spLocks noChangeArrowheads="1"/>
                    </p:cNvSpPr>
                    <p:nvPr/>
                  </p:nvSpPr>
                  <p:spPr bwMode="auto">
                    <a:xfrm>
                      <a:off x="517"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76" name="Rectangle 87">
                      <a:extLst>
                        <a:ext uri="{FF2B5EF4-FFF2-40B4-BE49-F238E27FC236}">
                          <a16:creationId xmlns:a16="http://schemas.microsoft.com/office/drawing/2014/main" id="{359841B3-BFFF-974A-AFE6-BF37DED86F6C}"/>
                        </a:ext>
                      </a:extLst>
                    </p:cNvPr>
                    <p:cNvSpPr>
                      <a:spLocks noChangeArrowheads="1"/>
                    </p:cNvSpPr>
                    <p:nvPr/>
                  </p:nvSpPr>
                  <p:spPr bwMode="auto">
                    <a:xfrm>
                      <a:off x="595"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77" name="AutoShape 88">
                      <a:extLst>
                        <a:ext uri="{FF2B5EF4-FFF2-40B4-BE49-F238E27FC236}">
                          <a16:creationId xmlns:a16="http://schemas.microsoft.com/office/drawing/2014/main" id="{FE9B27CE-05B9-6845-9FDA-DBE30E5D65CD}"/>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pic>
                <p:nvPicPr>
                  <p:cNvPr id="267" name="Picture 89" descr="desktop_computer_stylized_small">
                    <a:extLst>
                      <a:ext uri="{FF2B5EF4-FFF2-40B4-BE49-F238E27FC236}">
                        <a16:creationId xmlns:a16="http://schemas.microsoft.com/office/drawing/2014/main" id="{0C3D06FA-8772-414E-A3E4-DB625290E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8" name="Rectangle 90">
                    <a:extLst>
                      <a:ext uri="{FF2B5EF4-FFF2-40B4-BE49-F238E27FC236}">
                        <a16:creationId xmlns:a16="http://schemas.microsoft.com/office/drawing/2014/main" id="{40838EAD-5142-A941-8A31-4312DAC59326}"/>
                      </a:ext>
                    </a:extLst>
                  </p:cNvPr>
                  <p:cNvSpPr>
                    <a:spLocks noChangeArrowheads="1"/>
                  </p:cNvSpPr>
                  <p:nvPr/>
                </p:nvSpPr>
                <p:spPr bwMode="auto">
                  <a:xfrm>
                    <a:off x="528"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269" name="Freeform 91">
                    <a:extLst>
                      <a:ext uri="{FF2B5EF4-FFF2-40B4-BE49-F238E27FC236}">
                        <a16:creationId xmlns:a16="http://schemas.microsoft.com/office/drawing/2014/main" id="{E32D1201-A30F-3844-95F3-01C63B124454}"/>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270" name="Line 92">
                    <a:extLst>
                      <a:ext uri="{FF2B5EF4-FFF2-40B4-BE49-F238E27FC236}">
                        <a16:creationId xmlns:a16="http://schemas.microsoft.com/office/drawing/2014/main" id="{748C608C-9066-7D45-88DF-ABDD354976D4}"/>
                      </a:ext>
                    </a:extLst>
                  </p:cNvPr>
                  <p:cNvSpPr>
                    <a:spLocks noChangeShapeType="1"/>
                  </p:cNvSpPr>
                  <p:nvPr/>
                </p:nvSpPr>
                <p:spPr bwMode="auto">
                  <a:xfrm flipH="1">
                    <a:off x="469"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271" name="Picture 93" descr="tv">
                    <a:extLst>
                      <a:ext uri="{FF2B5EF4-FFF2-40B4-BE49-F238E27FC236}">
                        <a16:creationId xmlns:a16="http://schemas.microsoft.com/office/drawing/2014/main" id="{350E5CCD-C371-C149-976C-2EAB5CEA1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61" name="Freeform 116">
                <a:extLst>
                  <a:ext uri="{FF2B5EF4-FFF2-40B4-BE49-F238E27FC236}">
                    <a16:creationId xmlns:a16="http://schemas.microsoft.com/office/drawing/2014/main" id="{521CABCE-FFFC-2B40-A68E-4BD8076C1752}"/>
                  </a:ext>
                </a:extLst>
              </p:cNvPr>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sp>
          <p:nvSpPr>
            <p:cNvPr id="259" name="Text Box 112">
              <a:extLst>
                <a:ext uri="{FF2B5EF4-FFF2-40B4-BE49-F238E27FC236}">
                  <a16:creationId xmlns:a16="http://schemas.microsoft.com/office/drawing/2014/main" id="{E31F2E6C-7AAB-AD49-96E7-1928C7B76236}"/>
                </a:ext>
              </a:extLst>
            </p:cNvPr>
            <p:cNvSpPr txBox="1">
              <a:spLocks noChangeArrowheads="1"/>
            </p:cNvSpPr>
            <p:nvPr/>
          </p:nvSpPr>
          <p:spPr bwMode="auto">
            <a:xfrm>
              <a:off x="6787904" y="2596702"/>
              <a:ext cx="397867" cy="461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69696"/>
                  </a:solidFill>
                  <a:effectLst/>
                  <a:uLnTx/>
                  <a:uFillTx/>
                  <a:latin typeface="+mn-lt"/>
                  <a:ea typeface="ＭＳ Ｐゴシック" charset="0"/>
                  <a:cs typeface="Arial" charset="0"/>
                </a:rPr>
                <a:t>…</a:t>
              </a:r>
            </a:p>
          </p:txBody>
        </p:sp>
      </p:grpSp>
      <p:grpSp>
        <p:nvGrpSpPr>
          <p:cNvPr id="351" name="Group 350">
            <a:extLst>
              <a:ext uri="{FF2B5EF4-FFF2-40B4-BE49-F238E27FC236}">
                <a16:creationId xmlns:a16="http://schemas.microsoft.com/office/drawing/2014/main" id="{251BEFBE-BCA3-2F4B-BDD1-5ECFCAA475F5}"/>
              </a:ext>
            </a:extLst>
          </p:cNvPr>
          <p:cNvGrpSpPr>
            <a:grpSpLocks/>
          </p:cNvGrpSpPr>
          <p:nvPr/>
        </p:nvGrpSpPr>
        <p:grpSpPr bwMode="auto">
          <a:xfrm>
            <a:off x="4167188" y="1614147"/>
            <a:ext cx="6373812" cy="773112"/>
            <a:chOff x="1912787" y="1498311"/>
            <a:chExt cx="5338532" cy="773565"/>
          </a:xfrm>
        </p:grpSpPr>
        <p:sp>
          <p:nvSpPr>
            <p:cNvPr id="352" name="Text Box 6">
              <a:extLst>
                <a:ext uri="{FF2B5EF4-FFF2-40B4-BE49-F238E27FC236}">
                  <a16:creationId xmlns:a16="http://schemas.microsoft.com/office/drawing/2014/main" id="{E1DCA51E-F340-6745-86C7-DA42ADFFA67B}"/>
                </a:ext>
              </a:extLst>
            </p:cNvPr>
            <p:cNvSpPr txBox="1">
              <a:spLocks noChangeArrowheads="1"/>
            </p:cNvSpPr>
            <p:nvPr/>
          </p:nvSpPr>
          <p:spPr bwMode="auto">
            <a:xfrm>
              <a:off x="1912787" y="1498311"/>
              <a:ext cx="5338532" cy="517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ctr" defTabSz="91440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Internet frames, TV channels, control  transmitted </a:t>
              </a:r>
            </a:p>
            <a:p>
              <a:pPr marL="0" marR="0" lvl="0" indent="0" algn="ctr" defTabSz="91440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downstream at different frequencies</a:t>
              </a:r>
            </a:p>
          </p:txBody>
        </p:sp>
        <p:sp>
          <p:nvSpPr>
            <p:cNvPr id="353" name="Right Arrow 9">
              <a:extLst>
                <a:ext uri="{FF2B5EF4-FFF2-40B4-BE49-F238E27FC236}">
                  <a16:creationId xmlns:a16="http://schemas.microsoft.com/office/drawing/2014/main" id="{3AA45F91-3051-A342-9D9D-1888A8C84DA7}"/>
                </a:ext>
              </a:extLst>
            </p:cNvPr>
            <p:cNvSpPr>
              <a:spLocks noChangeArrowheads="1"/>
            </p:cNvSpPr>
            <p:nvPr/>
          </p:nvSpPr>
          <p:spPr bwMode="auto">
            <a:xfrm>
              <a:off x="3457110" y="1929117"/>
              <a:ext cx="2387053" cy="342759"/>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pic>
        <p:nvPicPr>
          <p:cNvPr id="354" name="Picture 6">
            <a:extLst>
              <a:ext uri="{FF2B5EF4-FFF2-40B4-BE49-F238E27FC236}">
                <a16:creationId xmlns:a16="http://schemas.microsoft.com/office/drawing/2014/main" id="{58D6AD41-4378-564C-A41B-258894B597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013" y="2949233"/>
            <a:ext cx="260350" cy="52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56" name="Rectangle 3">
            <a:extLst>
              <a:ext uri="{FF2B5EF4-FFF2-40B4-BE49-F238E27FC236}">
                <a16:creationId xmlns:a16="http://schemas.microsoft.com/office/drawing/2014/main" id="{F438DCA3-4E4A-9748-9529-7D06BA50B9F8}"/>
              </a:ext>
            </a:extLst>
          </p:cNvPr>
          <p:cNvSpPr>
            <a:spLocks noChangeArrowheads="1"/>
          </p:cNvSpPr>
          <p:nvPr/>
        </p:nvSpPr>
        <p:spPr bwMode="auto">
          <a:xfrm>
            <a:off x="1447800" y="4457700"/>
            <a:ext cx="10377487" cy="2090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31775" indent="-231775">
              <a:lnSpc>
                <a:spcPct val="85000"/>
              </a:lnSpc>
              <a:spcBef>
                <a:spcPct val="20000"/>
              </a:spcBef>
              <a:buClr>
                <a:srgbClr val="000099"/>
              </a:buClr>
              <a:buSzPct val="100000"/>
              <a:buFont typeface="Wingdings" charset="2"/>
              <a:buChar char="§"/>
            </a:pPr>
            <a:r>
              <a:rPr lang="en-US" sz="2400" dirty="0">
                <a:solidFill>
                  <a:srgbClr val="C00000"/>
                </a:solidFill>
              </a:rPr>
              <a:t>multiple</a:t>
            </a:r>
            <a:r>
              <a:rPr lang="en-US" sz="2400" i="0" dirty="0">
                <a:solidFill>
                  <a:srgbClr val="CC0000"/>
                </a:solidFill>
              </a:rPr>
              <a:t> </a:t>
            </a:r>
            <a:r>
              <a:rPr lang="en-US" sz="2400" i="0" dirty="0">
                <a:solidFill>
                  <a:srgbClr val="000000"/>
                </a:solidFill>
              </a:rPr>
              <a:t>downstream (broadcast) </a:t>
            </a:r>
            <a:r>
              <a:rPr lang="en-US" sz="2400" dirty="0">
                <a:solidFill>
                  <a:srgbClr val="000000"/>
                </a:solidFill>
              </a:rPr>
              <a:t>FDM channels: up to 1.6 Gbps/channel </a:t>
            </a:r>
            <a:endParaRPr lang="en-US" sz="2400" i="0" dirty="0">
              <a:solidFill>
                <a:srgbClr val="000000"/>
              </a:solidFill>
            </a:endParaRPr>
          </a:p>
          <a:p>
            <a:pPr marL="800100" lvl="1" indent="-342900" eaLnBrk="1" hangingPunct="1">
              <a:lnSpc>
                <a:spcPct val="85000"/>
              </a:lnSpc>
              <a:spcBef>
                <a:spcPct val="20000"/>
              </a:spcBef>
              <a:buClr>
                <a:srgbClr val="000099"/>
              </a:buClr>
              <a:buSzPct val="100000"/>
              <a:buFont typeface="Wingdings" charset="0"/>
              <a:buChar char="§"/>
            </a:pPr>
            <a:r>
              <a:rPr lang="en-US" sz="2400" i="0" dirty="0">
                <a:solidFill>
                  <a:srgbClr val="000000"/>
                </a:solidFill>
              </a:rPr>
              <a:t>single CMTS transmits into channels</a:t>
            </a:r>
          </a:p>
          <a:p>
            <a:pPr marL="231775" indent="-231775" eaLnBrk="1" hangingPunct="1">
              <a:lnSpc>
                <a:spcPct val="85000"/>
              </a:lnSpc>
              <a:spcBef>
                <a:spcPct val="20000"/>
              </a:spcBef>
              <a:buClr>
                <a:srgbClr val="000099"/>
              </a:buClr>
              <a:buSzPct val="100000"/>
              <a:buFont typeface="Wingdings" charset="2"/>
              <a:buChar char="§"/>
            </a:pPr>
            <a:r>
              <a:rPr lang="en-US" sz="2400" dirty="0">
                <a:solidFill>
                  <a:srgbClr val="C00000"/>
                </a:solidFill>
              </a:rPr>
              <a:t>multiple</a:t>
            </a:r>
            <a:r>
              <a:rPr lang="en-US" sz="2400" dirty="0">
                <a:solidFill>
                  <a:srgbClr val="000099"/>
                </a:solidFill>
              </a:rPr>
              <a:t> </a:t>
            </a:r>
            <a:r>
              <a:rPr lang="en-US" sz="2400" i="0" dirty="0">
                <a:solidFill>
                  <a:srgbClr val="000000"/>
                </a:solidFill>
              </a:rPr>
              <a:t>upstream channels (up to 1 Gbps/channel)</a:t>
            </a:r>
          </a:p>
          <a:p>
            <a:pPr marL="681038" lvl="1" indent="-223838" eaLnBrk="1" hangingPunct="1">
              <a:lnSpc>
                <a:spcPct val="85000"/>
              </a:lnSpc>
              <a:spcBef>
                <a:spcPct val="20000"/>
              </a:spcBef>
              <a:buClr>
                <a:srgbClr val="000099"/>
              </a:buClr>
              <a:buSzPct val="100000"/>
              <a:buFont typeface="Wingdings" charset="0"/>
              <a:buChar char="§"/>
            </a:pPr>
            <a:r>
              <a:rPr lang="en-US" sz="2400" dirty="0">
                <a:solidFill>
                  <a:srgbClr val="C00000"/>
                </a:solidFill>
              </a:rPr>
              <a:t>multiple access: </a:t>
            </a:r>
            <a:r>
              <a:rPr lang="en-US" sz="2400" dirty="0">
                <a:solidFill>
                  <a:srgbClr val="000000"/>
                </a:solidFill>
              </a:rPr>
              <a:t>all </a:t>
            </a:r>
            <a:r>
              <a:rPr lang="en-US" sz="2400" i="0" dirty="0">
                <a:solidFill>
                  <a:srgbClr val="000000"/>
                </a:solidFill>
              </a:rPr>
              <a:t>users contend (random access) for certain upstream channel time slots; others assigned TDM</a:t>
            </a:r>
            <a:endParaRPr lang="en-US" sz="2000" i="0" dirty="0">
              <a:solidFill>
                <a:srgbClr val="000000"/>
              </a:solidFill>
            </a:endParaRPr>
          </a:p>
        </p:txBody>
      </p:sp>
      <p:grpSp>
        <p:nvGrpSpPr>
          <p:cNvPr id="357" name="Group 356">
            <a:extLst>
              <a:ext uri="{FF2B5EF4-FFF2-40B4-BE49-F238E27FC236}">
                <a16:creationId xmlns:a16="http://schemas.microsoft.com/office/drawing/2014/main" id="{13D1BCCC-AB2A-9044-A1A0-1E8585251F0D}"/>
              </a:ext>
            </a:extLst>
          </p:cNvPr>
          <p:cNvGrpSpPr/>
          <p:nvPr/>
        </p:nvGrpSpPr>
        <p:grpSpPr>
          <a:xfrm>
            <a:off x="1996700" y="3278328"/>
            <a:ext cx="466491" cy="198344"/>
            <a:chOff x="7493876" y="2774731"/>
            <a:chExt cx="1481958" cy="894622"/>
          </a:xfrm>
        </p:grpSpPr>
        <p:sp>
          <p:nvSpPr>
            <p:cNvPr id="358" name="Freeform 357">
              <a:extLst>
                <a:ext uri="{FF2B5EF4-FFF2-40B4-BE49-F238E27FC236}">
                  <a16:creationId xmlns:a16="http://schemas.microsoft.com/office/drawing/2014/main" id="{B990E23F-CCEF-174C-B3B9-03E0375F45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ea typeface="+mn-ea"/>
                  <a:cs typeface="+mn-cs"/>
                </a:rPr>
                <a:t>                   </a:t>
              </a:r>
            </a:p>
          </p:txBody>
        </p:sp>
        <p:sp>
          <p:nvSpPr>
            <p:cNvPr id="359" name="Oval 358">
              <a:extLst>
                <a:ext uri="{FF2B5EF4-FFF2-40B4-BE49-F238E27FC236}">
                  <a16:creationId xmlns:a16="http://schemas.microsoft.com/office/drawing/2014/main" id="{A25379E7-9589-B84A-A32D-7F80B0F6BE5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ea typeface="+mn-ea"/>
                  <a:cs typeface="+mn-cs"/>
                </a:rPr>
                <a:t>              </a:t>
              </a:r>
            </a:p>
          </p:txBody>
        </p:sp>
        <p:grpSp>
          <p:nvGrpSpPr>
            <p:cNvPr id="360" name="Group 359">
              <a:extLst>
                <a:ext uri="{FF2B5EF4-FFF2-40B4-BE49-F238E27FC236}">
                  <a16:creationId xmlns:a16="http://schemas.microsoft.com/office/drawing/2014/main" id="{7F49EFC4-DD6F-8E44-9F6A-19D4E0301BD0}"/>
                </a:ext>
              </a:extLst>
            </p:cNvPr>
            <p:cNvGrpSpPr/>
            <p:nvPr/>
          </p:nvGrpSpPr>
          <p:grpSpPr>
            <a:xfrm>
              <a:off x="7713663" y="2848339"/>
              <a:ext cx="1042107" cy="425543"/>
              <a:chOff x="7786941" y="2884917"/>
              <a:chExt cx="897649" cy="353919"/>
            </a:xfrm>
          </p:grpSpPr>
          <p:sp>
            <p:nvSpPr>
              <p:cNvPr id="361" name="Freeform 360">
                <a:extLst>
                  <a:ext uri="{FF2B5EF4-FFF2-40B4-BE49-F238E27FC236}">
                    <a16:creationId xmlns:a16="http://schemas.microsoft.com/office/drawing/2014/main" id="{59B9FBE3-E3DF-1B48-9335-42430A05E76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62" name="Freeform 361">
                <a:extLst>
                  <a:ext uri="{FF2B5EF4-FFF2-40B4-BE49-F238E27FC236}">
                    <a16:creationId xmlns:a16="http://schemas.microsoft.com/office/drawing/2014/main" id="{42A7CCB5-2A19-904F-9394-EE441A2B2A2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63" name="Freeform 362">
                <a:extLst>
                  <a:ext uri="{FF2B5EF4-FFF2-40B4-BE49-F238E27FC236}">
                    <a16:creationId xmlns:a16="http://schemas.microsoft.com/office/drawing/2014/main" id="{9CBE96BA-3B82-4F47-BE86-99F9C9C329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64" name="Freeform 363">
                <a:extLst>
                  <a:ext uri="{FF2B5EF4-FFF2-40B4-BE49-F238E27FC236}">
                    <a16:creationId xmlns:a16="http://schemas.microsoft.com/office/drawing/2014/main" id="{BB1D25A1-FD56-AB49-AA70-D58C92ABF5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grpSp>
      </p:grpSp>
      <p:grpSp>
        <p:nvGrpSpPr>
          <p:cNvPr id="365" name="Group 364">
            <a:extLst>
              <a:ext uri="{FF2B5EF4-FFF2-40B4-BE49-F238E27FC236}">
                <a16:creationId xmlns:a16="http://schemas.microsoft.com/office/drawing/2014/main" id="{899A8F9D-657A-004C-8F47-3039E6D80BF7}"/>
              </a:ext>
            </a:extLst>
          </p:cNvPr>
          <p:cNvGrpSpPr/>
          <p:nvPr/>
        </p:nvGrpSpPr>
        <p:grpSpPr>
          <a:xfrm>
            <a:off x="1995970" y="3548856"/>
            <a:ext cx="466491" cy="198344"/>
            <a:chOff x="7493876" y="2774731"/>
            <a:chExt cx="1481958" cy="894622"/>
          </a:xfrm>
        </p:grpSpPr>
        <p:sp>
          <p:nvSpPr>
            <p:cNvPr id="366" name="Freeform 365">
              <a:extLst>
                <a:ext uri="{FF2B5EF4-FFF2-40B4-BE49-F238E27FC236}">
                  <a16:creationId xmlns:a16="http://schemas.microsoft.com/office/drawing/2014/main" id="{39ED702E-77C1-7140-9D6D-A4B8FA6D4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ea typeface="+mn-ea"/>
                  <a:cs typeface="+mn-cs"/>
                </a:rPr>
                <a:t>                   </a:t>
              </a:r>
            </a:p>
          </p:txBody>
        </p:sp>
        <p:sp>
          <p:nvSpPr>
            <p:cNvPr id="367" name="Oval 366">
              <a:extLst>
                <a:ext uri="{FF2B5EF4-FFF2-40B4-BE49-F238E27FC236}">
                  <a16:creationId xmlns:a16="http://schemas.microsoft.com/office/drawing/2014/main" id="{DC306447-14D6-7D4B-BAB9-F738BFC477D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ea typeface="+mn-ea"/>
                  <a:cs typeface="+mn-cs"/>
                </a:rPr>
                <a:t>              </a:t>
              </a:r>
            </a:p>
          </p:txBody>
        </p:sp>
        <p:grpSp>
          <p:nvGrpSpPr>
            <p:cNvPr id="368" name="Group 367">
              <a:extLst>
                <a:ext uri="{FF2B5EF4-FFF2-40B4-BE49-F238E27FC236}">
                  <a16:creationId xmlns:a16="http://schemas.microsoft.com/office/drawing/2014/main" id="{65F45794-D357-044A-941F-EE4DFF084576}"/>
                </a:ext>
              </a:extLst>
            </p:cNvPr>
            <p:cNvGrpSpPr/>
            <p:nvPr/>
          </p:nvGrpSpPr>
          <p:grpSpPr>
            <a:xfrm>
              <a:off x="7713663" y="2848339"/>
              <a:ext cx="1042107" cy="425543"/>
              <a:chOff x="7786941" y="2884917"/>
              <a:chExt cx="897649" cy="353919"/>
            </a:xfrm>
          </p:grpSpPr>
          <p:sp>
            <p:nvSpPr>
              <p:cNvPr id="369" name="Freeform 368">
                <a:extLst>
                  <a:ext uri="{FF2B5EF4-FFF2-40B4-BE49-F238E27FC236}">
                    <a16:creationId xmlns:a16="http://schemas.microsoft.com/office/drawing/2014/main" id="{030B1D3F-BF25-1B4B-BF02-FE7930423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70" name="Freeform 369">
                <a:extLst>
                  <a:ext uri="{FF2B5EF4-FFF2-40B4-BE49-F238E27FC236}">
                    <a16:creationId xmlns:a16="http://schemas.microsoft.com/office/drawing/2014/main" id="{1C62AACD-31F0-4A45-B8EC-703AEF39CC0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71" name="Freeform 370">
                <a:extLst>
                  <a:ext uri="{FF2B5EF4-FFF2-40B4-BE49-F238E27FC236}">
                    <a16:creationId xmlns:a16="http://schemas.microsoft.com/office/drawing/2014/main" id="{0B327D71-2E0E-9A4A-94F6-F4FC284DDB6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72" name="Freeform 371">
                <a:extLst>
                  <a:ext uri="{FF2B5EF4-FFF2-40B4-BE49-F238E27FC236}">
                    <a16:creationId xmlns:a16="http://schemas.microsoft.com/office/drawing/2014/main" id="{E2B1B66D-8CCD-7F48-A406-A2B34A246B3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grpSp>
      </p:grpSp>
      <p:grpSp>
        <p:nvGrpSpPr>
          <p:cNvPr id="373" name="Group 372">
            <a:extLst>
              <a:ext uri="{FF2B5EF4-FFF2-40B4-BE49-F238E27FC236}">
                <a16:creationId xmlns:a16="http://schemas.microsoft.com/office/drawing/2014/main" id="{02A94172-ADC7-7944-BAE4-D9E3B90A75B9}"/>
              </a:ext>
            </a:extLst>
          </p:cNvPr>
          <p:cNvGrpSpPr/>
          <p:nvPr/>
        </p:nvGrpSpPr>
        <p:grpSpPr>
          <a:xfrm>
            <a:off x="2560361" y="3211972"/>
            <a:ext cx="466491" cy="198344"/>
            <a:chOff x="7493876" y="2774731"/>
            <a:chExt cx="1481958" cy="894622"/>
          </a:xfrm>
        </p:grpSpPr>
        <p:sp>
          <p:nvSpPr>
            <p:cNvPr id="374" name="Freeform 373">
              <a:extLst>
                <a:ext uri="{FF2B5EF4-FFF2-40B4-BE49-F238E27FC236}">
                  <a16:creationId xmlns:a16="http://schemas.microsoft.com/office/drawing/2014/main" id="{6B0E0549-99B8-9C40-9EB4-5C9E314D7D5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ea typeface="+mn-ea"/>
                  <a:cs typeface="+mn-cs"/>
                </a:rPr>
                <a:t>                   </a:t>
              </a:r>
            </a:p>
          </p:txBody>
        </p:sp>
        <p:sp>
          <p:nvSpPr>
            <p:cNvPr id="375" name="Oval 374">
              <a:extLst>
                <a:ext uri="{FF2B5EF4-FFF2-40B4-BE49-F238E27FC236}">
                  <a16:creationId xmlns:a16="http://schemas.microsoft.com/office/drawing/2014/main" id="{1F6D98FF-3C56-B645-AD8F-99178F5ADA2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ea typeface="+mn-ea"/>
                  <a:cs typeface="+mn-cs"/>
                </a:rPr>
                <a:t>              </a:t>
              </a:r>
            </a:p>
          </p:txBody>
        </p:sp>
        <p:grpSp>
          <p:nvGrpSpPr>
            <p:cNvPr id="376" name="Group 375">
              <a:extLst>
                <a:ext uri="{FF2B5EF4-FFF2-40B4-BE49-F238E27FC236}">
                  <a16:creationId xmlns:a16="http://schemas.microsoft.com/office/drawing/2014/main" id="{08EA1B06-2996-D84C-9ED4-6B708D553D2D}"/>
                </a:ext>
              </a:extLst>
            </p:cNvPr>
            <p:cNvGrpSpPr/>
            <p:nvPr/>
          </p:nvGrpSpPr>
          <p:grpSpPr>
            <a:xfrm>
              <a:off x="7713663" y="2848339"/>
              <a:ext cx="1042107" cy="425543"/>
              <a:chOff x="7786941" y="2884917"/>
              <a:chExt cx="897649" cy="353919"/>
            </a:xfrm>
          </p:grpSpPr>
          <p:sp>
            <p:nvSpPr>
              <p:cNvPr id="377" name="Freeform 376">
                <a:extLst>
                  <a:ext uri="{FF2B5EF4-FFF2-40B4-BE49-F238E27FC236}">
                    <a16:creationId xmlns:a16="http://schemas.microsoft.com/office/drawing/2014/main" id="{25DF6408-1B4D-C14A-B2FA-AC971CD322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78" name="Freeform 377">
                <a:extLst>
                  <a:ext uri="{FF2B5EF4-FFF2-40B4-BE49-F238E27FC236}">
                    <a16:creationId xmlns:a16="http://schemas.microsoft.com/office/drawing/2014/main" id="{11852680-3331-2049-A431-A4396CA2213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79" name="Freeform 378">
                <a:extLst>
                  <a:ext uri="{FF2B5EF4-FFF2-40B4-BE49-F238E27FC236}">
                    <a16:creationId xmlns:a16="http://schemas.microsoft.com/office/drawing/2014/main" id="{9941D3D9-5312-9D4A-9979-73051D64F12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80" name="Freeform 379">
                <a:extLst>
                  <a:ext uri="{FF2B5EF4-FFF2-40B4-BE49-F238E27FC236}">
                    <a16:creationId xmlns:a16="http://schemas.microsoft.com/office/drawing/2014/main" id="{D7BF4746-0E1C-E249-9E8A-1DC2C58F9C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grpSp>
      </p:grpSp>
      <p:grpSp>
        <p:nvGrpSpPr>
          <p:cNvPr id="381" name="Group 380">
            <a:extLst>
              <a:ext uri="{FF2B5EF4-FFF2-40B4-BE49-F238E27FC236}">
                <a16:creationId xmlns:a16="http://schemas.microsoft.com/office/drawing/2014/main" id="{A2D70DD2-1DCF-4A4A-9D19-509460C1B3E4}"/>
              </a:ext>
            </a:extLst>
          </p:cNvPr>
          <p:cNvGrpSpPr/>
          <p:nvPr/>
        </p:nvGrpSpPr>
        <p:grpSpPr>
          <a:xfrm>
            <a:off x="2699636" y="3556877"/>
            <a:ext cx="466491" cy="198344"/>
            <a:chOff x="7493876" y="2774731"/>
            <a:chExt cx="1481958" cy="894622"/>
          </a:xfrm>
        </p:grpSpPr>
        <p:sp>
          <p:nvSpPr>
            <p:cNvPr id="382" name="Freeform 381">
              <a:extLst>
                <a:ext uri="{FF2B5EF4-FFF2-40B4-BE49-F238E27FC236}">
                  <a16:creationId xmlns:a16="http://schemas.microsoft.com/office/drawing/2014/main" id="{A6288576-CB20-1C40-BCEE-E51139E04A8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ea typeface="+mn-ea"/>
                  <a:cs typeface="+mn-cs"/>
                </a:rPr>
                <a:t>                   </a:t>
              </a:r>
            </a:p>
          </p:txBody>
        </p:sp>
        <p:sp>
          <p:nvSpPr>
            <p:cNvPr id="383" name="Oval 382">
              <a:extLst>
                <a:ext uri="{FF2B5EF4-FFF2-40B4-BE49-F238E27FC236}">
                  <a16:creationId xmlns:a16="http://schemas.microsoft.com/office/drawing/2014/main" id="{8BA949C7-400B-594F-94BB-4F9FB0DA9B0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ea typeface="+mn-ea"/>
                  <a:cs typeface="+mn-cs"/>
                </a:rPr>
                <a:t>              </a:t>
              </a:r>
            </a:p>
          </p:txBody>
        </p:sp>
        <p:grpSp>
          <p:nvGrpSpPr>
            <p:cNvPr id="384" name="Group 383">
              <a:extLst>
                <a:ext uri="{FF2B5EF4-FFF2-40B4-BE49-F238E27FC236}">
                  <a16:creationId xmlns:a16="http://schemas.microsoft.com/office/drawing/2014/main" id="{274D30E0-CD07-494A-9D0F-11AFD0C73943}"/>
                </a:ext>
              </a:extLst>
            </p:cNvPr>
            <p:cNvGrpSpPr/>
            <p:nvPr/>
          </p:nvGrpSpPr>
          <p:grpSpPr>
            <a:xfrm>
              <a:off x="7713663" y="2848339"/>
              <a:ext cx="1042107" cy="425543"/>
              <a:chOff x="7786941" y="2884917"/>
              <a:chExt cx="897649" cy="353919"/>
            </a:xfrm>
          </p:grpSpPr>
          <p:sp>
            <p:nvSpPr>
              <p:cNvPr id="385" name="Freeform 384">
                <a:extLst>
                  <a:ext uri="{FF2B5EF4-FFF2-40B4-BE49-F238E27FC236}">
                    <a16:creationId xmlns:a16="http://schemas.microsoft.com/office/drawing/2014/main" id="{D105884E-4C1F-2F4F-A5C0-30E9F448664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86" name="Freeform 385">
                <a:extLst>
                  <a:ext uri="{FF2B5EF4-FFF2-40B4-BE49-F238E27FC236}">
                    <a16:creationId xmlns:a16="http://schemas.microsoft.com/office/drawing/2014/main" id="{215BF697-5FE8-C44F-A4E8-8C8546B7DDA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87" name="Freeform 386">
                <a:extLst>
                  <a:ext uri="{FF2B5EF4-FFF2-40B4-BE49-F238E27FC236}">
                    <a16:creationId xmlns:a16="http://schemas.microsoft.com/office/drawing/2014/main" id="{BFF91DEF-8B58-5544-B145-10802855DE3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388" name="Freeform 387">
                <a:extLst>
                  <a:ext uri="{FF2B5EF4-FFF2-40B4-BE49-F238E27FC236}">
                    <a16:creationId xmlns:a16="http://schemas.microsoft.com/office/drawing/2014/main" id="{4EEC82B6-B890-614F-AE52-66F327110B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grpSp>
      </p:grpSp>
      <p:cxnSp>
        <p:nvCxnSpPr>
          <p:cNvPr id="394" name="Straight Connector 393">
            <a:extLst>
              <a:ext uri="{FF2B5EF4-FFF2-40B4-BE49-F238E27FC236}">
                <a16:creationId xmlns:a16="http://schemas.microsoft.com/office/drawing/2014/main" id="{95C96F8E-4651-6447-9D97-25D2694F7190}"/>
              </a:ext>
            </a:extLst>
          </p:cNvPr>
          <p:cNvCxnSpPr>
            <a:cxnSpLocks/>
          </p:cNvCxnSpPr>
          <p:nvPr/>
        </p:nvCxnSpPr>
        <p:spPr>
          <a:xfrm>
            <a:off x="3025589" y="3307976"/>
            <a:ext cx="14029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FA41CC94-D59E-C617-BBB8-3270E32BCD66}"/>
              </a:ext>
            </a:extLst>
          </p:cNvPr>
          <p:cNvSpPr>
            <a:spLocks noGrp="1"/>
          </p:cNvSpPr>
          <p:nvPr>
            <p:ph type="title"/>
          </p:nvPr>
        </p:nvSpPr>
        <p:spPr>
          <a:xfrm>
            <a:off x="493641" y="-137748"/>
            <a:ext cx="11552583" cy="894622"/>
          </a:xfrm>
        </p:spPr>
        <p:txBody>
          <a:bodyPr>
            <a:normAutofit fontScale="90000"/>
          </a:bodyPr>
          <a:lstStyle/>
          <a:p>
            <a:r>
              <a:rPr lang="en-US" dirty="0"/>
              <a:t>Cable access network: FDM, TDM </a:t>
            </a:r>
            <a:r>
              <a:rPr lang="en-US" i="1" dirty="0"/>
              <a:t>and</a:t>
            </a:r>
            <a:r>
              <a:rPr lang="en-US" dirty="0"/>
              <a:t> random access!</a:t>
            </a:r>
          </a:p>
        </p:txBody>
      </p:sp>
    </p:spTree>
    <p:extLst>
      <p:ext uri="{BB962C8B-B14F-4D97-AF65-F5344CB8AC3E}">
        <p14:creationId xmlns:p14="http://schemas.microsoft.com/office/powerpoint/2010/main" val="223295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wipe(left)">
                                      <p:cBhvr>
                                        <p:cTn id="7" dur="90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D0996E3-B7FC-2B49-8611-D2528F10A0C7}"/>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
        <p:nvSpPr>
          <p:cNvPr id="468" name="Rectangle 4">
            <a:extLst>
              <a:ext uri="{FF2B5EF4-FFF2-40B4-BE49-F238E27FC236}">
                <a16:creationId xmlns:a16="http://schemas.microsoft.com/office/drawing/2014/main" id="{30F492A7-7038-0245-AFE3-4313112DD26F}"/>
              </a:ext>
            </a:extLst>
          </p:cNvPr>
          <p:cNvSpPr>
            <a:spLocks noChangeArrowheads="1"/>
          </p:cNvSpPr>
          <p:nvPr/>
        </p:nvSpPr>
        <p:spPr bwMode="auto">
          <a:xfrm>
            <a:off x="1417982" y="4159320"/>
            <a:ext cx="9941408" cy="228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fontAlgn="base" hangingPunct="0">
              <a:lnSpc>
                <a:spcPct val="85000"/>
              </a:lnSpc>
              <a:spcBef>
                <a:spcPct val="20000"/>
              </a:spcBef>
              <a:spcAft>
                <a:spcPct val="0"/>
              </a:spcAft>
              <a:buClr>
                <a:srgbClr val="000099"/>
              </a:buClr>
              <a:buSzPct val="65000"/>
              <a:defRPr/>
            </a:pPr>
            <a:r>
              <a:rPr lang="en-US" sz="3200" dirty="0">
                <a:solidFill>
                  <a:srgbClr val="C00000"/>
                </a:solidFill>
                <a:ea typeface="ＭＳ Ｐゴシック" charset="0"/>
              </a:rPr>
              <a:t>DOCSIS: </a:t>
            </a:r>
            <a:r>
              <a:rPr lang="en-US" sz="2800" dirty="0">
                <a:solidFill>
                  <a:srgbClr val="000000"/>
                </a:solidFill>
                <a:ea typeface="ＭＳ Ｐゴシック" charset="0"/>
              </a:rPr>
              <a:t>data over cable service interface </a:t>
            </a:r>
            <a:r>
              <a:rPr lang="en-US" sz="2800" dirty="0" err="1">
                <a:solidFill>
                  <a:srgbClr val="000000"/>
                </a:solidFill>
                <a:ea typeface="ＭＳ Ｐゴシック" charset="0"/>
              </a:rPr>
              <a:t>specificaiton</a:t>
            </a:r>
            <a:endParaRPr lang="en-US" sz="2800" b="1" dirty="0">
              <a:solidFill>
                <a:srgbClr val="000000"/>
              </a:solidFill>
              <a:ea typeface="ＭＳ Ｐゴシック" charset="0"/>
            </a:endParaRPr>
          </a:p>
          <a:p>
            <a:pPr marL="287338" indent="-222250" eaLnBrk="0" fontAlgn="base" hangingPunct="0">
              <a:lnSpc>
                <a:spcPct val="85000"/>
              </a:lnSpc>
              <a:spcBef>
                <a:spcPct val="20000"/>
              </a:spcBef>
              <a:spcAft>
                <a:spcPct val="0"/>
              </a:spcAft>
              <a:buClr>
                <a:srgbClr val="000099"/>
              </a:buClr>
              <a:buSzPct val="100000"/>
              <a:buFont typeface="Wingdings" charset="2"/>
              <a:buChar char="§"/>
              <a:defRPr/>
            </a:pPr>
            <a:r>
              <a:rPr lang="en-US" sz="2400" dirty="0">
                <a:solidFill>
                  <a:srgbClr val="000000"/>
                </a:solidFill>
                <a:ea typeface="ＭＳ Ｐゴシック" charset="0"/>
              </a:rPr>
              <a:t>FDM over upstream, downstream frequency channels</a:t>
            </a:r>
          </a:p>
          <a:p>
            <a:pPr marL="287338" indent="-222250" eaLnBrk="0" fontAlgn="base" hangingPunct="0">
              <a:lnSpc>
                <a:spcPct val="85000"/>
              </a:lnSpc>
              <a:spcBef>
                <a:spcPct val="20000"/>
              </a:spcBef>
              <a:spcAft>
                <a:spcPct val="0"/>
              </a:spcAft>
              <a:buClr>
                <a:srgbClr val="000099"/>
              </a:buClr>
              <a:buSzPct val="100000"/>
              <a:buFont typeface="Wingdings" charset="2"/>
              <a:buChar char="§"/>
              <a:defRPr/>
            </a:pPr>
            <a:r>
              <a:rPr lang="en-US" sz="2400" dirty="0">
                <a:solidFill>
                  <a:srgbClr val="000000"/>
                </a:solidFill>
                <a:ea typeface="ＭＳ Ｐゴシック" charset="0"/>
              </a:rPr>
              <a:t>TDM upstream: some slots assigned, some have contention</a:t>
            </a:r>
          </a:p>
          <a:p>
            <a:pPr marL="681038" lvl="1" indent="-223838" eaLnBrk="0" fontAlgn="base" hangingPunct="0">
              <a:lnSpc>
                <a:spcPct val="85000"/>
              </a:lnSpc>
              <a:spcBef>
                <a:spcPct val="20000"/>
              </a:spcBef>
              <a:spcAft>
                <a:spcPct val="0"/>
              </a:spcAft>
              <a:buClr>
                <a:srgbClr val="000099"/>
              </a:buClr>
              <a:buSzPct val="100000"/>
              <a:buFont typeface="Arial"/>
              <a:buChar char="•"/>
              <a:defRPr/>
            </a:pPr>
            <a:r>
              <a:rPr lang="en-US" sz="2400" dirty="0">
                <a:solidFill>
                  <a:srgbClr val="000000"/>
                </a:solidFill>
                <a:ea typeface="ＭＳ Ｐゴシック" charset="0"/>
              </a:rPr>
              <a:t>downstream MAP frame: assigns upstream slots</a:t>
            </a:r>
          </a:p>
          <a:p>
            <a:pPr marL="681038" lvl="1" indent="-223838" eaLnBrk="0" fontAlgn="base" hangingPunct="0">
              <a:lnSpc>
                <a:spcPct val="85000"/>
              </a:lnSpc>
              <a:spcBef>
                <a:spcPct val="20000"/>
              </a:spcBef>
              <a:spcAft>
                <a:spcPct val="0"/>
              </a:spcAft>
              <a:buClr>
                <a:srgbClr val="000099"/>
              </a:buClr>
              <a:buSzPct val="100000"/>
              <a:buFont typeface="Arial"/>
              <a:buChar char="•"/>
              <a:defRPr/>
            </a:pPr>
            <a:r>
              <a:rPr lang="en-US" sz="2400" dirty="0">
                <a:solidFill>
                  <a:srgbClr val="000000"/>
                </a:solidFill>
                <a:ea typeface="ＭＳ Ｐゴシック" charset="0"/>
              </a:rPr>
              <a:t>request for upstream slots (and data) transmitted random access (binary backoff) in selected slots</a:t>
            </a:r>
          </a:p>
          <a:p>
            <a:pPr marL="342900" indent="-342900" eaLnBrk="0" fontAlgn="base" hangingPunct="0">
              <a:lnSpc>
                <a:spcPct val="85000"/>
              </a:lnSpc>
              <a:spcBef>
                <a:spcPct val="20000"/>
              </a:spcBef>
              <a:spcAft>
                <a:spcPct val="0"/>
              </a:spcAft>
              <a:buClr>
                <a:srgbClr val="000099"/>
              </a:buClr>
              <a:buSzPct val="65000"/>
              <a:buFont typeface="Wingdings" charset="0"/>
              <a:buNone/>
              <a:defRPr/>
            </a:pPr>
            <a:r>
              <a:rPr lang="en-US" sz="2800" dirty="0">
                <a:solidFill>
                  <a:srgbClr val="000000"/>
                </a:solidFill>
                <a:latin typeface="Gill Sans MT" charset="0"/>
                <a:ea typeface="ＭＳ Ｐゴシック" charset="0"/>
              </a:rPr>
              <a:t> </a:t>
            </a:r>
          </a:p>
        </p:txBody>
      </p:sp>
      <p:sp>
        <p:nvSpPr>
          <p:cNvPr id="472" name="TextBox 28">
            <a:extLst>
              <a:ext uri="{FF2B5EF4-FFF2-40B4-BE49-F238E27FC236}">
                <a16:creationId xmlns:a16="http://schemas.microsoft.com/office/drawing/2014/main" id="{530C6BAF-798A-3145-979F-66B05916307B}"/>
              </a:ext>
            </a:extLst>
          </p:cNvPr>
          <p:cNvSpPr txBox="1">
            <a:spLocks noChangeArrowheads="1"/>
          </p:cNvSpPr>
          <p:nvPr/>
        </p:nvSpPr>
        <p:spPr bwMode="auto">
          <a:xfrm>
            <a:off x="7893939" y="2865737"/>
            <a:ext cx="24384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mn-lt"/>
                <a:ea typeface="ＭＳ Ｐゴシック" charset="0"/>
                <a:cs typeface="Arial" charset="0"/>
              </a:rPr>
              <a:t>Residences with cable modems</a:t>
            </a:r>
          </a:p>
        </p:txBody>
      </p:sp>
      <p:sp>
        <p:nvSpPr>
          <p:cNvPr id="473" name="Down Arrow 472">
            <a:extLst>
              <a:ext uri="{FF2B5EF4-FFF2-40B4-BE49-F238E27FC236}">
                <a16:creationId xmlns:a16="http://schemas.microsoft.com/office/drawing/2014/main" id="{41F5308B-1E51-B24E-903A-33C0E62ECFE8}"/>
              </a:ext>
            </a:extLst>
          </p:cNvPr>
          <p:cNvSpPr/>
          <p:nvPr/>
        </p:nvSpPr>
        <p:spPr bwMode="auto">
          <a:xfrm rot="16200000">
            <a:off x="6023803" y="60121"/>
            <a:ext cx="390525" cy="3606800"/>
          </a:xfrm>
          <a:prstGeom prst="downArrow">
            <a:avLst/>
          </a:prstGeom>
          <a:no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Arial"/>
            </a:endParaRPr>
          </a:p>
        </p:txBody>
      </p:sp>
      <p:sp>
        <p:nvSpPr>
          <p:cNvPr id="474" name="Down Arrow 473">
            <a:extLst>
              <a:ext uri="{FF2B5EF4-FFF2-40B4-BE49-F238E27FC236}">
                <a16:creationId xmlns:a16="http://schemas.microsoft.com/office/drawing/2014/main" id="{12B11F36-BD83-C341-8DCF-55214CB52D9C}"/>
              </a:ext>
            </a:extLst>
          </p:cNvPr>
          <p:cNvSpPr/>
          <p:nvPr/>
        </p:nvSpPr>
        <p:spPr bwMode="auto">
          <a:xfrm rot="5400000">
            <a:off x="5965066" y="485571"/>
            <a:ext cx="374650" cy="3606800"/>
          </a:xfrm>
          <a:prstGeom prst="downArrow">
            <a:avLst/>
          </a:prstGeom>
          <a:no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Arial"/>
            </a:endParaRPr>
          </a:p>
        </p:txBody>
      </p:sp>
      <p:sp>
        <p:nvSpPr>
          <p:cNvPr id="475" name="TextBox 31">
            <a:extLst>
              <a:ext uri="{FF2B5EF4-FFF2-40B4-BE49-F238E27FC236}">
                <a16:creationId xmlns:a16="http://schemas.microsoft.com/office/drawing/2014/main" id="{8585C1C8-4054-7746-B998-AF80A36AAF57}"/>
              </a:ext>
            </a:extLst>
          </p:cNvPr>
          <p:cNvSpPr txBox="1">
            <a:spLocks noChangeArrowheads="1"/>
          </p:cNvSpPr>
          <p:nvPr/>
        </p:nvSpPr>
        <p:spPr bwMode="auto">
          <a:xfrm>
            <a:off x="5271549" y="1730144"/>
            <a:ext cx="157767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mn-lt"/>
                <a:ea typeface="ＭＳ Ｐゴシック" charset="0"/>
                <a:cs typeface="Arial" charset="0"/>
              </a:rPr>
              <a:t>Downstream channel i</a:t>
            </a:r>
          </a:p>
        </p:txBody>
      </p:sp>
      <p:sp>
        <p:nvSpPr>
          <p:cNvPr id="476" name="TextBox 32">
            <a:extLst>
              <a:ext uri="{FF2B5EF4-FFF2-40B4-BE49-F238E27FC236}">
                <a16:creationId xmlns:a16="http://schemas.microsoft.com/office/drawing/2014/main" id="{92F0FB51-4401-F34E-82BD-63AA7B84F6E4}"/>
              </a:ext>
            </a:extLst>
          </p:cNvPr>
          <p:cNvSpPr txBox="1">
            <a:spLocks noChangeArrowheads="1"/>
          </p:cNvSpPr>
          <p:nvPr/>
        </p:nvSpPr>
        <p:spPr bwMode="auto">
          <a:xfrm>
            <a:off x="5414415" y="2152334"/>
            <a:ext cx="139493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mn-lt"/>
                <a:ea typeface="ＭＳ Ｐゴシック" charset="0"/>
                <a:cs typeface="Arial" charset="0"/>
              </a:rPr>
              <a:t>Upstream channel j</a:t>
            </a:r>
          </a:p>
        </p:txBody>
      </p:sp>
      <p:grpSp>
        <p:nvGrpSpPr>
          <p:cNvPr id="3" name="Group 2">
            <a:extLst>
              <a:ext uri="{FF2B5EF4-FFF2-40B4-BE49-F238E27FC236}">
                <a16:creationId xmlns:a16="http://schemas.microsoft.com/office/drawing/2014/main" id="{35862240-C3FB-4544-80A1-F56D8290CD49}"/>
              </a:ext>
            </a:extLst>
          </p:cNvPr>
          <p:cNvGrpSpPr/>
          <p:nvPr/>
        </p:nvGrpSpPr>
        <p:grpSpPr>
          <a:xfrm>
            <a:off x="5916168" y="1303951"/>
            <a:ext cx="1907860" cy="400110"/>
            <a:chOff x="5916168" y="1476227"/>
            <a:chExt cx="1907860" cy="400110"/>
          </a:xfrm>
        </p:grpSpPr>
        <p:sp>
          <p:nvSpPr>
            <p:cNvPr id="470" name="Rectangle 469">
              <a:extLst>
                <a:ext uri="{FF2B5EF4-FFF2-40B4-BE49-F238E27FC236}">
                  <a16:creationId xmlns:a16="http://schemas.microsoft.com/office/drawing/2014/main" id="{A9CE8DDF-CB5B-7943-8577-39A7BF85AD91}"/>
                </a:ext>
              </a:extLst>
            </p:cNvPr>
            <p:cNvSpPr/>
            <p:nvPr/>
          </p:nvSpPr>
          <p:spPr bwMode="auto">
            <a:xfrm>
              <a:off x="5916168" y="1495043"/>
              <a:ext cx="1047435" cy="369303"/>
            </a:xfrm>
            <a:prstGeom prst="rect">
              <a:avLst/>
            </a:prstGeom>
            <a:no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ea typeface="+mn-ea"/>
                <a:cs typeface="Arial"/>
              </a:endParaRPr>
            </a:p>
          </p:txBody>
        </p:sp>
        <p:sp>
          <p:nvSpPr>
            <p:cNvPr id="471" name="TextBox 6">
              <a:extLst>
                <a:ext uri="{FF2B5EF4-FFF2-40B4-BE49-F238E27FC236}">
                  <a16:creationId xmlns:a16="http://schemas.microsoft.com/office/drawing/2014/main" id="{4ABD2E79-8A72-D34A-9B26-D12F96E6939F}"/>
                </a:ext>
              </a:extLst>
            </p:cNvPr>
            <p:cNvSpPr txBox="1">
              <a:spLocks noChangeArrowheads="1"/>
            </p:cNvSpPr>
            <p:nvPr/>
          </p:nvSpPr>
          <p:spPr bwMode="auto">
            <a:xfrm>
              <a:off x="5920797" y="1476227"/>
              <a:ext cx="9701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defTabSz="914400" eaLnBrk="0" fontAlgn="base" latinLnBrk="0" hangingPunct="0">
                <a:lnSpc>
                  <a:spcPts val="1200"/>
                </a:lnSpc>
                <a:spcBef>
                  <a:spcPct val="0"/>
                </a:spcBef>
                <a:spcAft>
                  <a:spcPct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mn-lt"/>
                  <a:ea typeface="ＭＳ Ｐゴシック" charset="0"/>
                  <a:cs typeface="Arial" charset="0"/>
                </a:rPr>
                <a:t>MAP frame for</a:t>
              </a:r>
            </a:p>
            <a:p>
              <a:pPr marL="0" marR="0" lvl="0" indent="0" defTabSz="914400" eaLnBrk="0" fontAlgn="base" latinLnBrk="0" hangingPunct="0">
                <a:lnSpc>
                  <a:spcPts val="1200"/>
                </a:lnSpc>
                <a:spcBef>
                  <a:spcPct val="0"/>
                </a:spcBef>
                <a:spcAft>
                  <a:spcPct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mn-lt"/>
                  <a:ea typeface="ＭＳ Ｐゴシック" charset="0"/>
                  <a:cs typeface="Arial" charset="0"/>
                </a:rPr>
                <a:t>Interval [t1, t2]</a:t>
              </a:r>
            </a:p>
          </p:txBody>
        </p:sp>
        <p:pic>
          <p:nvPicPr>
            <p:cNvPr id="477" name="Picture 4">
              <a:extLst>
                <a:ext uri="{FF2B5EF4-FFF2-40B4-BE49-F238E27FC236}">
                  <a16:creationId xmlns:a16="http://schemas.microsoft.com/office/drawing/2014/main" id="{F8A47328-A2C4-2844-B768-D48108CB1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466" y="1556372"/>
              <a:ext cx="817562" cy="242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grpSp>
        <p:nvGrpSpPr>
          <p:cNvPr id="4" name="Group 3">
            <a:extLst>
              <a:ext uri="{FF2B5EF4-FFF2-40B4-BE49-F238E27FC236}">
                <a16:creationId xmlns:a16="http://schemas.microsoft.com/office/drawing/2014/main" id="{7E439FDA-8285-3846-BE5F-A2F785CA4A5C}"/>
              </a:ext>
            </a:extLst>
          </p:cNvPr>
          <p:cNvGrpSpPr/>
          <p:nvPr/>
        </p:nvGrpSpPr>
        <p:grpSpPr>
          <a:xfrm>
            <a:off x="4346093" y="2631871"/>
            <a:ext cx="4792289" cy="1258980"/>
            <a:chOff x="4346093" y="2804147"/>
            <a:chExt cx="4792289" cy="1258980"/>
          </a:xfrm>
        </p:grpSpPr>
        <p:cxnSp>
          <p:nvCxnSpPr>
            <p:cNvPr id="478" name="Straight Connector 477">
              <a:extLst>
                <a:ext uri="{FF2B5EF4-FFF2-40B4-BE49-F238E27FC236}">
                  <a16:creationId xmlns:a16="http://schemas.microsoft.com/office/drawing/2014/main" id="{FA1BE581-ED5E-614A-927B-07EC31567664}"/>
                </a:ext>
              </a:extLst>
            </p:cNvPr>
            <p:cNvCxnSpPr/>
            <p:nvPr/>
          </p:nvCxnSpPr>
          <p:spPr bwMode="auto">
            <a:xfrm>
              <a:off x="4826828" y="2997822"/>
              <a:ext cx="2755900" cy="4762"/>
            </a:xfrm>
            <a:prstGeom prst="line">
              <a:avLst/>
            </a:prstGeom>
            <a:noFill/>
            <a:ln w="12700" cap="flat" cmpd="sng" algn="ctr">
              <a:solidFill>
                <a:srgbClr val="000000"/>
              </a:solidFill>
              <a:prstDash val="solid"/>
            </a:ln>
            <a:effectLst/>
          </p:spPr>
        </p:cxnSp>
        <p:cxnSp>
          <p:nvCxnSpPr>
            <p:cNvPr id="479" name="Straight Connector 478">
              <a:extLst>
                <a:ext uri="{FF2B5EF4-FFF2-40B4-BE49-F238E27FC236}">
                  <a16:creationId xmlns:a16="http://schemas.microsoft.com/office/drawing/2014/main" id="{F1A06E48-3C9B-7D45-810D-3E3E09162C43}"/>
                </a:ext>
              </a:extLst>
            </p:cNvPr>
            <p:cNvCxnSpPr/>
            <p:nvPr/>
          </p:nvCxnSpPr>
          <p:spPr bwMode="auto">
            <a:xfrm>
              <a:off x="4885566" y="2804147"/>
              <a:ext cx="0" cy="190500"/>
            </a:xfrm>
            <a:prstGeom prst="line">
              <a:avLst/>
            </a:prstGeom>
            <a:noFill/>
            <a:ln w="12700" cap="flat" cmpd="sng" algn="ctr">
              <a:solidFill>
                <a:srgbClr val="000000"/>
              </a:solidFill>
              <a:prstDash val="solid"/>
            </a:ln>
            <a:effectLst/>
          </p:spPr>
        </p:cxnSp>
        <p:cxnSp>
          <p:nvCxnSpPr>
            <p:cNvPr id="480" name="Straight Connector 479">
              <a:extLst>
                <a:ext uri="{FF2B5EF4-FFF2-40B4-BE49-F238E27FC236}">
                  <a16:creationId xmlns:a16="http://schemas.microsoft.com/office/drawing/2014/main" id="{7B226097-38DD-FB4D-A5E9-E4BBC25FEDBE}"/>
                </a:ext>
              </a:extLst>
            </p:cNvPr>
            <p:cNvCxnSpPr/>
            <p:nvPr/>
          </p:nvCxnSpPr>
          <p:spPr bwMode="auto">
            <a:xfrm flipH="1">
              <a:off x="4971291" y="2889872"/>
              <a:ext cx="3175" cy="107950"/>
            </a:xfrm>
            <a:prstGeom prst="line">
              <a:avLst/>
            </a:prstGeom>
            <a:noFill/>
            <a:ln w="12700" cap="flat" cmpd="sng" algn="ctr">
              <a:solidFill>
                <a:srgbClr val="000000"/>
              </a:solidFill>
              <a:prstDash val="solid"/>
            </a:ln>
            <a:effectLst/>
          </p:spPr>
        </p:cxnSp>
        <p:cxnSp>
          <p:nvCxnSpPr>
            <p:cNvPr id="481" name="Straight Connector 480">
              <a:extLst>
                <a:ext uri="{FF2B5EF4-FFF2-40B4-BE49-F238E27FC236}">
                  <a16:creationId xmlns:a16="http://schemas.microsoft.com/office/drawing/2014/main" id="{A9586AA7-595C-614C-8541-D06D10BFD410}"/>
                </a:ext>
              </a:extLst>
            </p:cNvPr>
            <p:cNvCxnSpPr/>
            <p:nvPr/>
          </p:nvCxnSpPr>
          <p:spPr bwMode="auto">
            <a:xfrm flipH="1">
              <a:off x="5052253" y="2889872"/>
              <a:ext cx="3175" cy="107950"/>
            </a:xfrm>
            <a:prstGeom prst="line">
              <a:avLst/>
            </a:prstGeom>
            <a:noFill/>
            <a:ln w="12700" cap="flat" cmpd="sng" algn="ctr">
              <a:solidFill>
                <a:srgbClr val="000000"/>
              </a:solidFill>
              <a:prstDash val="solid"/>
            </a:ln>
            <a:effectLst/>
          </p:spPr>
        </p:cxnSp>
        <p:cxnSp>
          <p:nvCxnSpPr>
            <p:cNvPr id="482" name="Straight Connector 481">
              <a:extLst>
                <a:ext uri="{FF2B5EF4-FFF2-40B4-BE49-F238E27FC236}">
                  <a16:creationId xmlns:a16="http://schemas.microsoft.com/office/drawing/2014/main" id="{570F8CA2-6BC6-F147-AB7C-6CED07FED5A4}"/>
                </a:ext>
              </a:extLst>
            </p:cNvPr>
            <p:cNvCxnSpPr/>
            <p:nvPr/>
          </p:nvCxnSpPr>
          <p:spPr bwMode="auto">
            <a:xfrm flipH="1">
              <a:off x="5133216" y="2893047"/>
              <a:ext cx="1587" cy="106362"/>
            </a:xfrm>
            <a:prstGeom prst="line">
              <a:avLst/>
            </a:prstGeom>
            <a:noFill/>
            <a:ln w="12700" cap="flat" cmpd="sng" algn="ctr">
              <a:solidFill>
                <a:srgbClr val="000000"/>
              </a:solidFill>
              <a:prstDash val="solid"/>
            </a:ln>
            <a:effectLst/>
          </p:spPr>
        </p:cxnSp>
        <p:cxnSp>
          <p:nvCxnSpPr>
            <p:cNvPr id="483" name="Straight Connector 482">
              <a:extLst>
                <a:ext uri="{FF2B5EF4-FFF2-40B4-BE49-F238E27FC236}">
                  <a16:creationId xmlns:a16="http://schemas.microsoft.com/office/drawing/2014/main" id="{1347303E-7C8F-244F-ABFB-928A722EF148}"/>
                </a:ext>
              </a:extLst>
            </p:cNvPr>
            <p:cNvCxnSpPr/>
            <p:nvPr/>
          </p:nvCxnSpPr>
          <p:spPr bwMode="auto">
            <a:xfrm flipH="1">
              <a:off x="5214178" y="2893047"/>
              <a:ext cx="1588" cy="106362"/>
            </a:xfrm>
            <a:prstGeom prst="line">
              <a:avLst/>
            </a:prstGeom>
            <a:noFill/>
            <a:ln w="12700" cap="flat" cmpd="sng" algn="ctr">
              <a:solidFill>
                <a:srgbClr val="000000"/>
              </a:solidFill>
              <a:prstDash val="solid"/>
            </a:ln>
            <a:effectLst/>
          </p:spPr>
        </p:cxnSp>
        <p:cxnSp>
          <p:nvCxnSpPr>
            <p:cNvPr id="484" name="Straight Connector 483">
              <a:extLst>
                <a:ext uri="{FF2B5EF4-FFF2-40B4-BE49-F238E27FC236}">
                  <a16:creationId xmlns:a16="http://schemas.microsoft.com/office/drawing/2014/main" id="{1FD40148-3E13-5646-9236-A3CC480373DC}"/>
                </a:ext>
              </a:extLst>
            </p:cNvPr>
            <p:cNvCxnSpPr/>
            <p:nvPr/>
          </p:nvCxnSpPr>
          <p:spPr bwMode="auto">
            <a:xfrm flipH="1">
              <a:off x="5295141" y="2893047"/>
              <a:ext cx="1587" cy="106362"/>
            </a:xfrm>
            <a:prstGeom prst="line">
              <a:avLst/>
            </a:prstGeom>
            <a:noFill/>
            <a:ln w="12700" cap="flat" cmpd="sng" algn="ctr">
              <a:solidFill>
                <a:srgbClr val="000000"/>
              </a:solidFill>
              <a:prstDash val="solid"/>
            </a:ln>
            <a:effectLst/>
          </p:spPr>
        </p:cxnSp>
        <p:cxnSp>
          <p:nvCxnSpPr>
            <p:cNvPr id="485" name="Straight Connector 484">
              <a:extLst>
                <a:ext uri="{FF2B5EF4-FFF2-40B4-BE49-F238E27FC236}">
                  <a16:creationId xmlns:a16="http://schemas.microsoft.com/office/drawing/2014/main" id="{51082217-8F48-B846-A7CD-2F1BE46B3E0C}"/>
                </a:ext>
              </a:extLst>
            </p:cNvPr>
            <p:cNvCxnSpPr/>
            <p:nvPr/>
          </p:nvCxnSpPr>
          <p:spPr bwMode="auto">
            <a:xfrm flipH="1">
              <a:off x="5374516" y="2893047"/>
              <a:ext cx="3175" cy="106362"/>
            </a:xfrm>
            <a:prstGeom prst="line">
              <a:avLst/>
            </a:prstGeom>
            <a:noFill/>
            <a:ln w="12700" cap="flat" cmpd="sng" algn="ctr">
              <a:solidFill>
                <a:srgbClr val="000000"/>
              </a:solidFill>
              <a:prstDash val="solid"/>
            </a:ln>
            <a:effectLst/>
          </p:spPr>
        </p:cxnSp>
        <p:cxnSp>
          <p:nvCxnSpPr>
            <p:cNvPr id="486" name="Straight Connector 485">
              <a:extLst>
                <a:ext uri="{FF2B5EF4-FFF2-40B4-BE49-F238E27FC236}">
                  <a16:creationId xmlns:a16="http://schemas.microsoft.com/office/drawing/2014/main" id="{AB29E83A-1724-9C49-A4CD-A03257B83324}"/>
                </a:ext>
              </a:extLst>
            </p:cNvPr>
            <p:cNvCxnSpPr/>
            <p:nvPr/>
          </p:nvCxnSpPr>
          <p:spPr bwMode="auto">
            <a:xfrm flipH="1">
              <a:off x="5455478" y="2893047"/>
              <a:ext cx="3175" cy="106362"/>
            </a:xfrm>
            <a:prstGeom prst="line">
              <a:avLst/>
            </a:prstGeom>
            <a:noFill/>
            <a:ln w="12700" cap="flat" cmpd="sng" algn="ctr">
              <a:solidFill>
                <a:srgbClr val="000000"/>
              </a:solidFill>
              <a:prstDash val="solid"/>
            </a:ln>
            <a:effectLst/>
          </p:spPr>
        </p:cxnSp>
        <p:cxnSp>
          <p:nvCxnSpPr>
            <p:cNvPr id="487" name="Straight Connector 486">
              <a:extLst>
                <a:ext uri="{FF2B5EF4-FFF2-40B4-BE49-F238E27FC236}">
                  <a16:creationId xmlns:a16="http://schemas.microsoft.com/office/drawing/2014/main" id="{8D533E29-DD9B-1F45-8407-8019B1DCE1D7}"/>
                </a:ext>
              </a:extLst>
            </p:cNvPr>
            <p:cNvCxnSpPr/>
            <p:nvPr/>
          </p:nvCxnSpPr>
          <p:spPr bwMode="auto">
            <a:xfrm flipH="1">
              <a:off x="5536441" y="2893047"/>
              <a:ext cx="3175" cy="106362"/>
            </a:xfrm>
            <a:prstGeom prst="line">
              <a:avLst/>
            </a:prstGeom>
            <a:noFill/>
            <a:ln w="12700" cap="flat" cmpd="sng" algn="ctr">
              <a:solidFill>
                <a:srgbClr val="000000"/>
              </a:solidFill>
              <a:prstDash val="solid"/>
            </a:ln>
            <a:effectLst/>
          </p:spPr>
        </p:cxnSp>
        <p:cxnSp>
          <p:nvCxnSpPr>
            <p:cNvPr id="488" name="Straight Connector 487">
              <a:extLst>
                <a:ext uri="{FF2B5EF4-FFF2-40B4-BE49-F238E27FC236}">
                  <a16:creationId xmlns:a16="http://schemas.microsoft.com/office/drawing/2014/main" id="{03C4D510-E354-DC4C-B832-6CFC1ACA64A5}"/>
                </a:ext>
              </a:extLst>
            </p:cNvPr>
            <p:cNvCxnSpPr/>
            <p:nvPr/>
          </p:nvCxnSpPr>
          <p:spPr bwMode="auto">
            <a:xfrm flipH="1">
              <a:off x="5617403" y="2893047"/>
              <a:ext cx="3175" cy="106362"/>
            </a:xfrm>
            <a:prstGeom prst="line">
              <a:avLst/>
            </a:prstGeom>
            <a:noFill/>
            <a:ln w="12700" cap="flat" cmpd="sng" algn="ctr">
              <a:solidFill>
                <a:srgbClr val="000000"/>
              </a:solidFill>
              <a:prstDash val="solid"/>
            </a:ln>
            <a:effectLst/>
          </p:spPr>
        </p:cxnSp>
        <p:cxnSp>
          <p:nvCxnSpPr>
            <p:cNvPr id="489" name="Straight Connector 488">
              <a:extLst>
                <a:ext uri="{FF2B5EF4-FFF2-40B4-BE49-F238E27FC236}">
                  <a16:creationId xmlns:a16="http://schemas.microsoft.com/office/drawing/2014/main" id="{7E33BA97-BDAB-D042-9A64-FE7BADD814D9}"/>
                </a:ext>
              </a:extLst>
            </p:cNvPr>
            <p:cNvCxnSpPr/>
            <p:nvPr/>
          </p:nvCxnSpPr>
          <p:spPr bwMode="auto">
            <a:xfrm flipH="1">
              <a:off x="5706303" y="2893047"/>
              <a:ext cx="1588" cy="106362"/>
            </a:xfrm>
            <a:prstGeom prst="line">
              <a:avLst/>
            </a:prstGeom>
            <a:noFill/>
            <a:ln w="12700" cap="flat" cmpd="sng" algn="ctr">
              <a:solidFill>
                <a:srgbClr val="000000"/>
              </a:solidFill>
              <a:prstDash val="solid"/>
            </a:ln>
            <a:effectLst/>
          </p:spPr>
        </p:cxnSp>
        <p:cxnSp>
          <p:nvCxnSpPr>
            <p:cNvPr id="490" name="Straight Connector 489">
              <a:extLst>
                <a:ext uri="{FF2B5EF4-FFF2-40B4-BE49-F238E27FC236}">
                  <a16:creationId xmlns:a16="http://schemas.microsoft.com/office/drawing/2014/main" id="{4A2A7189-9E5A-C249-B0E5-AF7D76DF64AB}"/>
                </a:ext>
              </a:extLst>
            </p:cNvPr>
            <p:cNvCxnSpPr/>
            <p:nvPr/>
          </p:nvCxnSpPr>
          <p:spPr bwMode="auto">
            <a:xfrm flipH="1">
              <a:off x="5785678" y="2893047"/>
              <a:ext cx="3175" cy="106362"/>
            </a:xfrm>
            <a:prstGeom prst="line">
              <a:avLst/>
            </a:prstGeom>
            <a:noFill/>
            <a:ln w="12700" cap="flat" cmpd="sng" algn="ctr">
              <a:solidFill>
                <a:srgbClr val="000000"/>
              </a:solidFill>
              <a:prstDash val="solid"/>
            </a:ln>
            <a:effectLst/>
          </p:spPr>
        </p:cxnSp>
        <p:cxnSp>
          <p:nvCxnSpPr>
            <p:cNvPr id="491" name="Straight Connector 490">
              <a:extLst>
                <a:ext uri="{FF2B5EF4-FFF2-40B4-BE49-F238E27FC236}">
                  <a16:creationId xmlns:a16="http://schemas.microsoft.com/office/drawing/2014/main" id="{5B7D291F-10B2-8049-A8BD-3D79198FBBDA}"/>
                </a:ext>
              </a:extLst>
            </p:cNvPr>
            <p:cNvCxnSpPr/>
            <p:nvPr/>
          </p:nvCxnSpPr>
          <p:spPr bwMode="auto">
            <a:xfrm flipH="1">
              <a:off x="5866641" y="2893047"/>
              <a:ext cx="3175" cy="106362"/>
            </a:xfrm>
            <a:prstGeom prst="line">
              <a:avLst/>
            </a:prstGeom>
            <a:noFill/>
            <a:ln w="12700" cap="flat" cmpd="sng" algn="ctr">
              <a:solidFill>
                <a:srgbClr val="000000"/>
              </a:solidFill>
              <a:prstDash val="solid"/>
            </a:ln>
            <a:effectLst/>
          </p:spPr>
        </p:cxnSp>
        <p:cxnSp>
          <p:nvCxnSpPr>
            <p:cNvPr id="492" name="Straight Connector 491">
              <a:extLst>
                <a:ext uri="{FF2B5EF4-FFF2-40B4-BE49-F238E27FC236}">
                  <a16:creationId xmlns:a16="http://schemas.microsoft.com/office/drawing/2014/main" id="{1C317B8F-D212-8445-9A9C-A62060215159}"/>
                </a:ext>
              </a:extLst>
            </p:cNvPr>
            <p:cNvCxnSpPr/>
            <p:nvPr/>
          </p:nvCxnSpPr>
          <p:spPr bwMode="auto">
            <a:xfrm flipH="1">
              <a:off x="5947603" y="2893047"/>
              <a:ext cx="3175" cy="106362"/>
            </a:xfrm>
            <a:prstGeom prst="line">
              <a:avLst/>
            </a:prstGeom>
            <a:noFill/>
            <a:ln w="12700" cap="flat" cmpd="sng" algn="ctr">
              <a:solidFill>
                <a:srgbClr val="000000"/>
              </a:solidFill>
              <a:prstDash val="solid"/>
            </a:ln>
            <a:effectLst/>
          </p:spPr>
        </p:cxnSp>
        <p:cxnSp>
          <p:nvCxnSpPr>
            <p:cNvPr id="493" name="Straight Connector 492">
              <a:extLst>
                <a:ext uri="{FF2B5EF4-FFF2-40B4-BE49-F238E27FC236}">
                  <a16:creationId xmlns:a16="http://schemas.microsoft.com/office/drawing/2014/main" id="{B1490094-9D24-994C-9658-AC0440EF9F04}"/>
                </a:ext>
              </a:extLst>
            </p:cNvPr>
            <p:cNvCxnSpPr/>
            <p:nvPr/>
          </p:nvCxnSpPr>
          <p:spPr bwMode="auto">
            <a:xfrm flipH="1">
              <a:off x="6028566" y="2893047"/>
              <a:ext cx="3175" cy="106362"/>
            </a:xfrm>
            <a:prstGeom prst="line">
              <a:avLst/>
            </a:prstGeom>
            <a:noFill/>
            <a:ln w="12700" cap="flat" cmpd="sng" algn="ctr">
              <a:solidFill>
                <a:srgbClr val="000000"/>
              </a:solidFill>
              <a:prstDash val="solid"/>
            </a:ln>
            <a:effectLst/>
          </p:spPr>
        </p:cxnSp>
        <p:cxnSp>
          <p:nvCxnSpPr>
            <p:cNvPr id="494" name="Straight Connector 493">
              <a:extLst>
                <a:ext uri="{FF2B5EF4-FFF2-40B4-BE49-F238E27FC236}">
                  <a16:creationId xmlns:a16="http://schemas.microsoft.com/office/drawing/2014/main" id="{7BF5E7BB-379D-4846-A58B-3D4136BB8BA0}"/>
                </a:ext>
              </a:extLst>
            </p:cNvPr>
            <p:cNvCxnSpPr/>
            <p:nvPr/>
          </p:nvCxnSpPr>
          <p:spPr bwMode="auto">
            <a:xfrm flipH="1">
              <a:off x="6109528" y="2893047"/>
              <a:ext cx="1588" cy="106362"/>
            </a:xfrm>
            <a:prstGeom prst="line">
              <a:avLst/>
            </a:prstGeom>
            <a:noFill/>
            <a:ln w="12700" cap="flat" cmpd="sng" algn="ctr">
              <a:solidFill>
                <a:srgbClr val="000000"/>
              </a:solidFill>
              <a:prstDash val="solid"/>
            </a:ln>
            <a:effectLst/>
          </p:spPr>
        </p:cxnSp>
        <p:cxnSp>
          <p:nvCxnSpPr>
            <p:cNvPr id="495" name="Straight Connector 494">
              <a:extLst>
                <a:ext uri="{FF2B5EF4-FFF2-40B4-BE49-F238E27FC236}">
                  <a16:creationId xmlns:a16="http://schemas.microsoft.com/office/drawing/2014/main" id="{291EF189-E423-AC45-A9A4-BA291E8FEC52}"/>
                </a:ext>
              </a:extLst>
            </p:cNvPr>
            <p:cNvCxnSpPr/>
            <p:nvPr/>
          </p:nvCxnSpPr>
          <p:spPr bwMode="auto">
            <a:xfrm flipH="1">
              <a:off x="6190491" y="2893047"/>
              <a:ext cx="1587" cy="106362"/>
            </a:xfrm>
            <a:prstGeom prst="line">
              <a:avLst/>
            </a:prstGeom>
            <a:noFill/>
            <a:ln w="12700" cap="flat" cmpd="sng" algn="ctr">
              <a:solidFill>
                <a:srgbClr val="000000"/>
              </a:solidFill>
              <a:prstDash val="solid"/>
            </a:ln>
            <a:effectLst/>
          </p:spPr>
        </p:cxnSp>
        <p:cxnSp>
          <p:nvCxnSpPr>
            <p:cNvPr id="496" name="Straight Connector 495">
              <a:extLst>
                <a:ext uri="{FF2B5EF4-FFF2-40B4-BE49-F238E27FC236}">
                  <a16:creationId xmlns:a16="http://schemas.microsoft.com/office/drawing/2014/main" id="{C4EB3038-7D66-784D-A6CA-4B4C5D5A8163}"/>
                </a:ext>
              </a:extLst>
            </p:cNvPr>
            <p:cNvCxnSpPr/>
            <p:nvPr/>
          </p:nvCxnSpPr>
          <p:spPr bwMode="auto">
            <a:xfrm flipH="1">
              <a:off x="6271453" y="2893047"/>
              <a:ext cx="1588" cy="106362"/>
            </a:xfrm>
            <a:prstGeom prst="line">
              <a:avLst/>
            </a:prstGeom>
            <a:noFill/>
            <a:ln w="12700" cap="flat" cmpd="sng" algn="ctr">
              <a:solidFill>
                <a:srgbClr val="000000"/>
              </a:solidFill>
              <a:prstDash val="solid"/>
            </a:ln>
            <a:effectLst/>
          </p:spPr>
        </p:cxnSp>
        <p:cxnSp>
          <p:nvCxnSpPr>
            <p:cNvPr id="497" name="Straight Connector 496">
              <a:extLst>
                <a:ext uri="{FF2B5EF4-FFF2-40B4-BE49-F238E27FC236}">
                  <a16:creationId xmlns:a16="http://schemas.microsoft.com/office/drawing/2014/main" id="{03482880-5F89-B940-828B-6168C93CD03C}"/>
                </a:ext>
              </a:extLst>
            </p:cNvPr>
            <p:cNvCxnSpPr/>
            <p:nvPr/>
          </p:nvCxnSpPr>
          <p:spPr bwMode="auto">
            <a:xfrm flipH="1">
              <a:off x="6350828" y="2893047"/>
              <a:ext cx="3175" cy="106362"/>
            </a:xfrm>
            <a:prstGeom prst="line">
              <a:avLst/>
            </a:prstGeom>
            <a:noFill/>
            <a:ln w="12700" cap="flat" cmpd="sng" algn="ctr">
              <a:solidFill>
                <a:srgbClr val="000000"/>
              </a:solidFill>
              <a:prstDash val="solid"/>
            </a:ln>
            <a:effectLst/>
          </p:spPr>
        </p:cxnSp>
        <p:cxnSp>
          <p:nvCxnSpPr>
            <p:cNvPr id="498" name="Straight Connector 497">
              <a:extLst>
                <a:ext uri="{FF2B5EF4-FFF2-40B4-BE49-F238E27FC236}">
                  <a16:creationId xmlns:a16="http://schemas.microsoft.com/office/drawing/2014/main" id="{2C55B6F8-33DE-8D4C-83D8-670FDCDD6CC0}"/>
                </a:ext>
              </a:extLst>
            </p:cNvPr>
            <p:cNvCxnSpPr/>
            <p:nvPr/>
          </p:nvCxnSpPr>
          <p:spPr bwMode="auto">
            <a:xfrm flipH="1">
              <a:off x="6444491" y="2893047"/>
              <a:ext cx="3175" cy="106362"/>
            </a:xfrm>
            <a:prstGeom prst="line">
              <a:avLst/>
            </a:prstGeom>
            <a:noFill/>
            <a:ln w="12700" cap="flat" cmpd="sng" algn="ctr">
              <a:solidFill>
                <a:srgbClr val="000000"/>
              </a:solidFill>
              <a:prstDash val="solid"/>
            </a:ln>
            <a:effectLst/>
          </p:spPr>
        </p:cxnSp>
        <p:cxnSp>
          <p:nvCxnSpPr>
            <p:cNvPr id="499" name="Straight Connector 498">
              <a:extLst>
                <a:ext uri="{FF2B5EF4-FFF2-40B4-BE49-F238E27FC236}">
                  <a16:creationId xmlns:a16="http://schemas.microsoft.com/office/drawing/2014/main" id="{CDA21830-E307-3B4F-A30D-FBA9C134D3AF}"/>
                </a:ext>
              </a:extLst>
            </p:cNvPr>
            <p:cNvCxnSpPr/>
            <p:nvPr/>
          </p:nvCxnSpPr>
          <p:spPr bwMode="auto">
            <a:xfrm flipH="1">
              <a:off x="6533391" y="2893047"/>
              <a:ext cx="1587" cy="106362"/>
            </a:xfrm>
            <a:prstGeom prst="line">
              <a:avLst/>
            </a:prstGeom>
            <a:noFill/>
            <a:ln w="12700" cap="flat" cmpd="sng" algn="ctr">
              <a:solidFill>
                <a:srgbClr val="000000"/>
              </a:solidFill>
              <a:prstDash val="solid"/>
            </a:ln>
            <a:effectLst/>
          </p:spPr>
        </p:cxnSp>
        <p:cxnSp>
          <p:nvCxnSpPr>
            <p:cNvPr id="500" name="Straight Connector 499">
              <a:extLst>
                <a:ext uri="{FF2B5EF4-FFF2-40B4-BE49-F238E27FC236}">
                  <a16:creationId xmlns:a16="http://schemas.microsoft.com/office/drawing/2014/main" id="{7F6389F6-270F-B748-98C1-701175F616C1}"/>
                </a:ext>
              </a:extLst>
            </p:cNvPr>
            <p:cNvCxnSpPr/>
            <p:nvPr/>
          </p:nvCxnSpPr>
          <p:spPr bwMode="auto">
            <a:xfrm flipH="1">
              <a:off x="6614353" y="2893047"/>
              <a:ext cx="1588" cy="106362"/>
            </a:xfrm>
            <a:prstGeom prst="line">
              <a:avLst/>
            </a:prstGeom>
            <a:noFill/>
            <a:ln w="12700" cap="flat" cmpd="sng" algn="ctr">
              <a:solidFill>
                <a:srgbClr val="000000"/>
              </a:solidFill>
              <a:prstDash val="solid"/>
            </a:ln>
            <a:effectLst/>
          </p:spPr>
        </p:cxnSp>
        <p:cxnSp>
          <p:nvCxnSpPr>
            <p:cNvPr id="501" name="Straight Connector 500">
              <a:extLst>
                <a:ext uri="{FF2B5EF4-FFF2-40B4-BE49-F238E27FC236}">
                  <a16:creationId xmlns:a16="http://schemas.microsoft.com/office/drawing/2014/main" id="{17BDF4AD-E042-8E4A-9CCD-8C4E40205157}"/>
                </a:ext>
              </a:extLst>
            </p:cNvPr>
            <p:cNvCxnSpPr/>
            <p:nvPr/>
          </p:nvCxnSpPr>
          <p:spPr bwMode="auto">
            <a:xfrm flipH="1">
              <a:off x="6695316" y="2893047"/>
              <a:ext cx="1587" cy="106362"/>
            </a:xfrm>
            <a:prstGeom prst="line">
              <a:avLst/>
            </a:prstGeom>
            <a:noFill/>
            <a:ln w="12700" cap="flat" cmpd="sng" algn="ctr">
              <a:solidFill>
                <a:srgbClr val="000000"/>
              </a:solidFill>
              <a:prstDash val="solid"/>
            </a:ln>
            <a:effectLst/>
          </p:spPr>
        </p:cxnSp>
        <p:cxnSp>
          <p:nvCxnSpPr>
            <p:cNvPr id="502" name="Straight Connector 501">
              <a:extLst>
                <a:ext uri="{FF2B5EF4-FFF2-40B4-BE49-F238E27FC236}">
                  <a16:creationId xmlns:a16="http://schemas.microsoft.com/office/drawing/2014/main" id="{0E37C29B-C5C3-6449-89A3-09B01402DD17}"/>
                </a:ext>
              </a:extLst>
            </p:cNvPr>
            <p:cNvCxnSpPr/>
            <p:nvPr/>
          </p:nvCxnSpPr>
          <p:spPr bwMode="auto">
            <a:xfrm flipH="1">
              <a:off x="6774691" y="2893047"/>
              <a:ext cx="3175" cy="106362"/>
            </a:xfrm>
            <a:prstGeom prst="line">
              <a:avLst/>
            </a:prstGeom>
            <a:noFill/>
            <a:ln w="12700" cap="flat" cmpd="sng" algn="ctr">
              <a:solidFill>
                <a:srgbClr val="000000"/>
              </a:solidFill>
              <a:prstDash val="solid"/>
            </a:ln>
            <a:effectLst/>
          </p:spPr>
        </p:cxnSp>
        <p:cxnSp>
          <p:nvCxnSpPr>
            <p:cNvPr id="503" name="Straight Connector 502">
              <a:extLst>
                <a:ext uri="{FF2B5EF4-FFF2-40B4-BE49-F238E27FC236}">
                  <a16:creationId xmlns:a16="http://schemas.microsoft.com/office/drawing/2014/main" id="{47671E23-2987-C94F-9A5C-80114F4CA1BA}"/>
                </a:ext>
              </a:extLst>
            </p:cNvPr>
            <p:cNvCxnSpPr/>
            <p:nvPr/>
          </p:nvCxnSpPr>
          <p:spPr bwMode="auto">
            <a:xfrm flipH="1">
              <a:off x="6855653" y="2893047"/>
              <a:ext cx="3175" cy="106362"/>
            </a:xfrm>
            <a:prstGeom prst="line">
              <a:avLst/>
            </a:prstGeom>
            <a:noFill/>
            <a:ln w="12700" cap="flat" cmpd="sng" algn="ctr">
              <a:solidFill>
                <a:srgbClr val="000000"/>
              </a:solidFill>
              <a:prstDash val="solid"/>
            </a:ln>
            <a:effectLst/>
          </p:spPr>
        </p:cxnSp>
        <p:cxnSp>
          <p:nvCxnSpPr>
            <p:cNvPr id="504" name="Straight Connector 503">
              <a:extLst>
                <a:ext uri="{FF2B5EF4-FFF2-40B4-BE49-F238E27FC236}">
                  <a16:creationId xmlns:a16="http://schemas.microsoft.com/office/drawing/2014/main" id="{98D6F032-C25D-994B-899C-446B70321171}"/>
                </a:ext>
              </a:extLst>
            </p:cNvPr>
            <p:cNvCxnSpPr/>
            <p:nvPr/>
          </p:nvCxnSpPr>
          <p:spPr bwMode="auto">
            <a:xfrm flipH="1">
              <a:off x="6936616" y="2893047"/>
              <a:ext cx="3175" cy="106362"/>
            </a:xfrm>
            <a:prstGeom prst="line">
              <a:avLst/>
            </a:prstGeom>
            <a:noFill/>
            <a:ln w="12700" cap="flat" cmpd="sng" algn="ctr">
              <a:solidFill>
                <a:srgbClr val="000000"/>
              </a:solidFill>
              <a:prstDash val="solid"/>
            </a:ln>
            <a:effectLst/>
          </p:spPr>
        </p:cxnSp>
        <p:cxnSp>
          <p:nvCxnSpPr>
            <p:cNvPr id="505" name="Straight Connector 504">
              <a:extLst>
                <a:ext uri="{FF2B5EF4-FFF2-40B4-BE49-F238E27FC236}">
                  <a16:creationId xmlns:a16="http://schemas.microsoft.com/office/drawing/2014/main" id="{8DE0F531-F400-484A-9FCF-26227DB56016}"/>
                </a:ext>
              </a:extLst>
            </p:cNvPr>
            <p:cNvCxnSpPr/>
            <p:nvPr/>
          </p:nvCxnSpPr>
          <p:spPr bwMode="auto">
            <a:xfrm flipH="1">
              <a:off x="7017578" y="2893047"/>
              <a:ext cx="3175" cy="106362"/>
            </a:xfrm>
            <a:prstGeom prst="line">
              <a:avLst/>
            </a:prstGeom>
            <a:noFill/>
            <a:ln w="12700" cap="flat" cmpd="sng" algn="ctr">
              <a:solidFill>
                <a:srgbClr val="000000"/>
              </a:solidFill>
              <a:prstDash val="solid"/>
            </a:ln>
            <a:effectLst/>
          </p:spPr>
        </p:cxnSp>
        <p:cxnSp>
          <p:nvCxnSpPr>
            <p:cNvPr id="506" name="Straight Connector 505">
              <a:extLst>
                <a:ext uri="{FF2B5EF4-FFF2-40B4-BE49-F238E27FC236}">
                  <a16:creationId xmlns:a16="http://schemas.microsoft.com/office/drawing/2014/main" id="{ADB6B9A5-7441-814F-85CA-C17DA13E9CF2}"/>
                </a:ext>
              </a:extLst>
            </p:cNvPr>
            <p:cNvCxnSpPr/>
            <p:nvPr/>
          </p:nvCxnSpPr>
          <p:spPr bwMode="auto">
            <a:xfrm flipH="1">
              <a:off x="7098541" y="2893047"/>
              <a:ext cx="1587" cy="106362"/>
            </a:xfrm>
            <a:prstGeom prst="line">
              <a:avLst/>
            </a:prstGeom>
            <a:noFill/>
            <a:ln w="12700" cap="flat" cmpd="sng" algn="ctr">
              <a:solidFill>
                <a:srgbClr val="000000"/>
              </a:solidFill>
              <a:prstDash val="solid"/>
            </a:ln>
            <a:effectLst/>
          </p:spPr>
        </p:cxnSp>
        <p:cxnSp>
          <p:nvCxnSpPr>
            <p:cNvPr id="507" name="Straight Connector 506">
              <a:extLst>
                <a:ext uri="{FF2B5EF4-FFF2-40B4-BE49-F238E27FC236}">
                  <a16:creationId xmlns:a16="http://schemas.microsoft.com/office/drawing/2014/main" id="{51DBE608-CE92-234E-AA58-852D682BFC71}"/>
                </a:ext>
              </a:extLst>
            </p:cNvPr>
            <p:cNvCxnSpPr/>
            <p:nvPr/>
          </p:nvCxnSpPr>
          <p:spPr bwMode="auto">
            <a:xfrm flipH="1">
              <a:off x="7179503" y="2893047"/>
              <a:ext cx="1588" cy="106362"/>
            </a:xfrm>
            <a:prstGeom prst="line">
              <a:avLst/>
            </a:prstGeom>
            <a:noFill/>
            <a:ln w="12700" cap="flat" cmpd="sng" algn="ctr">
              <a:solidFill>
                <a:srgbClr val="000000"/>
              </a:solidFill>
              <a:prstDash val="solid"/>
            </a:ln>
            <a:effectLst/>
          </p:spPr>
        </p:cxnSp>
        <p:cxnSp>
          <p:nvCxnSpPr>
            <p:cNvPr id="508" name="Straight Connector 507">
              <a:extLst>
                <a:ext uri="{FF2B5EF4-FFF2-40B4-BE49-F238E27FC236}">
                  <a16:creationId xmlns:a16="http://schemas.microsoft.com/office/drawing/2014/main" id="{C5704CE3-E8E0-7741-ABA8-0EAD4765139C}"/>
                </a:ext>
              </a:extLst>
            </p:cNvPr>
            <p:cNvCxnSpPr/>
            <p:nvPr/>
          </p:nvCxnSpPr>
          <p:spPr bwMode="auto">
            <a:xfrm>
              <a:off x="7274753" y="2808719"/>
              <a:ext cx="0" cy="190500"/>
            </a:xfrm>
            <a:prstGeom prst="line">
              <a:avLst/>
            </a:prstGeom>
            <a:noFill/>
            <a:ln w="12700" cap="flat" cmpd="sng" algn="ctr">
              <a:solidFill>
                <a:srgbClr val="000000"/>
              </a:solidFill>
              <a:prstDash val="solid"/>
            </a:ln>
            <a:effectLst/>
          </p:spPr>
        </p:cxnSp>
        <p:sp>
          <p:nvSpPr>
            <p:cNvPr id="509" name="TextBox 65">
              <a:extLst>
                <a:ext uri="{FF2B5EF4-FFF2-40B4-BE49-F238E27FC236}">
                  <a16:creationId xmlns:a16="http://schemas.microsoft.com/office/drawing/2014/main" id="{29762E37-E0D2-9B4F-8787-019BC4410A6D}"/>
                </a:ext>
              </a:extLst>
            </p:cNvPr>
            <p:cNvSpPr txBox="1">
              <a:spLocks noChangeArrowheads="1"/>
            </p:cNvSpPr>
            <p:nvPr/>
          </p:nvSpPr>
          <p:spPr bwMode="auto">
            <a:xfrm>
              <a:off x="4765167" y="3049834"/>
              <a:ext cx="32252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mn-lt"/>
                  <a:ea typeface="ＭＳ Ｐゴシック" charset="0"/>
                  <a:cs typeface="Arial" charset="0"/>
                </a:rPr>
                <a:t>t</a:t>
              </a:r>
              <a:r>
                <a:rPr kumimoji="0" lang="en-US" sz="1600" b="0" i="1" u="none" strike="noStrike" kern="0" cap="none" spc="0" normalizeH="0" baseline="-25000" noProof="0" dirty="0">
                  <a:ln>
                    <a:noFill/>
                  </a:ln>
                  <a:solidFill>
                    <a:srgbClr val="000000"/>
                  </a:solidFill>
                  <a:effectLst/>
                  <a:uLnTx/>
                  <a:uFillTx/>
                  <a:latin typeface="+mn-lt"/>
                  <a:ea typeface="ＭＳ Ｐゴシック" charset="0"/>
                  <a:cs typeface="Arial" charset="0"/>
                </a:rPr>
                <a:t>1</a:t>
              </a:r>
            </a:p>
          </p:txBody>
        </p:sp>
        <p:sp>
          <p:nvSpPr>
            <p:cNvPr id="510" name="TextBox 66">
              <a:extLst>
                <a:ext uri="{FF2B5EF4-FFF2-40B4-BE49-F238E27FC236}">
                  <a16:creationId xmlns:a16="http://schemas.microsoft.com/office/drawing/2014/main" id="{672B81FF-05EB-A44E-99EC-CDEC2A267B97}"/>
                </a:ext>
              </a:extLst>
            </p:cNvPr>
            <p:cNvSpPr txBox="1">
              <a:spLocks noChangeArrowheads="1"/>
            </p:cNvSpPr>
            <p:nvPr/>
          </p:nvSpPr>
          <p:spPr bwMode="auto">
            <a:xfrm>
              <a:off x="7160369" y="3047418"/>
              <a:ext cx="32252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mn-lt"/>
                  <a:ea typeface="ＭＳ Ｐゴシック" charset="0"/>
                  <a:cs typeface="Arial" charset="0"/>
                </a:rPr>
                <a:t>t</a:t>
              </a:r>
              <a:r>
                <a:rPr kumimoji="0" lang="en-US" sz="1600" b="0" i="1" u="none" strike="noStrike" kern="0" cap="none" spc="0" normalizeH="0" baseline="-25000" noProof="0" dirty="0">
                  <a:ln>
                    <a:noFill/>
                  </a:ln>
                  <a:solidFill>
                    <a:srgbClr val="000000"/>
                  </a:solidFill>
                  <a:effectLst/>
                  <a:uLnTx/>
                  <a:uFillTx/>
                  <a:latin typeface="+mn-lt"/>
                  <a:ea typeface="ＭＳ Ｐゴシック" charset="0"/>
                  <a:cs typeface="Arial" charset="0"/>
                </a:rPr>
                <a:t>2</a:t>
              </a:r>
            </a:p>
          </p:txBody>
        </p:sp>
        <p:cxnSp>
          <p:nvCxnSpPr>
            <p:cNvPr id="511" name="Straight Connector 510">
              <a:extLst>
                <a:ext uri="{FF2B5EF4-FFF2-40B4-BE49-F238E27FC236}">
                  <a16:creationId xmlns:a16="http://schemas.microsoft.com/office/drawing/2014/main" id="{5EE4FD1E-648C-8E44-92AB-E87DCA4DABB5}"/>
                </a:ext>
              </a:extLst>
            </p:cNvPr>
            <p:cNvCxnSpPr/>
            <p:nvPr/>
          </p:nvCxnSpPr>
          <p:spPr bwMode="auto">
            <a:xfrm>
              <a:off x="4877628" y="3081959"/>
              <a:ext cx="577850" cy="3175"/>
            </a:xfrm>
            <a:prstGeom prst="line">
              <a:avLst/>
            </a:prstGeom>
            <a:noFill/>
            <a:ln w="9525" cap="flat" cmpd="sng" algn="ctr">
              <a:solidFill>
                <a:schemeClr val="tx1"/>
              </a:solidFill>
              <a:prstDash val="solid"/>
              <a:headEnd type="triangle"/>
              <a:tailEnd type="triangle"/>
            </a:ln>
            <a:effectLst/>
          </p:spPr>
        </p:cxnSp>
        <p:cxnSp>
          <p:nvCxnSpPr>
            <p:cNvPr id="512" name="Straight Connector 511">
              <a:extLst>
                <a:ext uri="{FF2B5EF4-FFF2-40B4-BE49-F238E27FC236}">
                  <a16:creationId xmlns:a16="http://schemas.microsoft.com/office/drawing/2014/main" id="{8F4CAE3E-ADB0-6F42-8B27-AADC5378C819}"/>
                </a:ext>
              </a:extLst>
            </p:cNvPr>
            <p:cNvCxnSpPr/>
            <p:nvPr/>
          </p:nvCxnSpPr>
          <p:spPr bwMode="auto">
            <a:xfrm>
              <a:off x="5445953" y="3088309"/>
              <a:ext cx="1870075" cy="1588"/>
            </a:xfrm>
            <a:prstGeom prst="line">
              <a:avLst/>
            </a:prstGeom>
            <a:noFill/>
            <a:ln w="9525" cap="flat" cmpd="sng" algn="ctr">
              <a:solidFill>
                <a:schemeClr val="tx1"/>
              </a:solidFill>
              <a:prstDash val="solid"/>
              <a:headEnd type="triangle"/>
              <a:tailEnd type="triangle"/>
            </a:ln>
            <a:effectLst/>
          </p:spPr>
        </p:cxnSp>
        <p:cxnSp>
          <p:nvCxnSpPr>
            <p:cNvPr id="513" name="Straight Connector 512">
              <a:extLst>
                <a:ext uri="{FF2B5EF4-FFF2-40B4-BE49-F238E27FC236}">
                  <a16:creationId xmlns:a16="http://schemas.microsoft.com/office/drawing/2014/main" id="{39216253-29EB-B543-8583-10EDECE59C17}"/>
                </a:ext>
              </a:extLst>
            </p:cNvPr>
            <p:cNvCxnSpPr/>
            <p:nvPr/>
          </p:nvCxnSpPr>
          <p:spPr bwMode="auto">
            <a:xfrm>
              <a:off x="5166553" y="3135934"/>
              <a:ext cx="4763" cy="512763"/>
            </a:xfrm>
            <a:prstGeom prst="line">
              <a:avLst/>
            </a:prstGeom>
            <a:noFill/>
            <a:ln w="9525" cap="flat" cmpd="sng" algn="ctr">
              <a:solidFill>
                <a:schemeClr val="tx1"/>
              </a:solidFill>
              <a:prstDash val="solid"/>
            </a:ln>
            <a:effectLst/>
          </p:spPr>
        </p:cxnSp>
        <p:cxnSp>
          <p:nvCxnSpPr>
            <p:cNvPr id="514" name="Straight Connector 513">
              <a:extLst>
                <a:ext uri="{FF2B5EF4-FFF2-40B4-BE49-F238E27FC236}">
                  <a16:creationId xmlns:a16="http://schemas.microsoft.com/office/drawing/2014/main" id="{550F8C2A-CFB1-B24B-8DE1-2AA6F6D91695}"/>
                </a:ext>
              </a:extLst>
            </p:cNvPr>
            <p:cNvCxnSpPr/>
            <p:nvPr/>
          </p:nvCxnSpPr>
          <p:spPr bwMode="auto">
            <a:xfrm>
              <a:off x="6339716" y="3143872"/>
              <a:ext cx="6350" cy="514350"/>
            </a:xfrm>
            <a:prstGeom prst="line">
              <a:avLst/>
            </a:prstGeom>
            <a:noFill/>
            <a:ln w="9525" cap="flat" cmpd="sng" algn="ctr">
              <a:solidFill>
                <a:schemeClr val="tx1"/>
              </a:solidFill>
              <a:prstDash val="solid"/>
            </a:ln>
            <a:effectLst/>
          </p:spPr>
        </p:cxnSp>
        <p:sp>
          <p:nvSpPr>
            <p:cNvPr id="515" name="TextBox 71">
              <a:extLst>
                <a:ext uri="{FF2B5EF4-FFF2-40B4-BE49-F238E27FC236}">
                  <a16:creationId xmlns:a16="http://schemas.microsoft.com/office/drawing/2014/main" id="{5019C175-DB78-7C48-BB28-C76354C29A9E}"/>
                </a:ext>
              </a:extLst>
            </p:cNvPr>
            <p:cNvSpPr txBox="1">
              <a:spLocks noChangeArrowheads="1"/>
            </p:cNvSpPr>
            <p:nvPr/>
          </p:nvSpPr>
          <p:spPr bwMode="auto">
            <a:xfrm>
              <a:off x="6243039" y="3601462"/>
              <a:ext cx="289534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mn-lt"/>
                  <a:ea typeface="ＭＳ Ｐゴシック" charset="0"/>
                  <a:cs typeface="Arial" charset="0"/>
                </a:rPr>
                <a:t>Assigned minislots containing cable modem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mn-lt"/>
                  <a:ea typeface="ＭＳ Ｐゴシック" charset="0"/>
                  <a:cs typeface="Arial" charset="0"/>
                </a:rPr>
                <a:t>upstream data frames</a:t>
              </a:r>
            </a:p>
          </p:txBody>
        </p:sp>
        <p:sp>
          <p:nvSpPr>
            <p:cNvPr id="516" name="TextBox 72">
              <a:extLst>
                <a:ext uri="{FF2B5EF4-FFF2-40B4-BE49-F238E27FC236}">
                  <a16:creationId xmlns:a16="http://schemas.microsoft.com/office/drawing/2014/main" id="{60680827-C214-C140-BAFD-FAC72AD7527E}"/>
                </a:ext>
              </a:extLst>
            </p:cNvPr>
            <p:cNvSpPr txBox="1">
              <a:spLocks noChangeArrowheads="1"/>
            </p:cNvSpPr>
            <p:nvPr/>
          </p:nvSpPr>
          <p:spPr bwMode="auto">
            <a:xfrm>
              <a:off x="4346093" y="3599875"/>
              <a:ext cx="17107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mn-lt"/>
                  <a:ea typeface="ＭＳ Ｐゴシック" charset="0"/>
                  <a:cs typeface="Arial" charset="0"/>
                </a:rPr>
                <a:t>Minislots containing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mn-lt"/>
                  <a:ea typeface="ＭＳ Ｐゴシック" charset="0"/>
                  <a:cs typeface="Arial" charset="0"/>
                </a:rPr>
                <a:t>minislots request frames</a:t>
              </a:r>
            </a:p>
          </p:txBody>
        </p:sp>
      </p:grpSp>
      <p:sp>
        <p:nvSpPr>
          <p:cNvPr id="517" name="Rectangle 44">
            <a:extLst>
              <a:ext uri="{FF2B5EF4-FFF2-40B4-BE49-F238E27FC236}">
                <a16:creationId xmlns:a16="http://schemas.microsoft.com/office/drawing/2014/main" id="{6C2C886A-C69A-164C-A254-9290730C2164}"/>
              </a:ext>
            </a:extLst>
          </p:cNvPr>
          <p:cNvSpPr>
            <a:spLocks noChangeArrowheads="1"/>
          </p:cNvSpPr>
          <p:nvPr/>
        </p:nvSpPr>
        <p:spPr bwMode="auto">
          <a:xfrm>
            <a:off x="3197880" y="1789944"/>
            <a:ext cx="955617" cy="699947"/>
          </a:xfrm>
          <a:prstGeom prst="rect">
            <a:avLst/>
          </a:prstGeom>
          <a:noFill/>
          <a:ln w="9525">
            <a:solidFill>
              <a:srgbClr val="000000"/>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endParaRPr>
          </a:p>
        </p:txBody>
      </p:sp>
      <p:sp>
        <p:nvSpPr>
          <p:cNvPr id="518" name="Text Box 45">
            <a:extLst>
              <a:ext uri="{FF2B5EF4-FFF2-40B4-BE49-F238E27FC236}">
                <a16:creationId xmlns:a16="http://schemas.microsoft.com/office/drawing/2014/main" id="{9D972BBE-001E-6B4E-BE85-D72ADFDEE75D}"/>
              </a:ext>
            </a:extLst>
          </p:cNvPr>
          <p:cNvSpPr txBox="1">
            <a:spLocks noChangeArrowheads="1"/>
          </p:cNvSpPr>
          <p:nvPr/>
        </p:nvSpPr>
        <p:spPr bwMode="auto">
          <a:xfrm>
            <a:off x="2558153" y="2521231"/>
            <a:ext cx="1925520" cy="294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rPr>
              <a:t>cable headend</a:t>
            </a:r>
          </a:p>
        </p:txBody>
      </p:sp>
      <p:sp>
        <p:nvSpPr>
          <p:cNvPr id="519" name="Text Box 126">
            <a:extLst>
              <a:ext uri="{FF2B5EF4-FFF2-40B4-BE49-F238E27FC236}">
                <a16:creationId xmlns:a16="http://schemas.microsoft.com/office/drawing/2014/main" id="{40C89C51-54CF-6149-BF3C-4AB4AE7EF3A9}"/>
              </a:ext>
            </a:extLst>
          </p:cNvPr>
          <p:cNvSpPr txBox="1">
            <a:spLocks noChangeArrowheads="1"/>
          </p:cNvSpPr>
          <p:nvPr/>
        </p:nvSpPr>
        <p:spPr bwMode="auto">
          <a:xfrm>
            <a:off x="3169132" y="1758746"/>
            <a:ext cx="9509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CMTS</a:t>
            </a:r>
          </a:p>
        </p:txBody>
      </p:sp>
      <p:sp>
        <p:nvSpPr>
          <p:cNvPr id="520" name="AutoShape 127">
            <a:extLst>
              <a:ext uri="{FF2B5EF4-FFF2-40B4-BE49-F238E27FC236}">
                <a16:creationId xmlns:a16="http://schemas.microsoft.com/office/drawing/2014/main" id="{1F07E4A1-CBDE-A744-8C41-C87B8631835E}"/>
              </a:ext>
            </a:extLst>
          </p:cNvPr>
          <p:cNvSpPr>
            <a:spLocks noChangeArrowheads="1"/>
          </p:cNvSpPr>
          <p:nvPr/>
        </p:nvSpPr>
        <p:spPr bwMode="auto">
          <a:xfrm>
            <a:off x="3102803" y="1526971"/>
            <a:ext cx="1206500" cy="261937"/>
          </a:xfrm>
          <a:prstGeom prst="triangle">
            <a:avLst>
              <a:gd name="adj" fmla="val 50000"/>
            </a:avLst>
          </a:prstGeom>
          <a:noFill/>
          <a:ln w="9525">
            <a:solidFill>
              <a:srgbClr val="000000"/>
            </a:solidFill>
            <a:prstDash val="dash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521" name="Picture 6">
            <a:extLst>
              <a:ext uri="{FF2B5EF4-FFF2-40B4-BE49-F238E27FC236}">
                <a16:creationId xmlns:a16="http://schemas.microsoft.com/office/drawing/2014/main" id="{4376DD4A-B734-5944-BE29-62E198B7D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9391" y="1914321"/>
            <a:ext cx="258762" cy="52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522" name="Group 77">
            <a:extLst>
              <a:ext uri="{FF2B5EF4-FFF2-40B4-BE49-F238E27FC236}">
                <a16:creationId xmlns:a16="http://schemas.microsoft.com/office/drawing/2014/main" id="{A40260AC-CA2F-2D44-AF02-AE55FA2A1692}"/>
              </a:ext>
            </a:extLst>
          </p:cNvPr>
          <p:cNvGrpSpPr>
            <a:grpSpLocks/>
          </p:cNvGrpSpPr>
          <p:nvPr/>
        </p:nvGrpSpPr>
        <p:grpSpPr bwMode="auto">
          <a:xfrm flipH="1">
            <a:off x="8068939" y="1185658"/>
            <a:ext cx="1034751" cy="625054"/>
            <a:chOff x="-490" y="1664"/>
            <a:chExt cx="1429" cy="842"/>
          </a:xfrm>
        </p:grpSpPr>
        <p:sp>
          <p:nvSpPr>
            <p:cNvPr id="574" name="AutoShape 78">
              <a:extLst>
                <a:ext uri="{FF2B5EF4-FFF2-40B4-BE49-F238E27FC236}">
                  <a16:creationId xmlns:a16="http://schemas.microsoft.com/office/drawing/2014/main" id="{69B447BD-A5C5-3148-A5E8-F63E89B9845F}"/>
                </a:ext>
              </a:extLst>
            </p:cNvPr>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575" name="Group 79">
              <a:extLst>
                <a:ext uri="{FF2B5EF4-FFF2-40B4-BE49-F238E27FC236}">
                  <a16:creationId xmlns:a16="http://schemas.microsoft.com/office/drawing/2014/main" id="{49554019-867B-8F43-859C-650693EF1342}"/>
                </a:ext>
              </a:extLst>
            </p:cNvPr>
            <p:cNvGrpSpPr>
              <a:grpSpLocks/>
            </p:cNvGrpSpPr>
            <p:nvPr/>
          </p:nvGrpSpPr>
          <p:grpSpPr bwMode="auto">
            <a:xfrm>
              <a:off x="-427" y="1737"/>
              <a:ext cx="1217" cy="769"/>
              <a:chOff x="-427" y="1737"/>
              <a:chExt cx="1217" cy="769"/>
            </a:xfrm>
          </p:grpSpPr>
          <p:sp>
            <p:nvSpPr>
              <p:cNvPr id="576" name="Rectangle 80">
                <a:extLst>
                  <a:ext uri="{FF2B5EF4-FFF2-40B4-BE49-F238E27FC236}">
                    <a16:creationId xmlns:a16="http://schemas.microsoft.com/office/drawing/2014/main" id="{C6EE8CED-F565-914C-BBDB-D84F589F3DBE}"/>
                  </a:ext>
                </a:extLst>
              </p:cNvPr>
              <p:cNvSpPr>
                <a:spLocks noChangeArrowheads="1"/>
              </p:cNvSpPr>
              <p:nvPr/>
            </p:nvSpPr>
            <p:spPr bwMode="auto">
              <a:xfrm>
                <a:off x="-336" y="1923"/>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77" name="Line 7">
                <a:extLst>
                  <a:ext uri="{FF2B5EF4-FFF2-40B4-BE49-F238E27FC236}">
                    <a16:creationId xmlns:a16="http://schemas.microsoft.com/office/drawing/2014/main" id="{3CD80374-CE69-DF45-BC3F-16D87AED9CFA}"/>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578" name="Group 82">
                <a:extLst>
                  <a:ext uri="{FF2B5EF4-FFF2-40B4-BE49-F238E27FC236}">
                    <a16:creationId xmlns:a16="http://schemas.microsoft.com/office/drawing/2014/main" id="{3D9E71BE-71E6-7945-A151-29E18B90696D}"/>
                  </a:ext>
                </a:extLst>
              </p:cNvPr>
              <p:cNvGrpSpPr>
                <a:grpSpLocks/>
              </p:cNvGrpSpPr>
              <p:nvPr/>
            </p:nvGrpSpPr>
            <p:grpSpPr bwMode="auto">
              <a:xfrm>
                <a:off x="68" y="2192"/>
                <a:ext cx="387" cy="139"/>
                <a:chOff x="322" y="890"/>
                <a:chExt cx="872" cy="339"/>
              </a:xfrm>
            </p:grpSpPr>
            <p:sp>
              <p:nvSpPr>
                <p:cNvPr id="584" name="Rectangle 83">
                  <a:extLst>
                    <a:ext uri="{FF2B5EF4-FFF2-40B4-BE49-F238E27FC236}">
                      <a16:creationId xmlns:a16="http://schemas.microsoft.com/office/drawing/2014/main" id="{5F2E06AA-2CF4-5F49-ABAA-4455C7CB2DB6}"/>
                    </a:ext>
                  </a:extLst>
                </p:cNvPr>
                <p:cNvSpPr>
                  <a:spLocks noChangeArrowheads="1"/>
                </p:cNvSpPr>
                <p:nvPr/>
              </p:nvSpPr>
              <p:spPr bwMode="auto">
                <a:xfrm>
                  <a:off x="340" y="1000"/>
                  <a:ext cx="850"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85" name="Rectangle 84">
                  <a:extLst>
                    <a:ext uri="{FF2B5EF4-FFF2-40B4-BE49-F238E27FC236}">
                      <a16:creationId xmlns:a16="http://schemas.microsoft.com/office/drawing/2014/main" id="{910D8E1A-C35E-5848-BA99-FF0D9FD57BE1}"/>
                    </a:ext>
                  </a:extLst>
                </p:cNvPr>
                <p:cNvSpPr>
                  <a:spLocks noChangeArrowheads="1"/>
                </p:cNvSpPr>
                <p:nvPr/>
              </p:nvSpPr>
              <p:spPr bwMode="auto">
                <a:xfrm>
                  <a:off x="409" y="1073"/>
                  <a:ext cx="40"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86" name="Rectangle 85">
                  <a:extLst>
                    <a:ext uri="{FF2B5EF4-FFF2-40B4-BE49-F238E27FC236}">
                      <a16:creationId xmlns:a16="http://schemas.microsoft.com/office/drawing/2014/main" id="{5B393F0C-CAE5-384E-8227-43F674401CB0}"/>
                    </a:ext>
                  </a:extLst>
                </p:cNvPr>
                <p:cNvSpPr>
                  <a:spLocks noChangeArrowheads="1"/>
                </p:cNvSpPr>
                <p:nvPr/>
              </p:nvSpPr>
              <p:spPr bwMode="auto">
                <a:xfrm>
                  <a:off x="468" y="1073"/>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87" name="Rectangle 86">
                  <a:extLst>
                    <a:ext uri="{FF2B5EF4-FFF2-40B4-BE49-F238E27FC236}">
                      <a16:creationId xmlns:a16="http://schemas.microsoft.com/office/drawing/2014/main" id="{520EC3B0-5E20-6249-AE3B-DD1B7D3805DB}"/>
                    </a:ext>
                  </a:extLst>
                </p:cNvPr>
                <p:cNvSpPr>
                  <a:spLocks noChangeArrowheads="1"/>
                </p:cNvSpPr>
                <p:nvPr/>
              </p:nvSpPr>
              <p:spPr bwMode="auto">
                <a:xfrm>
                  <a:off x="537" y="1068"/>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88" name="Rectangle 87">
                  <a:extLst>
                    <a:ext uri="{FF2B5EF4-FFF2-40B4-BE49-F238E27FC236}">
                      <a16:creationId xmlns:a16="http://schemas.microsoft.com/office/drawing/2014/main" id="{586947F8-C2B3-F049-B4B8-90D5A1EAD6DD}"/>
                    </a:ext>
                  </a:extLst>
                </p:cNvPr>
                <p:cNvSpPr>
                  <a:spLocks noChangeArrowheads="1"/>
                </p:cNvSpPr>
                <p:nvPr/>
              </p:nvSpPr>
              <p:spPr bwMode="auto">
                <a:xfrm>
                  <a:off x="616" y="1068"/>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89" name="AutoShape 88">
                  <a:extLst>
                    <a:ext uri="{FF2B5EF4-FFF2-40B4-BE49-F238E27FC236}">
                      <a16:creationId xmlns:a16="http://schemas.microsoft.com/office/drawing/2014/main" id="{5543A92C-5C91-A543-9BD0-82F864DC7E5F}"/>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pic>
            <p:nvPicPr>
              <p:cNvPr id="579" name="Picture 89" descr="desktop_computer_stylized_small">
                <a:extLst>
                  <a:ext uri="{FF2B5EF4-FFF2-40B4-BE49-F238E27FC236}">
                    <a16:creationId xmlns:a16="http://schemas.microsoft.com/office/drawing/2014/main" id="{B906B6ED-402F-4449-BA66-BD87EB253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0" name="Rectangle 90">
                <a:extLst>
                  <a:ext uri="{FF2B5EF4-FFF2-40B4-BE49-F238E27FC236}">
                    <a16:creationId xmlns:a16="http://schemas.microsoft.com/office/drawing/2014/main" id="{1A819698-C764-174E-8C3B-87DFB4BDE757}"/>
                  </a:ext>
                </a:extLst>
              </p:cNvPr>
              <p:cNvSpPr>
                <a:spLocks noChangeArrowheads="1"/>
              </p:cNvSpPr>
              <p:nvPr/>
            </p:nvSpPr>
            <p:spPr bwMode="auto">
              <a:xfrm>
                <a:off x="530" y="2233"/>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81" name="Freeform 91">
                <a:extLst>
                  <a:ext uri="{FF2B5EF4-FFF2-40B4-BE49-F238E27FC236}">
                    <a16:creationId xmlns:a16="http://schemas.microsoft.com/office/drawing/2014/main" id="{A6837B9A-B4D5-9F43-B186-202DF5D0543B}"/>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582" name="Line 92">
                <a:extLst>
                  <a:ext uri="{FF2B5EF4-FFF2-40B4-BE49-F238E27FC236}">
                    <a16:creationId xmlns:a16="http://schemas.microsoft.com/office/drawing/2014/main" id="{F6BB46D7-B8BF-A846-AE8B-94D314002EEB}"/>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583" name="Picture 93" descr="tv">
                <a:extLst>
                  <a:ext uri="{FF2B5EF4-FFF2-40B4-BE49-F238E27FC236}">
                    <a16:creationId xmlns:a16="http://schemas.microsoft.com/office/drawing/2014/main" id="{411DDBF4-1EEB-D440-87F4-9EB524511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523" name="Group 77">
            <a:extLst>
              <a:ext uri="{FF2B5EF4-FFF2-40B4-BE49-F238E27FC236}">
                <a16:creationId xmlns:a16="http://schemas.microsoft.com/office/drawing/2014/main" id="{9777AC37-7438-7943-9796-8FA6C75347BD}"/>
              </a:ext>
            </a:extLst>
          </p:cNvPr>
          <p:cNvGrpSpPr>
            <a:grpSpLocks/>
          </p:cNvGrpSpPr>
          <p:nvPr/>
        </p:nvGrpSpPr>
        <p:grpSpPr bwMode="auto">
          <a:xfrm flipH="1">
            <a:off x="9279564" y="1537877"/>
            <a:ext cx="1034751" cy="625054"/>
            <a:chOff x="-490" y="1664"/>
            <a:chExt cx="1429" cy="842"/>
          </a:xfrm>
        </p:grpSpPr>
        <p:sp>
          <p:nvSpPr>
            <p:cNvPr id="558" name="AutoShape 78">
              <a:extLst>
                <a:ext uri="{FF2B5EF4-FFF2-40B4-BE49-F238E27FC236}">
                  <a16:creationId xmlns:a16="http://schemas.microsoft.com/office/drawing/2014/main" id="{CDEEE819-6D55-324C-9335-BBBCCE74A7C9}"/>
                </a:ext>
              </a:extLst>
            </p:cNvPr>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559" name="Group 79">
              <a:extLst>
                <a:ext uri="{FF2B5EF4-FFF2-40B4-BE49-F238E27FC236}">
                  <a16:creationId xmlns:a16="http://schemas.microsoft.com/office/drawing/2014/main" id="{D9DFA845-D530-114E-B365-61415E5CFA06}"/>
                </a:ext>
              </a:extLst>
            </p:cNvPr>
            <p:cNvGrpSpPr>
              <a:grpSpLocks/>
            </p:cNvGrpSpPr>
            <p:nvPr/>
          </p:nvGrpSpPr>
          <p:grpSpPr bwMode="auto">
            <a:xfrm>
              <a:off x="-427" y="1737"/>
              <a:ext cx="1217" cy="769"/>
              <a:chOff x="-427" y="1737"/>
              <a:chExt cx="1217" cy="769"/>
            </a:xfrm>
          </p:grpSpPr>
          <p:sp>
            <p:nvSpPr>
              <p:cNvPr id="560" name="Rectangle 80">
                <a:extLst>
                  <a:ext uri="{FF2B5EF4-FFF2-40B4-BE49-F238E27FC236}">
                    <a16:creationId xmlns:a16="http://schemas.microsoft.com/office/drawing/2014/main" id="{288C3959-34C1-1F42-98F6-A7A19D18AB13}"/>
                  </a:ext>
                </a:extLst>
              </p:cNvPr>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61" name="Line 7">
                <a:extLst>
                  <a:ext uri="{FF2B5EF4-FFF2-40B4-BE49-F238E27FC236}">
                    <a16:creationId xmlns:a16="http://schemas.microsoft.com/office/drawing/2014/main" id="{59263F6A-9E5F-974A-B2C4-9DFC6603E83F}"/>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562" name="Group 82">
                <a:extLst>
                  <a:ext uri="{FF2B5EF4-FFF2-40B4-BE49-F238E27FC236}">
                    <a16:creationId xmlns:a16="http://schemas.microsoft.com/office/drawing/2014/main" id="{115F1127-052F-C34B-8E1E-7CDC241C9424}"/>
                  </a:ext>
                </a:extLst>
              </p:cNvPr>
              <p:cNvGrpSpPr>
                <a:grpSpLocks/>
              </p:cNvGrpSpPr>
              <p:nvPr/>
            </p:nvGrpSpPr>
            <p:grpSpPr bwMode="auto">
              <a:xfrm>
                <a:off x="68" y="2192"/>
                <a:ext cx="387" cy="139"/>
                <a:chOff x="322" y="890"/>
                <a:chExt cx="872" cy="339"/>
              </a:xfrm>
            </p:grpSpPr>
            <p:sp>
              <p:nvSpPr>
                <p:cNvPr id="568" name="Rectangle 83">
                  <a:extLst>
                    <a:ext uri="{FF2B5EF4-FFF2-40B4-BE49-F238E27FC236}">
                      <a16:creationId xmlns:a16="http://schemas.microsoft.com/office/drawing/2014/main" id="{65881937-B3B1-1648-96FC-7B2FC1478B4F}"/>
                    </a:ext>
                  </a:extLst>
                </p:cNvPr>
                <p:cNvSpPr>
                  <a:spLocks noChangeArrowheads="1"/>
                </p:cNvSpPr>
                <p:nvPr/>
              </p:nvSpPr>
              <p:spPr bwMode="auto">
                <a:xfrm>
                  <a:off x="323" y="1001"/>
                  <a:ext cx="864"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69" name="Rectangle 84">
                  <a:extLst>
                    <a:ext uri="{FF2B5EF4-FFF2-40B4-BE49-F238E27FC236}">
                      <a16:creationId xmlns:a16="http://schemas.microsoft.com/office/drawing/2014/main" id="{AF45AE34-402A-A44B-8735-89F4D11DE4A6}"/>
                    </a:ext>
                  </a:extLst>
                </p:cNvPr>
                <p:cNvSpPr>
                  <a:spLocks noChangeArrowheads="1"/>
                </p:cNvSpPr>
                <p:nvPr/>
              </p:nvSpPr>
              <p:spPr bwMode="auto">
                <a:xfrm>
                  <a:off x="392" y="1074"/>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70" name="Rectangle 85">
                  <a:extLst>
                    <a:ext uri="{FF2B5EF4-FFF2-40B4-BE49-F238E27FC236}">
                      <a16:creationId xmlns:a16="http://schemas.microsoft.com/office/drawing/2014/main" id="{63B08352-6366-C449-AFF8-74595CB31C04}"/>
                    </a:ext>
                  </a:extLst>
                </p:cNvPr>
                <p:cNvSpPr>
                  <a:spLocks noChangeArrowheads="1"/>
                </p:cNvSpPr>
                <p:nvPr/>
              </p:nvSpPr>
              <p:spPr bwMode="auto">
                <a:xfrm>
                  <a:off x="466" y="1074"/>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71" name="Rectangle 86">
                  <a:extLst>
                    <a:ext uri="{FF2B5EF4-FFF2-40B4-BE49-F238E27FC236}">
                      <a16:creationId xmlns:a16="http://schemas.microsoft.com/office/drawing/2014/main" id="{3D297AFC-C66D-894E-AE47-F4E87BF71BD5}"/>
                    </a:ext>
                  </a:extLst>
                </p:cNvPr>
                <p:cNvSpPr>
                  <a:spLocks noChangeArrowheads="1"/>
                </p:cNvSpPr>
                <p:nvPr/>
              </p:nvSpPr>
              <p:spPr bwMode="auto">
                <a:xfrm>
                  <a:off x="535" y="1069"/>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72" name="Rectangle 87">
                  <a:extLst>
                    <a:ext uri="{FF2B5EF4-FFF2-40B4-BE49-F238E27FC236}">
                      <a16:creationId xmlns:a16="http://schemas.microsoft.com/office/drawing/2014/main" id="{CD786996-1025-0D4C-A604-A48BE78F1060}"/>
                    </a:ext>
                  </a:extLst>
                </p:cNvPr>
                <p:cNvSpPr>
                  <a:spLocks noChangeArrowheads="1"/>
                </p:cNvSpPr>
                <p:nvPr/>
              </p:nvSpPr>
              <p:spPr bwMode="auto">
                <a:xfrm>
                  <a:off x="614" y="1069"/>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73" name="AutoShape 88">
                  <a:extLst>
                    <a:ext uri="{FF2B5EF4-FFF2-40B4-BE49-F238E27FC236}">
                      <a16:creationId xmlns:a16="http://schemas.microsoft.com/office/drawing/2014/main" id="{EBAF0E02-EDCC-BA40-B794-B4CEBED48AB3}"/>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pic>
            <p:nvPicPr>
              <p:cNvPr id="563" name="Picture 89" descr="desktop_computer_stylized_small">
                <a:extLst>
                  <a:ext uri="{FF2B5EF4-FFF2-40B4-BE49-F238E27FC236}">
                    <a16:creationId xmlns:a16="http://schemas.microsoft.com/office/drawing/2014/main" id="{D01682A1-7198-AA48-B9F5-9B6F0D114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4" name="Rectangle 90">
                <a:extLst>
                  <a:ext uri="{FF2B5EF4-FFF2-40B4-BE49-F238E27FC236}">
                    <a16:creationId xmlns:a16="http://schemas.microsoft.com/office/drawing/2014/main" id="{647A01FF-63ED-C84E-8F0A-C5936FD27EC4}"/>
                  </a:ext>
                </a:extLst>
              </p:cNvPr>
              <p:cNvSpPr>
                <a:spLocks noChangeArrowheads="1"/>
              </p:cNvSpPr>
              <p:nvPr/>
            </p:nvSpPr>
            <p:spPr bwMode="auto">
              <a:xfrm>
                <a:off x="529" y="2233"/>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65" name="Freeform 91">
                <a:extLst>
                  <a:ext uri="{FF2B5EF4-FFF2-40B4-BE49-F238E27FC236}">
                    <a16:creationId xmlns:a16="http://schemas.microsoft.com/office/drawing/2014/main" id="{6827B81D-6527-C248-9354-4DD1E608597F}"/>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566" name="Line 92">
                <a:extLst>
                  <a:ext uri="{FF2B5EF4-FFF2-40B4-BE49-F238E27FC236}">
                    <a16:creationId xmlns:a16="http://schemas.microsoft.com/office/drawing/2014/main" id="{131F1B37-9804-2442-8CFE-712BB8CF3538}"/>
                  </a:ext>
                </a:extLst>
              </p:cNvPr>
              <p:cNvSpPr>
                <a:spLocks noChangeShapeType="1"/>
              </p:cNvSpPr>
              <p:nvPr/>
            </p:nvSpPr>
            <p:spPr bwMode="auto">
              <a:xfrm flipH="1">
                <a:off x="470" y="2272"/>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567" name="Picture 93" descr="tv">
                <a:extLst>
                  <a:ext uri="{FF2B5EF4-FFF2-40B4-BE49-F238E27FC236}">
                    <a16:creationId xmlns:a16="http://schemas.microsoft.com/office/drawing/2014/main" id="{BDF1EFF0-80BA-974F-98D5-E4B286967F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524" name="Group 77">
            <a:extLst>
              <a:ext uri="{FF2B5EF4-FFF2-40B4-BE49-F238E27FC236}">
                <a16:creationId xmlns:a16="http://schemas.microsoft.com/office/drawing/2014/main" id="{FC3842BA-F6A1-A943-8BC3-429F35A59344}"/>
              </a:ext>
            </a:extLst>
          </p:cNvPr>
          <p:cNvGrpSpPr>
            <a:grpSpLocks/>
          </p:cNvGrpSpPr>
          <p:nvPr/>
        </p:nvGrpSpPr>
        <p:grpSpPr bwMode="auto">
          <a:xfrm flipH="1">
            <a:off x="9079676" y="2243231"/>
            <a:ext cx="1034751" cy="625054"/>
            <a:chOff x="-490" y="1664"/>
            <a:chExt cx="1429" cy="842"/>
          </a:xfrm>
        </p:grpSpPr>
        <p:sp>
          <p:nvSpPr>
            <p:cNvPr id="542" name="AutoShape 78">
              <a:extLst>
                <a:ext uri="{FF2B5EF4-FFF2-40B4-BE49-F238E27FC236}">
                  <a16:creationId xmlns:a16="http://schemas.microsoft.com/office/drawing/2014/main" id="{F4CF8682-97EE-BF49-B3C0-F173095F33B8}"/>
                </a:ext>
              </a:extLst>
            </p:cNvPr>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543" name="Group 79">
              <a:extLst>
                <a:ext uri="{FF2B5EF4-FFF2-40B4-BE49-F238E27FC236}">
                  <a16:creationId xmlns:a16="http://schemas.microsoft.com/office/drawing/2014/main" id="{56B9DA88-CC8A-C74D-8040-0B141F083AFA}"/>
                </a:ext>
              </a:extLst>
            </p:cNvPr>
            <p:cNvGrpSpPr>
              <a:grpSpLocks/>
            </p:cNvGrpSpPr>
            <p:nvPr/>
          </p:nvGrpSpPr>
          <p:grpSpPr bwMode="auto">
            <a:xfrm>
              <a:off x="-427" y="1737"/>
              <a:ext cx="1217" cy="769"/>
              <a:chOff x="-427" y="1737"/>
              <a:chExt cx="1217" cy="769"/>
            </a:xfrm>
          </p:grpSpPr>
          <p:sp>
            <p:nvSpPr>
              <p:cNvPr id="544" name="Rectangle 80">
                <a:extLst>
                  <a:ext uri="{FF2B5EF4-FFF2-40B4-BE49-F238E27FC236}">
                    <a16:creationId xmlns:a16="http://schemas.microsoft.com/office/drawing/2014/main" id="{A1556C4D-4925-5C40-B85B-150BD64C2446}"/>
                  </a:ext>
                </a:extLst>
              </p:cNvPr>
              <p:cNvSpPr>
                <a:spLocks noChangeArrowheads="1"/>
              </p:cNvSpPr>
              <p:nvPr/>
            </p:nvSpPr>
            <p:spPr bwMode="auto">
              <a:xfrm>
                <a:off x="-337" y="1922"/>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45" name="Line 7">
                <a:extLst>
                  <a:ext uri="{FF2B5EF4-FFF2-40B4-BE49-F238E27FC236}">
                    <a16:creationId xmlns:a16="http://schemas.microsoft.com/office/drawing/2014/main" id="{6D9A0B80-B994-8746-B864-F597C4DAD7AA}"/>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546" name="Group 82">
                <a:extLst>
                  <a:ext uri="{FF2B5EF4-FFF2-40B4-BE49-F238E27FC236}">
                    <a16:creationId xmlns:a16="http://schemas.microsoft.com/office/drawing/2014/main" id="{7AB878AD-9002-254F-8CC0-1E246192999E}"/>
                  </a:ext>
                </a:extLst>
              </p:cNvPr>
              <p:cNvGrpSpPr>
                <a:grpSpLocks/>
              </p:cNvGrpSpPr>
              <p:nvPr/>
            </p:nvGrpSpPr>
            <p:grpSpPr bwMode="auto">
              <a:xfrm>
                <a:off x="68" y="2192"/>
                <a:ext cx="387" cy="139"/>
                <a:chOff x="322" y="890"/>
                <a:chExt cx="872" cy="339"/>
              </a:xfrm>
            </p:grpSpPr>
            <p:sp>
              <p:nvSpPr>
                <p:cNvPr id="552" name="Rectangle 83">
                  <a:extLst>
                    <a:ext uri="{FF2B5EF4-FFF2-40B4-BE49-F238E27FC236}">
                      <a16:creationId xmlns:a16="http://schemas.microsoft.com/office/drawing/2014/main" id="{58D02BC1-3896-6C48-AC39-2A17579D8378}"/>
                    </a:ext>
                  </a:extLst>
                </p:cNvPr>
                <p:cNvSpPr>
                  <a:spLocks noChangeArrowheads="1"/>
                </p:cNvSpPr>
                <p:nvPr/>
              </p:nvSpPr>
              <p:spPr bwMode="auto">
                <a:xfrm>
                  <a:off x="323" y="999"/>
                  <a:ext cx="864"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53" name="Rectangle 84">
                  <a:extLst>
                    <a:ext uri="{FF2B5EF4-FFF2-40B4-BE49-F238E27FC236}">
                      <a16:creationId xmlns:a16="http://schemas.microsoft.com/office/drawing/2014/main" id="{0CB6E5E4-16FB-FF49-81B9-AB7424C636D8}"/>
                    </a:ext>
                  </a:extLst>
                </p:cNvPr>
                <p:cNvSpPr>
                  <a:spLocks noChangeArrowheads="1"/>
                </p:cNvSpPr>
                <p:nvPr/>
              </p:nvSpPr>
              <p:spPr bwMode="auto">
                <a:xfrm>
                  <a:off x="392" y="1072"/>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54" name="Rectangle 85">
                  <a:extLst>
                    <a:ext uri="{FF2B5EF4-FFF2-40B4-BE49-F238E27FC236}">
                      <a16:creationId xmlns:a16="http://schemas.microsoft.com/office/drawing/2014/main" id="{D0C881FA-C4AA-C447-8DFC-9718590C3883}"/>
                    </a:ext>
                  </a:extLst>
                </p:cNvPr>
                <p:cNvSpPr>
                  <a:spLocks noChangeArrowheads="1"/>
                </p:cNvSpPr>
                <p:nvPr/>
              </p:nvSpPr>
              <p:spPr bwMode="auto">
                <a:xfrm>
                  <a:off x="466" y="1072"/>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55" name="Rectangle 86">
                  <a:extLst>
                    <a:ext uri="{FF2B5EF4-FFF2-40B4-BE49-F238E27FC236}">
                      <a16:creationId xmlns:a16="http://schemas.microsoft.com/office/drawing/2014/main" id="{F58E00EA-0D31-014A-89D2-9BACD30C5432}"/>
                    </a:ext>
                  </a:extLst>
                </p:cNvPr>
                <p:cNvSpPr>
                  <a:spLocks noChangeArrowheads="1"/>
                </p:cNvSpPr>
                <p:nvPr/>
              </p:nvSpPr>
              <p:spPr bwMode="auto">
                <a:xfrm>
                  <a:off x="536" y="1067"/>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56" name="Rectangle 87">
                  <a:extLst>
                    <a:ext uri="{FF2B5EF4-FFF2-40B4-BE49-F238E27FC236}">
                      <a16:creationId xmlns:a16="http://schemas.microsoft.com/office/drawing/2014/main" id="{E02E834F-5367-AE43-AE78-3E1D6F2998E7}"/>
                    </a:ext>
                  </a:extLst>
                </p:cNvPr>
                <p:cNvSpPr>
                  <a:spLocks noChangeArrowheads="1"/>
                </p:cNvSpPr>
                <p:nvPr/>
              </p:nvSpPr>
              <p:spPr bwMode="auto">
                <a:xfrm>
                  <a:off x="615" y="1067"/>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57" name="AutoShape 88">
                  <a:extLst>
                    <a:ext uri="{FF2B5EF4-FFF2-40B4-BE49-F238E27FC236}">
                      <a16:creationId xmlns:a16="http://schemas.microsoft.com/office/drawing/2014/main" id="{F52E13E5-BFDC-9B48-AFD6-8BF4E2E34CB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pic>
            <p:nvPicPr>
              <p:cNvPr id="547" name="Picture 89" descr="desktop_computer_stylized_small">
                <a:extLst>
                  <a:ext uri="{FF2B5EF4-FFF2-40B4-BE49-F238E27FC236}">
                    <a16:creationId xmlns:a16="http://schemas.microsoft.com/office/drawing/2014/main" id="{46782061-070C-624F-ABB3-A650B38E5B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8" name="Rectangle 90">
                <a:extLst>
                  <a:ext uri="{FF2B5EF4-FFF2-40B4-BE49-F238E27FC236}">
                    <a16:creationId xmlns:a16="http://schemas.microsoft.com/office/drawing/2014/main" id="{813867D0-BBA4-D644-97B2-EAABDC50091B}"/>
                  </a:ext>
                </a:extLst>
              </p:cNvPr>
              <p:cNvSpPr>
                <a:spLocks noChangeArrowheads="1"/>
              </p:cNvSpPr>
              <p:nvPr/>
            </p:nvSpPr>
            <p:spPr bwMode="auto">
              <a:xfrm>
                <a:off x="529" y="2232"/>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49" name="Freeform 91">
                <a:extLst>
                  <a:ext uri="{FF2B5EF4-FFF2-40B4-BE49-F238E27FC236}">
                    <a16:creationId xmlns:a16="http://schemas.microsoft.com/office/drawing/2014/main" id="{04C61F80-C797-2A43-9E07-8D36C1F0B131}"/>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550" name="Line 92">
                <a:extLst>
                  <a:ext uri="{FF2B5EF4-FFF2-40B4-BE49-F238E27FC236}">
                    <a16:creationId xmlns:a16="http://schemas.microsoft.com/office/drawing/2014/main" id="{775B1909-4227-F444-97B1-F14F1FB52F9E}"/>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551" name="Picture 93" descr="tv">
                <a:extLst>
                  <a:ext uri="{FF2B5EF4-FFF2-40B4-BE49-F238E27FC236}">
                    <a16:creationId xmlns:a16="http://schemas.microsoft.com/office/drawing/2014/main" id="{B1847795-731E-3940-B2A1-A2B226A674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525" name="Group 77">
            <a:extLst>
              <a:ext uri="{FF2B5EF4-FFF2-40B4-BE49-F238E27FC236}">
                <a16:creationId xmlns:a16="http://schemas.microsoft.com/office/drawing/2014/main" id="{287AA7E4-54CA-844E-AF87-E56264EE9177}"/>
              </a:ext>
            </a:extLst>
          </p:cNvPr>
          <p:cNvGrpSpPr>
            <a:grpSpLocks/>
          </p:cNvGrpSpPr>
          <p:nvPr/>
        </p:nvGrpSpPr>
        <p:grpSpPr bwMode="auto">
          <a:xfrm flipH="1">
            <a:off x="8020975" y="1925365"/>
            <a:ext cx="1034751" cy="625054"/>
            <a:chOff x="-490" y="1664"/>
            <a:chExt cx="1429" cy="842"/>
          </a:xfrm>
        </p:grpSpPr>
        <p:sp>
          <p:nvSpPr>
            <p:cNvPr id="526" name="AutoShape 78">
              <a:extLst>
                <a:ext uri="{FF2B5EF4-FFF2-40B4-BE49-F238E27FC236}">
                  <a16:creationId xmlns:a16="http://schemas.microsoft.com/office/drawing/2014/main" id="{C41E7642-3290-4842-9222-3C6E96644D38}"/>
                </a:ext>
              </a:extLst>
            </p:cNvPr>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grpSp>
          <p:nvGrpSpPr>
            <p:cNvPr id="527" name="Group 79">
              <a:extLst>
                <a:ext uri="{FF2B5EF4-FFF2-40B4-BE49-F238E27FC236}">
                  <a16:creationId xmlns:a16="http://schemas.microsoft.com/office/drawing/2014/main" id="{3C5F0836-5CF2-E749-B3B4-C9164F510464}"/>
                </a:ext>
              </a:extLst>
            </p:cNvPr>
            <p:cNvGrpSpPr>
              <a:grpSpLocks/>
            </p:cNvGrpSpPr>
            <p:nvPr/>
          </p:nvGrpSpPr>
          <p:grpSpPr bwMode="auto">
            <a:xfrm>
              <a:off x="-427" y="1737"/>
              <a:ext cx="1217" cy="769"/>
              <a:chOff x="-427" y="1737"/>
              <a:chExt cx="1217" cy="769"/>
            </a:xfrm>
          </p:grpSpPr>
          <p:sp>
            <p:nvSpPr>
              <p:cNvPr id="528" name="Rectangle 80">
                <a:extLst>
                  <a:ext uri="{FF2B5EF4-FFF2-40B4-BE49-F238E27FC236}">
                    <a16:creationId xmlns:a16="http://schemas.microsoft.com/office/drawing/2014/main" id="{D376CDA2-F18B-3F49-AFE3-B0B10C189C64}"/>
                  </a:ext>
                </a:extLst>
              </p:cNvPr>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29" name="Line 7">
                <a:extLst>
                  <a:ext uri="{FF2B5EF4-FFF2-40B4-BE49-F238E27FC236}">
                    <a16:creationId xmlns:a16="http://schemas.microsoft.com/office/drawing/2014/main" id="{37A59894-2741-4D4A-8CDF-F25E9701CE00}"/>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530" name="Group 82">
                <a:extLst>
                  <a:ext uri="{FF2B5EF4-FFF2-40B4-BE49-F238E27FC236}">
                    <a16:creationId xmlns:a16="http://schemas.microsoft.com/office/drawing/2014/main" id="{BE061A62-D964-DE40-B1F1-41FBA95709FC}"/>
                  </a:ext>
                </a:extLst>
              </p:cNvPr>
              <p:cNvGrpSpPr>
                <a:grpSpLocks/>
              </p:cNvGrpSpPr>
              <p:nvPr/>
            </p:nvGrpSpPr>
            <p:grpSpPr bwMode="auto">
              <a:xfrm>
                <a:off x="68" y="2192"/>
                <a:ext cx="387" cy="139"/>
                <a:chOff x="322" y="890"/>
                <a:chExt cx="872" cy="339"/>
              </a:xfrm>
            </p:grpSpPr>
            <p:sp>
              <p:nvSpPr>
                <p:cNvPr id="536" name="Rectangle 83">
                  <a:extLst>
                    <a:ext uri="{FF2B5EF4-FFF2-40B4-BE49-F238E27FC236}">
                      <a16:creationId xmlns:a16="http://schemas.microsoft.com/office/drawing/2014/main" id="{FA602B06-9057-1D47-92F9-C0E6B376B892}"/>
                    </a:ext>
                  </a:extLst>
                </p:cNvPr>
                <p:cNvSpPr>
                  <a:spLocks noChangeArrowheads="1"/>
                </p:cNvSpPr>
                <p:nvPr/>
              </p:nvSpPr>
              <p:spPr bwMode="auto">
                <a:xfrm>
                  <a:off x="324" y="1000"/>
                  <a:ext cx="864"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37" name="Rectangle 84">
                  <a:extLst>
                    <a:ext uri="{FF2B5EF4-FFF2-40B4-BE49-F238E27FC236}">
                      <a16:creationId xmlns:a16="http://schemas.microsoft.com/office/drawing/2014/main" id="{5BD3CCE4-36D5-1B46-A7FD-CB5B204A6F0A}"/>
                    </a:ext>
                  </a:extLst>
                </p:cNvPr>
                <p:cNvSpPr>
                  <a:spLocks noChangeArrowheads="1"/>
                </p:cNvSpPr>
                <p:nvPr/>
              </p:nvSpPr>
              <p:spPr bwMode="auto">
                <a:xfrm>
                  <a:off x="393" y="1073"/>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38" name="Rectangle 85">
                  <a:extLst>
                    <a:ext uri="{FF2B5EF4-FFF2-40B4-BE49-F238E27FC236}">
                      <a16:creationId xmlns:a16="http://schemas.microsoft.com/office/drawing/2014/main" id="{1802B9B8-7627-3E49-8C86-BAB66D025EA9}"/>
                    </a:ext>
                  </a:extLst>
                </p:cNvPr>
                <p:cNvSpPr>
                  <a:spLocks noChangeArrowheads="1"/>
                </p:cNvSpPr>
                <p:nvPr/>
              </p:nvSpPr>
              <p:spPr bwMode="auto">
                <a:xfrm>
                  <a:off x="467" y="1073"/>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39" name="Rectangle 86">
                  <a:extLst>
                    <a:ext uri="{FF2B5EF4-FFF2-40B4-BE49-F238E27FC236}">
                      <a16:creationId xmlns:a16="http://schemas.microsoft.com/office/drawing/2014/main" id="{83D7E963-6D7B-B44C-916F-650F75A71D8B}"/>
                    </a:ext>
                  </a:extLst>
                </p:cNvPr>
                <p:cNvSpPr>
                  <a:spLocks noChangeArrowheads="1"/>
                </p:cNvSpPr>
                <p:nvPr/>
              </p:nvSpPr>
              <p:spPr bwMode="auto">
                <a:xfrm>
                  <a:off x="536" y="1068"/>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40" name="Rectangle 87">
                  <a:extLst>
                    <a:ext uri="{FF2B5EF4-FFF2-40B4-BE49-F238E27FC236}">
                      <a16:creationId xmlns:a16="http://schemas.microsoft.com/office/drawing/2014/main" id="{EA18CE1F-FE4F-7544-A37F-44D2310E04D9}"/>
                    </a:ext>
                  </a:extLst>
                </p:cNvPr>
                <p:cNvSpPr>
                  <a:spLocks noChangeArrowheads="1"/>
                </p:cNvSpPr>
                <p:nvPr/>
              </p:nvSpPr>
              <p:spPr bwMode="auto">
                <a:xfrm>
                  <a:off x="615" y="1068"/>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41" name="AutoShape 88">
                  <a:extLst>
                    <a:ext uri="{FF2B5EF4-FFF2-40B4-BE49-F238E27FC236}">
                      <a16:creationId xmlns:a16="http://schemas.microsoft.com/office/drawing/2014/main" id="{231D8DF4-C9A7-8542-924A-6CF22A5AA168}"/>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pic>
            <p:nvPicPr>
              <p:cNvPr id="531" name="Picture 89" descr="desktop_computer_stylized_small">
                <a:extLst>
                  <a:ext uri="{FF2B5EF4-FFF2-40B4-BE49-F238E27FC236}">
                    <a16:creationId xmlns:a16="http://schemas.microsoft.com/office/drawing/2014/main" id="{2A67F404-25EF-E542-ABFE-5FD2F78D99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 name="Rectangle 90">
                <a:extLst>
                  <a:ext uri="{FF2B5EF4-FFF2-40B4-BE49-F238E27FC236}">
                    <a16:creationId xmlns:a16="http://schemas.microsoft.com/office/drawing/2014/main" id="{91C1B0D7-2818-D946-BBD7-E30EF1880B04}"/>
                  </a:ext>
                </a:extLst>
              </p:cNvPr>
              <p:cNvSpPr>
                <a:spLocks noChangeArrowheads="1"/>
              </p:cNvSpPr>
              <p:nvPr/>
            </p:nvSpPr>
            <p:spPr bwMode="auto">
              <a:xfrm>
                <a:off x="529" y="2233"/>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533" name="Freeform 91">
                <a:extLst>
                  <a:ext uri="{FF2B5EF4-FFF2-40B4-BE49-F238E27FC236}">
                    <a16:creationId xmlns:a16="http://schemas.microsoft.com/office/drawing/2014/main" id="{3A4CC558-FE68-5042-98E3-4318501AFE73}"/>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534" name="Line 92">
                <a:extLst>
                  <a:ext uri="{FF2B5EF4-FFF2-40B4-BE49-F238E27FC236}">
                    <a16:creationId xmlns:a16="http://schemas.microsoft.com/office/drawing/2014/main" id="{ABAF1BEB-04CA-3B48-8C67-7DE8731FAE04}"/>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ea typeface="ＭＳ Ｐゴシック" charset="0"/>
                  <a:cs typeface="Arial" charset="0"/>
                </a:endParaRPr>
              </a:p>
            </p:txBody>
          </p:sp>
          <p:pic>
            <p:nvPicPr>
              <p:cNvPr id="535" name="Picture 93" descr="tv">
                <a:extLst>
                  <a:ext uri="{FF2B5EF4-FFF2-40B4-BE49-F238E27FC236}">
                    <a16:creationId xmlns:a16="http://schemas.microsoft.com/office/drawing/2014/main" id="{923D2FEA-B28C-CC4B-9A26-BE41579D5E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8" name="Title 1">
            <a:extLst>
              <a:ext uri="{FF2B5EF4-FFF2-40B4-BE49-F238E27FC236}">
                <a16:creationId xmlns:a16="http://schemas.microsoft.com/office/drawing/2014/main" id="{CEBF0A8C-0CBD-ADFC-A622-26B28E4AC0A6}"/>
              </a:ext>
            </a:extLst>
          </p:cNvPr>
          <p:cNvSpPr>
            <a:spLocks noGrp="1"/>
          </p:cNvSpPr>
          <p:nvPr>
            <p:ph type="title"/>
          </p:nvPr>
        </p:nvSpPr>
        <p:spPr>
          <a:xfrm>
            <a:off x="577711" y="-147858"/>
            <a:ext cx="11552583" cy="894622"/>
          </a:xfrm>
        </p:spPr>
        <p:txBody>
          <a:bodyPr>
            <a:normAutofit/>
          </a:bodyPr>
          <a:lstStyle/>
          <a:p>
            <a:r>
              <a:rPr lang="en-US" dirty="0"/>
              <a:t>Cable access network:</a:t>
            </a:r>
          </a:p>
        </p:txBody>
      </p:sp>
    </p:spTree>
    <p:extLst>
      <p:ext uri="{BB962C8B-B14F-4D97-AF65-F5344CB8AC3E}">
        <p14:creationId xmlns:p14="http://schemas.microsoft.com/office/powerpoint/2010/main" val="29596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8E65236-D727-2A42-B351-4D64035A94B4}"/>
              </a:ext>
            </a:extLst>
          </p:cNvPr>
          <p:cNvSpPr>
            <a:spLocks noGrp="1"/>
          </p:cNvSpPr>
          <p:nvPr>
            <p:ph type="sldNum" sz="quarter" idx="4"/>
          </p:nvPr>
        </p:nvSpPr>
        <p:spPr/>
        <p:txBody>
          <a:bodyPr/>
          <a:lstStyle/>
          <a:p>
            <a:r>
              <a:rPr lang="en-US" dirty="0"/>
              <a:t>Link Layer: 6-</a:t>
            </a:r>
            <a:fld id="{C4204591-24BD-A542-B9D5-F8D8A88D2FEE}" type="slidenum">
              <a:rPr lang="en-US" smtClean="0"/>
              <a:pPr/>
              <a:t>3</a:t>
            </a:fld>
            <a:endParaRPr lang="en-US" dirty="0"/>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38149"/>
            <a:ext cx="986955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800" i="0" dirty="0">
                <a:latin typeface="+mn-lt"/>
                <a:cs typeface="+mn-cs"/>
              </a:rPr>
              <a:t>EDC: error detection and correction bits (e.g., redundancy)</a:t>
            </a:r>
          </a:p>
          <a:p>
            <a:pPr>
              <a:defRPr/>
            </a:pPr>
            <a:r>
              <a:rPr lang="en-US" sz="2800" i="0" dirty="0">
                <a:latin typeface="+mn-lt"/>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400" i="0" dirty="0">
                <a:latin typeface="+mn-lt"/>
                <a:cs typeface="+mn-cs"/>
              </a:rPr>
              <a:t>Error detection not 100% reliable!</a:t>
            </a:r>
          </a:p>
          <a:p>
            <a:pPr marL="404813" lvl="1" indent="-287338">
              <a:buClr>
                <a:srgbClr val="0000A8"/>
              </a:buClr>
              <a:buFont typeface="Wingdings" pitchFamily="2" charset="2"/>
              <a:buChar char="§"/>
              <a:defRPr/>
            </a:pPr>
            <a:r>
              <a:rPr lang="en-US" sz="2400" i="0" dirty="0">
                <a:latin typeface="+mn-lt"/>
                <a:cs typeface="+mn-cs"/>
              </a:rPr>
              <a:t>protocol may miss some errors, but rarely</a:t>
            </a:r>
          </a:p>
          <a:p>
            <a:pPr marL="404813" lvl="1" indent="-287338">
              <a:buClr>
                <a:srgbClr val="0000A8"/>
              </a:buClr>
              <a:buFont typeface="Wingdings" pitchFamily="2" charset="2"/>
              <a:buChar char="§"/>
              <a:defRPr/>
            </a:pPr>
            <a:r>
              <a:rPr lang="en-US" sz="2400" i="0" dirty="0">
                <a:latin typeface="+mn-lt"/>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r>
                <a:rPr lang="en-US" sz="2000" dirty="0"/>
                <a:t>datagram</a:t>
              </a:r>
              <a:endParaRPr lang="en-US" dirty="0"/>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r>
                  <a:rPr lang="en-US" sz="2000" dirty="0"/>
                  <a:t>D</a:t>
                </a:r>
                <a:endParaRPr lang="en-US" dirty="0"/>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r>
                  <a:rPr lang="en-US" sz="2000" dirty="0"/>
                  <a:t>EDC</a:t>
                </a:r>
                <a:endParaRPr lang="en-US" dirty="0"/>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r>
                  <a:rPr lang="en-US" sz="2000" dirty="0"/>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latin typeface="Calibri" panose="020F0502020204030204"/>
                </a:rPr>
                <a:t>b</a:t>
              </a:r>
              <a:r>
                <a:rPr kumimoji="0" lang="en-US" sz="2000" b="0" i="1" u="none" strike="noStrike" kern="1200" cap="none" spc="0" normalizeH="0" baseline="0" noProof="0" dirty="0">
                  <a:ln>
                    <a:noFill/>
                  </a:ln>
                  <a:effectLst/>
                  <a:uLnTx/>
                  <a:uFillTx/>
                  <a:latin typeface="Calibri" panose="020F0502020204030204"/>
                  <a:ea typeface="+mn-ea"/>
                  <a:cs typeface="+mn-cs"/>
                </a:rPr>
                <a:t>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r>
                  <a:rPr lang="en-US" sz="2000" dirty="0"/>
                  <a:t>D’</a:t>
                </a:r>
                <a:endParaRPr lang="en-US" dirty="0"/>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r>
                  <a:rPr lang="en-US" sz="2000" dirty="0"/>
                  <a:t>EDC’</a:t>
                </a:r>
                <a:endParaRPr lang="en-US" dirty="0"/>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algn="ctr">
                  <a:lnSpc>
                    <a:spcPct val="75000"/>
                  </a:lnSpc>
                </a:pPr>
                <a:r>
                  <a:rPr lang="en-US" dirty="0"/>
                  <a:t>all</a:t>
                </a:r>
              </a:p>
              <a:p>
                <a:pPr algn="ctr">
                  <a:lnSpc>
                    <a:spcPct val="75000"/>
                  </a:lnSpc>
                </a:pPr>
                <a:r>
                  <a:rPr lang="en-US" dirty="0"/>
                  <a:t>bits in D’</a:t>
                </a:r>
              </a:p>
              <a:p>
                <a:pPr algn="ctr">
                  <a:lnSpc>
                    <a:spcPct val="75000"/>
                  </a:lnSpc>
                </a:pPr>
                <a:r>
                  <a:rPr lang="en-US" dirty="0"/>
                  <a:t>OK</a:t>
                </a:r>
              </a:p>
              <a:p>
                <a:pPr algn="ctr">
                  <a:lnSpc>
                    <a:spcPct val="75000"/>
                  </a:lnSpc>
                </a:pPr>
                <a:r>
                  <a:rPr lang="en-US" dirty="0"/>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r>
                <a:rPr lang="en-US" sz="2000" dirty="0"/>
                <a:t>N</a:t>
              </a:r>
              <a:endParaRPr lang="en-US" dirty="0"/>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a:lnSpc>
                  <a:spcPct val="70000"/>
                </a:lnSpc>
              </a:pPr>
              <a:r>
                <a:rPr lang="en-US" dirty="0"/>
                <a:t>detected </a:t>
              </a:r>
            </a:p>
            <a:p>
              <a:pPr>
                <a:lnSpc>
                  <a:spcPct val="70000"/>
                </a:lnSpc>
              </a:pPr>
              <a:r>
                <a:rPr lang="en-US" dirty="0"/>
                <a:t>error</a:t>
              </a:r>
              <a:endParaRPr lang="en-US" sz="1600" dirty="0"/>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a:lnSpc>
                  <a:spcPct val="70000"/>
                </a:lnSpc>
              </a:pPr>
              <a:r>
                <a:rPr lang="en-US" sz="1600" dirty="0"/>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r>
                  <a:rPr lang="en-US" sz="2000" dirty="0"/>
                  <a:t>datagram</a:t>
                </a:r>
                <a:endParaRPr lang="en-US" dirty="0"/>
              </a:p>
            </p:txBody>
          </p:sp>
        </p:grpSp>
      </p:grpSp>
      <p:sp>
        <p:nvSpPr>
          <p:cNvPr id="6" name="Title 1">
            <a:extLst>
              <a:ext uri="{FF2B5EF4-FFF2-40B4-BE49-F238E27FC236}">
                <a16:creationId xmlns:a16="http://schemas.microsoft.com/office/drawing/2014/main" id="{30B8D21D-B99B-0126-620E-08D320A6A64F}"/>
              </a:ext>
            </a:extLst>
          </p:cNvPr>
          <p:cNvSpPr>
            <a:spLocks noGrp="1"/>
          </p:cNvSpPr>
          <p:nvPr>
            <p:ph type="title"/>
          </p:nvPr>
        </p:nvSpPr>
        <p:spPr>
          <a:xfrm>
            <a:off x="655320" y="-108160"/>
            <a:ext cx="10515600" cy="894622"/>
          </a:xfrm>
        </p:spPr>
        <p:txBody>
          <a:bodyPr/>
          <a:lstStyle/>
          <a:p>
            <a:r>
              <a:rPr lang="en-US" b="0" dirty="0">
                <a:latin typeface="+mn-lt"/>
              </a:rPr>
              <a:t>Error detection</a:t>
            </a:r>
          </a:p>
        </p:txBody>
      </p:sp>
    </p:spTree>
    <p:extLst>
      <p:ext uri="{BB962C8B-B14F-4D97-AF65-F5344CB8AC3E}">
        <p14:creationId xmlns:p14="http://schemas.microsoft.com/office/powerpoint/2010/main" val="284342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30</a:t>
            </a:fld>
            <a:endParaRPr lang="en-US" dirty="0"/>
          </a:p>
        </p:txBody>
      </p:sp>
      <p:sp>
        <p:nvSpPr>
          <p:cNvPr id="38" name="Rectangle 3">
            <a:extLst>
              <a:ext uri="{FF2B5EF4-FFF2-40B4-BE49-F238E27FC236}">
                <a16:creationId xmlns:a16="http://schemas.microsoft.com/office/drawing/2014/main" id="{40E2AF9C-1A65-774D-917A-173687CEF53C}"/>
              </a:ext>
            </a:extLst>
          </p:cNvPr>
          <p:cNvSpPr txBox="1">
            <a:spLocks noChangeArrowheads="1"/>
          </p:cNvSpPr>
          <p:nvPr/>
        </p:nvSpPr>
        <p:spPr>
          <a:xfrm>
            <a:off x="1219199" y="1414670"/>
            <a:ext cx="10588487" cy="4906963"/>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indent="-231775">
              <a:defRPr/>
            </a:pPr>
            <a:r>
              <a:rPr lang="en-US" dirty="0">
                <a:solidFill>
                  <a:srgbClr val="C00000"/>
                </a:solidFill>
              </a:rPr>
              <a:t>channel partitioning, </a:t>
            </a:r>
            <a:r>
              <a:rPr lang="en-US" dirty="0"/>
              <a:t>by time, frequency or code</a:t>
            </a:r>
          </a:p>
          <a:p>
            <a:pPr marL="690563" lvl="1" indent="-233363">
              <a:defRPr/>
            </a:pPr>
            <a:r>
              <a:rPr lang="en-US" dirty="0"/>
              <a:t>Time Division, Frequency Division</a:t>
            </a:r>
          </a:p>
          <a:p>
            <a:pPr marL="231775" indent="-231775">
              <a:defRPr/>
            </a:pPr>
            <a:r>
              <a:rPr lang="en-US" dirty="0">
                <a:solidFill>
                  <a:srgbClr val="C00000"/>
                </a:solidFill>
              </a:rPr>
              <a:t>random access </a:t>
            </a:r>
            <a:r>
              <a:rPr lang="en-US" dirty="0"/>
              <a:t>(dynamic), </a:t>
            </a:r>
          </a:p>
          <a:p>
            <a:pPr marL="690563" lvl="1" indent="-233363">
              <a:defRPr/>
            </a:pPr>
            <a:r>
              <a:rPr lang="en-US" sz="2800" dirty="0"/>
              <a:t>ALOHA, S-ALOHA, CSMA, CSMA/CD</a:t>
            </a:r>
          </a:p>
          <a:p>
            <a:pPr marL="690563" lvl="1" indent="-233363">
              <a:defRPr/>
            </a:pPr>
            <a:r>
              <a:rPr lang="en-US" sz="2800" dirty="0"/>
              <a:t>carrier sensing: easy in some technologies (wire), hard in others (wireless)</a:t>
            </a:r>
          </a:p>
          <a:p>
            <a:pPr marL="690563" lvl="1" indent="-233363">
              <a:defRPr/>
            </a:pPr>
            <a:r>
              <a:rPr lang="en-US" sz="2800" dirty="0"/>
              <a:t>CSMA/CD used in Ethernet</a:t>
            </a:r>
          </a:p>
          <a:p>
            <a:pPr marL="690563" lvl="1" indent="-233363">
              <a:defRPr/>
            </a:pPr>
            <a:r>
              <a:rPr lang="en-US" sz="2800" dirty="0"/>
              <a:t>CSMA/CA used in 802.11</a:t>
            </a:r>
          </a:p>
          <a:p>
            <a:pPr marL="231775" indent="-231775">
              <a:tabLst>
                <a:tab pos="279400" algn="l"/>
              </a:tabLst>
              <a:defRPr/>
            </a:pPr>
            <a:r>
              <a:rPr lang="en-US" dirty="0">
                <a:solidFill>
                  <a:srgbClr val="C00000"/>
                </a:solidFill>
              </a:rPr>
              <a:t>taking turns</a:t>
            </a:r>
          </a:p>
          <a:p>
            <a:pPr marL="690563" lvl="1" indent="-233363">
              <a:defRPr/>
            </a:pPr>
            <a:r>
              <a:rPr lang="en-US" sz="2800" dirty="0"/>
              <a:t>polling from central site, token passing</a:t>
            </a:r>
          </a:p>
          <a:p>
            <a:pPr marL="690563" lvl="1" indent="-233363">
              <a:defRPr/>
            </a:pPr>
            <a:r>
              <a:rPr lang="en-US" sz="2800" dirty="0"/>
              <a:t>Bluetooth, FDDI,  token ring </a:t>
            </a:r>
          </a:p>
        </p:txBody>
      </p:sp>
      <p:sp>
        <p:nvSpPr>
          <p:cNvPr id="5" name="Title 1">
            <a:extLst>
              <a:ext uri="{FF2B5EF4-FFF2-40B4-BE49-F238E27FC236}">
                <a16:creationId xmlns:a16="http://schemas.microsoft.com/office/drawing/2014/main" id="{418FC6E7-2619-C465-37AF-A3493CEAA27E}"/>
              </a:ext>
            </a:extLst>
          </p:cNvPr>
          <p:cNvSpPr>
            <a:spLocks noGrp="1"/>
          </p:cNvSpPr>
          <p:nvPr>
            <p:ph type="title"/>
          </p:nvPr>
        </p:nvSpPr>
        <p:spPr>
          <a:xfrm>
            <a:off x="703385" y="-141845"/>
            <a:ext cx="10515600" cy="894622"/>
          </a:xfrm>
        </p:spPr>
        <p:txBody>
          <a:bodyPr>
            <a:normAutofit/>
          </a:bodyPr>
          <a:lstStyle/>
          <a:p>
            <a:r>
              <a:rPr lang="en-US" b="0" kern="0" dirty="0">
                <a:latin typeface="+mn-lt"/>
                <a:ea typeface="ＭＳ Ｐゴシック" charset="0"/>
              </a:rPr>
              <a:t> Summary of </a:t>
            </a:r>
            <a:r>
              <a:rPr lang="en-US" sz="4000" b="0" kern="0" dirty="0">
                <a:latin typeface="+mn-lt"/>
                <a:ea typeface="ＭＳ Ｐゴシック" charset="0"/>
              </a:rPr>
              <a:t>MAC</a:t>
            </a:r>
            <a:r>
              <a:rPr lang="en-US" b="0" kern="0" dirty="0">
                <a:latin typeface="+mn-lt"/>
                <a:ea typeface="ＭＳ Ｐゴシック" charset="0"/>
              </a:rPr>
              <a:t> protocols</a:t>
            </a:r>
            <a:endParaRPr lang="en-US" sz="4400" b="0" dirty="0">
              <a:latin typeface="+mn-lt"/>
            </a:endParaRPr>
          </a:p>
        </p:txBody>
      </p:sp>
    </p:spTree>
    <p:extLst>
      <p:ext uri="{BB962C8B-B14F-4D97-AF65-F5344CB8AC3E}">
        <p14:creationId xmlns:p14="http://schemas.microsoft.com/office/powerpoint/2010/main" val="340310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dirty="0"/>
              <a:t>Link Layer: 6-</a:t>
            </a:r>
            <a:fld id="{C4204591-24BD-A542-B9D5-F8D8A88D2FEE}" type="slidenum">
              <a:rPr lang="en-US" smtClean="0"/>
              <a:pPr/>
              <a:t>31</a:t>
            </a:fld>
            <a:endParaRPr lang="en-US" dirty="0"/>
          </a:p>
        </p:txBody>
      </p:sp>
      <p:sp>
        <p:nvSpPr>
          <p:cNvPr id="5" name="Title 1">
            <a:extLst>
              <a:ext uri="{FF2B5EF4-FFF2-40B4-BE49-F238E27FC236}">
                <a16:creationId xmlns:a16="http://schemas.microsoft.com/office/drawing/2014/main" id="{418FC6E7-2619-C465-37AF-A3493CEAA27E}"/>
              </a:ext>
            </a:extLst>
          </p:cNvPr>
          <p:cNvSpPr>
            <a:spLocks noGrp="1"/>
          </p:cNvSpPr>
          <p:nvPr>
            <p:ph type="title"/>
          </p:nvPr>
        </p:nvSpPr>
        <p:spPr>
          <a:xfrm>
            <a:off x="703385" y="-141845"/>
            <a:ext cx="10515600" cy="894622"/>
          </a:xfrm>
        </p:spPr>
        <p:txBody>
          <a:bodyPr>
            <a:normAutofit/>
          </a:bodyPr>
          <a:lstStyle/>
          <a:p>
            <a:r>
              <a:rPr lang="en-US" b="0" kern="0" dirty="0">
                <a:latin typeface="+mn-lt"/>
                <a:ea typeface="ＭＳ Ｐゴシック" charset="0"/>
              </a:rPr>
              <a:t>Exercise</a:t>
            </a:r>
            <a:endParaRPr lang="en-US" sz="4400" b="0" dirty="0">
              <a:latin typeface="+mn-lt"/>
            </a:endParaRPr>
          </a:p>
        </p:txBody>
      </p:sp>
      <p:sp>
        <p:nvSpPr>
          <p:cNvPr id="3" name="TextBox 2">
            <a:extLst>
              <a:ext uri="{FF2B5EF4-FFF2-40B4-BE49-F238E27FC236}">
                <a16:creationId xmlns:a16="http://schemas.microsoft.com/office/drawing/2014/main" id="{D6006DB0-908C-FEFB-5C56-2B96DAD6E3D0}"/>
              </a:ext>
            </a:extLst>
          </p:cNvPr>
          <p:cNvSpPr txBox="1"/>
          <p:nvPr/>
        </p:nvSpPr>
        <p:spPr>
          <a:xfrm>
            <a:off x="385885" y="1153684"/>
            <a:ext cx="2466975" cy="1477328"/>
          </a:xfrm>
          <a:prstGeom prst="rect">
            <a:avLst/>
          </a:prstGeom>
          <a:noFill/>
        </p:spPr>
        <p:txBody>
          <a:bodyPr wrap="square">
            <a:spAutoFit/>
          </a:bodyPr>
          <a:lstStyle/>
          <a:p>
            <a:r>
              <a:rPr lang="en-US" b="0" i="0" dirty="0">
                <a:effectLst/>
                <a:latin typeface="Arial" panose="020B0604020202020204" pitchFamily="34" charset="0"/>
              </a:rPr>
              <a:t>11001010 01001000</a:t>
            </a:r>
            <a:br>
              <a:rPr lang="en-US" dirty="0"/>
            </a:br>
            <a:r>
              <a:rPr lang="en-US" b="0" i="0" dirty="0">
                <a:effectLst/>
                <a:latin typeface="Arial" panose="020B0604020202020204" pitchFamily="34" charset="0"/>
              </a:rPr>
              <a:t>01110100 01010100</a:t>
            </a:r>
            <a:br>
              <a:rPr lang="en-US" dirty="0"/>
            </a:br>
            <a:r>
              <a:rPr lang="en-US" b="0" i="0" dirty="0">
                <a:effectLst/>
                <a:latin typeface="Arial" panose="020B0604020202020204" pitchFamily="34" charset="0"/>
              </a:rPr>
              <a:t>10010100 11101011</a:t>
            </a:r>
            <a:br>
              <a:rPr lang="en-US" dirty="0"/>
            </a:br>
            <a:r>
              <a:rPr lang="en-US" b="0" i="0" dirty="0">
                <a:effectLst/>
                <a:latin typeface="Arial" panose="020B0604020202020204" pitchFamily="34" charset="0"/>
              </a:rPr>
              <a:t>01110110 00011000</a:t>
            </a:r>
            <a:br>
              <a:rPr lang="en-US" dirty="0"/>
            </a:br>
            <a:r>
              <a:rPr lang="en-US" b="0" i="0" dirty="0">
                <a:effectLst/>
                <a:latin typeface="Arial" panose="020B0604020202020204" pitchFamily="34" charset="0"/>
              </a:rPr>
              <a:t>11100001 10000000</a:t>
            </a:r>
            <a:endParaRPr lang="en-US" dirty="0"/>
          </a:p>
        </p:txBody>
      </p:sp>
      <p:sp>
        <p:nvSpPr>
          <p:cNvPr id="6" name="TextBox 5">
            <a:extLst>
              <a:ext uri="{FF2B5EF4-FFF2-40B4-BE49-F238E27FC236}">
                <a16:creationId xmlns:a16="http://schemas.microsoft.com/office/drawing/2014/main" id="{D823AEAC-E8CA-9407-95AD-177994DF114D}"/>
              </a:ext>
            </a:extLst>
          </p:cNvPr>
          <p:cNvSpPr txBox="1"/>
          <p:nvPr/>
        </p:nvSpPr>
        <p:spPr>
          <a:xfrm>
            <a:off x="346321" y="3141865"/>
            <a:ext cx="4371730" cy="646331"/>
          </a:xfrm>
          <a:prstGeom prst="rect">
            <a:avLst/>
          </a:prstGeom>
          <a:noFill/>
        </p:spPr>
        <p:txBody>
          <a:bodyPr wrap="square">
            <a:spAutoFit/>
          </a:bodyPr>
          <a:lstStyle/>
          <a:p>
            <a:r>
              <a:rPr lang="en-US" dirty="0">
                <a:latin typeface="Arial" panose="020B0604020202020204" pitchFamily="34" charset="0"/>
              </a:rPr>
              <a:t>1. C</a:t>
            </a:r>
            <a:r>
              <a:rPr lang="en-US" b="0" i="0" dirty="0">
                <a:effectLst/>
                <a:latin typeface="Arial" panose="020B0604020202020204" pitchFamily="34" charset="0"/>
              </a:rPr>
              <a:t>ompute the two-dimensional parity bits for the 16 columns.</a:t>
            </a:r>
            <a:endParaRPr lang="en-US" dirty="0"/>
          </a:p>
        </p:txBody>
      </p:sp>
      <p:sp>
        <p:nvSpPr>
          <p:cNvPr id="8" name="TextBox 7">
            <a:extLst>
              <a:ext uri="{FF2B5EF4-FFF2-40B4-BE49-F238E27FC236}">
                <a16:creationId xmlns:a16="http://schemas.microsoft.com/office/drawing/2014/main" id="{14A0C25B-69BE-DDAC-035C-D9357D3CD403}"/>
              </a:ext>
            </a:extLst>
          </p:cNvPr>
          <p:cNvSpPr txBox="1"/>
          <p:nvPr/>
        </p:nvSpPr>
        <p:spPr>
          <a:xfrm>
            <a:off x="385884" y="784352"/>
            <a:ext cx="8599365" cy="369332"/>
          </a:xfrm>
          <a:prstGeom prst="rect">
            <a:avLst/>
          </a:prstGeom>
          <a:noFill/>
        </p:spPr>
        <p:txBody>
          <a:bodyPr wrap="square">
            <a:spAutoFit/>
          </a:bodyPr>
          <a:lstStyle/>
          <a:p>
            <a:r>
              <a:rPr lang="en-US" b="0" i="0" dirty="0">
                <a:effectLst/>
                <a:latin typeface="Arial" panose="020B0604020202020204" pitchFamily="34" charset="0"/>
              </a:rPr>
              <a:t>Question 1:Suppose that a packet’s payload is shown below:</a:t>
            </a:r>
            <a:endParaRPr lang="en-US" dirty="0"/>
          </a:p>
        </p:txBody>
      </p:sp>
      <p:sp>
        <p:nvSpPr>
          <p:cNvPr id="10" name="TextBox 9">
            <a:extLst>
              <a:ext uri="{FF2B5EF4-FFF2-40B4-BE49-F238E27FC236}">
                <a16:creationId xmlns:a16="http://schemas.microsoft.com/office/drawing/2014/main" id="{FB9D4942-9573-3275-804A-9036BB8A4E63}"/>
              </a:ext>
            </a:extLst>
          </p:cNvPr>
          <p:cNvSpPr txBox="1"/>
          <p:nvPr/>
        </p:nvSpPr>
        <p:spPr>
          <a:xfrm>
            <a:off x="385885" y="3960793"/>
            <a:ext cx="2573215" cy="1754326"/>
          </a:xfrm>
          <a:prstGeom prst="rect">
            <a:avLst/>
          </a:prstGeom>
          <a:noFill/>
        </p:spPr>
        <p:txBody>
          <a:bodyPr wrap="square">
            <a:spAutoFit/>
          </a:bodyPr>
          <a:lstStyle/>
          <a:p>
            <a:r>
              <a:rPr lang="en-US" b="0" i="0" dirty="0">
                <a:solidFill>
                  <a:srgbClr val="10516C"/>
                </a:solidFill>
                <a:effectLst/>
                <a:latin typeface="Arial" panose="020B0604020202020204" pitchFamily="34" charset="0"/>
              </a:rPr>
              <a:t>11001010 01001000</a:t>
            </a:r>
            <a:br>
              <a:rPr lang="en-US" dirty="0"/>
            </a:br>
            <a:r>
              <a:rPr lang="en-US" b="0" i="0" dirty="0">
                <a:solidFill>
                  <a:srgbClr val="10516C"/>
                </a:solidFill>
                <a:effectLst/>
                <a:latin typeface="Arial" panose="020B0604020202020204" pitchFamily="34" charset="0"/>
              </a:rPr>
              <a:t>01110100 01010100</a:t>
            </a:r>
            <a:br>
              <a:rPr lang="en-US" dirty="0"/>
            </a:br>
            <a:r>
              <a:rPr lang="en-US" b="0" i="0" dirty="0">
                <a:solidFill>
                  <a:srgbClr val="10516C"/>
                </a:solidFill>
                <a:effectLst/>
                <a:latin typeface="Arial" panose="020B0604020202020204" pitchFamily="34" charset="0"/>
              </a:rPr>
              <a:t>10010100 11101011</a:t>
            </a:r>
            <a:br>
              <a:rPr lang="en-US" dirty="0"/>
            </a:br>
            <a:r>
              <a:rPr lang="en-US" b="0" i="0" dirty="0">
                <a:solidFill>
                  <a:srgbClr val="10516C"/>
                </a:solidFill>
                <a:effectLst/>
                <a:latin typeface="Arial" panose="020B0604020202020204" pitchFamily="34" charset="0"/>
              </a:rPr>
              <a:t>01110110 00011000</a:t>
            </a:r>
            <a:br>
              <a:rPr lang="en-US" dirty="0"/>
            </a:br>
            <a:r>
              <a:rPr lang="en-US" b="0" i="0" dirty="0">
                <a:solidFill>
                  <a:srgbClr val="10516C"/>
                </a:solidFill>
                <a:effectLst/>
                <a:latin typeface="Arial" panose="020B0604020202020204" pitchFamily="34" charset="0"/>
              </a:rPr>
              <a:t>11100001 10000000</a:t>
            </a:r>
            <a:br>
              <a:rPr lang="en-US" dirty="0"/>
            </a:br>
            <a:r>
              <a:rPr lang="en-US" b="0" i="0" dirty="0">
                <a:solidFill>
                  <a:srgbClr val="FF0000"/>
                </a:solidFill>
                <a:effectLst/>
                <a:latin typeface="Arial" panose="020B0604020202020204" pitchFamily="34" charset="0"/>
              </a:rPr>
              <a:t>10111101  01101111 </a:t>
            </a:r>
            <a:endParaRPr lang="en-US" dirty="0">
              <a:solidFill>
                <a:srgbClr val="FF0000"/>
              </a:solidFill>
            </a:endParaRPr>
          </a:p>
        </p:txBody>
      </p:sp>
      <p:sp>
        <p:nvSpPr>
          <p:cNvPr id="12" name="TextBox 11">
            <a:extLst>
              <a:ext uri="{FF2B5EF4-FFF2-40B4-BE49-F238E27FC236}">
                <a16:creationId xmlns:a16="http://schemas.microsoft.com/office/drawing/2014/main" id="{694E9891-7E81-8164-FF08-9D84DFF28FDB}"/>
              </a:ext>
            </a:extLst>
          </p:cNvPr>
          <p:cNvSpPr txBox="1"/>
          <p:nvPr/>
        </p:nvSpPr>
        <p:spPr>
          <a:xfrm>
            <a:off x="7286625" y="3105834"/>
            <a:ext cx="3533775" cy="646331"/>
          </a:xfrm>
          <a:prstGeom prst="rect">
            <a:avLst/>
          </a:prstGeom>
          <a:noFill/>
        </p:spPr>
        <p:txBody>
          <a:bodyPr wrap="square">
            <a:spAutoFit/>
          </a:bodyPr>
          <a:lstStyle/>
          <a:p>
            <a:r>
              <a:rPr lang="en-US" dirty="0">
                <a:latin typeface="Arial" panose="020B0604020202020204" pitchFamily="34" charset="0"/>
              </a:rPr>
              <a:t>2. C</a:t>
            </a:r>
            <a:r>
              <a:rPr lang="en-US" b="0" i="0" dirty="0">
                <a:effectLst/>
                <a:latin typeface="Arial" panose="020B0604020202020204" pitchFamily="34" charset="0"/>
              </a:rPr>
              <a:t>ompute the two-dimensional parity bits for the 5 rows</a:t>
            </a:r>
            <a:endParaRPr lang="en-US" dirty="0"/>
          </a:p>
        </p:txBody>
      </p:sp>
      <p:sp>
        <p:nvSpPr>
          <p:cNvPr id="14" name="TextBox 13">
            <a:extLst>
              <a:ext uri="{FF2B5EF4-FFF2-40B4-BE49-F238E27FC236}">
                <a16:creationId xmlns:a16="http://schemas.microsoft.com/office/drawing/2014/main" id="{1CEDCEA1-849E-E1EB-7DA4-CFAE339E569A}"/>
              </a:ext>
            </a:extLst>
          </p:cNvPr>
          <p:cNvSpPr txBox="1"/>
          <p:nvPr/>
        </p:nvSpPr>
        <p:spPr>
          <a:xfrm>
            <a:off x="7286625" y="3905080"/>
            <a:ext cx="2573215" cy="1477328"/>
          </a:xfrm>
          <a:prstGeom prst="rect">
            <a:avLst/>
          </a:prstGeom>
          <a:noFill/>
        </p:spPr>
        <p:txBody>
          <a:bodyPr wrap="square">
            <a:spAutoFit/>
          </a:bodyPr>
          <a:lstStyle/>
          <a:p>
            <a:r>
              <a:rPr lang="en-US" b="0" i="0" dirty="0">
                <a:solidFill>
                  <a:srgbClr val="10516C"/>
                </a:solidFill>
                <a:effectLst/>
                <a:latin typeface="Arial" panose="020B0604020202020204" pitchFamily="34" charset="0"/>
              </a:rPr>
              <a:t>11001010 01001000</a:t>
            </a:r>
            <a:r>
              <a:rPr lang="en-US" b="0" i="0" dirty="0">
                <a:solidFill>
                  <a:srgbClr val="1F9BCF"/>
                </a:solidFill>
                <a:effectLst/>
                <a:latin typeface="Arial" panose="020B0604020202020204" pitchFamily="34" charset="0"/>
              </a:rPr>
              <a:t> </a:t>
            </a:r>
            <a:r>
              <a:rPr lang="en-US" b="0" i="0" dirty="0">
                <a:solidFill>
                  <a:srgbClr val="FF0000"/>
                </a:solidFill>
                <a:effectLst/>
                <a:latin typeface="Arial" panose="020B0604020202020204" pitchFamily="34" charset="0"/>
              </a:rPr>
              <a:t>0</a:t>
            </a:r>
            <a:br>
              <a:rPr lang="en-US" dirty="0"/>
            </a:br>
            <a:r>
              <a:rPr lang="en-US" b="0" i="0" dirty="0">
                <a:solidFill>
                  <a:srgbClr val="10516C"/>
                </a:solidFill>
                <a:effectLst/>
                <a:latin typeface="Arial" panose="020B0604020202020204" pitchFamily="34" charset="0"/>
              </a:rPr>
              <a:t>01110100 01010100</a:t>
            </a:r>
            <a:r>
              <a:rPr lang="en-US" b="0" i="0" dirty="0">
                <a:solidFill>
                  <a:srgbClr val="1F9BCF"/>
                </a:solidFill>
                <a:effectLst/>
                <a:latin typeface="Arial" panose="020B0604020202020204" pitchFamily="34" charset="0"/>
              </a:rPr>
              <a:t> </a:t>
            </a:r>
            <a:r>
              <a:rPr lang="en-US" b="0" i="0" dirty="0">
                <a:solidFill>
                  <a:srgbClr val="FF0000"/>
                </a:solidFill>
                <a:effectLst/>
                <a:latin typeface="Arial" panose="020B0604020202020204" pitchFamily="34" charset="0"/>
              </a:rPr>
              <a:t>1</a:t>
            </a:r>
            <a:br>
              <a:rPr lang="en-US" dirty="0"/>
            </a:br>
            <a:r>
              <a:rPr lang="en-US" b="0" i="0" dirty="0">
                <a:solidFill>
                  <a:srgbClr val="10516C"/>
                </a:solidFill>
                <a:effectLst/>
                <a:latin typeface="Arial" panose="020B0604020202020204" pitchFamily="34" charset="0"/>
              </a:rPr>
              <a:t>10010100 11101011</a:t>
            </a:r>
            <a:r>
              <a:rPr lang="en-US" b="0" i="0" dirty="0">
                <a:solidFill>
                  <a:srgbClr val="1F9BCF"/>
                </a:solidFill>
                <a:effectLst/>
                <a:latin typeface="Arial" panose="020B0604020202020204" pitchFamily="34" charset="0"/>
              </a:rPr>
              <a:t> </a:t>
            </a:r>
            <a:r>
              <a:rPr lang="en-US" b="0" i="0" dirty="0">
                <a:solidFill>
                  <a:srgbClr val="FF0000"/>
                </a:solidFill>
                <a:effectLst/>
                <a:latin typeface="Arial" panose="020B0604020202020204" pitchFamily="34" charset="0"/>
              </a:rPr>
              <a:t>1</a:t>
            </a:r>
            <a:br>
              <a:rPr lang="en-US" dirty="0"/>
            </a:br>
            <a:r>
              <a:rPr lang="en-US" b="0" i="0" dirty="0">
                <a:solidFill>
                  <a:srgbClr val="10516C"/>
                </a:solidFill>
                <a:effectLst/>
                <a:latin typeface="Arial" panose="020B0604020202020204" pitchFamily="34" charset="0"/>
              </a:rPr>
              <a:t>01110110 00011000</a:t>
            </a:r>
            <a:r>
              <a:rPr lang="en-US" b="0" i="0" dirty="0">
                <a:solidFill>
                  <a:srgbClr val="1F9BCF"/>
                </a:solidFill>
                <a:effectLst/>
                <a:latin typeface="Arial" panose="020B0604020202020204" pitchFamily="34" charset="0"/>
              </a:rPr>
              <a:t> </a:t>
            </a:r>
            <a:r>
              <a:rPr lang="en-US" b="0" i="0" dirty="0">
                <a:solidFill>
                  <a:srgbClr val="FF0000"/>
                </a:solidFill>
                <a:effectLst/>
                <a:latin typeface="Arial" panose="020B0604020202020204" pitchFamily="34" charset="0"/>
              </a:rPr>
              <a:t>1</a:t>
            </a:r>
            <a:br>
              <a:rPr lang="en-US" dirty="0"/>
            </a:br>
            <a:r>
              <a:rPr lang="en-US" b="0" i="0" dirty="0">
                <a:solidFill>
                  <a:srgbClr val="10516C"/>
                </a:solidFill>
                <a:effectLst/>
                <a:latin typeface="Arial" panose="020B0604020202020204" pitchFamily="34" charset="0"/>
              </a:rPr>
              <a:t>11100001 10000000</a:t>
            </a:r>
            <a:r>
              <a:rPr lang="en-US" b="0" i="0" dirty="0">
                <a:solidFill>
                  <a:srgbClr val="1F9BCF"/>
                </a:solidFill>
                <a:effectLst/>
                <a:latin typeface="Arial" panose="020B0604020202020204" pitchFamily="34" charset="0"/>
              </a:rPr>
              <a:t> </a:t>
            </a:r>
            <a:r>
              <a:rPr lang="en-US" b="0" i="0" dirty="0">
                <a:solidFill>
                  <a:srgbClr val="FF0000"/>
                </a:solidFill>
                <a:effectLst/>
                <a:latin typeface="Arial" panose="020B0604020202020204" pitchFamily="34" charset="0"/>
              </a:rPr>
              <a:t>1</a:t>
            </a:r>
            <a:endParaRPr lang="en-US" dirty="0">
              <a:solidFill>
                <a:srgbClr val="FF0000"/>
              </a:solidFill>
            </a:endParaRPr>
          </a:p>
        </p:txBody>
      </p:sp>
    </p:spTree>
    <p:extLst>
      <p:ext uri="{BB962C8B-B14F-4D97-AF65-F5344CB8AC3E}">
        <p14:creationId xmlns:p14="http://schemas.microsoft.com/office/powerpoint/2010/main" val="301406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CC37252-8C2D-2973-A829-D0694EB8C14D}"/>
              </a:ext>
            </a:extLst>
          </p:cNvPr>
          <p:cNvSpPr>
            <a:spLocks noGrp="1"/>
          </p:cNvSpPr>
          <p:nvPr>
            <p:ph type="sldNum" sz="quarter" idx="4"/>
          </p:nvPr>
        </p:nvSpPr>
        <p:spPr/>
        <p:txBody>
          <a:bodyPr/>
          <a:lstStyle/>
          <a:p>
            <a:r>
              <a:rPr lang="en-US"/>
              <a:t>Link Layer: 6-</a:t>
            </a:r>
            <a:fld id="{C4204591-24BD-A542-B9D5-F8D8A88D2FEE}" type="slidenum">
              <a:rPr lang="en-US" smtClean="0"/>
              <a:pPr/>
              <a:t>32</a:t>
            </a:fld>
            <a:endParaRPr lang="en-US" dirty="0"/>
          </a:p>
        </p:txBody>
      </p:sp>
      <p:sp>
        <p:nvSpPr>
          <p:cNvPr id="8" name="Title 1">
            <a:extLst>
              <a:ext uri="{FF2B5EF4-FFF2-40B4-BE49-F238E27FC236}">
                <a16:creationId xmlns:a16="http://schemas.microsoft.com/office/drawing/2014/main" id="{2C0859FC-E5EB-CC09-CA1B-41B32077AD90}"/>
              </a:ext>
            </a:extLst>
          </p:cNvPr>
          <p:cNvSpPr>
            <a:spLocks noGrp="1"/>
          </p:cNvSpPr>
          <p:nvPr>
            <p:ph type="title"/>
          </p:nvPr>
        </p:nvSpPr>
        <p:spPr>
          <a:xfrm>
            <a:off x="703385" y="-141845"/>
            <a:ext cx="10515600" cy="894622"/>
          </a:xfrm>
        </p:spPr>
        <p:txBody>
          <a:bodyPr>
            <a:normAutofit/>
          </a:bodyPr>
          <a:lstStyle/>
          <a:p>
            <a:r>
              <a:rPr lang="en-US" b="0" kern="0" dirty="0">
                <a:latin typeface="+mn-lt"/>
                <a:ea typeface="ＭＳ Ｐゴシック" charset="0"/>
              </a:rPr>
              <a:t>Exercise</a:t>
            </a:r>
            <a:endParaRPr lang="en-US" sz="4400" b="0" dirty="0">
              <a:latin typeface="+mn-lt"/>
            </a:endParaRPr>
          </a:p>
        </p:txBody>
      </p:sp>
      <p:sp>
        <p:nvSpPr>
          <p:cNvPr id="10" name="TextBox 9">
            <a:extLst>
              <a:ext uri="{FF2B5EF4-FFF2-40B4-BE49-F238E27FC236}">
                <a16:creationId xmlns:a16="http://schemas.microsoft.com/office/drawing/2014/main" id="{EB7EE6EE-AF32-75F0-AC9E-CB743CF8650E}"/>
              </a:ext>
            </a:extLst>
          </p:cNvPr>
          <p:cNvSpPr txBox="1"/>
          <p:nvPr/>
        </p:nvSpPr>
        <p:spPr>
          <a:xfrm>
            <a:off x="492125" y="752777"/>
            <a:ext cx="10328275" cy="2308324"/>
          </a:xfrm>
          <a:prstGeom prst="rect">
            <a:avLst/>
          </a:prstGeom>
          <a:noFill/>
        </p:spPr>
        <p:txBody>
          <a:bodyPr wrap="square">
            <a:spAutoFit/>
          </a:bodyPr>
          <a:lstStyle/>
          <a:p>
            <a:pPr algn="l"/>
            <a:r>
              <a:rPr lang="en-US" b="0" i="0" dirty="0">
                <a:solidFill>
                  <a:srgbClr val="55595C"/>
                </a:solidFill>
                <a:effectLst/>
                <a:latin typeface="Arial" panose="020B0604020202020204" pitchFamily="34" charset="0"/>
              </a:rPr>
              <a:t>Question 1: Both the payload and </a:t>
            </a:r>
            <a:r>
              <a:rPr lang="en-US" b="0" i="0" dirty="0">
                <a:solidFill>
                  <a:srgbClr val="1F9BCF"/>
                </a:solidFill>
                <a:effectLst/>
                <a:latin typeface="Arial" panose="020B0604020202020204" pitchFamily="34" charset="0"/>
              </a:rPr>
              <a:t>parity bits</a:t>
            </a:r>
            <a:r>
              <a:rPr lang="en-US" b="0" i="0" dirty="0">
                <a:solidFill>
                  <a:srgbClr val="55595C"/>
                </a:solidFill>
                <a:effectLst/>
                <a:latin typeface="Arial" panose="020B0604020202020204" pitchFamily="34" charset="0"/>
              </a:rPr>
              <a:t> are shown. One of these bits is flipped.</a:t>
            </a:r>
          </a:p>
          <a:p>
            <a:pPr algn="l"/>
            <a:endParaRPr lang="en-US" b="0" i="0" dirty="0">
              <a:solidFill>
                <a:srgbClr val="55595C"/>
              </a:solidFill>
              <a:effectLst/>
              <a:latin typeface="Arial" panose="020B0604020202020204" pitchFamily="34" charset="0"/>
            </a:endParaRPr>
          </a:p>
          <a:p>
            <a:r>
              <a:rPr lang="en-US" b="0" i="0" dirty="0">
                <a:solidFill>
                  <a:srgbClr val="55595C"/>
                </a:solidFill>
                <a:effectLst/>
                <a:latin typeface="Arial" panose="020B0604020202020204" pitchFamily="34" charset="0"/>
              </a:rPr>
              <a:t>00111110 00000100</a:t>
            </a:r>
            <a:r>
              <a:rPr lang="en-US" b="0" i="0" dirty="0">
                <a:solidFill>
                  <a:srgbClr val="1F9BCF"/>
                </a:solidFill>
                <a:effectLst/>
                <a:latin typeface="Arial" panose="020B0604020202020204" pitchFamily="34" charset="0"/>
              </a:rPr>
              <a:t> 0</a:t>
            </a:r>
            <a:br>
              <a:rPr lang="en-US" dirty="0"/>
            </a:br>
            <a:r>
              <a:rPr lang="en-US" b="0" i="0" dirty="0">
                <a:solidFill>
                  <a:srgbClr val="55595C"/>
                </a:solidFill>
                <a:effectLst/>
                <a:latin typeface="Arial" panose="020B0604020202020204" pitchFamily="34" charset="0"/>
              </a:rPr>
              <a:t>10010101 10010011</a:t>
            </a:r>
            <a:r>
              <a:rPr lang="en-US" b="0" i="0" dirty="0">
                <a:solidFill>
                  <a:srgbClr val="1F9BCF"/>
                </a:solidFill>
                <a:effectLst/>
                <a:latin typeface="Arial" panose="020B0604020202020204" pitchFamily="34" charset="0"/>
              </a:rPr>
              <a:t> 1</a:t>
            </a:r>
            <a:br>
              <a:rPr lang="en-US" dirty="0"/>
            </a:br>
            <a:r>
              <a:rPr lang="en-US" b="0" i="0" dirty="0">
                <a:solidFill>
                  <a:srgbClr val="55595C"/>
                </a:solidFill>
                <a:effectLst/>
                <a:latin typeface="Arial" panose="020B0604020202020204" pitchFamily="34" charset="0"/>
              </a:rPr>
              <a:t>11000101 01110100</a:t>
            </a:r>
            <a:r>
              <a:rPr lang="en-US" b="0" i="0" dirty="0">
                <a:solidFill>
                  <a:srgbClr val="1F9BCF"/>
                </a:solidFill>
                <a:effectLst/>
                <a:latin typeface="Arial" panose="020B0604020202020204" pitchFamily="34" charset="0"/>
              </a:rPr>
              <a:t> 0</a:t>
            </a:r>
            <a:br>
              <a:rPr lang="en-US" dirty="0"/>
            </a:br>
            <a:r>
              <a:rPr lang="en-US" b="0" i="0" dirty="0">
                <a:solidFill>
                  <a:srgbClr val="55595C"/>
                </a:solidFill>
                <a:effectLst/>
                <a:latin typeface="Arial" panose="020B0604020202020204" pitchFamily="34" charset="0"/>
              </a:rPr>
              <a:t>00101000 10010100</a:t>
            </a:r>
            <a:r>
              <a:rPr lang="en-US" b="0" i="0" dirty="0">
                <a:solidFill>
                  <a:srgbClr val="1F9BCF"/>
                </a:solidFill>
                <a:effectLst/>
                <a:latin typeface="Arial" panose="020B0604020202020204" pitchFamily="34" charset="0"/>
              </a:rPr>
              <a:t> 1</a:t>
            </a:r>
            <a:br>
              <a:rPr lang="en-US" dirty="0"/>
            </a:br>
            <a:r>
              <a:rPr lang="en-US" b="0" i="0" dirty="0">
                <a:solidFill>
                  <a:srgbClr val="55595C"/>
                </a:solidFill>
                <a:effectLst/>
                <a:latin typeface="Arial" panose="020B0604020202020204" pitchFamily="34" charset="0"/>
              </a:rPr>
              <a:t>01000101 00011000</a:t>
            </a:r>
            <a:r>
              <a:rPr lang="en-US" b="0" i="0" dirty="0">
                <a:solidFill>
                  <a:srgbClr val="1F9BCF"/>
                </a:solidFill>
                <a:effectLst/>
                <a:latin typeface="Arial" panose="020B0604020202020204" pitchFamily="34" charset="0"/>
              </a:rPr>
              <a:t> 1</a:t>
            </a:r>
            <a:br>
              <a:rPr lang="en-US" dirty="0"/>
            </a:br>
            <a:r>
              <a:rPr lang="en-US" b="0" i="0" dirty="0">
                <a:solidFill>
                  <a:srgbClr val="1F9BCF"/>
                </a:solidFill>
                <a:effectLst/>
                <a:latin typeface="Arial" panose="020B0604020202020204" pitchFamily="34" charset="0"/>
              </a:rPr>
              <a:t>00000011 01101111 0</a:t>
            </a:r>
            <a:endParaRPr lang="en-US" dirty="0"/>
          </a:p>
        </p:txBody>
      </p:sp>
      <p:sp>
        <p:nvSpPr>
          <p:cNvPr id="12" name="TextBox 11">
            <a:extLst>
              <a:ext uri="{FF2B5EF4-FFF2-40B4-BE49-F238E27FC236}">
                <a16:creationId xmlns:a16="http://schemas.microsoft.com/office/drawing/2014/main" id="{26F1BEBC-4E79-10C9-F3A1-AB8A2829C400}"/>
              </a:ext>
            </a:extLst>
          </p:cNvPr>
          <p:cNvSpPr txBox="1"/>
          <p:nvPr/>
        </p:nvSpPr>
        <p:spPr>
          <a:xfrm>
            <a:off x="523997" y="3244334"/>
            <a:ext cx="10874376" cy="369332"/>
          </a:xfrm>
          <a:prstGeom prst="rect">
            <a:avLst/>
          </a:prstGeom>
          <a:noFill/>
        </p:spPr>
        <p:txBody>
          <a:bodyPr wrap="square">
            <a:spAutoFit/>
          </a:bodyPr>
          <a:lstStyle/>
          <a:p>
            <a:r>
              <a:rPr lang="en-US" dirty="0">
                <a:latin typeface="Arial" panose="020B0604020202020204" pitchFamily="34" charset="0"/>
              </a:rPr>
              <a:t>I</a:t>
            </a:r>
            <a:r>
              <a:rPr lang="en-US" b="0" i="0" dirty="0">
                <a:effectLst/>
                <a:latin typeface="Arial" panose="020B0604020202020204" pitchFamily="34" charset="0"/>
              </a:rPr>
              <a:t>ndicate the row and column with the flipped bit (format as: </a:t>
            </a:r>
            <a:r>
              <a:rPr lang="en-US" b="0" i="0" dirty="0" err="1">
                <a:effectLst/>
                <a:latin typeface="Arial" panose="020B0604020202020204" pitchFamily="34" charset="0"/>
              </a:rPr>
              <a:t>x,y</a:t>
            </a:r>
            <a:r>
              <a:rPr lang="en-US" b="0" i="0" dirty="0">
                <a:effectLst/>
                <a:latin typeface="Arial" panose="020B0604020202020204" pitchFamily="34" charset="0"/>
              </a:rPr>
              <a:t>), assuming the top-left bit is 0,0</a:t>
            </a:r>
            <a:endParaRPr lang="en-US" dirty="0"/>
          </a:p>
        </p:txBody>
      </p:sp>
      <p:sp>
        <p:nvSpPr>
          <p:cNvPr id="14" name="TextBox 13">
            <a:extLst>
              <a:ext uri="{FF2B5EF4-FFF2-40B4-BE49-F238E27FC236}">
                <a16:creationId xmlns:a16="http://schemas.microsoft.com/office/drawing/2014/main" id="{D06C83A7-E57C-9304-C339-51248C93D06F}"/>
              </a:ext>
            </a:extLst>
          </p:cNvPr>
          <p:cNvSpPr txBox="1"/>
          <p:nvPr/>
        </p:nvSpPr>
        <p:spPr>
          <a:xfrm>
            <a:off x="523997" y="3657600"/>
            <a:ext cx="6102350" cy="369332"/>
          </a:xfrm>
          <a:prstGeom prst="rect">
            <a:avLst/>
          </a:prstGeom>
          <a:noFill/>
        </p:spPr>
        <p:txBody>
          <a:bodyPr wrap="square">
            <a:spAutoFit/>
          </a:bodyPr>
          <a:lstStyle/>
          <a:p>
            <a:r>
              <a:rPr lang="en-US" b="0" i="0" dirty="0">
                <a:solidFill>
                  <a:srgbClr val="10516C"/>
                </a:solidFill>
                <a:effectLst/>
                <a:latin typeface="Arial" panose="020B0604020202020204" pitchFamily="34" charset="0"/>
              </a:rPr>
              <a:t>The bit that was flipped is </a:t>
            </a:r>
            <a:r>
              <a:rPr lang="en-US" b="0" i="0" dirty="0">
                <a:solidFill>
                  <a:srgbClr val="D9534F"/>
                </a:solidFill>
                <a:effectLst/>
                <a:latin typeface="Arial" panose="020B0604020202020204" pitchFamily="34" charset="0"/>
              </a:rPr>
              <a:t>(16,1)</a:t>
            </a:r>
            <a:r>
              <a:rPr lang="en-US" b="0" i="0" dirty="0">
                <a:solidFill>
                  <a:srgbClr val="10516C"/>
                </a:solidFill>
                <a:effectLst/>
                <a:latin typeface="Arial" panose="020B0604020202020204" pitchFamily="34" charset="0"/>
              </a:rPr>
              <a:t>:</a:t>
            </a:r>
            <a:endParaRPr lang="en-US" dirty="0"/>
          </a:p>
        </p:txBody>
      </p:sp>
      <p:sp>
        <p:nvSpPr>
          <p:cNvPr id="16" name="TextBox 15">
            <a:extLst>
              <a:ext uri="{FF2B5EF4-FFF2-40B4-BE49-F238E27FC236}">
                <a16:creationId xmlns:a16="http://schemas.microsoft.com/office/drawing/2014/main" id="{A3AF7ADC-7E3E-B2EE-7726-C8A05301814E}"/>
              </a:ext>
            </a:extLst>
          </p:cNvPr>
          <p:cNvSpPr txBox="1"/>
          <p:nvPr/>
        </p:nvSpPr>
        <p:spPr>
          <a:xfrm>
            <a:off x="523997" y="4184650"/>
            <a:ext cx="6102350" cy="1754326"/>
          </a:xfrm>
          <a:prstGeom prst="rect">
            <a:avLst/>
          </a:prstGeom>
          <a:noFill/>
        </p:spPr>
        <p:txBody>
          <a:bodyPr wrap="square">
            <a:spAutoFit/>
          </a:bodyPr>
          <a:lstStyle/>
          <a:p>
            <a:r>
              <a:rPr lang="en-US" b="0" i="0" dirty="0">
                <a:solidFill>
                  <a:srgbClr val="10516C"/>
                </a:solidFill>
                <a:effectLst/>
                <a:latin typeface="Arial" panose="020B0604020202020204" pitchFamily="34" charset="0"/>
              </a:rPr>
              <a:t>00111110 00000100</a:t>
            </a:r>
            <a:r>
              <a:rPr lang="en-US" b="0" i="0" dirty="0">
                <a:solidFill>
                  <a:srgbClr val="1F9BCF"/>
                </a:solidFill>
                <a:effectLst/>
                <a:latin typeface="Arial" panose="020B0604020202020204" pitchFamily="34" charset="0"/>
              </a:rPr>
              <a:t> 0</a:t>
            </a:r>
            <a:br>
              <a:rPr lang="en-US" dirty="0"/>
            </a:br>
            <a:r>
              <a:rPr lang="en-US" b="0" i="0" dirty="0">
                <a:solidFill>
                  <a:srgbClr val="10516C"/>
                </a:solidFill>
                <a:effectLst/>
                <a:latin typeface="Arial" panose="020B0604020202020204" pitchFamily="34" charset="0"/>
              </a:rPr>
              <a:t>10010101 1001001</a:t>
            </a:r>
            <a:r>
              <a:rPr lang="en-US" b="0" i="0" dirty="0">
                <a:solidFill>
                  <a:srgbClr val="FF0000"/>
                </a:solidFill>
                <a:effectLst/>
                <a:latin typeface="Arial" panose="020B0604020202020204" pitchFamily="34" charset="0"/>
              </a:rPr>
              <a:t>1</a:t>
            </a:r>
            <a:r>
              <a:rPr lang="en-US" b="0" i="0" dirty="0">
                <a:solidFill>
                  <a:srgbClr val="D9534F"/>
                </a:solidFill>
                <a:effectLst/>
                <a:latin typeface="Arial" panose="020B0604020202020204" pitchFamily="34" charset="0"/>
              </a:rPr>
              <a:t> 1</a:t>
            </a:r>
            <a:br>
              <a:rPr lang="en-US" dirty="0"/>
            </a:br>
            <a:r>
              <a:rPr lang="en-US" b="0" i="0" dirty="0">
                <a:solidFill>
                  <a:srgbClr val="10516C"/>
                </a:solidFill>
                <a:effectLst/>
                <a:latin typeface="Arial" panose="020B0604020202020204" pitchFamily="34" charset="0"/>
              </a:rPr>
              <a:t>11000101 01110100</a:t>
            </a:r>
            <a:r>
              <a:rPr lang="en-US" b="0" i="0" dirty="0">
                <a:solidFill>
                  <a:srgbClr val="1F9BCF"/>
                </a:solidFill>
                <a:effectLst/>
                <a:latin typeface="Arial" panose="020B0604020202020204" pitchFamily="34" charset="0"/>
              </a:rPr>
              <a:t> 0</a:t>
            </a:r>
            <a:br>
              <a:rPr lang="en-US" dirty="0"/>
            </a:br>
            <a:r>
              <a:rPr lang="en-US" b="0" i="0" dirty="0">
                <a:solidFill>
                  <a:srgbClr val="10516C"/>
                </a:solidFill>
                <a:effectLst/>
                <a:latin typeface="Arial" panose="020B0604020202020204" pitchFamily="34" charset="0"/>
              </a:rPr>
              <a:t>00101000 10010100</a:t>
            </a:r>
            <a:r>
              <a:rPr lang="en-US" b="0" i="0" dirty="0">
                <a:solidFill>
                  <a:srgbClr val="1F9BCF"/>
                </a:solidFill>
                <a:effectLst/>
                <a:latin typeface="Arial" panose="020B0604020202020204" pitchFamily="34" charset="0"/>
              </a:rPr>
              <a:t> 1</a:t>
            </a:r>
            <a:br>
              <a:rPr lang="en-US" dirty="0"/>
            </a:br>
            <a:r>
              <a:rPr lang="en-US" b="0" i="0" dirty="0">
                <a:solidFill>
                  <a:srgbClr val="10516C"/>
                </a:solidFill>
                <a:effectLst/>
                <a:latin typeface="Arial" panose="020B0604020202020204" pitchFamily="34" charset="0"/>
              </a:rPr>
              <a:t>01000101 00011000</a:t>
            </a:r>
            <a:r>
              <a:rPr lang="en-US" b="0" i="0" dirty="0">
                <a:solidFill>
                  <a:srgbClr val="1F9BCF"/>
                </a:solidFill>
                <a:effectLst/>
                <a:latin typeface="Arial" panose="020B0604020202020204" pitchFamily="34" charset="0"/>
              </a:rPr>
              <a:t> 1</a:t>
            </a:r>
            <a:br>
              <a:rPr lang="en-US" dirty="0"/>
            </a:br>
            <a:r>
              <a:rPr lang="en-US" b="0" i="0" dirty="0">
                <a:solidFill>
                  <a:srgbClr val="1F9BCF"/>
                </a:solidFill>
                <a:effectLst/>
                <a:latin typeface="Arial" panose="020B0604020202020204" pitchFamily="34" charset="0"/>
              </a:rPr>
              <a:t>00000011</a:t>
            </a:r>
            <a:r>
              <a:rPr lang="en-US" b="0" i="0" dirty="0">
                <a:solidFill>
                  <a:srgbClr val="10516C"/>
                </a:solidFill>
                <a:effectLst/>
                <a:latin typeface="Arial" panose="020B0604020202020204" pitchFamily="34" charset="0"/>
              </a:rPr>
              <a:t>  </a:t>
            </a:r>
            <a:r>
              <a:rPr lang="en-US" b="0" i="0" dirty="0">
                <a:solidFill>
                  <a:srgbClr val="1F9BCF"/>
                </a:solidFill>
                <a:effectLst/>
                <a:latin typeface="Arial" panose="020B0604020202020204" pitchFamily="34" charset="0"/>
              </a:rPr>
              <a:t>01101111 0</a:t>
            </a:r>
            <a:endParaRPr lang="en-US" dirty="0"/>
          </a:p>
        </p:txBody>
      </p:sp>
    </p:spTree>
    <p:extLst>
      <p:ext uri="{BB962C8B-B14F-4D97-AF65-F5344CB8AC3E}">
        <p14:creationId xmlns:p14="http://schemas.microsoft.com/office/powerpoint/2010/main" val="14403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20DCFC-5235-8549-EE08-DA827F3063A6}"/>
              </a:ext>
            </a:extLst>
          </p:cNvPr>
          <p:cNvSpPr>
            <a:spLocks noGrp="1"/>
          </p:cNvSpPr>
          <p:nvPr>
            <p:ph type="sldNum" sz="quarter" idx="4"/>
          </p:nvPr>
        </p:nvSpPr>
        <p:spPr/>
        <p:txBody>
          <a:bodyPr/>
          <a:lstStyle/>
          <a:p>
            <a:r>
              <a:rPr lang="en-US"/>
              <a:t>Link Layer: 6-</a:t>
            </a:r>
            <a:fld id="{C4204591-24BD-A542-B9D5-F8D8A88D2FEE}" type="slidenum">
              <a:rPr lang="en-US" smtClean="0"/>
              <a:pPr/>
              <a:t>33</a:t>
            </a:fld>
            <a:endParaRPr lang="en-US" dirty="0"/>
          </a:p>
        </p:txBody>
      </p:sp>
      <p:sp>
        <p:nvSpPr>
          <p:cNvPr id="7" name="TextBox 6">
            <a:extLst>
              <a:ext uri="{FF2B5EF4-FFF2-40B4-BE49-F238E27FC236}">
                <a16:creationId xmlns:a16="http://schemas.microsoft.com/office/drawing/2014/main" id="{491879AF-67CB-FCA5-3985-B8A11C66BAF8}"/>
              </a:ext>
            </a:extLst>
          </p:cNvPr>
          <p:cNvSpPr txBox="1"/>
          <p:nvPr/>
        </p:nvSpPr>
        <p:spPr>
          <a:xfrm>
            <a:off x="365124" y="836216"/>
            <a:ext cx="11306175" cy="2585323"/>
          </a:xfrm>
          <a:prstGeom prst="rect">
            <a:avLst/>
          </a:prstGeom>
          <a:noFill/>
        </p:spPr>
        <p:txBody>
          <a:bodyPr wrap="square">
            <a:spAutoFit/>
          </a:bodyPr>
          <a:lstStyle/>
          <a:p>
            <a:r>
              <a:rPr lang="en-US" b="0" i="0" dirty="0">
                <a:effectLst/>
                <a:latin typeface="Arial" panose="020B0604020202020204" pitchFamily="34" charset="0"/>
              </a:rPr>
              <a:t>Question 3: Assume that there are 3 active nodes, each of which has an infinite supply of frames they want to transmit, and these frames have a constant size of L bits. If two or more frames collide, then all nodes will detect the collision.</a:t>
            </a:r>
            <a:br>
              <a:rPr lang="en-US" dirty="0"/>
            </a:br>
            <a:br>
              <a:rPr lang="en-US" dirty="0"/>
            </a:br>
            <a:r>
              <a:rPr lang="en-US" b="0" i="0" dirty="0">
                <a:effectLst/>
                <a:latin typeface="Arial" panose="020B0604020202020204" pitchFamily="34" charset="0"/>
              </a:rPr>
              <a:t>There are two versions of the Aloha protocol: Slotted and Pure. In this problem we will be looking at the efficiency of these two variations. In the case of Slotted Aloha, frames will be sent only at the beginning of a time slot, frames take an entire time slot to send, and the clocks of all nodes are synchronized.</a:t>
            </a:r>
            <a:br>
              <a:rPr lang="en-US" dirty="0"/>
            </a:br>
            <a:br>
              <a:rPr lang="en-US" dirty="0"/>
            </a:br>
            <a:r>
              <a:rPr lang="en-US" b="0" i="0" dirty="0">
                <a:effectLst/>
                <a:latin typeface="Arial" panose="020B0604020202020204" pitchFamily="34" charset="0"/>
              </a:rPr>
              <a:t>Please round all answers to 2 decimal places.</a:t>
            </a:r>
            <a:endParaRPr lang="en-US" dirty="0"/>
          </a:p>
        </p:txBody>
      </p:sp>
      <p:sp>
        <p:nvSpPr>
          <p:cNvPr id="8" name="Title 1">
            <a:extLst>
              <a:ext uri="{FF2B5EF4-FFF2-40B4-BE49-F238E27FC236}">
                <a16:creationId xmlns:a16="http://schemas.microsoft.com/office/drawing/2014/main" id="{64F016A7-DF20-8712-B476-0CAAE6A0E3D4}"/>
              </a:ext>
            </a:extLst>
          </p:cNvPr>
          <p:cNvSpPr>
            <a:spLocks noGrp="1"/>
          </p:cNvSpPr>
          <p:nvPr>
            <p:ph type="title"/>
          </p:nvPr>
        </p:nvSpPr>
        <p:spPr>
          <a:xfrm>
            <a:off x="703385" y="-141845"/>
            <a:ext cx="10515600" cy="894622"/>
          </a:xfrm>
        </p:spPr>
        <p:txBody>
          <a:bodyPr>
            <a:normAutofit/>
          </a:bodyPr>
          <a:lstStyle/>
          <a:p>
            <a:r>
              <a:rPr lang="en-US" b="0" kern="0" dirty="0">
                <a:latin typeface="+mn-lt"/>
                <a:ea typeface="ＭＳ Ｐゴシック" charset="0"/>
              </a:rPr>
              <a:t>Exercise</a:t>
            </a:r>
            <a:endParaRPr lang="en-US" sz="4400" b="0" dirty="0">
              <a:latin typeface="+mn-lt"/>
            </a:endParaRPr>
          </a:p>
        </p:txBody>
      </p:sp>
      <p:sp>
        <p:nvSpPr>
          <p:cNvPr id="10" name="TextBox 9">
            <a:extLst>
              <a:ext uri="{FF2B5EF4-FFF2-40B4-BE49-F238E27FC236}">
                <a16:creationId xmlns:a16="http://schemas.microsoft.com/office/drawing/2014/main" id="{4012B5BC-0A1D-2786-CB6D-52E52B45CE50}"/>
              </a:ext>
            </a:extLst>
          </p:cNvPr>
          <p:cNvSpPr txBox="1"/>
          <p:nvPr/>
        </p:nvSpPr>
        <p:spPr>
          <a:xfrm>
            <a:off x="365124" y="3556685"/>
            <a:ext cx="9947276" cy="369332"/>
          </a:xfrm>
          <a:prstGeom prst="rect">
            <a:avLst/>
          </a:prstGeom>
          <a:noFill/>
        </p:spPr>
        <p:txBody>
          <a:bodyPr wrap="square">
            <a:spAutoFit/>
          </a:bodyPr>
          <a:lstStyle/>
          <a:p>
            <a:r>
              <a:rPr lang="en-US" b="0" i="0" dirty="0">
                <a:effectLst/>
                <a:latin typeface="Arial" panose="020B0604020202020204" pitchFamily="34" charset="0"/>
              </a:rPr>
              <a:t>1. Given a probability of transmission p = 0.36, what is the maximum efficiency?</a:t>
            </a:r>
            <a:endParaRPr lang="en-US" dirty="0"/>
          </a:p>
        </p:txBody>
      </p:sp>
      <p:sp>
        <p:nvSpPr>
          <p:cNvPr id="12" name="TextBox 11">
            <a:extLst>
              <a:ext uri="{FF2B5EF4-FFF2-40B4-BE49-F238E27FC236}">
                <a16:creationId xmlns:a16="http://schemas.microsoft.com/office/drawing/2014/main" id="{B9DAC131-3064-D93F-2150-39DF0E189015}"/>
              </a:ext>
            </a:extLst>
          </p:cNvPr>
          <p:cNvSpPr txBox="1"/>
          <p:nvPr/>
        </p:nvSpPr>
        <p:spPr>
          <a:xfrm>
            <a:off x="365124" y="5051141"/>
            <a:ext cx="10969626" cy="369332"/>
          </a:xfrm>
          <a:prstGeom prst="rect">
            <a:avLst/>
          </a:prstGeom>
          <a:noFill/>
        </p:spPr>
        <p:txBody>
          <a:bodyPr wrap="square">
            <a:spAutoFit/>
          </a:bodyPr>
          <a:lstStyle/>
          <a:p>
            <a:r>
              <a:rPr lang="en-US" b="0" i="0" dirty="0">
                <a:effectLst/>
                <a:latin typeface="Arial" panose="020B0604020202020204" pitchFamily="34" charset="0"/>
              </a:rPr>
              <a:t>2. Given a probability of transmission p = 0.74, what is the maximum efficiency?</a:t>
            </a:r>
            <a:endParaRPr lang="en-US" dirty="0"/>
          </a:p>
        </p:txBody>
      </p:sp>
      <p:sp>
        <p:nvSpPr>
          <p:cNvPr id="14" name="TextBox 13">
            <a:extLst>
              <a:ext uri="{FF2B5EF4-FFF2-40B4-BE49-F238E27FC236}">
                <a16:creationId xmlns:a16="http://schemas.microsoft.com/office/drawing/2014/main" id="{E7C010E9-55BE-5B01-C737-33909205C72F}"/>
              </a:ext>
            </a:extLst>
          </p:cNvPr>
          <p:cNvSpPr txBox="1"/>
          <p:nvPr/>
        </p:nvSpPr>
        <p:spPr>
          <a:xfrm>
            <a:off x="365124" y="4618425"/>
            <a:ext cx="10213976" cy="369332"/>
          </a:xfrm>
          <a:prstGeom prst="rect">
            <a:avLst/>
          </a:prstGeom>
          <a:noFill/>
        </p:spPr>
        <p:txBody>
          <a:bodyPr wrap="square">
            <a:spAutoFit/>
          </a:bodyPr>
          <a:lstStyle/>
          <a:p>
            <a:r>
              <a:rPr lang="en-US" dirty="0">
                <a:latin typeface="Arial" panose="020B0604020202020204" pitchFamily="34" charset="0"/>
              </a:rPr>
              <a:t>Pure ALOHA: </a:t>
            </a:r>
            <a:r>
              <a:rPr lang="en-US" b="0" i="0" dirty="0">
                <a:effectLst/>
                <a:latin typeface="Arial" panose="020B0604020202020204" pitchFamily="34" charset="0"/>
              </a:rPr>
              <a:t>Np(1 - p)^2(N - 1) = 3 * 0.36 * (1 - 0.36)^2(3 - 1) = 0.18 or 18% efficiency.</a:t>
            </a:r>
            <a:endParaRPr lang="en-US" dirty="0"/>
          </a:p>
        </p:txBody>
      </p:sp>
      <p:sp>
        <p:nvSpPr>
          <p:cNvPr id="16" name="TextBox 15">
            <a:extLst>
              <a:ext uri="{FF2B5EF4-FFF2-40B4-BE49-F238E27FC236}">
                <a16:creationId xmlns:a16="http://schemas.microsoft.com/office/drawing/2014/main" id="{A5301B9C-775A-0EA9-AADC-07878F94BAEF}"/>
              </a:ext>
            </a:extLst>
          </p:cNvPr>
          <p:cNvSpPr txBox="1"/>
          <p:nvPr/>
        </p:nvSpPr>
        <p:spPr>
          <a:xfrm>
            <a:off x="365124" y="5999977"/>
            <a:ext cx="10315576" cy="369332"/>
          </a:xfrm>
          <a:prstGeom prst="rect">
            <a:avLst/>
          </a:prstGeom>
          <a:noFill/>
        </p:spPr>
        <p:txBody>
          <a:bodyPr wrap="square">
            <a:spAutoFit/>
          </a:bodyPr>
          <a:lstStyle/>
          <a:p>
            <a:r>
              <a:rPr lang="en-US" dirty="0">
                <a:latin typeface="Arial" panose="020B0604020202020204" pitchFamily="34" charset="0"/>
              </a:rPr>
              <a:t>Pure ALOHA: </a:t>
            </a:r>
            <a:r>
              <a:rPr lang="en-US" b="0" i="0" dirty="0">
                <a:effectLst/>
                <a:latin typeface="Arial" panose="020B0604020202020204" pitchFamily="34" charset="0"/>
              </a:rPr>
              <a:t>Np(1 - p)^2(N - 1) = 3 * 0.74 * (1 - 0.74)^2(3 - 1) = 0.01 or 1% efficiency.</a:t>
            </a:r>
            <a:endParaRPr lang="en-US" dirty="0"/>
          </a:p>
        </p:txBody>
      </p:sp>
      <p:sp>
        <p:nvSpPr>
          <p:cNvPr id="17" name="TextBox 16">
            <a:extLst>
              <a:ext uri="{FF2B5EF4-FFF2-40B4-BE49-F238E27FC236}">
                <a16:creationId xmlns:a16="http://schemas.microsoft.com/office/drawing/2014/main" id="{67A212AC-B5EE-D365-BDAC-DB7B0BA7690B}"/>
              </a:ext>
            </a:extLst>
          </p:cNvPr>
          <p:cNvSpPr txBox="1"/>
          <p:nvPr/>
        </p:nvSpPr>
        <p:spPr>
          <a:xfrm>
            <a:off x="365124" y="4217401"/>
            <a:ext cx="10213976" cy="369332"/>
          </a:xfrm>
          <a:prstGeom prst="rect">
            <a:avLst/>
          </a:prstGeom>
          <a:noFill/>
        </p:spPr>
        <p:txBody>
          <a:bodyPr wrap="square">
            <a:spAutoFit/>
          </a:bodyPr>
          <a:lstStyle/>
          <a:p>
            <a:r>
              <a:rPr lang="en-US" dirty="0">
                <a:latin typeface="Arial" panose="020B0604020202020204" pitchFamily="34" charset="0"/>
              </a:rPr>
              <a:t>Slotted ALOHA: </a:t>
            </a:r>
            <a:r>
              <a:rPr lang="en-US" b="0" i="0" dirty="0">
                <a:effectLst/>
                <a:latin typeface="Arial" panose="020B0604020202020204" pitchFamily="34" charset="0"/>
              </a:rPr>
              <a:t>Np(1 - p)^(N - 1) = 3 * 0.36 * (1 - 0.36)^(3 - 1) = 0.44 or 44% efficiency.</a:t>
            </a:r>
            <a:endParaRPr lang="en-US" dirty="0"/>
          </a:p>
        </p:txBody>
      </p:sp>
      <p:sp>
        <p:nvSpPr>
          <p:cNvPr id="18" name="TextBox 17">
            <a:extLst>
              <a:ext uri="{FF2B5EF4-FFF2-40B4-BE49-F238E27FC236}">
                <a16:creationId xmlns:a16="http://schemas.microsoft.com/office/drawing/2014/main" id="{D64FEFC1-28EA-3C98-AB29-2D9202748930}"/>
              </a:ext>
            </a:extLst>
          </p:cNvPr>
          <p:cNvSpPr txBox="1"/>
          <p:nvPr/>
        </p:nvSpPr>
        <p:spPr>
          <a:xfrm>
            <a:off x="365124" y="5610972"/>
            <a:ext cx="10213976" cy="369332"/>
          </a:xfrm>
          <a:prstGeom prst="rect">
            <a:avLst/>
          </a:prstGeom>
          <a:noFill/>
        </p:spPr>
        <p:txBody>
          <a:bodyPr wrap="square">
            <a:spAutoFit/>
          </a:bodyPr>
          <a:lstStyle/>
          <a:p>
            <a:r>
              <a:rPr lang="en-US" dirty="0">
                <a:latin typeface="Arial" panose="020B0604020202020204" pitchFamily="34" charset="0"/>
              </a:rPr>
              <a:t>Slotted ALOHA: </a:t>
            </a:r>
            <a:r>
              <a:rPr lang="en-US" b="0" i="0" dirty="0">
                <a:effectLst/>
                <a:latin typeface="Arial" panose="020B0604020202020204" pitchFamily="34" charset="0"/>
              </a:rPr>
              <a:t>Np(1 - p)^(N - 1) = 3 * 0.74 * (1 - 0.74)^(3 - 1) = 0.15 or 15% efficiency.</a:t>
            </a:r>
            <a:endParaRPr lang="en-US" dirty="0"/>
          </a:p>
        </p:txBody>
      </p:sp>
    </p:spTree>
    <p:extLst>
      <p:ext uri="{BB962C8B-B14F-4D97-AF65-F5344CB8AC3E}">
        <p14:creationId xmlns:p14="http://schemas.microsoft.com/office/powerpoint/2010/main" val="258268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8E65236-D727-2A42-B351-4D64035A94B4}"/>
              </a:ext>
            </a:extLst>
          </p:cNvPr>
          <p:cNvSpPr>
            <a:spLocks noGrp="1"/>
          </p:cNvSpPr>
          <p:nvPr>
            <p:ph type="sldNum" sz="quarter" idx="4"/>
          </p:nvPr>
        </p:nvSpPr>
        <p:spPr/>
        <p:txBody>
          <a:bodyPr/>
          <a:lstStyle/>
          <a:p>
            <a:r>
              <a:rPr lang="en-US" dirty="0"/>
              <a:t>Link Layer: 6-</a:t>
            </a:r>
            <a:fld id="{C4204591-24BD-A542-B9D5-F8D8A88D2FEE}" type="slidenum">
              <a:rPr lang="en-US" smtClean="0"/>
              <a:pPr/>
              <a:t>4</a:t>
            </a:fld>
            <a:endParaRPr lang="en-US" dirty="0"/>
          </a:p>
        </p:txBody>
      </p:sp>
      <p:sp>
        <p:nvSpPr>
          <p:cNvPr id="51" name="Text Box 4">
            <a:extLst>
              <a:ext uri="{FF2B5EF4-FFF2-40B4-BE49-F238E27FC236}">
                <a16:creationId xmlns:a16="http://schemas.microsoft.com/office/drawing/2014/main" id="{9E977DCF-A5D5-D941-A85F-41D595E749E5}"/>
              </a:ext>
            </a:extLst>
          </p:cNvPr>
          <p:cNvSpPr txBox="1">
            <a:spLocks noChangeArrowheads="1"/>
          </p:cNvSpPr>
          <p:nvPr/>
        </p:nvSpPr>
        <p:spPr bwMode="auto">
          <a:xfrm>
            <a:off x="927030" y="1654589"/>
            <a:ext cx="3366673"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800" i="0" dirty="0">
                <a:solidFill>
                  <a:srgbClr val="C00000"/>
                </a:solidFill>
                <a:latin typeface="+mn-lt"/>
                <a:cs typeface="+mn-cs"/>
              </a:rPr>
              <a:t>single bit parity</a:t>
            </a:r>
            <a:r>
              <a:rPr lang="en-US" sz="2800" i="0" dirty="0">
                <a:solidFill>
                  <a:srgbClr val="CC0000"/>
                </a:solidFill>
                <a:latin typeface="+mn-lt"/>
                <a:cs typeface="+mn-cs"/>
              </a:rPr>
              <a:t>:</a:t>
            </a:r>
            <a:r>
              <a:rPr lang="en-US" sz="2800" b="1" i="0" dirty="0">
                <a:solidFill>
                  <a:srgbClr val="CC0000"/>
                </a:solidFill>
                <a:latin typeface="+mn-lt"/>
                <a:cs typeface="+mn-cs"/>
              </a:rPr>
              <a:t> </a:t>
            </a:r>
          </a:p>
          <a:p>
            <a:pPr marL="342900" indent="-225425">
              <a:buClr>
                <a:srgbClr val="000099"/>
              </a:buClr>
              <a:buSzPct val="100000"/>
              <a:buFont typeface="Wingdings" charset="2"/>
              <a:buChar char="§"/>
              <a:defRPr/>
            </a:pPr>
            <a:r>
              <a:rPr lang="en-US" sz="2400" i="0" dirty="0">
                <a:latin typeface="+mn-lt"/>
                <a:cs typeface="+mn-cs"/>
              </a:rPr>
              <a:t>detect single bit errors</a:t>
            </a:r>
          </a:p>
        </p:txBody>
      </p:sp>
      <p:sp>
        <p:nvSpPr>
          <p:cNvPr id="4" name="Rectangle 3">
            <a:extLst>
              <a:ext uri="{FF2B5EF4-FFF2-40B4-BE49-F238E27FC236}">
                <a16:creationId xmlns:a16="http://schemas.microsoft.com/office/drawing/2014/main" id="{DE4A8807-E53F-544F-951E-4EEC55AED5AF}"/>
              </a:ext>
            </a:extLst>
          </p:cNvPr>
          <p:cNvSpPr/>
          <p:nvPr/>
        </p:nvSpPr>
        <p:spPr>
          <a:xfrm>
            <a:off x="1022592" y="266383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43EB88-53EC-9343-A0EB-51B17E90A4BE}"/>
              </a:ext>
            </a:extLst>
          </p:cNvPr>
          <p:cNvSpPr txBox="1"/>
          <p:nvPr/>
        </p:nvSpPr>
        <p:spPr>
          <a:xfrm>
            <a:off x="1061882" y="2670977"/>
            <a:ext cx="2056973" cy="369332"/>
          </a:xfrm>
          <a:prstGeom prst="rect">
            <a:avLst/>
          </a:prstGeom>
          <a:noFill/>
        </p:spPr>
        <p:txBody>
          <a:bodyPr wrap="none" rtlCol="0">
            <a:spAutoFit/>
          </a:bodyPr>
          <a:lstStyle/>
          <a:p>
            <a:r>
              <a:rPr lang="en-US" dirty="0"/>
              <a:t>0111000110101011</a:t>
            </a:r>
          </a:p>
        </p:txBody>
      </p:sp>
      <p:cxnSp>
        <p:nvCxnSpPr>
          <p:cNvPr id="58" name="Straight Arrow Connector 57">
            <a:extLst>
              <a:ext uri="{FF2B5EF4-FFF2-40B4-BE49-F238E27FC236}">
                <a16:creationId xmlns:a16="http://schemas.microsoft.com/office/drawing/2014/main" id="{7D6C8C67-D55F-4949-8CB8-AA48957614DA}"/>
              </a:ext>
            </a:extLst>
          </p:cNvPr>
          <p:cNvCxnSpPr>
            <a:cxnSpLocks/>
          </p:cNvCxnSpPr>
          <p:nvPr/>
        </p:nvCxnSpPr>
        <p:spPr>
          <a:xfrm>
            <a:off x="1002103" y="328280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496D49-E042-0042-963F-F4D7F6508310}"/>
              </a:ext>
            </a:extLst>
          </p:cNvPr>
          <p:cNvCxnSpPr/>
          <p:nvPr/>
        </p:nvCxnSpPr>
        <p:spPr>
          <a:xfrm>
            <a:off x="3089495" y="31892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B9B26C-C48D-D541-B0C4-CE8674EAC315}"/>
              </a:ext>
            </a:extLst>
          </p:cNvPr>
          <p:cNvCxnSpPr/>
          <p:nvPr/>
        </p:nvCxnSpPr>
        <p:spPr>
          <a:xfrm>
            <a:off x="1008149" y="31868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06E17DF6-8FA0-3248-ACFA-3B0441E6E0F7}"/>
              </a:ext>
            </a:extLst>
          </p:cNvPr>
          <p:cNvGrpSpPr/>
          <p:nvPr/>
        </p:nvGrpSpPr>
        <p:grpSpPr>
          <a:xfrm>
            <a:off x="2978479" y="2669786"/>
            <a:ext cx="1354981" cy="1448181"/>
            <a:chOff x="2978479" y="2669786"/>
            <a:chExt cx="1354981" cy="1448181"/>
          </a:xfrm>
        </p:grpSpPr>
        <p:sp>
          <p:nvSpPr>
            <p:cNvPr id="53" name="TextBox 52">
              <a:extLst>
                <a:ext uri="{FF2B5EF4-FFF2-40B4-BE49-F238E27FC236}">
                  <a16:creationId xmlns:a16="http://schemas.microsoft.com/office/drawing/2014/main" id="{A77D1C61-D575-204F-B00C-8AF81CED2FA8}"/>
                </a:ext>
              </a:extLst>
            </p:cNvPr>
            <p:cNvSpPr txBox="1"/>
            <p:nvPr/>
          </p:nvSpPr>
          <p:spPr>
            <a:xfrm>
              <a:off x="3093089" y="2669786"/>
              <a:ext cx="301686" cy="369332"/>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B63440E5-B865-5441-BB06-030B90DDD147}"/>
                </a:ext>
              </a:extLst>
            </p:cNvPr>
            <p:cNvSpPr txBox="1"/>
            <p:nvPr/>
          </p:nvSpPr>
          <p:spPr>
            <a:xfrm>
              <a:off x="2978479" y="3527036"/>
              <a:ext cx="1354981" cy="590931"/>
            </a:xfrm>
            <a:prstGeom prst="rect">
              <a:avLst/>
            </a:prstGeom>
            <a:solidFill>
              <a:schemeClr val="bg1"/>
            </a:solidFill>
          </p:spPr>
          <p:txBody>
            <a:bodyPr wrap="square" rtlCol="0">
              <a:spAutoFit/>
            </a:bodyPr>
            <a:lstStyle/>
            <a:p>
              <a:pPr>
                <a:lnSpc>
                  <a:spcPct val="80000"/>
                </a:lnSpc>
              </a:pPr>
              <a:r>
                <a:rPr lang="en-US" sz="2000" dirty="0"/>
                <a:t>parity</a:t>
              </a:r>
            </a:p>
            <a:p>
              <a:pPr>
                <a:lnSpc>
                  <a:spcPct val="80000"/>
                </a:lnSpc>
              </a:pPr>
              <a:r>
                <a:rPr lang="en-US" sz="2000" dirty="0"/>
                <a:t>bit</a:t>
              </a:r>
            </a:p>
          </p:txBody>
        </p:sp>
        <p:cxnSp>
          <p:nvCxnSpPr>
            <p:cNvPr id="9" name="Straight Connector 8">
              <a:extLst>
                <a:ext uri="{FF2B5EF4-FFF2-40B4-BE49-F238E27FC236}">
                  <a16:creationId xmlns:a16="http://schemas.microsoft.com/office/drawing/2014/main" id="{E88AC37A-7C69-2A4B-A29F-A98AFD09B784}"/>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0971D3D2-CCCB-5845-A95B-3738A1C04862}"/>
              </a:ext>
            </a:extLst>
          </p:cNvPr>
          <p:cNvCxnSpPr>
            <a:cxnSpLocks/>
          </p:cNvCxnSpPr>
          <p:nvPr/>
        </p:nvCxnSpPr>
        <p:spPr>
          <a:xfrm>
            <a:off x="3092210" y="266553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842BAE3-D3AC-CD49-9147-12EDA7BFAFE5}"/>
              </a:ext>
            </a:extLst>
          </p:cNvPr>
          <p:cNvSpPr txBox="1"/>
          <p:nvPr/>
        </p:nvSpPr>
        <p:spPr>
          <a:xfrm>
            <a:off x="1434601" y="3122845"/>
            <a:ext cx="1354981" cy="344710"/>
          </a:xfrm>
          <a:prstGeom prst="rect">
            <a:avLst/>
          </a:prstGeom>
          <a:solidFill>
            <a:schemeClr val="bg1"/>
          </a:solidFill>
        </p:spPr>
        <p:txBody>
          <a:bodyPr wrap="square" rtlCol="0">
            <a:spAutoFit/>
          </a:bodyPr>
          <a:lstStyle/>
          <a:p>
            <a:pPr>
              <a:lnSpc>
                <a:spcPct val="80000"/>
              </a:lnSpc>
            </a:pPr>
            <a:r>
              <a:rPr lang="en-US" sz="2000" dirty="0"/>
              <a:t>d data bits</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4734123" y="1651081"/>
            <a:ext cx="4906151"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800" i="0" dirty="0">
                <a:solidFill>
                  <a:srgbClr val="C00000"/>
                </a:solidFill>
                <a:latin typeface="+mn-lt"/>
                <a:cs typeface="+mn-cs"/>
              </a:rPr>
              <a:t>two-dimensional bit parity:</a:t>
            </a:r>
          </a:p>
          <a:p>
            <a:pPr marL="287338" indent="-169863">
              <a:buClr>
                <a:srgbClr val="000099"/>
              </a:buClr>
              <a:buSzPct val="100000"/>
              <a:buFont typeface="Wingdings" charset="2"/>
              <a:buChar char="§"/>
              <a:defRPr/>
            </a:pPr>
            <a:r>
              <a:rPr lang="en-US" sz="2400" i="0" dirty="0">
                <a:latin typeface="+mn-lt"/>
                <a:cs typeface="+mn-cs"/>
              </a:rPr>
              <a:t> detect </a:t>
            </a:r>
            <a:r>
              <a:rPr lang="en-US" sz="2400" dirty="0">
                <a:solidFill>
                  <a:srgbClr val="0000A8"/>
                </a:solidFill>
                <a:latin typeface="+mn-lt"/>
                <a:cs typeface="+mn-cs"/>
              </a:rPr>
              <a:t>and correct </a:t>
            </a:r>
            <a:r>
              <a:rPr lang="en-US" sz="2400" i="0" dirty="0">
                <a:latin typeface="+mn-lt"/>
                <a:cs typeface="+mn-cs"/>
              </a:rPr>
              <a:t>single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5486401" y="2521227"/>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r>
                  <a:rPr lang="en-US" sz="2000" dirty="0"/>
                  <a:t>d</a:t>
                </a:r>
                <a:r>
                  <a:rPr lang="en-US" sz="2000" baseline="-25000" dirty="0"/>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r>
                  <a:rPr lang="en-US" sz="2000" dirty="0"/>
                  <a:t>d</a:t>
                </a:r>
                <a:r>
                  <a:rPr lang="en-US" sz="2000" baseline="-25000" dirty="0"/>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r>
                  <a:rPr lang="en-US" sz="2000" dirty="0"/>
                  <a:t>d</a:t>
                </a:r>
                <a:r>
                  <a:rPr lang="en-US" sz="2000" baseline="-25000" dirty="0"/>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r>
                  <a:rPr lang="en-US" dirty="0"/>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r>
                  <a:rPr lang="en-US" sz="2000" dirty="0"/>
                  <a:t>d</a:t>
                </a:r>
                <a:r>
                  <a:rPr lang="en-US" sz="2000" baseline="-25000" dirty="0"/>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r>
                  <a:rPr lang="en-US" sz="2000" dirty="0"/>
                  <a:t>d</a:t>
                </a:r>
                <a:r>
                  <a:rPr lang="en-US" sz="2000" baseline="-25000" dirty="0"/>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r>
                  <a:rPr lang="en-US" sz="2000" dirty="0"/>
                  <a:t>d</a:t>
                </a:r>
                <a:r>
                  <a:rPr lang="en-US" sz="2000" baseline="-25000" dirty="0"/>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r>
                  <a:rPr lang="en-US" dirty="0"/>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r>
                <a:rPr lang="en-US" dirty="0"/>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r>
                  <a:rPr lang="en-US" sz="2000" dirty="0"/>
                  <a:t>d</a:t>
                </a:r>
                <a:r>
                  <a:rPr lang="en-US" sz="2000" baseline="-25000" dirty="0"/>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r>
                  <a:rPr lang="en-US" sz="2000" dirty="0"/>
                  <a:t>d</a:t>
                </a:r>
                <a:r>
                  <a:rPr lang="en-US" sz="2000" baseline="-25000" dirty="0"/>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r>
                  <a:rPr lang="en-US" sz="2000" dirty="0" err="1"/>
                  <a:t>d</a:t>
                </a:r>
                <a:r>
                  <a:rPr lang="en-US" sz="2000" baseline="-25000" dirty="0" err="1"/>
                  <a:t>i,j</a:t>
                </a:r>
                <a:endParaRPr lang="en-US" sz="2000" baseline="-25000" dirty="0"/>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r>
                  <a:rPr lang="en-US" dirty="0"/>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r>
                  <a:rPr lang="en-US" sz="2000" dirty="0"/>
                  <a:t>d</a:t>
                </a:r>
                <a:r>
                  <a:rPr lang="en-US" sz="2000" baseline="-25000" dirty="0"/>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r>
                  <a:rPr lang="en-US" sz="2000" dirty="0"/>
                  <a:t>d</a:t>
                </a:r>
                <a:r>
                  <a:rPr lang="en-US" sz="2000" baseline="-25000" dirty="0"/>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r>
                  <a:rPr lang="en-US" sz="2000" dirty="0"/>
                  <a:t>d</a:t>
                </a:r>
                <a:r>
                  <a:rPr lang="en-US" sz="2000" baseline="-25000" dirty="0"/>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r>
                <a:rPr lang="en-US" dirty="0"/>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r>
                <a:rPr lang="en-US" dirty="0"/>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r>
                <a:rPr lang="en-US" dirty="0"/>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r>
                <a:rPr lang="en-US" dirty="0"/>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r>
                <a:rPr lang="en-US" sz="1600" dirty="0"/>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algn="r">
                <a:lnSpc>
                  <a:spcPct val="80000"/>
                </a:lnSpc>
              </a:pPr>
              <a:r>
                <a:rPr lang="en-US" sz="1600" dirty="0"/>
                <a:t>column</a:t>
              </a:r>
            </a:p>
            <a:p>
              <a:pPr algn="r">
                <a:lnSpc>
                  <a:spcPct val="80000"/>
                </a:lnSpc>
              </a:pPr>
              <a:r>
                <a:rPr lang="en-US" sz="1600" dirty="0"/>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4F0D65EA-2DEF-EC4A-A451-345D32D5A3CC}"/>
              </a:ext>
            </a:extLst>
          </p:cNvPr>
          <p:cNvGrpSpPr/>
          <p:nvPr/>
        </p:nvGrpSpPr>
        <p:grpSpPr>
          <a:xfrm>
            <a:off x="4150979" y="4938063"/>
            <a:ext cx="2320933" cy="1220735"/>
            <a:chOff x="3800015" y="4868761"/>
            <a:chExt cx="2320933" cy="1220735"/>
          </a:xfrm>
        </p:grpSpPr>
        <p:sp>
          <p:nvSpPr>
            <p:cNvPr id="137" name="TextBox 136">
              <a:extLst>
                <a:ext uri="{FF2B5EF4-FFF2-40B4-BE49-F238E27FC236}">
                  <a16:creationId xmlns:a16="http://schemas.microsoft.com/office/drawing/2014/main" id="{6DDE17ED-6E8D-F04B-9604-B0A5821E38CF}"/>
                </a:ext>
              </a:extLst>
            </p:cNvPr>
            <p:cNvSpPr txBox="1"/>
            <p:nvPr/>
          </p:nvSpPr>
          <p:spPr>
            <a:xfrm>
              <a:off x="4903522" y="5428507"/>
              <a:ext cx="1204176" cy="369332"/>
            </a:xfrm>
            <a:prstGeom prst="rect">
              <a:avLst/>
            </a:prstGeom>
            <a:noFill/>
          </p:spPr>
          <p:txBody>
            <a:bodyPr wrap="none" rtlCol="0">
              <a:spAutoFit/>
            </a:bodyPr>
            <a:lstStyle/>
            <a:p>
              <a:r>
                <a:rPr lang="en-US" dirty="0"/>
                <a:t>0 1 1 1 0  1</a:t>
              </a:r>
            </a:p>
          </p:txBody>
        </p:sp>
        <p:grpSp>
          <p:nvGrpSpPr>
            <p:cNvPr id="74" name="Group 73">
              <a:extLst>
                <a:ext uri="{FF2B5EF4-FFF2-40B4-BE49-F238E27FC236}">
                  <a16:creationId xmlns:a16="http://schemas.microsoft.com/office/drawing/2014/main" id="{7CF0E5F5-1A73-CD45-BE51-8A71F0B1AF92}"/>
                </a:ext>
              </a:extLst>
            </p:cNvPr>
            <p:cNvGrpSpPr/>
            <p:nvPr/>
          </p:nvGrpSpPr>
          <p:grpSpPr>
            <a:xfrm>
              <a:off x="4910146" y="4875335"/>
              <a:ext cx="1210802" cy="1214161"/>
              <a:chOff x="6394173" y="4840358"/>
              <a:chExt cx="1210802" cy="1214161"/>
            </a:xfrm>
          </p:grpSpPr>
          <p:sp>
            <p:nvSpPr>
              <p:cNvPr id="49" name="TextBox 48">
                <a:extLst>
                  <a:ext uri="{FF2B5EF4-FFF2-40B4-BE49-F238E27FC236}">
                    <a16:creationId xmlns:a16="http://schemas.microsoft.com/office/drawing/2014/main" id="{4E00D9F1-D52C-844A-BE08-19ADE51A3710}"/>
                  </a:ext>
                </a:extLst>
              </p:cNvPr>
              <p:cNvSpPr txBox="1"/>
              <p:nvPr/>
            </p:nvSpPr>
            <p:spPr>
              <a:xfrm>
                <a:off x="6400799" y="4840358"/>
                <a:ext cx="1204176" cy="369332"/>
              </a:xfrm>
              <a:prstGeom prst="rect">
                <a:avLst/>
              </a:prstGeom>
              <a:noFill/>
            </p:spPr>
            <p:txBody>
              <a:bodyPr wrap="none" rtlCol="0">
                <a:spAutoFit/>
              </a:bodyPr>
              <a:lstStyle/>
              <a:p>
                <a:r>
                  <a:rPr lang="en-US" dirty="0"/>
                  <a:t>1 0 1 0 1  1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394173" y="5121968"/>
                <a:ext cx="1204176" cy="369332"/>
              </a:xfrm>
              <a:prstGeom prst="rect">
                <a:avLst/>
              </a:prstGeom>
              <a:noFill/>
            </p:spPr>
            <p:txBody>
              <a:bodyPr wrap="none" rtlCol="0">
                <a:spAutoFit/>
              </a:bodyPr>
              <a:lstStyle/>
              <a:p>
                <a:r>
                  <a:rPr lang="en-US" dirty="0"/>
                  <a:t>1 1 1 1 0  0</a:t>
                </a:r>
              </a:p>
            </p:txBody>
          </p:sp>
          <p:sp>
            <p:nvSpPr>
              <p:cNvPr id="138" name="TextBox 137">
                <a:extLst>
                  <a:ext uri="{FF2B5EF4-FFF2-40B4-BE49-F238E27FC236}">
                    <a16:creationId xmlns:a16="http://schemas.microsoft.com/office/drawing/2014/main" id="{4EC65261-0C24-C74C-8E9A-2A56766B1C75}"/>
                  </a:ext>
                </a:extLst>
              </p:cNvPr>
              <p:cNvSpPr txBox="1"/>
              <p:nvPr/>
            </p:nvSpPr>
            <p:spPr>
              <a:xfrm>
                <a:off x="6395912" y="5685187"/>
                <a:ext cx="1204176" cy="369332"/>
              </a:xfrm>
              <a:prstGeom prst="rect">
                <a:avLst/>
              </a:prstGeom>
              <a:noFill/>
            </p:spPr>
            <p:txBody>
              <a:bodyPr wrap="none" rtlCol="0">
                <a:spAutoFit/>
              </a:bodyPr>
              <a:lstStyle/>
              <a:p>
                <a:r>
                  <a:rPr lang="en-US" dirty="0"/>
                  <a:t>0 0 1 0 1  0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64EFFD78-C794-F24E-BE55-B812FA8E6373}"/>
                </a:ext>
              </a:extLst>
            </p:cNvPr>
            <p:cNvSpPr txBox="1"/>
            <p:nvPr/>
          </p:nvSpPr>
          <p:spPr>
            <a:xfrm>
              <a:off x="3800015" y="4868761"/>
              <a:ext cx="1103507" cy="369332"/>
            </a:xfrm>
            <a:prstGeom prst="rect">
              <a:avLst/>
            </a:prstGeom>
            <a:noFill/>
          </p:spPr>
          <p:txBody>
            <a:bodyPr wrap="none" rtlCol="0">
              <a:spAutoFit/>
            </a:bodyPr>
            <a:lstStyle/>
            <a:p>
              <a:r>
                <a:rPr lang="en-US" dirty="0"/>
                <a:t>no errors:</a:t>
              </a:r>
            </a:p>
          </p:txBody>
        </p:sp>
      </p:grpSp>
      <p:grpSp>
        <p:nvGrpSpPr>
          <p:cNvPr id="105" name="Group 104">
            <a:extLst>
              <a:ext uri="{FF2B5EF4-FFF2-40B4-BE49-F238E27FC236}">
                <a16:creationId xmlns:a16="http://schemas.microsoft.com/office/drawing/2014/main" id="{D5F11DFB-A088-D946-95D1-3C03DAB781A8}"/>
              </a:ext>
            </a:extLst>
          </p:cNvPr>
          <p:cNvGrpSpPr/>
          <p:nvPr/>
        </p:nvGrpSpPr>
        <p:grpSpPr>
          <a:xfrm>
            <a:off x="7222435" y="4943606"/>
            <a:ext cx="3312300" cy="1621566"/>
            <a:chOff x="7222435" y="4943606"/>
            <a:chExt cx="3312300" cy="1621566"/>
          </a:xfrm>
        </p:grpSpPr>
        <p:grpSp>
          <p:nvGrpSpPr>
            <p:cNvPr id="84" name="Group 83">
              <a:extLst>
                <a:ext uri="{FF2B5EF4-FFF2-40B4-BE49-F238E27FC236}">
                  <a16:creationId xmlns:a16="http://schemas.microsoft.com/office/drawing/2014/main" id="{1CD17221-4739-6841-AA86-FAC94BED7B08}"/>
                </a:ext>
              </a:extLst>
            </p:cNvPr>
            <p:cNvGrpSpPr/>
            <p:nvPr/>
          </p:nvGrpSpPr>
          <p:grpSpPr>
            <a:xfrm>
              <a:off x="8752840" y="4943606"/>
              <a:ext cx="1781895" cy="1621566"/>
              <a:chOff x="5890374" y="4811085"/>
              <a:chExt cx="1781895" cy="1621566"/>
            </a:xfrm>
          </p:grpSpPr>
          <p:grpSp>
            <p:nvGrpSpPr>
              <p:cNvPr id="140" name="Group 139">
                <a:extLst>
                  <a:ext uri="{FF2B5EF4-FFF2-40B4-BE49-F238E27FC236}">
                    <a16:creationId xmlns:a16="http://schemas.microsoft.com/office/drawing/2014/main" id="{BD5F2AFD-4DA1-594C-BF85-194456577EE9}"/>
                  </a:ext>
                </a:extLst>
              </p:cNvPr>
              <p:cNvGrpSpPr/>
              <p:nvPr/>
            </p:nvGrpSpPr>
            <p:grpSpPr>
              <a:xfrm>
                <a:off x="5890374" y="4812876"/>
                <a:ext cx="1781895" cy="1619775"/>
                <a:chOff x="4903522" y="4875335"/>
                <a:chExt cx="1781895" cy="1619775"/>
              </a:xfrm>
            </p:grpSpPr>
            <p:sp>
              <p:nvSpPr>
                <p:cNvPr id="141" name="TextBox 140">
                  <a:extLst>
                    <a:ext uri="{FF2B5EF4-FFF2-40B4-BE49-F238E27FC236}">
                      <a16:creationId xmlns:a16="http://schemas.microsoft.com/office/drawing/2014/main" id="{B89F2045-70A1-F94B-8859-95531C4604F9}"/>
                    </a:ext>
                  </a:extLst>
                </p:cNvPr>
                <p:cNvSpPr txBox="1"/>
                <p:nvPr/>
              </p:nvSpPr>
              <p:spPr>
                <a:xfrm>
                  <a:off x="4903522" y="5428507"/>
                  <a:ext cx="1204176" cy="369332"/>
                </a:xfrm>
                <a:prstGeom prst="rect">
                  <a:avLst/>
                </a:prstGeom>
                <a:noFill/>
              </p:spPr>
              <p:txBody>
                <a:bodyPr wrap="none" rtlCol="0">
                  <a:spAutoFit/>
                </a:bodyPr>
                <a:lstStyle/>
                <a:p>
                  <a:r>
                    <a:rPr lang="en-US" dirty="0"/>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4910146" y="4875335"/>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r>
                      <a:rPr lang="en-US" dirty="0"/>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r>
                      <a:rPr lang="en-US" dirty="0"/>
                      <a:t>1 </a:t>
                    </a:r>
                    <a:r>
                      <a:rPr lang="en-US" dirty="0">
                        <a:solidFill>
                          <a:srgbClr val="FF0000"/>
                        </a:solidFill>
                      </a:rPr>
                      <a:t>0</a:t>
                    </a:r>
                    <a:r>
                      <a:rPr lang="en-US" dirty="0"/>
                      <a:t> 1 1 0  0</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r>
                      <a:rPr lang="en-US" dirty="0"/>
                      <a:t>0 0 1 0 1  0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a:extLst>
                    <a:ext uri="{FF2B5EF4-FFF2-40B4-BE49-F238E27FC236}">
                      <a16:creationId xmlns:a16="http://schemas.microsoft.com/office/drawing/2014/main" id="{234B127E-41D4-8C49-8FF0-07C5874E8EF9}"/>
                    </a:ext>
                  </a:extLst>
                </p:cNvPr>
                <p:cNvSpPr txBox="1"/>
                <p:nvPr/>
              </p:nvSpPr>
              <p:spPr>
                <a:xfrm>
                  <a:off x="4956746" y="6135973"/>
                  <a:ext cx="546945" cy="359137"/>
                </a:xfrm>
                <a:prstGeom prst="rect">
                  <a:avLst/>
                </a:prstGeom>
                <a:noFill/>
              </p:spPr>
              <p:txBody>
                <a:bodyPr wrap="none" rtlCol="0">
                  <a:spAutoFit/>
                </a:bodyPr>
                <a:lstStyle/>
                <a:p>
                  <a:pPr algn="ctr">
                    <a:lnSpc>
                      <a:spcPct val="70000"/>
                    </a:lnSpc>
                  </a:pPr>
                  <a:r>
                    <a:rPr lang="en-US" sz="1200" dirty="0">
                      <a:solidFill>
                        <a:srgbClr val="C00000"/>
                      </a:solidFill>
                    </a:rPr>
                    <a:t>parity</a:t>
                  </a:r>
                </a:p>
                <a:p>
                  <a:pPr algn="ctr">
                    <a:lnSpc>
                      <a:spcPct val="70000"/>
                    </a:lnSpc>
                  </a:pPr>
                  <a:r>
                    <a:rPr lang="en-US" sz="1200" dirty="0">
                      <a:solidFill>
                        <a:srgbClr val="C00000"/>
                      </a:solidFill>
                    </a:rPr>
                    <a:t>error</a:t>
                  </a:r>
                </a:p>
              </p:txBody>
            </p:sp>
            <p:sp>
              <p:nvSpPr>
                <p:cNvPr id="150" name="TextBox 149">
                  <a:extLst>
                    <a:ext uri="{FF2B5EF4-FFF2-40B4-BE49-F238E27FC236}">
                      <a16:creationId xmlns:a16="http://schemas.microsoft.com/office/drawing/2014/main" id="{173E8487-5115-ED45-91CD-12473E6CE35C}"/>
                    </a:ext>
                  </a:extLst>
                </p:cNvPr>
                <p:cNvSpPr txBox="1"/>
                <p:nvPr/>
              </p:nvSpPr>
              <p:spPr>
                <a:xfrm>
                  <a:off x="6138472" y="5164111"/>
                  <a:ext cx="546945" cy="359137"/>
                </a:xfrm>
                <a:prstGeom prst="rect">
                  <a:avLst/>
                </a:prstGeom>
                <a:noFill/>
              </p:spPr>
              <p:txBody>
                <a:bodyPr wrap="none" rtlCol="0">
                  <a:spAutoFit/>
                </a:bodyPr>
                <a:lstStyle/>
                <a:p>
                  <a:pPr>
                    <a:lnSpc>
                      <a:spcPct val="70000"/>
                    </a:lnSpc>
                  </a:pPr>
                  <a:r>
                    <a:rPr lang="en-US" sz="1200" dirty="0">
                      <a:solidFill>
                        <a:srgbClr val="C00000"/>
                      </a:solidFill>
                    </a:rPr>
                    <a:t>parity</a:t>
                  </a:r>
                </a:p>
                <a:p>
                  <a:pPr>
                    <a:lnSpc>
                      <a:spcPct val="70000"/>
                    </a:lnSpc>
                  </a:pPr>
                  <a:r>
                    <a:rPr lang="en-US" sz="1200" dirty="0">
                      <a:solidFill>
                        <a:srgbClr val="C00000"/>
                      </a:solidFill>
                    </a:rPr>
                    <a:t>error</a:t>
                  </a:r>
                </a:p>
              </p:txBody>
            </p:sp>
          </p:grpSp>
          <p:cxnSp>
            <p:nvCxnSpPr>
              <p:cNvPr id="83" name="Straight Arrow Connector 82">
                <a:extLst>
                  <a:ext uri="{FF2B5EF4-FFF2-40B4-BE49-F238E27FC236}">
                    <a16:creationId xmlns:a16="http://schemas.microsoft.com/office/drawing/2014/main" id="{6D1057B9-5603-6B48-B071-08FE0B7172F9}"/>
                  </a:ext>
                </a:extLst>
              </p:cNvPr>
              <p:cNvCxnSpPr>
                <a:stCxn id="145" idx="1"/>
              </p:cNvCxnSpPr>
              <p:nvPr/>
            </p:nvCxnSpPr>
            <p:spPr>
              <a:xfrm flipV="1">
                <a:off x="5896998" y="5271541"/>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5564716" y="545891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TextBox 94">
              <a:extLst>
                <a:ext uri="{FF2B5EF4-FFF2-40B4-BE49-F238E27FC236}">
                  <a16:creationId xmlns:a16="http://schemas.microsoft.com/office/drawing/2014/main" id="{2248BD76-7CB1-F24E-9D14-EBFA827837AC}"/>
                </a:ext>
              </a:extLst>
            </p:cNvPr>
            <p:cNvSpPr txBox="1"/>
            <p:nvPr/>
          </p:nvSpPr>
          <p:spPr>
            <a:xfrm>
              <a:off x="7222435" y="4982817"/>
              <a:ext cx="1411353" cy="1205843"/>
            </a:xfrm>
            <a:prstGeom prst="rect">
              <a:avLst/>
            </a:prstGeom>
            <a:noFill/>
          </p:spPr>
          <p:txBody>
            <a:bodyPr wrap="square" rtlCol="0">
              <a:spAutoFit/>
            </a:bodyPr>
            <a:lstStyle/>
            <a:p>
              <a:pPr algn="r">
                <a:lnSpc>
                  <a:spcPct val="80000"/>
                </a:lnSpc>
              </a:pPr>
              <a:r>
                <a:rPr lang="en-US" dirty="0">
                  <a:solidFill>
                    <a:srgbClr val="C00000"/>
                  </a:solidFill>
                </a:rPr>
                <a:t>detected</a:t>
              </a:r>
            </a:p>
            <a:p>
              <a:pPr algn="r">
                <a:lnSpc>
                  <a:spcPct val="80000"/>
                </a:lnSpc>
              </a:pPr>
              <a:r>
                <a:rPr lang="en-US" dirty="0">
                  <a:solidFill>
                    <a:srgbClr val="C00000"/>
                  </a:solidFill>
                </a:rPr>
                <a:t>and</a:t>
              </a:r>
            </a:p>
            <a:p>
              <a:pPr algn="r">
                <a:lnSpc>
                  <a:spcPct val="80000"/>
                </a:lnSpc>
              </a:pPr>
              <a:r>
                <a:rPr lang="en-US" dirty="0">
                  <a:solidFill>
                    <a:srgbClr val="C00000"/>
                  </a:solidFill>
                </a:rPr>
                <a:t>correctable</a:t>
              </a:r>
            </a:p>
            <a:p>
              <a:pPr algn="r">
                <a:lnSpc>
                  <a:spcPct val="80000"/>
                </a:lnSpc>
              </a:pPr>
              <a:r>
                <a:rPr lang="en-US" dirty="0"/>
                <a:t>single-bit</a:t>
              </a:r>
            </a:p>
            <a:p>
              <a:pPr algn="r">
                <a:lnSpc>
                  <a:spcPct val="80000"/>
                </a:lnSpc>
              </a:pPr>
              <a:r>
                <a:rPr lang="en-US" dirty="0"/>
                <a:t>error:</a:t>
              </a:r>
            </a:p>
          </p:txBody>
        </p:sp>
      </p:grpSp>
      <p:sp>
        <p:nvSpPr>
          <p:cNvPr id="96" name="TextBox 95">
            <a:extLst>
              <a:ext uri="{FF2B5EF4-FFF2-40B4-BE49-F238E27FC236}">
                <a16:creationId xmlns:a16="http://schemas.microsoft.com/office/drawing/2014/main" id="{D901A173-DAE6-384F-9E84-A6924D058027}"/>
              </a:ext>
            </a:extLst>
          </p:cNvPr>
          <p:cNvSpPr txBox="1"/>
          <p:nvPr/>
        </p:nvSpPr>
        <p:spPr>
          <a:xfrm>
            <a:off x="967409" y="4258270"/>
            <a:ext cx="2729948" cy="923330"/>
          </a:xfrm>
          <a:prstGeom prst="rect">
            <a:avLst/>
          </a:prstGeom>
          <a:noFill/>
        </p:spPr>
        <p:txBody>
          <a:bodyPr wrap="square" rtlCol="0">
            <a:spAutoFit/>
          </a:bodyPr>
          <a:lstStyle/>
          <a:p>
            <a:pPr>
              <a:lnSpc>
                <a:spcPct val="90000"/>
              </a:lnSpc>
            </a:pPr>
            <a:r>
              <a:rPr lang="en-US" sz="2000" dirty="0">
                <a:solidFill>
                  <a:srgbClr val="0000A8"/>
                </a:solidFill>
              </a:rPr>
              <a:t>Even parity: </a:t>
            </a:r>
            <a:r>
              <a:rPr lang="en-US" sz="2000" dirty="0"/>
              <a:t>set parity bit so there is an even number of 1’s</a:t>
            </a:r>
          </a:p>
        </p:txBody>
      </p:sp>
      <p:sp>
        <p:nvSpPr>
          <p:cNvPr id="8" name="Title 1">
            <a:extLst>
              <a:ext uri="{FF2B5EF4-FFF2-40B4-BE49-F238E27FC236}">
                <a16:creationId xmlns:a16="http://schemas.microsoft.com/office/drawing/2014/main" id="{9028E689-0397-C483-8669-1032099FE03D}"/>
              </a:ext>
            </a:extLst>
          </p:cNvPr>
          <p:cNvSpPr>
            <a:spLocks noGrp="1"/>
          </p:cNvSpPr>
          <p:nvPr>
            <p:ph type="title"/>
          </p:nvPr>
        </p:nvSpPr>
        <p:spPr>
          <a:xfrm>
            <a:off x="630249" y="-154260"/>
            <a:ext cx="10515600" cy="894622"/>
          </a:xfrm>
        </p:spPr>
        <p:txBody>
          <a:bodyPr/>
          <a:lstStyle/>
          <a:p>
            <a:r>
              <a:rPr lang="en-US" b="0" dirty="0">
                <a:latin typeface="+mn-lt"/>
              </a:rPr>
              <a:t>Parity checking</a:t>
            </a:r>
          </a:p>
        </p:txBody>
      </p:sp>
    </p:spTree>
    <p:extLst>
      <p:ext uri="{BB962C8B-B14F-4D97-AF65-F5344CB8AC3E}">
        <p14:creationId xmlns:p14="http://schemas.microsoft.com/office/powerpoint/2010/main" val="401435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dissolve">
                                      <p:cBhvr>
                                        <p:cTn id="10" dur="5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dissolve">
                                      <p:cBhvr>
                                        <p:cTn id="15" dur="500"/>
                                        <p:tgtEl>
                                          <p:spTgt spid="77"/>
                                        </p:tgtEl>
                                      </p:cBhvr>
                                    </p:animEffect>
                                  </p:childTnLst>
                                </p:cTn>
                              </p:par>
                              <p:par>
                                <p:cTn id="16" presetID="9" presetClass="entr" presetSubtype="0"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dissolve">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dissolve">
                                      <p:cBhvr>
                                        <p:cTn id="23" dur="500"/>
                                        <p:tgtEl>
                                          <p:spTgt spid="7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dissolve">
                                      <p:cBhvr>
                                        <p:cTn id="28"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D9262EE8-BA51-1D4E-A36D-BDC09C45FA07}"/>
              </a:ext>
            </a:extLst>
          </p:cNvPr>
          <p:cNvSpPr>
            <a:spLocks noGrp="1"/>
          </p:cNvSpPr>
          <p:nvPr>
            <p:ph type="sldNum" sz="quarter" idx="4"/>
          </p:nvPr>
        </p:nvSpPr>
        <p:spPr/>
        <p:txBody>
          <a:bodyPr/>
          <a:lstStyle/>
          <a:p>
            <a:r>
              <a:rPr lang="en-US"/>
              <a:t>Transport Layer: 3-</a:t>
            </a:r>
            <a:fld id="{C4204591-24BD-A542-B9D5-F8D8A88D2FEE}" type="slidenum">
              <a:rPr lang="en-US" smtClean="0"/>
              <a:pPr/>
              <a:t>5</a:t>
            </a:fld>
            <a:endParaRPr lang="en-US"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segment content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5" name="Title 1">
            <a:extLst>
              <a:ext uri="{FF2B5EF4-FFF2-40B4-BE49-F238E27FC236}">
                <a16:creationId xmlns:a16="http://schemas.microsoft.com/office/drawing/2014/main" id="{60555BE9-446B-1D7F-4DEE-7CA6D9AC46E3}"/>
              </a:ext>
            </a:extLst>
          </p:cNvPr>
          <p:cNvSpPr>
            <a:spLocks noGrp="1"/>
          </p:cNvSpPr>
          <p:nvPr>
            <p:ph type="title"/>
          </p:nvPr>
        </p:nvSpPr>
        <p:spPr>
          <a:xfrm>
            <a:off x="684390" y="-155959"/>
            <a:ext cx="11100625" cy="894622"/>
          </a:xfrm>
        </p:spPr>
        <p:txBody>
          <a:bodyPr>
            <a:normAutofit/>
          </a:bodyPr>
          <a:lstStyle/>
          <a:p>
            <a:r>
              <a:rPr lang="en-US" sz="4400" dirty="0"/>
              <a:t>Internet checksum (review)</a:t>
            </a:r>
          </a:p>
        </p:txBody>
      </p:sp>
    </p:spTree>
    <p:extLst>
      <p:ext uri="{BB962C8B-B14F-4D97-AF65-F5344CB8AC3E}">
        <p14:creationId xmlns:p14="http://schemas.microsoft.com/office/powerpoint/2010/main" val="11418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a:t>Link Layer: 6-</a:t>
            </a:r>
            <a:fld id="{C4204591-24BD-A542-B9D5-F8D8A88D2FEE}" type="slidenum">
              <a:rPr lang="en-US" smtClean="0"/>
              <a:pPr/>
              <a:t>6</a:t>
            </a:fld>
            <a:endParaRPr lang="en-US"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t>more powerful error-detection coding</a:t>
            </a:r>
          </a:p>
          <a:p>
            <a:pPr>
              <a:defRPr/>
            </a:pPr>
            <a:r>
              <a:rPr lang="en-US" dirty="0">
                <a:solidFill>
                  <a:srgbClr val="CC0000"/>
                </a:solidFill>
              </a:rPr>
              <a:t>D: </a:t>
            </a:r>
            <a:r>
              <a:rPr lang="en-US" dirty="0"/>
              <a:t>data bits </a:t>
            </a:r>
            <a:r>
              <a:rPr lang="en-US" sz="2400" dirty="0"/>
              <a:t>(given, think of these as a binary number)</a:t>
            </a:r>
          </a:p>
          <a:p>
            <a:pPr>
              <a:defRPr/>
            </a:pPr>
            <a:r>
              <a:rPr lang="en-US" dirty="0">
                <a:solidFill>
                  <a:srgbClr val="CC0000"/>
                </a:solidFill>
              </a:rPr>
              <a:t>G: </a:t>
            </a:r>
            <a:r>
              <a:rPr lang="en-US" dirty="0"/>
              <a:t>bit pattern (generator), of </a:t>
            </a:r>
            <a:r>
              <a:rPr lang="en-US" i="1" dirty="0"/>
              <a:t>r+1 </a:t>
            </a:r>
            <a:r>
              <a:rPr lang="en-US" dirty="0"/>
              <a:t>bits </a:t>
            </a:r>
            <a:r>
              <a:rPr lang="en-US" sz="2400" dirty="0"/>
              <a:t>(given)</a:t>
            </a:r>
          </a:p>
          <a:p>
            <a:pPr lvl="2">
              <a:defRPr/>
            </a:pPr>
            <a:endParaRPr lang="en-US" sz="2800" dirty="0"/>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0850971"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buNone/>
              <a:defRPr/>
            </a:pPr>
            <a:r>
              <a:rPr lang="en-US" i="1" u="sng" dirty="0">
                <a:solidFill>
                  <a:srgbClr val="0000A8"/>
                </a:solidFill>
              </a:rPr>
              <a:t>goal: </a:t>
            </a:r>
            <a:r>
              <a:rPr lang="en-US" dirty="0"/>
              <a:t>choose </a:t>
            </a:r>
            <a:r>
              <a:rPr lang="en-US" i="1" dirty="0"/>
              <a:t>r</a:t>
            </a:r>
            <a:r>
              <a:rPr lang="en-US" dirty="0"/>
              <a:t> CRC bits, </a:t>
            </a:r>
            <a:r>
              <a:rPr lang="en-US" dirty="0">
                <a:solidFill>
                  <a:srgbClr val="CC0000"/>
                </a:solidFill>
              </a:rPr>
              <a:t>R</a:t>
            </a:r>
            <a:r>
              <a:rPr lang="en-US" dirty="0"/>
              <a:t>, such that &lt;D,R&gt; exactly divisible by G (mod 2) </a:t>
            </a:r>
          </a:p>
          <a:p>
            <a:pPr lvl="1">
              <a:defRPr/>
            </a:pPr>
            <a:r>
              <a:rPr lang="en-US" dirty="0"/>
              <a:t>receiver knows G, divides &lt;D,R&gt; by G.  If non-zero remainder: error detected!</a:t>
            </a:r>
          </a:p>
          <a:p>
            <a:pPr lvl="1">
              <a:defRPr/>
            </a:pPr>
            <a:r>
              <a:rPr lang="en-US" dirty="0"/>
              <a:t>can detect all burst errors less than r+1 bits</a:t>
            </a:r>
          </a:p>
          <a:p>
            <a:pPr lvl="1">
              <a:defRPr/>
            </a:pPr>
            <a:r>
              <a:rPr lang="en-US" dirty="0"/>
              <a:t>widely used in practice (Ethernet, 802.11 </a:t>
            </a:r>
            <a:r>
              <a:rPr lang="en-US" dirty="0" err="1"/>
              <a:t>WiFi</a:t>
            </a:r>
            <a:r>
              <a:rPr lang="en-US" dirty="0"/>
              <a:t>)</a:t>
            </a:r>
          </a:p>
          <a:p>
            <a:pPr lvl="2">
              <a:defRPr/>
            </a:pPr>
            <a:endParaRPr lang="en-US" sz="2800" dirty="0"/>
          </a:p>
        </p:txBody>
      </p:sp>
      <p:grpSp>
        <p:nvGrpSpPr>
          <p:cNvPr id="32" name="Group 31">
            <a:extLst>
              <a:ext uri="{FF2B5EF4-FFF2-40B4-BE49-F238E27FC236}">
                <a16:creationId xmlns:a16="http://schemas.microsoft.com/office/drawing/2014/main" id="{F01D1EF1-B83E-3146-8980-CE18A11B4B5A}"/>
              </a:ext>
            </a:extLst>
          </p:cNvPr>
          <p:cNvGrpSpPr/>
          <p:nvPr/>
        </p:nvGrpSpPr>
        <p:grpSpPr>
          <a:xfrm>
            <a:off x="3954671" y="2770984"/>
            <a:ext cx="7036657" cy="1611402"/>
            <a:chOff x="3954671" y="2770984"/>
            <a:chExt cx="7036657" cy="1611402"/>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r>
                    <a:rPr lang="en-US" sz="2000" i="1" dirty="0"/>
                    <a:t>r</a:t>
                  </a:r>
                  <a:r>
                    <a:rPr lang="en-US" sz="2000" dirty="0"/>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r>
                    <a:rPr lang="en-US" sz="2000" dirty="0"/>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r>
                    <a:rPr lang="en-US" sz="2000" dirty="0"/>
                    <a:t>D</a:t>
                  </a:r>
                  <a:endParaRPr lang="en-US" dirty="0"/>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r>
                    <a:rPr lang="en-US" sz="2400" dirty="0">
                      <a:solidFill>
                        <a:srgbClr val="C00000"/>
                      </a:solidFill>
                    </a:rPr>
                    <a:t>R</a:t>
                  </a:r>
                  <a:endParaRPr lang="en-US" sz="2000" dirty="0">
                    <a:solidFill>
                      <a:srgbClr val="C00000"/>
                    </a:solidFill>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r>
                  <a:rPr lang="en-US" sz="2400" dirty="0"/>
                  <a:t>&lt;D,R&gt; = D  2</a:t>
                </a:r>
                <a:r>
                  <a:rPr lang="en-US" sz="2400" baseline="30000" dirty="0"/>
                  <a:t>r</a:t>
                </a:r>
                <a:r>
                  <a:rPr lang="en-US" sz="2400" dirty="0"/>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r>
                  <a:rPr lang="en-US" sz="2000" dirty="0"/>
                  <a:t>*</a:t>
                </a:r>
              </a:p>
            </p:txBody>
          </p:sp>
        </p:grpSp>
        <p:grpSp>
          <p:nvGrpSpPr>
            <p:cNvPr id="31" name="Group 30">
              <a:extLst>
                <a:ext uri="{FF2B5EF4-FFF2-40B4-BE49-F238E27FC236}">
                  <a16:creationId xmlns:a16="http://schemas.microsoft.com/office/drawing/2014/main" id="{554CC24E-9903-3249-AB6B-172ECE48D762}"/>
                </a:ext>
              </a:extLst>
            </p:cNvPr>
            <p:cNvGrpSpPr/>
            <p:nvPr/>
          </p:nvGrpSpPr>
          <p:grpSpPr>
            <a:xfrm>
              <a:off x="6791741" y="3405809"/>
              <a:ext cx="4199587" cy="945369"/>
              <a:chOff x="7030279" y="3405809"/>
              <a:chExt cx="4199587" cy="945369"/>
            </a:xfrm>
          </p:grpSpPr>
          <p:sp>
            <p:nvSpPr>
              <p:cNvPr id="28" name="TextBox 27">
                <a:extLst>
                  <a:ext uri="{FF2B5EF4-FFF2-40B4-BE49-F238E27FC236}">
                    <a16:creationId xmlns:a16="http://schemas.microsoft.com/office/drawing/2014/main" id="{78932362-DCB4-EB40-9B1C-58CF349F31F1}"/>
                  </a:ext>
                </a:extLst>
              </p:cNvPr>
              <p:cNvSpPr txBox="1"/>
              <p:nvPr/>
            </p:nvSpPr>
            <p:spPr>
              <a:xfrm>
                <a:off x="8242853" y="3405809"/>
                <a:ext cx="1515800" cy="461665"/>
              </a:xfrm>
              <a:prstGeom prst="rect">
                <a:avLst/>
              </a:prstGeom>
              <a:noFill/>
            </p:spPr>
            <p:txBody>
              <a:bodyPr wrap="none" rtlCol="0">
                <a:spAutoFit/>
              </a:bodyPr>
              <a:lstStyle/>
              <a:p>
                <a:r>
                  <a:rPr lang="en-US" sz="2400" dirty="0">
                    <a:solidFill>
                      <a:srgbClr val="0000A8"/>
                    </a:solidFill>
                  </a:rPr>
                  <a:t>bit pattern</a:t>
                </a:r>
              </a:p>
            </p:txBody>
          </p:sp>
          <p:sp>
            <p:nvSpPr>
              <p:cNvPr id="296" name="TextBox 295">
                <a:extLst>
                  <a:ext uri="{FF2B5EF4-FFF2-40B4-BE49-F238E27FC236}">
                    <a16:creationId xmlns:a16="http://schemas.microsoft.com/office/drawing/2014/main" id="{D334B737-73F4-0C4A-860A-265D4A3D7E47}"/>
                  </a:ext>
                </a:extLst>
              </p:cNvPr>
              <p:cNvSpPr txBox="1"/>
              <p:nvPr/>
            </p:nvSpPr>
            <p:spPr>
              <a:xfrm>
                <a:off x="8236226" y="3889513"/>
                <a:ext cx="2993640" cy="461665"/>
              </a:xfrm>
              <a:prstGeom prst="rect">
                <a:avLst/>
              </a:prstGeom>
              <a:noFill/>
            </p:spPr>
            <p:txBody>
              <a:bodyPr wrap="none" rtlCol="0">
                <a:spAutoFit/>
              </a:bodyPr>
              <a:lstStyle/>
              <a:p>
                <a:r>
                  <a:rPr lang="en-US" sz="2400" dirty="0">
                    <a:solidFill>
                      <a:srgbClr val="0000A8"/>
                    </a:solidFill>
                  </a:rPr>
                  <a:t>formula for bit pattern</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7050157" y="4134678"/>
                <a:ext cx="11926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B1D8A448-DD38-3A4F-8E01-5FD4EA57EB3C}"/>
                  </a:ext>
                </a:extLst>
              </p:cNvPr>
              <p:cNvCxnSpPr/>
              <p:nvPr/>
            </p:nvCxnSpPr>
            <p:spPr>
              <a:xfrm>
                <a:off x="7030279"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4" name="Oval 33">
            <a:extLst>
              <a:ext uri="{FF2B5EF4-FFF2-40B4-BE49-F238E27FC236}">
                <a16:creationId xmlns:a16="http://schemas.microsoft.com/office/drawing/2014/main" id="{FD6E8185-57C7-7740-94E5-A560594E8B00}"/>
              </a:ext>
            </a:extLst>
          </p:cNvPr>
          <p:cNvSpPr/>
          <p:nvPr/>
        </p:nvSpPr>
        <p:spPr>
          <a:xfrm>
            <a:off x="5864088" y="3260035"/>
            <a:ext cx="715617" cy="71561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731CA3E-DBFF-24CE-D682-A37680A9DF31}"/>
              </a:ext>
            </a:extLst>
          </p:cNvPr>
          <p:cNvSpPr>
            <a:spLocks noGrp="1"/>
          </p:cNvSpPr>
          <p:nvPr>
            <p:ph type="title"/>
          </p:nvPr>
        </p:nvSpPr>
        <p:spPr>
          <a:xfrm>
            <a:off x="613382" y="-177027"/>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Tree>
    <p:extLst>
      <p:ext uri="{BB962C8B-B14F-4D97-AF65-F5344CB8AC3E}">
        <p14:creationId xmlns:p14="http://schemas.microsoft.com/office/powerpoint/2010/main" val="155071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dissolve">
                                      <p:cBhvr>
                                        <p:cTn id="12" dur="500"/>
                                        <p:tgtEl>
                                          <p:spTgt spid="25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a:t>Link Layer: 6-</a:t>
            </a:r>
            <a:fld id="{C4204591-24BD-A542-B9D5-F8D8A88D2FEE}" type="slidenum">
              <a:rPr lang="en-US" smtClean="0"/>
              <a:pPr/>
              <a:t>7</a:t>
            </a:fld>
            <a:endParaRPr lang="en-US"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3" y="1408043"/>
            <a:ext cx="4984888" cy="10442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5000"/>
              </a:lnSpc>
              <a:buFont typeface="Wingdings" charset="0"/>
              <a:buNone/>
              <a:defRPr/>
            </a:pPr>
            <a:r>
              <a:rPr lang="en-US" dirty="0">
                <a:solidFill>
                  <a:srgbClr val="000099"/>
                </a:solidFill>
              </a:rPr>
              <a:t>We want:</a:t>
            </a:r>
            <a:endParaRPr lang="en-US" sz="3200" dirty="0">
              <a:solidFill>
                <a:srgbClr val="000099"/>
              </a:solidFill>
            </a:endParaRPr>
          </a:p>
          <a:p>
            <a:pPr lvl="1">
              <a:lnSpc>
                <a:spcPct val="75000"/>
              </a:lnSpc>
              <a:buFont typeface="Wingdings" charset="0"/>
              <a:buNone/>
              <a:defRPr/>
            </a:pPr>
            <a:r>
              <a:rPr lang="en-US" sz="2800" i="1" dirty="0"/>
              <a:t>D</a:t>
            </a:r>
            <a:r>
              <a:rPr lang="en-US" sz="2800" i="1" baseline="26000" dirty="0"/>
              <a:t>.</a:t>
            </a:r>
            <a:r>
              <a:rPr lang="en-US" sz="2800" i="1" dirty="0"/>
              <a:t>2</a:t>
            </a:r>
            <a:r>
              <a:rPr lang="en-US" sz="2800" i="1" baseline="30000" dirty="0"/>
              <a:t>r</a:t>
            </a:r>
            <a:r>
              <a:rPr lang="en-US" sz="2800" i="1" dirty="0"/>
              <a:t>  XOR  R = </a:t>
            </a:r>
            <a:r>
              <a:rPr lang="en-US" sz="2800" i="1" dirty="0" err="1"/>
              <a:t>nG</a:t>
            </a:r>
            <a:endParaRPr lang="en-US" sz="2800" i="1" dirty="0"/>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359275"/>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2400" dirty="0">
                  <a:latin typeface="Arial" charset="0"/>
                  <a:cs typeface="+mn-cs"/>
                </a:rPr>
                <a:t>D</a:t>
              </a:r>
              <a:r>
                <a:rPr lang="en-US" sz="2400" baseline="26000" dirty="0">
                  <a:latin typeface="Arial" charset="0"/>
                  <a:cs typeface="+mn-cs"/>
                </a:rPr>
                <a:t>.</a:t>
              </a:r>
              <a:r>
                <a:rPr lang="en-US" sz="2400" dirty="0">
                  <a:latin typeface="Arial" charset="0"/>
                  <a:cs typeface="+mn-cs"/>
                </a:rPr>
                <a:t>2</a:t>
              </a:r>
              <a:r>
                <a:rPr lang="en-US" sz="2400" baseline="30000" dirty="0">
                  <a:latin typeface="Arial" charset="0"/>
                  <a:cs typeface="+mn-cs"/>
                </a:rPr>
                <a:t>r</a:t>
              </a:r>
            </a:p>
            <a:p>
              <a:pPr algn="ctr">
                <a:defRPr/>
              </a:pPr>
              <a:r>
                <a:rPr lang="en-US" sz="2400" dirty="0">
                  <a:latin typeface="Arial"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400" dirty="0">
                  <a:latin typeface="Arial" charset="0"/>
                  <a:cs typeface="+mn-cs"/>
                </a:rPr>
                <a:t>R</a:t>
              </a:r>
              <a:r>
                <a:rPr lang="en-US" dirty="0">
                  <a:latin typeface="Arial" charset="0"/>
                  <a:cs typeface="+mn-cs"/>
                </a:rPr>
                <a:t> = remainder </a:t>
              </a:r>
              <a:r>
                <a:rPr lang="en-US" sz="2400" dirty="0">
                  <a:latin typeface="Arial" charset="0"/>
                  <a:cs typeface="+mn-cs"/>
                </a:rPr>
                <a:t>[</a:t>
              </a:r>
              <a:r>
                <a:rPr lang="en-US" dirty="0">
                  <a:latin typeface="Arial" charset="0"/>
                  <a:cs typeface="+mn-cs"/>
                </a:rPr>
                <a:t>           </a:t>
              </a:r>
              <a:r>
                <a:rPr lang="en-US" sz="2400" dirty="0">
                  <a:latin typeface="Arial" charset="0"/>
                  <a:cs typeface="+mn-cs"/>
                </a:rPr>
                <a:t>]</a:t>
              </a:r>
              <a:endParaRPr lang="en-US" dirty="0">
                <a:latin typeface="Arial"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253170"/>
            <a:ext cx="4984888"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117475">
              <a:lnSpc>
                <a:spcPct val="75000"/>
              </a:lnSpc>
              <a:buFont typeface="Wingdings" charset="0"/>
              <a:buNone/>
              <a:defRPr/>
            </a:pPr>
            <a:r>
              <a:rPr lang="en-US" dirty="0">
                <a:solidFill>
                  <a:srgbClr val="000099"/>
                </a:solidFill>
              </a:rPr>
              <a:t>or equivalently:</a:t>
            </a:r>
            <a:endParaRPr lang="en-US" sz="3200" dirty="0">
              <a:solidFill>
                <a:srgbClr val="000099"/>
              </a:solidFill>
            </a:endParaRPr>
          </a:p>
          <a:p>
            <a:pPr lvl="1">
              <a:lnSpc>
                <a:spcPct val="75000"/>
              </a:lnSpc>
              <a:buFont typeface="Wingdings" charset="0"/>
              <a:buNone/>
              <a:defRPr/>
            </a:pPr>
            <a:r>
              <a:rPr lang="en-US" sz="2800" i="1" dirty="0"/>
              <a:t>D</a:t>
            </a:r>
            <a:r>
              <a:rPr lang="en-US" sz="2800" i="1" baseline="26000" dirty="0"/>
              <a:t>.</a:t>
            </a:r>
            <a:r>
              <a:rPr lang="en-US" sz="2800" i="1" dirty="0"/>
              <a:t>2</a:t>
            </a:r>
            <a:r>
              <a:rPr lang="en-US" sz="2800" i="1" baseline="30000" dirty="0"/>
              <a:t>r</a:t>
            </a:r>
            <a:r>
              <a:rPr lang="en-US" sz="2800" i="1" dirty="0"/>
              <a:t> = </a:t>
            </a:r>
            <a:r>
              <a:rPr lang="en-US" sz="2800" i="1" dirty="0" err="1"/>
              <a:t>nG</a:t>
            </a:r>
            <a:r>
              <a:rPr lang="en-US" sz="2800" i="1" dirty="0"/>
              <a:t>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126008"/>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117475">
              <a:lnSpc>
                <a:spcPct val="75000"/>
              </a:lnSpc>
              <a:buFont typeface="Wingdings" charset="0"/>
              <a:buNone/>
              <a:defRPr/>
            </a:pPr>
            <a:r>
              <a:rPr lang="en-US" dirty="0">
                <a:solidFill>
                  <a:srgbClr val="000099"/>
                </a:solidFill>
              </a:rPr>
              <a:t>or equivalently:</a:t>
            </a:r>
            <a:r>
              <a:rPr lang="en-US" dirty="0"/>
              <a:t>  </a:t>
            </a:r>
          </a:p>
          <a:p>
            <a:pPr marL="457200" indent="-234950">
              <a:lnSpc>
                <a:spcPct val="75000"/>
              </a:lnSpc>
              <a:buFont typeface="Wingdings" charset="0"/>
              <a:buNone/>
              <a:defRPr/>
            </a:pPr>
            <a:r>
              <a:rPr lang="en-US" dirty="0"/>
              <a:t>   if we divide D</a:t>
            </a:r>
            <a:r>
              <a:rPr lang="en-US" baseline="26000" dirty="0"/>
              <a:t>.</a:t>
            </a:r>
            <a:r>
              <a:rPr lang="en-US" dirty="0"/>
              <a:t>2</a:t>
            </a:r>
            <a:r>
              <a:rPr lang="en-US" baseline="30000" dirty="0"/>
              <a:t>r</a:t>
            </a:r>
            <a:r>
              <a:rPr lang="en-US" dirty="0"/>
              <a:t> by G, want remainder R to satisfy:</a:t>
            </a:r>
            <a:endParaRPr lang="en-US" sz="3200" dirty="0"/>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r>
              <a:rPr lang="en-US" sz="2400" dirty="0"/>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r>
              <a:rPr lang="en-US" sz="2400" dirty="0"/>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r>
              <a:rPr lang="en-US" sz="2400" dirty="0"/>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r>
              <a:rPr lang="en-US" sz="2400" dirty="0"/>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r>
              <a:rPr lang="en-US" sz="2400" dirty="0"/>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r>
                <a:rPr lang="en-US" sz="2400" dirty="0"/>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r>
                <a:rPr lang="en-US" sz="2400" dirty="0"/>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r>
                <a:rPr lang="en-US" sz="2400" dirty="0"/>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r>
                <a:rPr lang="en-US" sz="2400" dirty="0"/>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r>
                <a:rPr lang="en-US" sz="2400" dirty="0"/>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r>
                <a:rPr lang="en-US" sz="2400" dirty="0"/>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r>
                <a:rPr lang="en-US" sz="2400" dirty="0"/>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r>
              <a:rPr lang="en-US" sz="2400" dirty="0"/>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r>
              <a:rPr lang="en-US" sz="2800" dirty="0">
                <a:solidFill>
                  <a:srgbClr val="C00000"/>
                </a:solidFill>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r>
              <a:rPr lang="en-US" sz="2800" dirty="0">
                <a:solidFill>
                  <a:srgbClr val="C00000"/>
                </a:solidFill>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r>
                <a:rPr lang="en-US" sz="2400" dirty="0"/>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r>
                <a:rPr lang="en-US" sz="2800" dirty="0">
                  <a:solidFill>
                    <a:srgbClr val="C00000"/>
                  </a:solidFill>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r>
              <a:rPr lang="en-US" sz="2400" dirty="0"/>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r>
              <a:rPr lang="en-US" sz="2400" dirty="0"/>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450764" cy="523220"/>
          </a:xfrm>
          <a:prstGeom prst="rect">
            <a:avLst/>
          </a:prstGeom>
          <a:noFill/>
        </p:spPr>
        <p:txBody>
          <a:bodyPr wrap="none" rtlCol="0">
            <a:spAutoFit/>
          </a:bodyPr>
          <a:lstStyle/>
          <a:p>
            <a:r>
              <a:rPr lang="en-US" sz="2800" dirty="0">
                <a:solidFill>
                  <a:srgbClr val="C00000"/>
                </a:solidFill>
              </a:rPr>
              <a:t>2</a:t>
            </a:r>
            <a:r>
              <a:rPr lang="en-US" sz="2800" baseline="30000" dirty="0">
                <a:solidFill>
                  <a:srgbClr val="C00000"/>
                </a:solidFill>
              </a:rPr>
              <a:t>r</a:t>
            </a: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r>
              <a:rPr lang="en-US" sz="2000" dirty="0">
                <a:solidFill>
                  <a:srgbClr val="C00000"/>
                </a:solidFill>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r>
              <a:rPr lang="en-US" sz="2400" dirty="0"/>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r>
              <a:rPr lang="en-US" sz="2400" dirty="0"/>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r>
              <a:rPr lang="en-US" sz="2400" dirty="0"/>
              <a:t>1</a:t>
            </a:r>
          </a:p>
        </p:txBody>
      </p:sp>
      <p:sp>
        <p:nvSpPr>
          <p:cNvPr id="4" name="Title 1">
            <a:extLst>
              <a:ext uri="{FF2B5EF4-FFF2-40B4-BE49-F238E27FC236}">
                <a16:creationId xmlns:a16="http://schemas.microsoft.com/office/drawing/2014/main" id="{EC98574C-9EC5-979F-526F-C042802B403B}"/>
              </a:ext>
            </a:extLst>
          </p:cNvPr>
          <p:cNvSpPr>
            <a:spLocks noGrp="1"/>
          </p:cNvSpPr>
          <p:nvPr>
            <p:ph type="title"/>
          </p:nvPr>
        </p:nvSpPr>
        <p:spPr>
          <a:xfrm>
            <a:off x="605790" y="-175818"/>
            <a:ext cx="10515600" cy="894622"/>
          </a:xfrm>
        </p:spPr>
        <p:txBody>
          <a:bodyPr>
            <a:normAutofit/>
          </a:bodyPr>
          <a:lstStyle/>
          <a:p>
            <a:r>
              <a:rPr lang="en-US" altLang="en-US" dirty="0">
                <a:cs typeface="Calibri" panose="020F0502020204030204" pitchFamily="34" charset="0"/>
              </a:rPr>
              <a:t>Cyclic Redundancy Check (CRC): example</a:t>
            </a:r>
            <a:endParaRPr lang="en-US" sz="4400" dirty="0"/>
          </a:p>
        </p:txBody>
      </p:sp>
    </p:spTree>
    <p:extLst>
      <p:ext uri="{BB962C8B-B14F-4D97-AF65-F5344CB8AC3E}">
        <p14:creationId xmlns:p14="http://schemas.microsoft.com/office/powerpoint/2010/main" val="311795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ssolv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dissolv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dissolve">
                                      <p:cBhvr>
                                        <p:cTn id="22" dur="10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1"/>
                                        </p:tgtEl>
                                        <p:attrNameLst>
                                          <p:attrName>style.visibility</p:attrName>
                                        </p:attrNameLst>
                                      </p:cBhvr>
                                      <p:to>
                                        <p:strVal val="visible"/>
                                      </p:to>
                                    </p:set>
                                    <p:animEffect transition="in" filter="dissolve">
                                      <p:cBhvr>
                                        <p:cTn id="27" dur="1000"/>
                                        <p:tgtEl>
                                          <p:spTgt spid="131"/>
                                        </p:tgtEl>
                                      </p:cBhvr>
                                    </p:animEffect>
                                  </p:childTnLst>
                                </p:cTn>
                              </p:par>
                              <p:par>
                                <p:cTn id="28" presetID="9" presetClass="entr" presetSubtype="0" fill="hold" nodeType="withEffect">
                                  <p:stCondLst>
                                    <p:cond delay="0"/>
                                  </p:stCondLst>
                                  <p:childTnLst>
                                    <p:set>
                                      <p:cBhvr>
                                        <p:cTn id="29" dur="1" fill="hold">
                                          <p:stCondLst>
                                            <p:cond delay="0"/>
                                          </p:stCondLst>
                                        </p:cTn>
                                        <p:tgtEl>
                                          <p:spTgt spid="124"/>
                                        </p:tgtEl>
                                        <p:attrNameLst>
                                          <p:attrName>style.visibility</p:attrName>
                                        </p:attrNameLst>
                                      </p:cBhvr>
                                      <p:to>
                                        <p:strVal val="visible"/>
                                      </p:to>
                                    </p:set>
                                    <p:animEffect transition="in" filter="dissolve">
                                      <p:cBhvr>
                                        <p:cTn id="30" dur="1000"/>
                                        <p:tgtEl>
                                          <p:spTgt spid="12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dissolve">
                                      <p:cBhvr>
                                        <p:cTn id="33" dur="1000"/>
                                        <p:tgtEl>
                                          <p:spTgt spid="1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5"/>
                                        </p:tgtEl>
                                        <p:attrNameLst>
                                          <p:attrName>style.visibility</p:attrName>
                                        </p:attrNameLst>
                                      </p:cBhvr>
                                      <p:to>
                                        <p:strVal val="visible"/>
                                      </p:to>
                                    </p:set>
                                    <p:animEffect transition="in" filter="dissolve">
                                      <p:cBhvr>
                                        <p:cTn id="38" dur="1000"/>
                                        <p:tgtEl>
                                          <p:spTgt spid="135"/>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animEffect transition="in" filter="dissolve">
                                      <p:cBhvr>
                                        <p:cTn id="41" dur="1000"/>
                                        <p:tgtEl>
                                          <p:spTgt spid="130"/>
                                        </p:tgtEl>
                                      </p:cBhvr>
                                    </p:animEffect>
                                  </p:childTnLst>
                                </p:cTn>
                              </p:par>
                              <p:par>
                                <p:cTn id="42" presetID="9" presetClass="exit" presetSubtype="0" fill="hold" nodeType="withEffect">
                                  <p:stCondLst>
                                    <p:cond delay="0"/>
                                  </p:stCondLst>
                                  <p:childTnLst>
                                    <p:animEffect transition="out" filter="dissolve">
                                      <p:cBhvr>
                                        <p:cTn id="43" dur="500"/>
                                        <p:tgtEl>
                                          <p:spTgt spid="124"/>
                                        </p:tgtEl>
                                      </p:cBhvr>
                                    </p:animEffect>
                                    <p:set>
                                      <p:cBhvr>
                                        <p:cTn id="44" dur="1" fill="hold">
                                          <p:stCondLst>
                                            <p:cond delay="499"/>
                                          </p:stCondLst>
                                        </p:cTn>
                                        <p:tgtEl>
                                          <p:spTgt spid="124"/>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dissolve">
                                      <p:cBhvr>
                                        <p:cTn id="47" dur="500"/>
                                        <p:tgtEl>
                                          <p:spTgt spid="132"/>
                                        </p:tgtEl>
                                      </p:cBhvr>
                                    </p:animEffect>
                                  </p:childTnLst>
                                </p:cTn>
                              </p:par>
                              <p:par>
                                <p:cTn id="48" presetID="9" presetClass="entr" presetSubtype="0" fill="hold" nodeType="withEffect">
                                  <p:stCondLst>
                                    <p:cond delay="0"/>
                                  </p:stCondLst>
                                  <p:childTnLst>
                                    <p:set>
                                      <p:cBhvr>
                                        <p:cTn id="49" dur="1" fill="hold">
                                          <p:stCondLst>
                                            <p:cond delay="0"/>
                                          </p:stCondLst>
                                        </p:cTn>
                                        <p:tgtEl>
                                          <p:spTgt spid="133"/>
                                        </p:tgtEl>
                                        <p:attrNameLst>
                                          <p:attrName>style.visibility</p:attrName>
                                        </p:attrNameLst>
                                      </p:cBhvr>
                                      <p:to>
                                        <p:strVal val="visible"/>
                                      </p:to>
                                    </p:set>
                                    <p:animEffect transition="in" filter="dissolve">
                                      <p:cBhvr>
                                        <p:cTn id="50" dur="500"/>
                                        <p:tgtEl>
                                          <p:spTgt spid="13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dissolve">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25"/>
                                        </p:tgtEl>
                                        <p:attrNameLst>
                                          <p:attrName>style.visibility</p:attrName>
                                        </p:attrNameLst>
                                      </p:cBhvr>
                                      <p:to>
                                        <p:strVal val="visible"/>
                                      </p:to>
                                    </p:set>
                                    <p:animEffect transition="in" filter="dissolve">
                                      <p:cBhvr>
                                        <p:cTn id="58" dur="500"/>
                                        <p:tgtEl>
                                          <p:spTgt spid="125"/>
                                        </p:tgtEl>
                                      </p:cBhvr>
                                    </p:animEffect>
                                  </p:childTnLst>
                                </p:cTn>
                              </p:par>
                              <p:par>
                                <p:cTn id="59" presetID="9" presetClass="exit" presetSubtype="0" fill="hold" grpId="1" nodeType="withEffect">
                                  <p:stCondLst>
                                    <p:cond delay="0"/>
                                  </p:stCondLst>
                                  <p:childTnLst>
                                    <p:animEffect transition="out" filter="dissolve">
                                      <p:cBhvr>
                                        <p:cTn id="60" dur="500"/>
                                        <p:tgtEl>
                                          <p:spTgt spid="132"/>
                                        </p:tgtEl>
                                      </p:cBhvr>
                                    </p:animEffect>
                                    <p:set>
                                      <p:cBhvr>
                                        <p:cTn id="61" dur="1" fill="hold">
                                          <p:stCondLst>
                                            <p:cond delay="499"/>
                                          </p:stCondLst>
                                        </p:cTn>
                                        <p:tgtEl>
                                          <p:spTgt spid="13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dissolve">
                                      <p:cBhvr>
                                        <p:cTn id="66" dur="1000"/>
                                        <p:tgtEl>
                                          <p:spTgt spid="136"/>
                                        </p:tgtEl>
                                      </p:cBhvr>
                                    </p:animEffect>
                                  </p:childTnLst>
                                </p:cTn>
                              </p:par>
                            </p:childTnLst>
                          </p:cTn>
                        </p:par>
                        <p:par>
                          <p:cTn id="67" fill="hold">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103"/>
                                        </p:tgtEl>
                                        <p:attrNameLst>
                                          <p:attrName>style.visibility</p:attrName>
                                        </p:attrNameLst>
                                      </p:cBhvr>
                                      <p:to>
                                        <p:strVal val="visible"/>
                                      </p:to>
                                    </p:set>
                                    <p:animEffect transition="in" filter="dissolve">
                                      <p:cBhvr>
                                        <p:cTn id="70" dur="1000"/>
                                        <p:tgtEl>
                                          <p:spTgt spid="103"/>
                                        </p:tgtEl>
                                      </p:cBhvr>
                                    </p:animEffect>
                                  </p:childTnLst>
                                </p:cTn>
                              </p:par>
                            </p:childTnLst>
                          </p:cTn>
                        </p:par>
                        <p:par>
                          <p:cTn id="71" fill="hold">
                            <p:stCondLst>
                              <p:cond delay="2000"/>
                            </p:stCondLst>
                            <p:childTnLst>
                              <p:par>
                                <p:cTn id="72" presetID="9" presetClass="entr" presetSubtype="0" fill="hold" grpId="0" nodeType="afterEffect">
                                  <p:stCondLst>
                                    <p:cond delay="0"/>
                                  </p:stCondLst>
                                  <p:childTnLst>
                                    <p:set>
                                      <p:cBhvr>
                                        <p:cTn id="73" dur="1" fill="hold">
                                          <p:stCondLst>
                                            <p:cond delay="0"/>
                                          </p:stCondLst>
                                        </p:cTn>
                                        <p:tgtEl>
                                          <p:spTgt spid="105"/>
                                        </p:tgtEl>
                                        <p:attrNameLst>
                                          <p:attrName>style.visibility</p:attrName>
                                        </p:attrNameLst>
                                      </p:cBhvr>
                                      <p:to>
                                        <p:strVal val="visible"/>
                                      </p:to>
                                    </p:set>
                                    <p:animEffect transition="in" filter="dissolve">
                                      <p:cBhvr>
                                        <p:cTn id="74" dur="1000"/>
                                        <p:tgtEl>
                                          <p:spTgt spid="105"/>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37"/>
                                        </p:tgtEl>
                                        <p:attrNameLst>
                                          <p:attrName>style.visibility</p:attrName>
                                        </p:attrNameLst>
                                      </p:cBhvr>
                                      <p:to>
                                        <p:strVal val="visible"/>
                                      </p:to>
                                    </p:set>
                                    <p:animEffect transition="in" filter="dissolve">
                                      <p:cBhvr>
                                        <p:cTn id="79" dur="1000"/>
                                        <p:tgtEl>
                                          <p:spTgt spid="137"/>
                                        </p:tgtEl>
                                      </p:cBhvr>
                                    </p:animEffect>
                                  </p:childTnLst>
                                </p:cTn>
                              </p:par>
                            </p:childTnLst>
                          </p:cTn>
                        </p:par>
                        <p:par>
                          <p:cTn id="80" fill="hold">
                            <p:stCondLst>
                              <p:cond delay="1000"/>
                            </p:stCondLst>
                            <p:childTnLst>
                              <p:par>
                                <p:cTn id="81" presetID="9" presetClass="entr"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visible"/>
                                      </p:to>
                                    </p:set>
                                    <p:animEffect transition="in" filter="dissolve">
                                      <p:cBhvr>
                                        <p:cTn id="83" dur="1000"/>
                                        <p:tgtEl>
                                          <p:spTgt spid="106"/>
                                        </p:tgtEl>
                                      </p:cBhvr>
                                    </p:animEffect>
                                  </p:childTnLst>
                                </p:cTn>
                              </p:par>
                            </p:childTnLst>
                          </p:cTn>
                        </p:par>
                        <p:par>
                          <p:cTn id="84" fill="hold">
                            <p:stCondLst>
                              <p:cond delay="2000"/>
                            </p:stCondLst>
                            <p:childTnLst>
                              <p:par>
                                <p:cTn id="85" presetID="9" presetClass="entr" presetSubtype="0" fill="hold" grpId="0"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dissolve">
                                      <p:cBhvr>
                                        <p:cTn id="87" dur="1000"/>
                                        <p:tgtEl>
                                          <p:spTgt spid="10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8"/>
                                        </p:tgtEl>
                                        <p:attrNameLst>
                                          <p:attrName>style.visibility</p:attrName>
                                        </p:attrNameLst>
                                      </p:cBhvr>
                                      <p:to>
                                        <p:strVal val="visible"/>
                                      </p:to>
                                    </p:set>
                                    <p:animEffect transition="in" filter="dissolve">
                                      <p:cBhvr>
                                        <p:cTn id="92" dur="1000"/>
                                        <p:tgtEl>
                                          <p:spTgt spid="138"/>
                                        </p:tgtEl>
                                      </p:cBhvr>
                                    </p:animEffect>
                                  </p:childTnLst>
                                </p:cTn>
                              </p:par>
                            </p:childTnLst>
                          </p:cTn>
                        </p:par>
                        <p:par>
                          <p:cTn id="93" fill="hold">
                            <p:stCondLst>
                              <p:cond delay="1000"/>
                            </p:stCondLst>
                            <p:childTnLst>
                              <p:par>
                                <p:cTn id="94" presetID="9" presetClass="entr" presetSubtype="0" fill="hold" grpId="0" nodeType="afterEffect">
                                  <p:stCondLst>
                                    <p:cond delay="0"/>
                                  </p:stCondLst>
                                  <p:childTnLst>
                                    <p:set>
                                      <p:cBhvr>
                                        <p:cTn id="95" dur="1" fill="hold">
                                          <p:stCondLst>
                                            <p:cond delay="0"/>
                                          </p:stCondLst>
                                        </p:cTn>
                                        <p:tgtEl>
                                          <p:spTgt spid="107"/>
                                        </p:tgtEl>
                                        <p:attrNameLst>
                                          <p:attrName>style.visibility</p:attrName>
                                        </p:attrNameLst>
                                      </p:cBhvr>
                                      <p:to>
                                        <p:strVal val="visible"/>
                                      </p:to>
                                    </p:set>
                                    <p:animEffect transition="in" filter="dissolve">
                                      <p:cBhvr>
                                        <p:cTn id="96" dur="1000"/>
                                        <p:tgtEl>
                                          <p:spTgt spid="107"/>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1000"/>
                                        <p:tgtEl>
                                          <p:spTgt spid="108"/>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16"/>
                                        </p:tgtEl>
                                        <p:attrNameLst>
                                          <p:attrName>style.visibility</p:attrName>
                                        </p:attrNameLst>
                                      </p:cBhvr>
                                      <p:to>
                                        <p:strVal val="visible"/>
                                      </p:to>
                                    </p:set>
                                    <p:animEffect transition="in" filter="dissolve">
                                      <p:cBhvr>
                                        <p:cTn id="104" dur="1000"/>
                                        <p:tgtEl>
                                          <p:spTgt spid="116"/>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18"/>
                                        </p:tgtEl>
                                        <p:attrNameLst>
                                          <p:attrName>style.visibility</p:attrName>
                                        </p:attrNameLst>
                                      </p:cBhvr>
                                      <p:to>
                                        <p:strVal val="visible"/>
                                      </p:to>
                                    </p:set>
                                    <p:animEffect transition="in" filter="dissolve">
                                      <p:cBhvr>
                                        <p:cTn id="109" dur="1000"/>
                                        <p:tgtEl>
                                          <p:spTgt spid="11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9"/>
                                        </p:tgtEl>
                                        <p:attrNameLst>
                                          <p:attrName>style.visibility</p:attrName>
                                        </p:attrNameLst>
                                      </p:cBhvr>
                                      <p:to>
                                        <p:strVal val="visible"/>
                                      </p:to>
                                    </p:set>
                                    <p:animEffect transition="in" filter="dissolve">
                                      <p:cBhvr>
                                        <p:cTn id="112"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04" grpId="0"/>
      <p:bldP spid="105" grpId="0"/>
      <p:bldP spid="106" grpId="0"/>
      <p:bldP spid="107" grpId="0"/>
      <p:bldP spid="116" grpId="0"/>
      <p:bldP spid="117" grpId="0"/>
      <p:bldP spid="118" grpId="0"/>
      <p:bldP spid="119" grpId="0" animBg="1"/>
      <p:bldP spid="130" grpId="0"/>
      <p:bldP spid="131" grpId="0"/>
      <p:bldP spid="132" grpId="0" animBg="1"/>
      <p:bldP spid="132" grpId="1" animBg="1"/>
      <p:bldP spid="134" grpId="0"/>
      <p:bldP spid="135" grpId="0"/>
      <p:bldP spid="136" grpId="0"/>
      <p:bldP spid="137" grpId="0"/>
      <p:bldP spid="1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p:txBody>
          <a:bodyPr/>
          <a:lstStyle/>
          <a:p>
            <a:r>
              <a:rPr lang="en-US"/>
              <a:t>Link Layer: 6-</a:t>
            </a:r>
            <a:fld id="{C4204591-24BD-A542-B9D5-F8D8A88D2FEE}" type="slidenum">
              <a:rPr lang="en-US" smtClean="0"/>
              <a:pPr/>
              <a:t>8</a:t>
            </a:fld>
            <a:endParaRPr lang="en-US"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5" name="Title 1">
            <a:extLst>
              <a:ext uri="{FF2B5EF4-FFF2-40B4-BE49-F238E27FC236}">
                <a16:creationId xmlns:a16="http://schemas.microsoft.com/office/drawing/2014/main" id="{479F4985-AC6B-3D7F-8868-0A4AA0355EF3}"/>
              </a:ext>
            </a:extLst>
          </p:cNvPr>
          <p:cNvSpPr>
            <a:spLocks noGrp="1"/>
          </p:cNvSpPr>
          <p:nvPr>
            <p:ph type="title"/>
          </p:nvPr>
        </p:nvSpPr>
        <p:spPr>
          <a:xfrm>
            <a:off x="622456" y="-157986"/>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spTree>
    <p:extLst>
      <p:ext uri="{BB962C8B-B14F-4D97-AF65-F5344CB8AC3E}">
        <p14:creationId xmlns:p14="http://schemas.microsoft.com/office/powerpoint/2010/main" val="67407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p:txBody>
          <a:bodyPr/>
          <a:lstStyle/>
          <a:p>
            <a:r>
              <a:rPr lang="en-US"/>
              <a:t>Link Layer: 6-</a:t>
            </a:r>
            <a:fld id="{C4204591-24BD-A542-B9D5-F8D8A88D2FEE}" type="slidenum">
              <a:rPr lang="en-US" smtClean="0"/>
              <a:pPr/>
              <a:t>9</a:t>
            </a:fld>
            <a:endParaRPr lang="en-US" dirty="0"/>
          </a:p>
        </p:txBody>
      </p:sp>
      <p:sp>
        <p:nvSpPr>
          <p:cNvPr id="470" name="Rectangle 3">
            <a:extLst>
              <a:ext uri="{FF2B5EF4-FFF2-40B4-BE49-F238E27FC236}">
                <a16:creationId xmlns:a16="http://schemas.microsoft.com/office/drawing/2014/main" id="{A4DB250C-FCF5-CC4D-B049-42D6C0DD3604}"/>
              </a:ext>
            </a:extLst>
          </p:cNvPr>
          <p:cNvSpPr txBox="1">
            <a:spLocks noChangeArrowheads="1"/>
          </p:cNvSpPr>
          <p:nvPr/>
        </p:nvSpPr>
        <p:spPr bwMode="auto">
          <a:xfrm>
            <a:off x="979694" y="1096411"/>
            <a:ext cx="7772400" cy="329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buFont typeface="Wingdings" charset="0"/>
              <a:buNone/>
              <a:defRPr/>
            </a:pPr>
            <a:r>
              <a:rPr lang="en-US" kern="0" dirty="0">
                <a:cs typeface="+mn-cs"/>
              </a:rPr>
              <a:t>two types of “links</a:t>
            </a:r>
            <a:r>
              <a:rPr lang="en-US" altLang="ja-JP" kern="0" dirty="0">
                <a:cs typeface="+mn-cs"/>
              </a:rPr>
              <a:t>”</a:t>
            </a:r>
            <a:r>
              <a:rPr lang="en-US" kern="0" dirty="0">
                <a:cs typeface="+mn-cs"/>
              </a:rPr>
              <a:t>:</a:t>
            </a:r>
          </a:p>
          <a:p>
            <a:pPr>
              <a:defRPr/>
            </a:pPr>
            <a:r>
              <a:rPr lang="en-US" kern="0" dirty="0">
                <a:cs typeface="+mn-cs"/>
              </a:rPr>
              <a:t>point-to-point</a:t>
            </a:r>
          </a:p>
          <a:p>
            <a:pPr lvl="1">
              <a:defRPr/>
            </a:pPr>
            <a:r>
              <a:rPr lang="en-US" sz="2000" kern="0" dirty="0"/>
              <a:t>point-to-point link between Ethernet switch, host</a:t>
            </a:r>
          </a:p>
          <a:p>
            <a:pPr lvl="1">
              <a:defRPr/>
            </a:pPr>
            <a:r>
              <a:rPr lang="en-US" sz="2000" kern="0" dirty="0"/>
              <a:t>PPP for dial-up access</a:t>
            </a:r>
          </a:p>
          <a:p>
            <a:pPr>
              <a:defRPr/>
            </a:pPr>
            <a:r>
              <a:rPr lang="en-US" kern="0" dirty="0">
                <a:solidFill>
                  <a:srgbClr val="C00000"/>
                </a:solidFill>
                <a:cs typeface="+mn-cs"/>
              </a:rPr>
              <a:t>broadcast (shared wire or medium)</a:t>
            </a:r>
          </a:p>
          <a:p>
            <a:pPr lvl="1">
              <a:defRPr/>
            </a:pPr>
            <a:r>
              <a:rPr lang="en-US" sz="2000" kern="0" dirty="0"/>
              <a:t>old-fashioned Ethernet</a:t>
            </a:r>
          </a:p>
          <a:p>
            <a:pPr lvl="1">
              <a:defRPr/>
            </a:pPr>
            <a:r>
              <a:rPr lang="en-US" sz="2000" kern="0" dirty="0"/>
              <a:t>upstream HFC in cable-based access network</a:t>
            </a:r>
          </a:p>
          <a:p>
            <a:pPr lvl="1">
              <a:defRPr/>
            </a:pPr>
            <a:r>
              <a:rPr lang="en-US" sz="2000" kern="0" dirty="0"/>
              <a:t>802.11 wireless LAN, 4G/4G. satellite</a:t>
            </a:r>
            <a:endParaRPr lang="en-US" kern="0" dirty="0"/>
          </a:p>
          <a:p>
            <a:pPr>
              <a:defRPr/>
            </a:pPr>
            <a:endParaRPr lang="en-US" kern="0" dirty="0">
              <a:latin typeface="Gill Sans MT" charset="0"/>
              <a:cs typeface="+mn-cs"/>
            </a:endParaRPr>
          </a:p>
        </p:txBody>
      </p:sp>
      <p:sp>
        <p:nvSpPr>
          <p:cNvPr id="471" name="Text Box 5">
            <a:extLst>
              <a:ext uri="{FF2B5EF4-FFF2-40B4-BE49-F238E27FC236}">
                <a16:creationId xmlns:a16="http://schemas.microsoft.com/office/drawing/2014/main" id="{2134EC04-C5E3-F242-90E6-F19A88A1D7C3}"/>
              </a:ext>
            </a:extLst>
          </p:cNvPr>
          <p:cNvSpPr txBox="1">
            <a:spLocks noChangeArrowheads="1"/>
          </p:cNvSpPr>
          <p:nvPr/>
        </p:nvSpPr>
        <p:spPr bwMode="auto">
          <a:xfrm>
            <a:off x="1211750" y="5747371"/>
            <a:ext cx="160178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0" fontAlgn="base" hangingPunct="0">
              <a:lnSpc>
                <a:spcPct val="85000"/>
              </a:lnSpc>
              <a:spcBef>
                <a:spcPct val="0"/>
              </a:spcBef>
              <a:spcAft>
                <a:spcPct val="0"/>
              </a:spcAft>
              <a:defRPr/>
            </a:pPr>
            <a:r>
              <a:rPr lang="en-US" sz="1400" i="0" dirty="0">
                <a:solidFill>
                  <a:srgbClr val="000000"/>
                </a:solidFill>
                <a:latin typeface="Arial" charset="0"/>
              </a:rPr>
              <a:t>shared wire (e.g., </a:t>
            </a:r>
          </a:p>
          <a:p>
            <a:pPr algn="ctr" eaLnBrk="0" fontAlgn="base" hangingPunct="0">
              <a:lnSpc>
                <a:spcPct val="85000"/>
              </a:lnSpc>
              <a:spcBef>
                <a:spcPct val="0"/>
              </a:spcBef>
              <a:spcAft>
                <a:spcPct val="0"/>
              </a:spcAft>
              <a:defRPr/>
            </a:pPr>
            <a:r>
              <a:rPr lang="en-US" sz="1400" i="0" dirty="0">
                <a:solidFill>
                  <a:srgbClr val="000000"/>
                </a:solidFill>
                <a:latin typeface="Arial" charset="0"/>
              </a:rPr>
              <a:t>cabled Ethernet)</a:t>
            </a:r>
          </a:p>
        </p:txBody>
      </p:sp>
      <p:sp>
        <p:nvSpPr>
          <p:cNvPr id="472" name="Text Box 6">
            <a:extLst>
              <a:ext uri="{FF2B5EF4-FFF2-40B4-BE49-F238E27FC236}">
                <a16:creationId xmlns:a16="http://schemas.microsoft.com/office/drawing/2014/main" id="{CEE26344-B09B-5B4B-A47E-E50827431972}"/>
              </a:ext>
            </a:extLst>
          </p:cNvPr>
          <p:cNvSpPr txBox="1">
            <a:spLocks noChangeArrowheads="1"/>
          </p:cNvSpPr>
          <p:nvPr/>
        </p:nvSpPr>
        <p:spPr bwMode="auto">
          <a:xfrm>
            <a:off x="5137386" y="5842275"/>
            <a:ext cx="1696298" cy="275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0" fontAlgn="base" hangingPunct="0">
              <a:lnSpc>
                <a:spcPct val="85000"/>
              </a:lnSpc>
              <a:spcBef>
                <a:spcPct val="0"/>
              </a:spcBef>
              <a:spcAft>
                <a:spcPct val="0"/>
              </a:spcAft>
              <a:defRPr/>
            </a:pPr>
            <a:r>
              <a:rPr lang="en-US" sz="1400" i="0" dirty="0">
                <a:solidFill>
                  <a:srgbClr val="000000"/>
                </a:solidFill>
                <a:latin typeface="Arial" charset="0"/>
              </a:rPr>
              <a:t>shared radio: </a:t>
            </a:r>
            <a:r>
              <a:rPr lang="en-US" sz="1400" i="0" dirty="0" err="1">
                <a:solidFill>
                  <a:srgbClr val="000000"/>
                </a:solidFill>
                <a:latin typeface="Arial" charset="0"/>
              </a:rPr>
              <a:t>WiFi</a:t>
            </a:r>
            <a:endParaRPr lang="en-US" sz="1400" i="0" dirty="0">
              <a:solidFill>
                <a:srgbClr val="000000"/>
              </a:solidFill>
              <a:latin typeface="Arial" charset="0"/>
            </a:endParaRPr>
          </a:p>
        </p:txBody>
      </p:sp>
      <p:sp>
        <p:nvSpPr>
          <p:cNvPr id="473" name="Text Box 7">
            <a:extLst>
              <a:ext uri="{FF2B5EF4-FFF2-40B4-BE49-F238E27FC236}">
                <a16:creationId xmlns:a16="http://schemas.microsoft.com/office/drawing/2014/main" id="{06CF1C6B-422C-1444-877E-6282ED97416D}"/>
              </a:ext>
            </a:extLst>
          </p:cNvPr>
          <p:cNvSpPr txBox="1">
            <a:spLocks noChangeArrowheads="1"/>
          </p:cNvSpPr>
          <p:nvPr/>
        </p:nvSpPr>
        <p:spPr bwMode="auto">
          <a:xfrm>
            <a:off x="6927657" y="5847044"/>
            <a:ext cx="1935146" cy="275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0" fontAlgn="base" hangingPunct="0">
              <a:lnSpc>
                <a:spcPct val="85000"/>
              </a:lnSpc>
              <a:spcBef>
                <a:spcPct val="0"/>
              </a:spcBef>
              <a:spcAft>
                <a:spcPct val="0"/>
              </a:spcAft>
              <a:defRPr/>
            </a:pPr>
            <a:r>
              <a:rPr lang="en-US" sz="1400" i="0" dirty="0">
                <a:solidFill>
                  <a:srgbClr val="000000"/>
                </a:solidFill>
                <a:latin typeface="Arial" charset="0"/>
              </a:rPr>
              <a:t>shared radio: satellite </a:t>
            </a:r>
          </a:p>
        </p:txBody>
      </p:sp>
      <p:sp>
        <p:nvSpPr>
          <p:cNvPr id="474"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5780226"/>
            <a:ext cx="2666586" cy="458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0" fontAlgn="base" hangingPunct="0">
              <a:lnSpc>
                <a:spcPct val="85000"/>
              </a:lnSpc>
              <a:spcBef>
                <a:spcPct val="0"/>
              </a:spcBef>
              <a:spcAft>
                <a:spcPct val="0"/>
              </a:spcAft>
              <a:defRPr/>
            </a:pPr>
            <a:r>
              <a:rPr lang="en-US" sz="1400" i="0" dirty="0">
                <a:solidFill>
                  <a:srgbClr val="000000"/>
                </a:solidFill>
                <a:latin typeface="Arial" charset="0"/>
              </a:rPr>
              <a:t>humans at a cocktail party </a:t>
            </a:r>
          </a:p>
          <a:p>
            <a:pPr algn="ctr" eaLnBrk="0" fontAlgn="base" hangingPunct="0">
              <a:lnSpc>
                <a:spcPct val="85000"/>
              </a:lnSpc>
              <a:spcBef>
                <a:spcPct val="0"/>
              </a:spcBef>
              <a:spcAft>
                <a:spcPct val="0"/>
              </a:spcAft>
              <a:defRPr/>
            </a:pPr>
            <a:r>
              <a:rPr lang="en-US" sz="1400" i="0" dirty="0">
                <a:solidFill>
                  <a:srgbClr val="000000"/>
                </a:solidFill>
                <a:latin typeface="Arial" charset="0"/>
              </a:rPr>
              <a:t>(shared air, acoustical)</a:t>
            </a:r>
          </a:p>
        </p:txBody>
      </p:sp>
      <p:sp>
        <p:nvSpPr>
          <p:cNvPr id="475" name="Line 173">
            <a:extLst>
              <a:ext uri="{FF2B5EF4-FFF2-40B4-BE49-F238E27FC236}">
                <a16:creationId xmlns:a16="http://schemas.microsoft.com/office/drawing/2014/main" id="{3F306567-9F2F-4149-9D30-2173B4370AE0}"/>
              </a:ext>
            </a:extLst>
          </p:cNvPr>
          <p:cNvSpPr>
            <a:spLocks noChangeShapeType="1"/>
          </p:cNvSpPr>
          <p:nvPr/>
        </p:nvSpPr>
        <p:spPr bwMode="auto">
          <a:xfrm flipH="1">
            <a:off x="1822938" y="4575796"/>
            <a:ext cx="466725" cy="890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6" name="Line 174">
            <a:extLst>
              <a:ext uri="{FF2B5EF4-FFF2-40B4-BE49-F238E27FC236}">
                <a16:creationId xmlns:a16="http://schemas.microsoft.com/office/drawing/2014/main" id="{7FB886E9-9D2D-B64D-87A8-FC07C88CC051}"/>
              </a:ext>
            </a:extLst>
          </p:cNvPr>
          <p:cNvSpPr>
            <a:spLocks noChangeShapeType="1"/>
          </p:cNvSpPr>
          <p:nvPr/>
        </p:nvSpPr>
        <p:spPr bwMode="auto">
          <a:xfrm>
            <a:off x="1805475" y="5047283"/>
            <a:ext cx="242888"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7" name="Line 175">
            <a:extLst>
              <a:ext uri="{FF2B5EF4-FFF2-40B4-BE49-F238E27FC236}">
                <a16:creationId xmlns:a16="http://schemas.microsoft.com/office/drawing/2014/main" id="{197F6785-17A4-034A-979B-B8B5BA4F83AF}"/>
              </a:ext>
            </a:extLst>
          </p:cNvPr>
          <p:cNvSpPr>
            <a:spLocks noChangeShapeType="1"/>
          </p:cNvSpPr>
          <p:nvPr/>
        </p:nvSpPr>
        <p:spPr bwMode="auto">
          <a:xfrm>
            <a:off x="1670538" y="5383833"/>
            <a:ext cx="190500"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8" name="Line 176">
            <a:extLst>
              <a:ext uri="{FF2B5EF4-FFF2-40B4-BE49-F238E27FC236}">
                <a16:creationId xmlns:a16="http://schemas.microsoft.com/office/drawing/2014/main" id="{70DDD911-DBF3-7F4F-BF66-8853AA418134}"/>
              </a:ext>
            </a:extLst>
          </p:cNvPr>
          <p:cNvSpPr>
            <a:spLocks noChangeShapeType="1"/>
          </p:cNvSpPr>
          <p:nvPr/>
        </p:nvSpPr>
        <p:spPr bwMode="auto">
          <a:xfrm flipV="1">
            <a:off x="2115038" y="4907583"/>
            <a:ext cx="177800" cy="79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79" name="Group 382">
            <a:extLst>
              <a:ext uri="{FF2B5EF4-FFF2-40B4-BE49-F238E27FC236}">
                <a16:creationId xmlns:a16="http://schemas.microsoft.com/office/drawing/2014/main" id="{444C4E2A-E876-FA42-B00E-F2550AD7EDC3}"/>
              </a:ext>
            </a:extLst>
          </p:cNvPr>
          <p:cNvGrpSpPr>
            <a:grpSpLocks/>
          </p:cNvGrpSpPr>
          <p:nvPr/>
        </p:nvGrpSpPr>
        <p:grpSpPr bwMode="auto">
          <a:xfrm>
            <a:off x="7127673" y="5455340"/>
            <a:ext cx="288925" cy="220663"/>
            <a:chOff x="2274" y="2821"/>
            <a:chExt cx="215" cy="238"/>
          </a:xfrm>
        </p:grpSpPr>
        <p:sp>
          <p:nvSpPr>
            <p:cNvPr id="480" name="Freeform 383">
              <a:extLst>
                <a:ext uri="{FF2B5EF4-FFF2-40B4-BE49-F238E27FC236}">
                  <a16:creationId xmlns:a16="http://schemas.microsoft.com/office/drawing/2014/main" id="{BDDB8C29-61C8-B44A-A0C9-80B160DD04E9}"/>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81" name="Line 384">
              <a:extLst>
                <a:ext uri="{FF2B5EF4-FFF2-40B4-BE49-F238E27FC236}">
                  <a16:creationId xmlns:a16="http://schemas.microsoft.com/office/drawing/2014/main" id="{8F4AE323-F3F4-E14E-B478-2730ECFD58A8}"/>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82" name="Freeform 385">
              <a:extLst>
                <a:ext uri="{FF2B5EF4-FFF2-40B4-BE49-F238E27FC236}">
                  <a16:creationId xmlns:a16="http://schemas.microsoft.com/office/drawing/2014/main" id="{41C8AF46-22BA-2346-AD20-B0D2DA9362A7}"/>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83" name="Line 386">
              <a:extLst>
                <a:ext uri="{FF2B5EF4-FFF2-40B4-BE49-F238E27FC236}">
                  <a16:creationId xmlns:a16="http://schemas.microsoft.com/office/drawing/2014/main" id="{FF499369-05D1-BD40-A15C-F1F4775FFD16}"/>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84" name="Freeform 387">
              <a:extLst>
                <a:ext uri="{FF2B5EF4-FFF2-40B4-BE49-F238E27FC236}">
                  <a16:creationId xmlns:a16="http://schemas.microsoft.com/office/drawing/2014/main" id="{FF57B98D-A160-3344-BA6D-DBC150EEDC53}"/>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85" name="Line 388">
              <a:extLst>
                <a:ext uri="{FF2B5EF4-FFF2-40B4-BE49-F238E27FC236}">
                  <a16:creationId xmlns:a16="http://schemas.microsoft.com/office/drawing/2014/main" id="{0700E589-A21D-F84B-8C68-40D1B51EED2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86" name="Freeform 389">
              <a:extLst>
                <a:ext uri="{FF2B5EF4-FFF2-40B4-BE49-F238E27FC236}">
                  <a16:creationId xmlns:a16="http://schemas.microsoft.com/office/drawing/2014/main" id="{75397DE6-7C44-4F44-9365-9A1D35474C83}"/>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87" name="Freeform 390">
              <a:extLst>
                <a:ext uri="{FF2B5EF4-FFF2-40B4-BE49-F238E27FC236}">
                  <a16:creationId xmlns:a16="http://schemas.microsoft.com/office/drawing/2014/main" id="{368EB1B3-47F7-2447-B958-2BCE0F178BFA}"/>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88" name="Rectangle 391">
              <a:extLst>
                <a:ext uri="{FF2B5EF4-FFF2-40B4-BE49-F238E27FC236}">
                  <a16:creationId xmlns:a16="http://schemas.microsoft.com/office/drawing/2014/main" id="{C14D26ED-4841-3E46-BF7A-83D8D95E9E32}"/>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89" name="Freeform 392">
              <a:extLst>
                <a:ext uri="{FF2B5EF4-FFF2-40B4-BE49-F238E27FC236}">
                  <a16:creationId xmlns:a16="http://schemas.microsoft.com/office/drawing/2014/main" id="{F7380919-6949-F94F-8330-C7FD85D06A40}"/>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90" name="Line 393">
              <a:extLst>
                <a:ext uri="{FF2B5EF4-FFF2-40B4-BE49-F238E27FC236}">
                  <a16:creationId xmlns:a16="http://schemas.microsoft.com/office/drawing/2014/main" id="{572E4DD5-2700-084B-A313-B26B6D4CDA1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91" name="Line 394">
              <a:extLst>
                <a:ext uri="{FF2B5EF4-FFF2-40B4-BE49-F238E27FC236}">
                  <a16:creationId xmlns:a16="http://schemas.microsoft.com/office/drawing/2014/main" id="{AA53B8C5-637F-3A4F-90EA-F02C41B17384}"/>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92" name="Line 395">
              <a:extLst>
                <a:ext uri="{FF2B5EF4-FFF2-40B4-BE49-F238E27FC236}">
                  <a16:creationId xmlns:a16="http://schemas.microsoft.com/office/drawing/2014/main" id="{9441D979-2998-2648-980D-EA524FE9B9EF}"/>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93" name="Freeform 396">
              <a:extLst>
                <a:ext uri="{FF2B5EF4-FFF2-40B4-BE49-F238E27FC236}">
                  <a16:creationId xmlns:a16="http://schemas.microsoft.com/office/drawing/2014/main" id="{7F4AFBF0-B087-2B49-B22A-242928895779}"/>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grpSp>
        <p:nvGrpSpPr>
          <p:cNvPr id="494" name="Group 398">
            <a:extLst>
              <a:ext uri="{FF2B5EF4-FFF2-40B4-BE49-F238E27FC236}">
                <a16:creationId xmlns:a16="http://schemas.microsoft.com/office/drawing/2014/main" id="{BBD74A9D-6F6D-8246-9DE8-B4C2AB33096F}"/>
              </a:ext>
            </a:extLst>
          </p:cNvPr>
          <p:cNvGrpSpPr>
            <a:grpSpLocks/>
          </p:cNvGrpSpPr>
          <p:nvPr/>
        </p:nvGrpSpPr>
        <p:grpSpPr bwMode="auto">
          <a:xfrm>
            <a:off x="7634085" y="5436290"/>
            <a:ext cx="223838" cy="254000"/>
            <a:chOff x="2274" y="2821"/>
            <a:chExt cx="215" cy="238"/>
          </a:xfrm>
        </p:grpSpPr>
        <p:sp>
          <p:nvSpPr>
            <p:cNvPr id="495" name="Freeform 399">
              <a:extLst>
                <a:ext uri="{FF2B5EF4-FFF2-40B4-BE49-F238E27FC236}">
                  <a16:creationId xmlns:a16="http://schemas.microsoft.com/office/drawing/2014/main" id="{12E023A5-7FBF-5C48-B02C-B77994909136}"/>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96" name="Line 400">
              <a:extLst>
                <a:ext uri="{FF2B5EF4-FFF2-40B4-BE49-F238E27FC236}">
                  <a16:creationId xmlns:a16="http://schemas.microsoft.com/office/drawing/2014/main" id="{22601291-2593-D546-BEC9-0877AF59FDD2}"/>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97" name="Freeform 401">
              <a:extLst>
                <a:ext uri="{FF2B5EF4-FFF2-40B4-BE49-F238E27FC236}">
                  <a16:creationId xmlns:a16="http://schemas.microsoft.com/office/drawing/2014/main" id="{71ACC171-BB81-7641-9ACA-D8DDAF2200C5}"/>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98" name="Line 402">
              <a:extLst>
                <a:ext uri="{FF2B5EF4-FFF2-40B4-BE49-F238E27FC236}">
                  <a16:creationId xmlns:a16="http://schemas.microsoft.com/office/drawing/2014/main" id="{AF45D7DA-B67F-DC46-BF98-1EF5C1B0E08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99" name="Freeform 403">
              <a:extLst>
                <a:ext uri="{FF2B5EF4-FFF2-40B4-BE49-F238E27FC236}">
                  <a16:creationId xmlns:a16="http://schemas.microsoft.com/office/drawing/2014/main" id="{ABE18084-E411-0446-A052-86BB1FD39DE4}"/>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00" name="Line 404">
              <a:extLst>
                <a:ext uri="{FF2B5EF4-FFF2-40B4-BE49-F238E27FC236}">
                  <a16:creationId xmlns:a16="http://schemas.microsoft.com/office/drawing/2014/main" id="{AAFB5D72-E469-954F-B6D8-5737C3999AC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01" name="Freeform 405">
              <a:extLst>
                <a:ext uri="{FF2B5EF4-FFF2-40B4-BE49-F238E27FC236}">
                  <a16:creationId xmlns:a16="http://schemas.microsoft.com/office/drawing/2014/main" id="{6FA32C76-7534-3A4B-837A-FC8A46B91D37}"/>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02" name="Freeform 406">
              <a:extLst>
                <a:ext uri="{FF2B5EF4-FFF2-40B4-BE49-F238E27FC236}">
                  <a16:creationId xmlns:a16="http://schemas.microsoft.com/office/drawing/2014/main" id="{C264D84A-28A9-B04F-867C-C194EF3C58B1}"/>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03" name="Rectangle 407">
              <a:extLst>
                <a:ext uri="{FF2B5EF4-FFF2-40B4-BE49-F238E27FC236}">
                  <a16:creationId xmlns:a16="http://schemas.microsoft.com/office/drawing/2014/main" id="{E212E0B0-8257-BE48-B090-B257D29E67FA}"/>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04" name="Freeform 408">
              <a:extLst>
                <a:ext uri="{FF2B5EF4-FFF2-40B4-BE49-F238E27FC236}">
                  <a16:creationId xmlns:a16="http://schemas.microsoft.com/office/drawing/2014/main" id="{F4CB953E-50B8-1940-AF9A-28E1B0DB1D17}"/>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05" name="Line 409">
              <a:extLst>
                <a:ext uri="{FF2B5EF4-FFF2-40B4-BE49-F238E27FC236}">
                  <a16:creationId xmlns:a16="http://schemas.microsoft.com/office/drawing/2014/main" id="{18E09DFC-F4BB-424E-BFFD-3B30685805E1}"/>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06" name="Line 410">
              <a:extLst>
                <a:ext uri="{FF2B5EF4-FFF2-40B4-BE49-F238E27FC236}">
                  <a16:creationId xmlns:a16="http://schemas.microsoft.com/office/drawing/2014/main" id="{17E6715E-7466-E44B-8DAE-05A382E0FDB2}"/>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07" name="Line 411">
              <a:extLst>
                <a:ext uri="{FF2B5EF4-FFF2-40B4-BE49-F238E27FC236}">
                  <a16:creationId xmlns:a16="http://schemas.microsoft.com/office/drawing/2014/main" id="{6EF7AAC8-C8C7-2B48-B5DD-DB69FB889AB6}"/>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08" name="Freeform 412">
              <a:extLst>
                <a:ext uri="{FF2B5EF4-FFF2-40B4-BE49-F238E27FC236}">
                  <a16:creationId xmlns:a16="http://schemas.microsoft.com/office/drawing/2014/main" id="{30D8703F-1419-2B46-8305-471C24034553}"/>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grpSp>
        <p:nvGrpSpPr>
          <p:cNvPr id="509" name="Group 413">
            <a:extLst>
              <a:ext uri="{FF2B5EF4-FFF2-40B4-BE49-F238E27FC236}">
                <a16:creationId xmlns:a16="http://schemas.microsoft.com/office/drawing/2014/main" id="{975F8A05-A054-D847-8C71-D0CD3F80A611}"/>
              </a:ext>
            </a:extLst>
          </p:cNvPr>
          <p:cNvGrpSpPr>
            <a:grpSpLocks/>
          </p:cNvGrpSpPr>
          <p:nvPr/>
        </p:nvGrpSpPr>
        <p:grpSpPr bwMode="auto">
          <a:xfrm flipH="1">
            <a:off x="8013498" y="5464865"/>
            <a:ext cx="298450" cy="211138"/>
            <a:chOff x="2274" y="2821"/>
            <a:chExt cx="215" cy="238"/>
          </a:xfrm>
        </p:grpSpPr>
        <p:sp>
          <p:nvSpPr>
            <p:cNvPr id="510" name="Freeform 414">
              <a:extLst>
                <a:ext uri="{FF2B5EF4-FFF2-40B4-BE49-F238E27FC236}">
                  <a16:creationId xmlns:a16="http://schemas.microsoft.com/office/drawing/2014/main" id="{BF3BC4D9-EEFB-504A-8010-E2B584D84DA3}"/>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11" name="Line 415">
              <a:extLst>
                <a:ext uri="{FF2B5EF4-FFF2-40B4-BE49-F238E27FC236}">
                  <a16:creationId xmlns:a16="http://schemas.microsoft.com/office/drawing/2014/main" id="{60D51E27-CB41-8943-9955-66D7BCB05AAA}"/>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12" name="Freeform 416">
              <a:extLst>
                <a:ext uri="{FF2B5EF4-FFF2-40B4-BE49-F238E27FC236}">
                  <a16:creationId xmlns:a16="http://schemas.microsoft.com/office/drawing/2014/main" id="{97A26554-12E7-C14C-B87F-877AFF035922}"/>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13" name="Line 417">
              <a:extLst>
                <a:ext uri="{FF2B5EF4-FFF2-40B4-BE49-F238E27FC236}">
                  <a16:creationId xmlns:a16="http://schemas.microsoft.com/office/drawing/2014/main" id="{E1D2F44C-498F-F040-AF8C-AD2CCEE3E5A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14" name="Freeform 418">
              <a:extLst>
                <a:ext uri="{FF2B5EF4-FFF2-40B4-BE49-F238E27FC236}">
                  <a16:creationId xmlns:a16="http://schemas.microsoft.com/office/drawing/2014/main" id="{CFE3E224-390C-6D42-8B5E-795EC52B8D29}"/>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15" name="Line 419">
              <a:extLst>
                <a:ext uri="{FF2B5EF4-FFF2-40B4-BE49-F238E27FC236}">
                  <a16:creationId xmlns:a16="http://schemas.microsoft.com/office/drawing/2014/main" id="{36DADBEA-F35F-7B42-A84F-DBF4EB1566CF}"/>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16" name="Freeform 420">
              <a:extLst>
                <a:ext uri="{FF2B5EF4-FFF2-40B4-BE49-F238E27FC236}">
                  <a16:creationId xmlns:a16="http://schemas.microsoft.com/office/drawing/2014/main" id="{2F7A56FF-DAA4-B548-A596-0AEEDA92BF3A}"/>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17" name="Freeform 421">
              <a:extLst>
                <a:ext uri="{FF2B5EF4-FFF2-40B4-BE49-F238E27FC236}">
                  <a16:creationId xmlns:a16="http://schemas.microsoft.com/office/drawing/2014/main" id="{F0E25BB6-8958-A14D-B0E2-4CBFDD9A0880}"/>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18" name="Rectangle 422">
              <a:extLst>
                <a:ext uri="{FF2B5EF4-FFF2-40B4-BE49-F238E27FC236}">
                  <a16:creationId xmlns:a16="http://schemas.microsoft.com/office/drawing/2014/main" id="{6E5F60CA-37B8-7744-8FA8-264FA6D819E0}"/>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19" name="Freeform 423">
              <a:extLst>
                <a:ext uri="{FF2B5EF4-FFF2-40B4-BE49-F238E27FC236}">
                  <a16:creationId xmlns:a16="http://schemas.microsoft.com/office/drawing/2014/main" id="{014C1E9E-E6BE-7E45-964D-7DD435B6C833}"/>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20" name="Line 424">
              <a:extLst>
                <a:ext uri="{FF2B5EF4-FFF2-40B4-BE49-F238E27FC236}">
                  <a16:creationId xmlns:a16="http://schemas.microsoft.com/office/drawing/2014/main" id="{A474D7E3-FF03-1B44-8646-2B1564195C0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21" name="Line 425">
              <a:extLst>
                <a:ext uri="{FF2B5EF4-FFF2-40B4-BE49-F238E27FC236}">
                  <a16:creationId xmlns:a16="http://schemas.microsoft.com/office/drawing/2014/main" id="{E4858A5A-F8A5-7B46-9A2C-26E5DD4AD429}"/>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22" name="Line 426">
              <a:extLst>
                <a:ext uri="{FF2B5EF4-FFF2-40B4-BE49-F238E27FC236}">
                  <a16:creationId xmlns:a16="http://schemas.microsoft.com/office/drawing/2014/main" id="{DFEE627D-046D-EC42-B1CB-52F73CDED7B1}"/>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23" name="Freeform 427">
              <a:extLst>
                <a:ext uri="{FF2B5EF4-FFF2-40B4-BE49-F238E27FC236}">
                  <a16:creationId xmlns:a16="http://schemas.microsoft.com/office/drawing/2014/main" id="{047A6D46-B266-B844-A8B4-8AAAA1678552}"/>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pic>
        <p:nvPicPr>
          <p:cNvPr id="524" name="Picture 429" descr="MMj03957750000[1]">
            <a:extLst>
              <a:ext uri="{FF2B5EF4-FFF2-40B4-BE49-F238E27FC236}">
                <a16:creationId xmlns:a16="http://schemas.microsoft.com/office/drawing/2014/main" id="{B804968F-3592-094F-A8BF-179E7849E6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00723" y="4742553"/>
            <a:ext cx="561975"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25"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6005" y="4661590"/>
            <a:ext cx="2030412"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6" name="Line 434">
            <a:extLst>
              <a:ext uri="{FF2B5EF4-FFF2-40B4-BE49-F238E27FC236}">
                <a16:creationId xmlns:a16="http://schemas.microsoft.com/office/drawing/2014/main" id="{13E4667A-1C98-C742-9515-44695E1E26FC}"/>
              </a:ext>
            </a:extLst>
          </p:cNvPr>
          <p:cNvSpPr>
            <a:spLocks noChangeShapeType="1"/>
          </p:cNvSpPr>
          <p:nvPr/>
        </p:nvSpPr>
        <p:spPr bwMode="auto">
          <a:xfrm>
            <a:off x="1986450" y="4680571"/>
            <a:ext cx="242888" cy="1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7" name="Line 435">
            <a:extLst>
              <a:ext uri="{FF2B5EF4-FFF2-40B4-BE49-F238E27FC236}">
                <a16:creationId xmlns:a16="http://schemas.microsoft.com/office/drawing/2014/main" id="{3AE8AA7B-1112-3E4B-9C21-6CE3F67CF723}"/>
              </a:ext>
            </a:extLst>
          </p:cNvPr>
          <p:cNvSpPr>
            <a:spLocks noChangeShapeType="1"/>
          </p:cNvSpPr>
          <p:nvPr/>
        </p:nvSpPr>
        <p:spPr bwMode="auto">
          <a:xfrm>
            <a:off x="1986450" y="4680571"/>
            <a:ext cx="242888" cy="1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8" name="Line 436">
            <a:extLst>
              <a:ext uri="{FF2B5EF4-FFF2-40B4-BE49-F238E27FC236}">
                <a16:creationId xmlns:a16="http://schemas.microsoft.com/office/drawing/2014/main" id="{84E2754A-286E-2643-AF6C-06B6ED5706C1}"/>
              </a:ext>
            </a:extLst>
          </p:cNvPr>
          <p:cNvSpPr>
            <a:spLocks noChangeShapeType="1"/>
          </p:cNvSpPr>
          <p:nvPr/>
        </p:nvSpPr>
        <p:spPr bwMode="auto">
          <a:xfrm>
            <a:off x="1918188" y="5317158"/>
            <a:ext cx="190500"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29" name="Group 506">
            <a:extLst>
              <a:ext uri="{FF2B5EF4-FFF2-40B4-BE49-F238E27FC236}">
                <a16:creationId xmlns:a16="http://schemas.microsoft.com/office/drawing/2014/main" id="{B79DFA91-6DD1-6946-BCA6-B60B73F4E799}"/>
              </a:ext>
            </a:extLst>
          </p:cNvPr>
          <p:cNvGrpSpPr>
            <a:grpSpLocks/>
          </p:cNvGrpSpPr>
          <p:nvPr/>
        </p:nvGrpSpPr>
        <p:grpSpPr bwMode="auto">
          <a:xfrm flipH="1">
            <a:off x="1256200" y="5193333"/>
            <a:ext cx="501650" cy="512763"/>
            <a:chOff x="2839" y="3501"/>
            <a:chExt cx="755" cy="803"/>
          </a:xfrm>
        </p:grpSpPr>
        <p:pic>
          <p:nvPicPr>
            <p:cNvPr id="530" name="Picture 507" descr="desktop_computer_stylized_medium">
              <a:extLst>
                <a:ext uri="{FF2B5EF4-FFF2-40B4-BE49-F238E27FC236}">
                  <a16:creationId xmlns:a16="http://schemas.microsoft.com/office/drawing/2014/main" id="{B7D871EE-D530-A84C-85C8-4DC1EB0A9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1" name="Freeform 508">
              <a:extLst>
                <a:ext uri="{FF2B5EF4-FFF2-40B4-BE49-F238E27FC236}">
                  <a16:creationId xmlns:a16="http://schemas.microsoft.com/office/drawing/2014/main" id="{9D5575BC-5BD2-FE4A-9414-7BAB3B8D40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32" name="Group 621">
            <a:extLst>
              <a:ext uri="{FF2B5EF4-FFF2-40B4-BE49-F238E27FC236}">
                <a16:creationId xmlns:a16="http://schemas.microsoft.com/office/drawing/2014/main" id="{40F3795B-808E-A042-9598-E30744C17871}"/>
              </a:ext>
            </a:extLst>
          </p:cNvPr>
          <p:cNvGrpSpPr>
            <a:grpSpLocks/>
          </p:cNvGrpSpPr>
          <p:nvPr/>
        </p:nvGrpSpPr>
        <p:grpSpPr bwMode="auto">
          <a:xfrm>
            <a:off x="5370862" y="4385019"/>
            <a:ext cx="635000" cy="485775"/>
            <a:chOff x="3061" y="2530"/>
            <a:chExt cx="400" cy="306"/>
          </a:xfrm>
        </p:grpSpPr>
        <p:grpSp>
          <p:nvGrpSpPr>
            <p:cNvPr id="533" name="Group 494">
              <a:extLst>
                <a:ext uri="{FF2B5EF4-FFF2-40B4-BE49-F238E27FC236}">
                  <a16:creationId xmlns:a16="http://schemas.microsoft.com/office/drawing/2014/main" id="{4DBCED0D-3AD5-4447-93E7-56A4D18F3B00}"/>
                </a:ext>
              </a:extLst>
            </p:cNvPr>
            <p:cNvGrpSpPr>
              <a:grpSpLocks/>
            </p:cNvGrpSpPr>
            <p:nvPr/>
          </p:nvGrpSpPr>
          <p:grpSpPr bwMode="auto">
            <a:xfrm>
              <a:off x="3061" y="2530"/>
              <a:ext cx="327" cy="81"/>
              <a:chOff x="2199" y="955"/>
              <a:chExt cx="2547" cy="506"/>
            </a:xfrm>
          </p:grpSpPr>
          <p:sp>
            <p:nvSpPr>
              <p:cNvPr id="558" name="Freeform 495">
                <a:extLst>
                  <a:ext uri="{FF2B5EF4-FFF2-40B4-BE49-F238E27FC236}">
                    <a16:creationId xmlns:a16="http://schemas.microsoft.com/office/drawing/2014/main" id="{DC6AB476-6859-8242-AD10-2D931ACF8B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9" name="Freeform 496">
                <a:extLst>
                  <a:ext uri="{FF2B5EF4-FFF2-40B4-BE49-F238E27FC236}">
                    <a16:creationId xmlns:a16="http://schemas.microsoft.com/office/drawing/2014/main" id="{60FE620B-47DD-7D4F-89C4-3D44ABB5F1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0" name="Freeform 497">
                <a:extLst>
                  <a:ext uri="{FF2B5EF4-FFF2-40B4-BE49-F238E27FC236}">
                    <a16:creationId xmlns:a16="http://schemas.microsoft.com/office/drawing/2014/main" id="{5734D561-5507-1D47-B8C1-5456D78542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1" name="Freeform 498">
                <a:extLst>
                  <a:ext uri="{FF2B5EF4-FFF2-40B4-BE49-F238E27FC236}">
                    <a16:creationId xmlns:a16="http://schemas.microsoft.com/office/drawing/2014/main" id="{54405CE7-B078-794F-8A95-7442C5571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2" name="Freeform 499">
                <a:extLst>
                  <a:ext uri="{FF2B5EF4-FFF2-40B4-BE49-F238E27FC236}">
                    <a16:creationId xmlns:a16="http://schemas.microsoft.com/office/drawing/2014/main" id="{2427F607-DB1A-4743-823B-DBB1AB44027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3" name="Freeform 500">
                <a:extLst>
                  <a:ext uri="{FF2B5EF4-FFF2-40B4-BE49-F238E27FC236}">
                    <a16:creationId xmlns:a16="http://schemas.microsoft.com/office/drawing/2014/main" id="{78EB41F6-2BEF-4D4A-AE0A-005E714274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534" name="Picture 549" descr="laptop_keyboard">
              <a:extLst>
                <a:ext uri="{FF2B5EF4-FFF2-40B4-BE49-F238E27FC236}">
                  <a16:creationId xmlns:a16="http://schemas.microsoft.com/office/drawing/2014/main" id="{B26671F0-4EE5-D744-8784-A585B9B6F2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5" name="Freeform 550">
              <a:extLst>
                <a:ext uri="{FF2B5EF4-FFF2-40B4-BE49-F238E27FC236}">
                  <a16:creationId xmlns:a16="http://schemas.microsoft.com/office/drawing/2014/main" id="{12281B29-C1B2-B749-9F5E-F3A43584BC86}"/>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536" name="Picture 551" descr="screen">
              <a:extLst>
                <a:ext uri="{FF2B5EF4-FFF2-40B4-BE49-F238E27FC236}">
                  <a16:creationId xmlns:a16="http://schemas.microsoft.com/office/drawing/2014/main" id="{98E4CFA7-B1FE-FE4C-AF66-F70E195051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7" name="Freeform 552">
              <a:extLst>
                <a:ext uri="{FF2B5EF4-FFF2-40B4-BE49-F238E27FC236}">
                  <a16:creationId xmlns:a16="http://schemas.microsoft.com/office/drawing/2014/main" id="{25707FCB-7465-F447-BF5C-CA5CEB8F8D79}"/>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38" name="Freeform 553">
              <a:extLst>
                <a:ext uri="{FF2B5EF4-FFF2-40B4-BE49-F238E27FC236}">
                  <a16:creationId xmlns:a16="http://schemas.microsoft.com/office/drawing/2014/main" id="{2893182F-C176-ED45-A949-17AAF914D879}"/>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39" name="Freeform 554">
              <a:extLst>
                <a:ext uri="{FF2B5EF4-FFF2-40B4-BE49-F238E27FC236}">
                  <a16:creationId xmlns:a16="http://schemas.microsoft.com/office/drawing/2014/main" id="{31F51520-3F4C-0544-BCC2-43E892A006EA}"/>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0" name="Freeform 555">
              <a:extLst>
                <a:ext uri="{FF2B5EF4-FFF2-40B4-BE49-F238E27FC236}">
                  <a16:creationId xmlns:a16="http://schemas.microsoft.com/office/drawing/2014/main" id="{BC9CBE39-5CC7-5049-AC5A-13C386EB061D}"/>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1" name="Freeform 556">
              <a:extLst>
                <a:ext uri="{FF2B5EF4-FFF2-40B4-BE49-F238E27FC236}">
                  <a16:creationId xmlns:a16="http://schemas.microsoft.com/office/drawing/2014/main" id="{D4C9F6C2-E722-B74B-AAE4-4ABF846803D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2" name="Freeform 557">
              <a:extLst>
                <a:ext uri="{FF2B5EF4-FFF2-40B4-BE49-F238E27FC236}">
                  <a16:creationId xmlns:a16="http://schemas.microsoft.com/office/drawing/2014/main" id="{3F0EB019-3CF3-834A-A61E-AC065980E8D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43" name="Group 558">
              <a:extLst>
                <a:ext uri="{FF2B5EF4-FFF2-40B4-BE49-F238E27FC236}">
                  <a16:creationId xmlns:a16="http://schemas.microsoft.com/office/drawing/2014/main" id="{A6A93FB9-FC7D-4742-8DD5-CBB9CA8D7E28}"/>
                </a:ext>
              </a:extLst>
            </p:cNvPr>
            <p:cNvGrpSpPr>
              <a:grpSpLocks/>
            </p:cNvGrpSpPr>
            <p:nvPr/>
          </p:nvGrpSpPr>
          <p:grpSpPr bwMode="auto">
            <a:xfrm>
              <a:off x="3186" y="2777"/>
              <a:ext cx="55" cy="24"/>
              <a:chOff x="1740" y="2642"/>
              <a:chExt cx="752" cy="327"/>
            </a:xfrm>
          </p:grpSpPr>
          <p:sp>
            <p:nvSpPr>
              <p:cNvPr id="552" name="Freeform 559">
                <a:extLst>
                  <a:ext uri="{FF2B5EF4-FFF2-40B4-BE49-F238E27FC236}">
                    <a16:creationId xmlns:a16="http://schemas.microsoft.com/office/drawing/2014/main" id="{C568827B-2EA3-554D-A8B6-5587A8CED45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3" name="Freeform 560">
                <a:extLst>
                  <a:ext uri="{FF2B5EF4-FFF2-40B4-BE49-F238E27FC236}">
                    <a16:creationId xmlns:a16="http://schemas.microsoft.com/office/drawing/2014/main" id="{27581F6D-D83F-D646-A755-30E5B167FB1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4" name="Freeform 561">
                <a:extLst>
                  <a:ext uri="{FF2B5EF4-FFF2-40B4-BE49-F238E27FC236}">
                    <a16:creationId xmlns:a16="http://schemas.microsoft.com/office/drawing/2014/main" id="{E341B34D-9952-7340-9E0A-28EDF520F2A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5" name="Freeform 562">
                <a:extLst>
                  <a:ext uri="{FF2B5EF4-FFF2-40B4-BE49-F238E27FC236}">
                    <a16:creationId xmlns:a16="http://schemas.microsoft.com/office/drawing/2014/main" id="{11B81FDA-FEF8-B742-847A-1939FCACF8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6" name="Freeform 563">
                <a:extLst>
                  <a:ext uri="{FF2B5EF4-FFF2-40B4-BE49-F238E27FC236}">
                    <a16:creationId xmlns:a16="http://schemas.microsoft.com/office/drawing/2014/main" id="{6D1D8EB1-A82C-C547-AB3D-3E7648A5D6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7" name="Freeform 564">
                <a:extLst>
                  <a:ext uri="{FF2B5EF4-FFF2-40B4-BE49-F238E27FC236}">
                    <a16:creationId xmlns:a16="http://schemas.microsoft.com/office/drawing/2014/main" id="{90C3B870-FD67-3346-98FA-A234D34B8A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44" name="Freeform 565">
              <a:extLst>
                <a:ext uri="{FF2B5EF4-FFF2-40B4-BE49-F238E27FC236}">
                  <a16:creationId xmlns:a16="http://schemas.microsoft.com/office/drawing/2014/main" id="{F0911C61-849A-9C4E-AD10-6D1FC3C2DFE4}"/>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5" name="Freeform 566">
              <a:extLst>
                <a:ext uri="{FF2B5EF4-FFF2-40B4-BE49-F238E27FC236}">
                  <a16:creationId xmlns:a16="http://schemas.microsoft.com/office/drawing/2014/main" id="{5CEB6F8B-5086-5C42-9CAB-731CEAB620C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6" name="Freeform 567">
              <a:extLst>
                <a:ext uri="{FF2B5EF4-FFF2-40B4-BE49-F238E27FC236}">
                  <a16:creationId xmlns:a16="http://schemas.microsoft.com/office/drawing/2014/main" id="{8A0FD81A-21AB-A641-84A8-6DECC751F3B3}"/>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7" name="Freeform 568">
              <a:extLst>
                <a:ext uri="{FF2B5EF4-FFF2-40B4-BE49-F238E27FC236}">
                  <a16:creationId xmlns:a16="http://schemas.microsoft.com/office/drawing/2014/main" id="{3212B524-DBA7-764B-ADFB-15B1F9EE3697}"/>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8" name="Freeform 569">
              <a:extLst>
                <a:ext uri="{FF2B5EF4-FFF2-40B4-BE49-F238E27FC236}">
                  <a16:creationId xmlns:a16="http://schemas.microsoft.com/office/drawing/2014/main" id="{29D84F9E-266B-FF4A-91FA-4C757BB868AE}"/>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9" name="Freeform 570">
              <a:extLst>
                <a:ext uri="{FF2B5EF4-FFF2-40B4-BE49-F238E27FC236}">
                  <a16:creationId xmlns:a16="http://schemas.microsoft.com/office/drawing/2014/main" id="{FE55278D-3FA5-5444-8EDF-6DEC32E2B481}"/>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0" name="Freeform 589">
              <a:extLst>
                <a:ext uri="{FF2B5EF4-FFF2-40B4-BE49-F238E27FC236}">
                  <a16:creationId xmlns:a16="http://schemas.microsoft.com/office/drawing/2014/main" id="{0406CADF-6A82-2844-9517-DAB36149B71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1" name="Freeform 590">
              <a:extLst>
                <a:ext uri="{FF2B5EF4-FFF2-40B4-BE49-F238E27FC236}">
                  <a16:creationId xmlns:a16="http://schemas.microsoft.com/office/drawing/2014/main" id="{92F09FE3-36AB-A646-8709-F68948F090CE}"/>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64" name="Group 632">
            <a:extLst>
              <a:ext uri="{FF2B5EF4-FFF2-40B4-BE49-F238E27FC236}">
                <a16:creationId xmlns:a16="http://schemas.microsoft.com/office/drawing/2014/main" id="{4B98C44A-F9F4-BB49-A2B0-C2E0B8C568E9}"/>
              </a:ext>
            </a:extLst>
          </p:cNvPr>
          <p:cNvGrpSpPr>
            <a:grpSpLocks/>
          </p:cNvGrpSpPr>
          <p:nvPr/>
        </p:nvGrpSpPr>
        <p:grpSpPr bwMode="auto">
          <a:xfrm>
            <a:off x="6258275" y="4553294"/>
            <a:ext cx="536575" cy="401637"/>
            <a:chOff x="3328" y="2543"/>
            <a:chExt cx="338" cy="253"/>
          </a:xfrm>
        </p:grpSpPr>
        <p:grpSp>
          <p:nvGrpSpPr>
            <p:cNvPr id="565" name="Group 487">
              <a:extLst>
                <a:ext uri="{FF2B5EF4-FFF2-40B4-BE49-F238E27FC236}">
                  <a16:creationId xmlns:a16="http://schemas.microsoft.com/office/drawing/2014/main" id="{3D6F5046-EE7D-8246-9181-C8008B8852DF}"/>
                </a:ext>
              </a:extLst>
            </p:cNvPr>
            <p:cNvGrpSpPr>
              <a:grpSpLocks/>
            </p:cNvGrpSpPr>
            <p:nvPr/>
          </p:nvGrpSpPr>
          <p:grpSpPr bwMode="auto">
            <a:xfrm>
              <a:off x="3328" y="2543"/>
              <a:ext cx="327" cy="81"/>
              <a:chOff x="2199" y="955"/>
              <a:chExt cx="2547" cy="506"/>
            </a:xfrm>
          </p:grpSpPr>
          <p:sp>
            <p:nvSpPr>
              <p:cNvPr id="586" name="Freeform 488">
                <a:extLst>
                  <a:ext uri="{FF2B5EF4-FFF2-40B4-BE49-F238E27FC236}">
                    <a16:creationId xmlns:a16="http://schemas.microsoft.com/office/drawing/2014/main" id="{2BC70CC0-4321-024B-AF9D-8A5A6410FA9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7" name="Freeform 489">
                <a:extLst>
                  <a:ext uri="{FF2B5EF4-FFF2-40B4-BE49-F238E27FC236}">
                    <a16:creationId xmlns:a16="http://schemas.microsoft.com/office/drawing/2014/main" id="{20F44005-5166-134B-8AB3-6A9E51FBF76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8" name="Freeform 490">
                <a:extLst>
                  <a:ext uri="{FF2B5EF4-FFF2-40B4-BE49-F238E27FC236}">
                    <a16:creationId xmlns:a16="http://schemas.microsoft.com/office/drawing/2014/main" id="{0BA88FD7-3F5B-6746-84E1-33C1516E79B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9" name="Freeform 491">
                <a:extLst>
                  <a:ext uri="{FF2B5EF4-FFF2-40B4-BE49-F238E27FC236}">
                    <a16:creationId xmlns:a16="http://schemas.microsoft.com/office/drawing/2014/main" id="{D962DE3F-2E0D-664E-B102-B0D3AAF227E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0" name="Freeform 492">
                <a:extLst>
                  <a:ext uri="{FF2B5EF4-FFF2-40B4-BE49-F238E27FC236}">
                    <a16:creationId xmlns:a16="http://schemas.microsoft.com/office/drawing/2014/main" id="{9B1AAA88-66EF-7349-AAE1-0A273535CA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1" name="Freeform 493">
                <a:extLst>
                  <a:ext uri="{FF2B5EF4-FFF2-40B4-BE49-F238E27FC236}">
                    <a16:creationId xmlns:a16="http://schemas.microsoft.com/office/drawing/2014/main" id="{44A5772F-C240-384F-A9C2-D08BBC7D806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566" name="Picture 571" descr="laptop_keyboard">
              <a:extLst>
                <a:ext uri="{FF2B5EF4-FFF2-40B4-BE49-F238E27FC236}">
                  <a16:creationId xmlns:a16="http://schemas.microsoft.com/office/drawing/2014/main" id="{606166F4-1E70-3D40-A0B7-C5436E0418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7" name="Freeform 572">
              <a:extLst>
                <a:ext uri="{FF2B5EF4-FFF2-40B4-BE49-F238E27FC236}">
                  <a16:creationId xmlns:a16="http://schemas.microsoft.com/office/drawing/2014/main" id="{146EDD7E-3F6E-C74F-8830-8E04CAABB6D4}"/>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568" name="Picture 573" descr="screen">
              <a:extLst>
                <a:ext uri="{FF2B5EF4-FFF2-40B4-BE49-F238E27FC236}">
                  <a16:creationId xmlns:a16="http://schemas.microsoft.com/office/drawing/2014/main" id="{97542897-6E1A-F144-9A1C-CF8E1179E6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9" name="Freeform 574">
              <a:extLst>
                <a:ext uri="{FF2B5EF4-FFF2-40B4-BE49-F238E27FC236}">
                  <a16:creationId xmlns:a16="http://schemas.microsoft.com/office/drawing/2014/main" id="{5091F00D-4B7B-3741-AE22-29DDE7CD4ED7}"/>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0" name="Freeform 575">
              <a:extLst>
                <a:ext uri="{FF2B5EF4-FFF2-40B4-BE49-F238E27FC236}">
                  <a16:creationId xmlns:a16="http://schemas.microsoft.com/office/drawing/2014/main" id="{B263C037-DBFD-6142-8C36-FF26BAC1168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1" name="Freeform 576">
              <a:extLst>
                <a:ext uri="{FF2B5EF4-FFF2-40B4-BE49-F238E27FC236}">
                  <a16:creationId xmlns:a16="http://schemas.microsoft.com/office/drawing/2014/main" id="{06604E44-8318-4249-AAA9-C5D53E9673E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2" name="Freeform 577">
              <a:extLst>
                <a:ext uri="{FF2B5EF4-FFF2-40B4-BE49-F238E27FC236}">
                  <a16:creationId xmlns:a16="http://schemas.microsoft.com/office/drawing/2014/main" id="{C9838980-94AA-B548-9555-79034EBAEA04}"/>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3" name="Freeform 578">
              <a:extLst>
                <a:ext uri="{FF2B5EF4-FFF2-40B4-BE49-F238E27FC236}">
                  <a16:creationId xmlns:a16="http://schemas.microsoft.com/office/drawing/2014/main" id="{E2F028EC-39B6-BB48-8F1C-9E5EE6E5409B}"/>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4" name="Freeform 579">
              <a:extLst>
                <a:ext uri="{FF2B5EF4-FFF2-40B4-BE49-F238E27FC236}">
                  <a16:creationId xmlns:a16="http://schemas.microsoft.com/office/drawing/2014/main" id="{9590576D-E3A5-AE4D-A5BA-062112490EC9}"/>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75" name="Group 580">
              <a:extLst>
                <a:ext uri="{FF2B5EF4-FFF2-40B4-BE49-F238E27FC236}">
                  <a16:creationId xmlns:a16="http://schemas.microsoft.com/office/drawing/2014/main" id="{658981DA-8A1D-0341-B1BA-9392978BB571}"/>
                </a:ext>
              </a:extLst>
            </p:cNvPr>
            <p:cNvGrpSpPr>
              <a:grpSpLocks/>
            </p:cNvGrpSpPr>
            <p:nvPr/>
          </p:nvGrpSpPr>
          <p:grpSpPr bwMode="auto">
            <a:xfrm>
              <a:off x="3458" y="2737"/>
              <a:ext cx="55" cy="24"/>
              <a:chOff x="1740" y="2642"/>
              <a:chExt cx="752" cy="327"/>
            </a:xfrm>
          </p:grpSpPr>
          <p:sp>
            <p:nvSpPr>
              <p:cNvPr id="580" name="Freeform 581">
                <a:extLst>
                  <a:ext uri="{FF2B5EF4-FFF2-40B4-BE49-F238E27FC236}">
                    <a16:creationId xmlns:a16="http://schemas.microsoft.com/office/drawing/2014/main" id="{437F93D8-B619-2840-A7D2-524A4A561A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1" name="Freeform 582">
                <a:extLst>
                  <a:ext uri="{FF2B5EF4-FFF2-40B4-BE49-F238E27FC236}">
                    <a16:creationId xmlns:a16="http://schemas.microsoft.com/office/drawing/2014/main" id="{516EFADC-09F5-5B47-8934-26F39565935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2" name="Freeform 583">
                <a:extLst>
                  <a:ext uri="{FF2B5EF4-FFF2-40B4-BE49-F238E27FC236}">
                    <a16:creationId xmlns:a16="http://schemas.microsoft.com/office/drawing/2014/main" id="{158E5B08-E7FE-6C42-99AB-FC383B9A35F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3" name="Freeform 584">
                <a:extLst>
                  <a:ext uri="{FF2B5EF4-FFF2-40B4-BE49-F238E27FC236}">
                    <a16:creationId xmlns:a16="http://schemas.microsoft.com/office/drawing/2014/main" id="{CE902AC6-F30F-464F-9B44-53AD006A3A2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4" name="Freeform 585">
                <a:extLst>
                  <a:ext uri="{FF2B5EF4-FFF2-40B4-BE49-F238E27FC236}">
                    <a16:creationId xmlns:a16="http://schemas.microsoft.com/office/drawing/2014/main" id="{B4AB2E9D-0250-BF4B-A996-829DB6B96B1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5" name="Freeform 586">
                <a:extLst>
                  <a:ext uri="{FF2B5EF4-FFF2-40B4-BE49-F238E27FC236}">
                    <a16:creationId xmlns:a16="http://schemas.microsoft.com/office/drawing/2014/main" id="{29274E78-9827-A745-B434-5B40145E2A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76" name="Freeform 587">
              <a:extLst>
                <a:ext uri="{FF2B5EF4-FFF2-40B4-BE49-F238E27FC236}">
                  <a16:creationId xmlns:a16="http://schemas.microsoft.com/office/drawing/2014/main" id="{261536B8-45B6-F445-94D4-E0995DB324C9}"/>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7" name="Freeform 588">
              <a:extLst>
                <a:ext uri="{FF2B5EF4-FFF2-40B4-BE49-F238E27FC236}">
                  <a16:creationId xmlns:a16="http://schemas.microsoft.com/office/drawing/2014/main" id="{D9289D99-04BF-6349-AB04-51F97449B50C}"/>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8" name="Freeform 591">
              <a:extLst>
                <a:ext uri="{FF2B5EF4-FFF2-40B4-BE49-F238E27FC236}">
                  <a16:creationId xmlns:a16="http://schemas.microsoft.com/office/drawing/2014/main" id="{4A5B5464-3906-6F40-9142-2A5FD7EE1F2A}"/>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9" name="Freeform 592">
              <a:extLst>
                <a:ext uri="{FF2B5EF4-FFF2-40B4-BE49-F238E27FC236}">
                  <a16:creationId xmlns:a16="http://schemas.microsoft.com/office/drawing/2014/main" id="{CA04EE6B-FFEC-5D41-9B1B-1C217E56607A}"/>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92" name="Group 631">
            <a:extLst>
              <a:ext uri="{FF2B5EF4-FFF2-40B4-BE49-F238E27FC236}">
                <a16:creationId xmlns:a16="http://schemas.microsoft.com/office/drawing/2014/main" id="{41271A23-CA38-6E44-918E-38C7011E51F3}"/>
              </a:ext>
            </a:extLst>
          </p:cNvPr>
          <p:cNvGrpSpPr>
            <a:grpSpLocks/>
          </p:cNvGrpSpPr>
          <p:nvPr/>
        </p:nvGrpSpPr>
        <p:grpSpPr bwMode="auto">
          <a:xfrm>
            <a:off x="5640737" y="4813644"/>
            <a:ext cx="585788" cy="419100"/>
            <a:chOff x="5096" y="2218"/>
            <a:chExt cx="369" cy="264"/>
          </a:xfrm>
        </p:grpSpPr>
        <p:grpSp>
          <p:nvGrpSpPr>
            <p:cNvPr id="593" name="Group 622">
              <a:extLst>
                <a:ext uri="{FF2B5EF4-FFF2-40B4-BE49-F238E27FC236}">
                  <a16:creationId xmlns:a16="http://schemas.microsoft.com/office/drawing/2014/main" id="{46B7FDFD-6263-0049-8898-6BC742EE0CD5}"/>
                </a:ext>
              </a:extLst>
            </p:cNvPr>
            <p:cNvGrpSpPr>
              <a:grpSpLocks/>
            </p:cNvGrpSpPr>
            <p:nvPr/>
          </p:nvGrpSpPr>
          <p:grpSpPr bwMode="auto">
            <a:xfrm>
              <a:off x="5096" y="2218"/>
              <a:ext cx="327" cy="81"/>
              <a:chOff x="2199" y="955"/>
              <a:chExt cx="2547" cy="506"/>
            </a:xfrm>
          </p:grpSpPr>
          <p:sp>
            <p:nvSpPr>
              <p:cNvPr id="596" name="Freeform 623">
                <a:extLst>
                  <a:ext uri="{FF2B5EF4-FFF2-40B4-BE49-F238E27FC236}">
                    <a16:creationId xmlns:a16="http://schemas.microsoft.com/office/drawing/2014/main" id="{8D20DA22-5088-9649-BCD7-C73CFCD694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97" name="Freeform 624">
                <a:extLst>
                  <a:ext uri="{FF2B5EF4-FFF2-40B4-BE49-F238E27FC236}">
                    <a16:creationId xmlns:a16="http://schemas.microsoft.com/office/drawing/2014/main" id="{0860904A-2644-D146-9E9D-528E083D220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98" name="Freeform 625">
                <a:extLst>
                  <a:ext uri="{FF2B5EF4-FFF2-40B4-BE49-F238E27FC236}">
                    <a16:creationId xmlns:a16="http://schemas.microsoft.com/office/drawing/2014/main" id="{FDDA26A1-410C-A64F-B478-B9971D10720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99" name="Freeform 626">
                <a:extLst>
                  <a:ext uri="{FF2B5EF4-FFF2-40B4-BE49-F238E27FC236}">
                    <a16:creationId xmlns:a16="http://schemas.microsoft.com/office/drawing/2014/main" id="{746C664C-122A-5E4F-9DC6-D2F925E1DAD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600" name="Freeform 627">
                <a:extLst>
                  <a:ext uri="{FF2B5EF4-FFF2-40B4-BE49-F238E27FC236}">
                    <a16:creationId xmlns:a16="http://schemas.microsoft.com/office/drawing/2014/main" id="{E72F1D12-443A-5F43-BDF0-414DCEB491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601" name="Freeform 628">
                <a:extLst>
                  <a:ext uri="{FF2B5EF4-FFF2-40B4-BE49-F238E27FC236}">
                    <a16:creationId xmlns:a16="http://schemas.microsoft.com/office/drawing/2014/main" id="{5D2A1B05-1226-0440-BF7D-2BFEDA6C0D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pic>
          <p:nvPicPr>
            <p:cNvPr id="594" name="Picture 629" descr="access_point_stylized_small">
              <a:extLst>
                <a:ext uri="{FF2B5EF4-FFF2-40B4-BE49-F238E27FC236}">
                  <a16:creationId xmlns:a16="http://schemas.microsoft.com/office/drawing/2014/main" id="{82574BA4-AF17-7944-AB41-D17C94BDAE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5" name="Picture 630" descr="access_point_stylized_small">
              <a:extLst>
                <a:ext uri="{FF2B5EF4-FFF2-40B4-BE49-F238E27FC236}">
                  <a16:creationId xmlns:a16="http://schemas.microsoft.com/office/drawing/2014/main" id="{DC390735-CE93-0C4A-B766-A12F556341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2" name="Group 633">
            <a:extLst>
              <a:ext uri="{FF2B5EF4-FFF2-40B4-BE49-F238E27FC236}">
                <a16:creationId xmlns:a16="http://schemas.microsoft.com/office/drawing/2014/main" id="{4350FD48-C690-8545-9BF4-698AA261550D}"/>
              </a:ext>
            </a:extLst>
          </p:cNvPr>
          <p:cNvGrpSpPr>
            <a:grpSpLocks/>
          </p:cNvGrpSpPr>
          <p:nvPr/>
        </p:nvGrpSpPr>
        <p:grpSpPr bwMode="auto">
          <a:xfrm>
            <a:off x="5342287" y="5239094"/>
            <a:ext cx="635000" cy="485775"/>
            <a:chOff x="3061" y="2530"/>
            <a:chExt cx="400" cy="306"/>
          </a:xfrm>
        </p:grpSpPr>
        <p:grpSp>
          <p:nvGrpSpPr>
            <p:cNvPr id="603" name="Group 634">
              <a:extLst>
                <a:ext uri="{FF2B5EF4-FFF2-40B4-BE49-F238E27FC236}">
                  <a16:creationId xmlns:a16="http://schemas.microsoft.com/office/drawing/2014/main" id="{552A577F-109E-9D44-8B58-7E385E9A60A3}"/>
                </a:ext>
              </a:extLst>
            </p:cNvPr>
            <p:cNvGrpSpPr>
              <a:grpSpLocks/>
            </p:cNvGrpSpPr>
            <p:nvPr/>
          </p:nvGrpSpPr>
          <p:grpSpPr bwMode="auto">
            <a:xfrm>
              <a:off x="3061" y="2530"/>
              <a:ext cx="327" cy="81"/>
              <a:chOff x="2199" y="955"/>
              <a:chExt cx="2547" cy="506"/>
            </a:xfrm>
          </p:grpSpPr>
          <p:sp>
            <p:nvSpPr>
              <p:cNvPr id="628" name="Freeform 635">
                <a:extLst>
                  <a:ext uri="{FF2B5EF4-FFF2-40B4-BE49-F238E27FC236}">
                    <a16:creationId xmlns:a16="http://schemas.microsoft.com/office/drawing/2014/main" id="{07E6363F-B58C-0246-8270-E48953ECB1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9" name="Freeform 636">
                <a:extLst>
                  <a:ext uri="{FF2B5EF4-FFF2-40B4-BE49-F238E27FC236}">
                    <a16:creationId xmlns:a16="http://schemas.microsoft.com/office/drawing/2014/main" id="{68B5ACAA-D666-9541-A8D8-AA65ABE37D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0" name="Freeform 637">
                <a:extLst>
                  <a:ext uri="{FF2B5EF4-FFF2-40B4-BE49-F238E27FC236}">
                    <a16:creationId xmlns:a16="http://schemas.microsoft.com/office/drawing/2014/main" id="{BEA43C39-BF36-D746-B30D-D48DF15C1157}"/>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1" name="Freeform 638">
                <a:extLst>
                  <a:ext uri="{FF2B5EF4-FFF2-40B4-BE49-F238E27FC236}">
                    <a16:creationId xmlns:a16="http://schemas.microsoft.com/office/drawing/2014/main" id="{F0D1093C-5C80-6D41-8E09-0CDD15E8C5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2" name="Freeform 639">
                <a:extLst>
                  <a:ext uri="{FF2B5EF4-FFF2-40B4-BE49-F238E27FC236}">
                    <a16:creationId xmlns:a16="http://schemas.microsoft.com/office/drawing/2014/main" id="{9E9A0C6D-F304-DD4B-B151-9DD732DD11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3" name="Freeform 640">
                <a:extLst>
                  <a:ext uri="{FF2B5EF4-FFF2-40B4-BE49-F238E27FC236}">
                    <a16:creationId xmlns:a16="http://schemas.microsoft.com/office/drawing/2014/main" id="{6F86ABC6-22F5-9848-BF21-BF80B41A2A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604" name="Picture 641" descr="laptop_keyboard">
              <a:extLst>
                <a:ext uri="{FF2B5EF4-FFF2-40B4-BE49-F238E27FC236}">
                  <a16:creationId xmlns:a16="http://schemas.microsoft.com/office/drawing/2014/main" id="{2F75FAA6-B24C-3142-9A42-C22B7212E5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5" name="Freeform 642">
              <a:extLst>
                <a:ext uri="{FF2B5EF4-FFF2-40B4-BE49-F238E27FC236}">
                  <a16:creationId xmlns:a16="http://schemas.microsoft.com/office/drawing/2014/main" id="{DE2C3AD1-FF37-3F41-93C1-631725A3A18C}"/>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606" name="Picture 643" descr="screen">
              <a:extLst>
                <a:ext uri="{FF2B5EF4-FFF2-40B4-BE49-F238E27FC236}">
                  <a16:creationId xmlns:a16="http://schemas.microsoft.com/office/drawing/2014/main" id="{A2EF1EA1-101A-AF4E-8DB1-ED79D93A6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7" name="Freeform 644">
              <a:extLst>
                <a:ext uri="{FF2B5EF4-FFF2-40B4-BE49-F238E27FC236}">
                  <a16:creationId xmlns:a16="http://schemas.microsoft.com/office/drawing/2014/main" id="{6049AAF7-B71A-C44E-AD7A-E4A8F2A8942F}"/>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8" name="Freeform 645">
              <a:extLst>
                <a:ext uri="{FF2B5EF4-FFF2-40B4-BE49-F238E27FC236}">
                  <a16:creationId xmlns:a16="http://schemas.microsoft.com/office/drawing/2014/main" id="{8A2E61CC-8A3C-AB43-8FEE-3D55851BD6BA}"/>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9" name="Freeform 646">
              <a:extLst>
                <a:ext uri="{FF2B5EF4-FFF2-40B4-BE49-F238E27FC236}">
                  <a16:creationId xmlns:a16="http://schemas.microsoft.com/office/drawing/2014/main" id="{C7D45B9A-04AF-A94D-9B24-D8FED5751FFD}"/>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0" name="Freeform 647">
              <a:extLst>
                <a:ext uri="{FF2B5EF4-FFF2-40B4-BE49-F238E27FC236}">
                  <a16:creationId xmlns:a16="http://schemas.microsoft.com/office/drawing/2014/main" id="{44DDA0A8-6E2C-664F-B104-AF8BD6E1484A}"/>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1" name="Freeform 648">
              <a:extLst>
                <a:ext uri="{FF2B5EF4-FFF2-40B4-BE49-F238E27FC236}">
                  <a16:creationId xmlns:a16="http://schemas.microsoft.com/office/drawing/2014/main" id="{9F887D29-FEA1-6A4F-ABC1-A2D2111BE096}"/>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2" name="Freeform 649">
              <a:extLst>
                <a:ext uri="{FF2B5EF4-FFF2-40B4-BE49-F238E27FC236}">
                  <a16:creationId xmlns:a16="http://schemas.microsoft.com/office/drawing/2014/main" id="{352D9BC2-81F2-3A4C-86DC-00157C1FA18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13" name="Group 650">
              <a:extLst>
                <a:ext uri="{FF2B5EF4-FFF2-40B4-BE49-F238E27FC236}">
                  <a16:creationId xmlns:a16="http://schemas.microsoft.com/office/drawing/2014/main" id="{AA9D5569-9B23-AC4A-B599-A6CA1CC91A31}"/>
                </a:ext>
              </a:extLst>
            </p:cNvPr>
            <p:cNvGrpSpPr>
              <a:grpSpLocks/>
            </p:cNvGrpSpPr>
            <p:nvPr/>
          </p:nvGrpSpPr>
          <p:grpSpPr bwMode="auto">
            <a:xfrm>
              <a:off x="3186" y="2777"/>
              <a:ext cx="55" cy="24"/>
              <a:chOff x="1740" y="2642"/>
              <a:chExt cx="752" cy="327"/>
            </a:xfrm>
          </p:grpSpPr>
          <p:sp>
            <p:nvSpPr>
              <p:cNvPr id="622" name="Freeform 651">
                <a:extLst>
                  <a:ext uri="{FF2B5EF4-FFF2-40B4-BE49-F238E27FC236}">
                    <a16:creationId xmlns:a16="http://schemas.microsoft.com/office/drawing/2014/main" id="{35D8DF33-69DC-7E45-87B0-8973C6A652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3" name="Freeform 652">
                <a:extLst>
                  <a:ext uri="{FF2B5EF4-FFF2-40B4-BE49-F238E27FC236}">
                    <a16:creationId xmlns:a16="http://schemas.microsoft.com/office/drawing/2014/main" id="{64D650D2-9E0C-9B49-BE8B-5A6C0C771C3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4" name="Freeform 653">
                <a:extLst>
                  <a:ext uri="{FF2B5EF4-FFF2-40B4-BE49-F238E27FC236}">
                    <a16:creationId xmlns:a16="http://schemas.microsoft.com/office/drawing/2014/main" id="{2820DDF6-8985-4B42-B6D6-83B1751EC57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5" name="Freeform 654">
                <a:extLst>
                  <a:ext uri="{FF2B5EF4-FFF2-40B4-BE49-F238E27FC236}">
                    <a16:creationId xmlns:a16="http://schemas.microsoft.com/office/drawing/2014/main" id="{63B056C7-AFAC-214A-8E24-48B954AAA02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6" name="Freeform 655">
                <a:extLst>
                  <a:ext uri="{FF2B5EF4-FFF2-40B4-BE49-F238E27FC236}">
                    <a16:creationId xmlns:a16="http://schemas.microsoft.com/office/drawing/2014/main" id="{47B78910-4311-804C-9AB1-27331D8E35B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7" name="Freeform 656">
                <a:extLst>
                  <a:ext uri="{FF2B5EF4-FFF2-40B4-BE49-F238E27FC236}">
                    <a16:creationId xmlns:a16="http://schemas.microsoft.com/office/drawing/2014/main" id="{BCE3F1EB-7537-3548-B2D0-25DE814A934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14" name="Freeform 657">
              <a:extLst>
                <a:ext uri="{FF2B5EF4-FFF2-40B4-BE49-F238E27FC236}">
                  <a16:creationId xmlns:a16="http://schemas.microsoft.com/office/drawing/2014/main" id="{AEA7FE7B-4E23-5145-AF46-EAD1A9683E6E}"/>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5" name="Freeform 658">
              <a:extLst>
                <a:ext uri="{FF2B5EF4-FFF2-40B4-BE49-F238E27FC236}">
                  <a16:creationId xmlns:a16="http://schemas.microsoft.com/office/drawing/2014/main" id="{71870B35-FF8E-A648-9461-BE67BD42B208}"/>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6" name="Freeform 659">
              <a:extLst>
                <a:ext uri="{FF2B5EF4-FFF2-40B4-BE49-F238E27FC236}">
                  <a16:creationId xmlns:a16="http://schemas.microsoft.com/office/drawing/2014/main" id="{14DF7B21-9989-CE4A-8CD2-77167155AD31}"/>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7" name="Freeform 660">
              <a:extLst>
                <a:ext uri="{FF2B5EF4-FFF2-40B4-BE49-F238E27FC236}">
                  <a16:creationId xmlns:a16="http://schemas.microsoft.com/office/drawing/2014/main" id="{01249498-5D68-DC4A-8598-DBC5E0FAAE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8" name="Freeform 661">
              <a:extLst>
                <a:ext uri="{FF2B5EF4-FFF2-40B4-BE49-F238E27FC236}">
                  <a16:creationId xmlns:a16="http://schemas.microsoft.com/office/drawing/2014/main" id="{39AB67DD-19DB-5B4A-9ECB-0D8434372B5F}"/>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9" name="Freeform 662">
              <a:extLst>
                <a:ext uri="{FF2B5EF4-FFF2-40B4-BE49-F238E27FC236}">
                  <a16:creationId xmlns:a16="http://schemas.microsoft.com/office/drawing/2014/main" id="{50095490-4E5B-2C4F-A578-E6823DF0D7AD}"/>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0" name="Freeform 663">
              <a:extLst>
                <a:ext uri="{FF2B5EF4-FFF2-40B4-BE49-F238E27FC236}">
                  <a16:creationId xmlns:a16="http://schemas.microsoft.com/office/drawing/2014/main" id="{5F7C8605-C574-AF40-A25A-18D07E9455B8}"/>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1" name="Freeform 664">
              <a:extLst>
                <a:ext uri="{FF2B5EF4-FFF2-40B4-BE49-F238E27FC236}">
                  <a16:creationId xmlns:a16="http://schemas.microsoft.com/office/drawing/2014/main" id="{5B56B3ED-95B3-FC4B-AEC8-78598F3903CC}"/>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34" name="Group 665">
            <a:extLst>
              <a:ext uri="{FF2B5EF4-FFF2-40B4-BE49-F238E27FC236}">
                <a16:creationId xmlns:a16="http://schemas.microsoft.com/office/drawing/2014/main" id="{2A813063-25A9-2348-B34A-4FB30E3C361C}"/>
              </a:ext>
            </a:extLst>
          </p:cNvPr>
          <p:cNvGrpSpPr>
            <a:grpSpLocks/>
          </p:cNvGrpSpPr>
          <p:nvPr/>
        </p:nvGrpSpPr>
        <p:grpSpPr bwMode="auto">
          <a:xfrm>
            <a:off x="5824887" y="5294656"/>
            <a:ext cx="635000" cy="485775"/>
            <a:chOff x="3061" y="2530"/>
            <a:chExt cx="400" cy="306"/>
          </a:xfrm>
        </p:grpSpPr>
        <p:grpSp>
          <p:nvGrpSpPr>
            <p:cNvPr id="635" name="Group 666">
              <a:extLst>
                <a:ext uri="{FF2B5EF4-FFF2-40B4-BE49-F238E27FC236}">
                  <a16:creationId xmlns:a16="http://schemas.microsoft.com/office/drawing/2014/main" id="{E488256B-5F4C-7240-9A3D-138A9D926AE6}"/>
                </a:ext>
              </a:extLst>
            </p:cNvPr>
            <p:cNvGrpSpPr>
              <a:grpSpLocks/>
            </p:cNvGrpSpPr>
            <p:nvPr/>
          </p:nvGrpSpPr>
          <p:grpSpPr bwMode="auto">
            <a:xfrm>
              <a:off x="3061" y="2530"/>
              <a:ext cx="327" cy="81"/>
              <a:chOff x="2199" y="955"/>
              <a:chExt cx="2547" cy="506"/>
            </a:xfrm>
          </p:grpSpPr>
          <p:sp>
            <p:nvSpPr>
              <p:cNvPr id="660" name="Freeform 667">
                <a:extLst>
                  <a:ext uri="{FF2B5EF4-FFF2-40B4-BE49-F238E27FC236}">
                    <a16:creationId xmlns:a16="http://schemas.microsoft.com/office/drawing/2014/main" id="{30264AAC-A818-2C48-908B-3E20162B48C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1" name="Freeform 668">
                <a:extLst>
                  <a:ext uri="{FF2B5EF4-FFF2-40B4-BE49-F238E27FC236}">
                    <a16:creationId xmlns:a16="http://schemas.microsoft.com/office/drawing/2014/main" id="{507FFE91-D066-EC44-8EE2-F5D3981A3A0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2" name="Freeform 669">
                <a:extLst>
                  <a:ext uri="{FF2B5EF4-FFF2-40B4-BE49-F238E27FC236}">
                    <a16:creationId xmlns:a16="http://schemas.microsoft.com/office/drawing/2014/main" id="{57E92C77-54EE-0845-97FB-2FE89243BEB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3" name="Freeform 670">
                <a:extLst>
                  <a:ext uri="{FF2B5EF4-FFF2-40B4-BE49-F238E27FC236}">
                    <a16:creationId xmlns:a16="http://schemas.microsoft.com/office/drawing/2014/main" id="{889E7C82-E5D9-8043-8A50-F87E4DA42DD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4" name="Freeform 671">
                <a:extLst>
                  <a:ext uri="{FF2B5EF4-FFF2-40B4-BE49-F238E27FC236}">
                    <a16:creationId xmlns:a16="http://schemas.microsoft.com/office/drawing/2014/main" id="{6EEB3AC9-B797-2E4E-B758-61502187554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5" name="Freeform 672">
                <a:extLst>
                  <a:ext uri="{FF2B5EF4-FFF2-40B4-BE49-F238E27FC236}">
                    <a16:creationId xmlns:a16="http://schemas.microsoft.com/office/drawing/2014/main" id="{BF0B78D6-7D03-B248-8646-B7A4D8DB820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636" name="Picture 673" descr="laptop_keyboard">
              <a:extLst>
                <a:ext uri="{FF2B5EF4-FFF2-40B4-BE49-F238E27FC236}">
                  <a16:creationId xmlns:a16="http://schemas.microsoft.com/office/drawing/2014/main" id="{818E4316-ADEB-AE4B-A699-D416E1C587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7" name="Freeform 674">
              <a:extLst>
                <a:ext uri="{FF2B5EF4-FFF2-40B4-BE49-F238E27FC236}">
                  <a16:creationId xmlns:a16="http://schemas.microsoft.com/office/drawing/2014/main" id="{A1178674-C6C6-D942-80CB-75C6BFD08668}"/>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638" name="Picture 675" descr="screen">
              <a:extLst>
                <a:ext uri="{FF2B5EF4-FFF2-40B4-BE49-F238E27FC236}">
                  <a16:creationId xmlns:a16="http://schemas.microsoft.com/office/drawing/2014/main" id="{A7347B7E-CCF5-FF42-83C4-25E95D6DDD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9" name="Freeform 676">
              <a:extLst>
                <a:ext uri="{FF2B5EF4-FFF2-40B4-BE49-F238E27FC236}">
                  <a16:creationId xmlns:a16="http://schemas.microsoft.com/office/drawing/2014/main" id="{00ECEF64-E8C8-4048-95B9-291C901D7767}"/>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0" name="Freeform 677">
              <a:extLst>
                <a:ext uri="{FF2B5EF4-FFF2-40B4-BE49-F238E27FC236}">
                  <a16:creationId xmlns:a16="http://schemas.microsoft.com/office/drawing/2014/main" id="{0014A409-D9B4-A949-98B0-56F9722D9257}"/>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1" name="Freeform 678">
              <a:extLst>
                <a:ext uri="{FF2B5EF4-FFF2-40B4-BE49-F238E27FC236}">
                  <a16:creationId xmlns:a16="http://schemas.microsoft.com/office/drawing/2014/main" id="{B32C60B6-03BE-AE4B-A8B2-253AD5DB67F4}"/>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2" name="Freeform 679">
              <a:extLst>
                <a:ext uri="{FF2B5EF4-FFF2-40B4-BE49-F238E27FC236}">
                  <a16:creationId xmlns:a16="http://schemas.microsoft.com/office/drawing/2014/main" id="{B023ADC3-7539-F145-B52F-5ADE8AAA9E81}"/>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3" name="Freeform 680">
              <a:extLst>
                <a:ext uri="{FF2B5EF4-FFF2-40B4-BE49-F238E27FC236}">
                  <a16:creationId xmlns:a16="http://schemas.microsoft.com/office/drawing/2014/main" id="{8DC2FD41-54FB-1B4E-AE8D-D4E49D45C29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4" name="Freeform 681">
              <a:extLst>
                <a:ext uri="{FF2B5EF4-FFF2-40B4-BE49-F238E27FC236}">
                  <a16:creationId xmlns:a16="http://schemas.microsoft.com/office/drawing/2014/main" id="{135825F9-10E4-2C4A-A3EB-E3C7A18604C4}"/>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45" name="Group 682">
              <a:extLst>
                <a:ext uri="{FF2B5EF4-FFF2-40B4-BE49-F238E27FC236}">
                  <a16:creationId xmlns:a16="http://schemas.microsoft.com/office/drawing/2014/main" id="{18B7D007-F2F8-2041-A3B3-4AAC42AC9D2B}"/>
                </a:ext>
              </a:extLst>
            </p:cNvPr>
            <p:cNvGrpSpPr>
              <a:grpSpLocks/>
            </p:cNvGrpSpPr>
            <p:nvPr/>
          </p:nvGrpSpPr>
          <p:grpSpPr bwMode="auto">
            <a:xfrm>
              <a:off x="3186" y="2777"/>
              <a:ext cx="55" cy="24"/>
              <a:chOff x="1740" y="2642"/>
              <a:chExt cx="752" cy="327"/>
            </a:xfrm>
          </p:grpSpPr>
          <p:sp>
            <p:nvSpPr>
              <p:cNvPr id="654" name="Freeform 683">
                <a:extLst>
                  <a:ext uri="{FF2B5EF4-FFF2-40B4-BE49-F238E27FC236}">
                    <a16:creationId xmlns:a16="http://schemas.microsoft.com/office/drawing/2014/main" id="{C9CDCED6-729A-B548-A704-978153940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5" name="Freeform 684">
                <a:extLst>
                  <a:ext uri="{FF2B5EF4-FFF2-40B4-BE49-F238E27FC236}">
                    <a16:creationId xmlns:a16="http://schemas.microsoft.com/office/drawing/2014/main" id="{24052544-85C6-0C47-B814-CD736AF3FD0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6" name="Freeform 685">
                <a:extLst>
                  <a:ext uri="{FF2B5EF4-FFF2-40B4-BE49-F238E27FC236}">
                    <a16:creationId xmlns:a16="http://schemas.microsoft.com/office/drawing/2014/main" id="{6294FE3C-811A-494B-A379-68E78C7B7B8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7" name="Freeform 686">
                <a:extLst>
                  <a:ext uri="{FF2B5EF4-FFF2-40B4-BE49-F238E27FC236}">
                    <a16:creationId xmlns:a16="http://schemas.microsoft.com/office/drawing/2014/main" id="{14E79AE5-BBCC-114C-AF2F-57A092C70BC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8" name="Freeform 687">
                <a:extLst>
                  <a:ext uri="{FF2B5EF4-FFF2-40B4-BE49-F238E27FC236}">
                    <a16:creationId xmlns:a16="http://schemas.microsoft.com/office/drawing/2014/main" id="{87C488F6-CAF2-4349-8DCB-F47AF6FC067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9" name="Freeform 688">
                <a:extLst>
                  <a:ext uri="{FF2B5EF4-FFF2-40B4-BE49-F238E27FC236}">
                    <a16:creationId xmlns:a16="http://schemas.microsoft.com/office/drawing/2014/main" id="{F96E81D8-978B-5E49-94AC-C77AF2614BC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46" name="Freeform 689">
              <a:extLst>
                <a:ext uri="{FF2B5EF4-FFF2-40B4-BE49-F238E27FC236}">
                  <a16:creationId xmlns:a16="http://schemas.microsoft.com/office/drawing/2014/main" id="{986E1BA8-56FE-2F4F-B3AB-0EA671F5EF65}"/>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7" name="Freeform 690">
              <a:extLst>
                <a:ext uri="{FF2B5EF4-FFF2-40B4-BE49-F238E27FC236}">
                  <a16:creationId xmlns:a16="http://schemas.microsoft.com/office/drawing/2014/main" id="{032047D0-42E0-4B46-895E-03472FB4DB7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8" name="Freeform 691">
              <a:extLst>
                <a:ext uri="{FF2B5EF4-FFF2-40B4-BE49-F238E27FC236}">
                  <a16:creationId xmlns:a16="http://schemas.microsoft.com/office/drawing/2014/main" id="{FA89F6A3-14E8-1E4F-88E9-66EE672BECD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9" name="Freeform 692">
              <a:extLst>
                <a:ext uri="{FF2B5EF4-FFF2-40B4-BE49-F238E27FC236}">
                  <a16:creationId xmlns:a16="http://schemas.microsoft.com/office/drawing/2014/main" id="{D515CEFC-F72A-2B4C-8178-A7F2D78AC87A}"/>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0" name="Freeform 693">
              <a:extLst>
                <a:ext uri="{FF2B5EF4-FFF2-40B4-BE49-F238E27FC236}">
                  <a16:creationId xmlns:a16="http://schemas.microsoft.com/office/drawing/2014/main" id="{179531AD-F08A-C641-A873-F2E8AEE5E37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1" name="Freeform 694">
              <a:extLst>
                <a:ext uri="{FF2B5EF4-FFF2-40B4-BE49-F238E27FC236}">
                  <a16:creationId xmlns:a16="http://schemas.microsoft.com/office/drawing/2014/main" id="{73AACF3A-FA16-9C4F-8B6F-B0A8B43B758C}"/>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2" name="Freeform 695">
              <a:extLst>
                <a:ext uri="{FF2B5EF4-FFF2-40B4-BE49-F238E27FC236}">
                  <a16:creationId xmlns:a16="http://schemas.microsoft.com/office/drawing/2014/main" id="{15FD6D01-4885-FE49-9A11-07A76235F50B}"/>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3" name="Freeform 696">
              <a:extLst>
                <a:ext uri="{FF2B5EF4-FFF2-40B4-BE49-F238E27FC236}">
                  <a16:creationId xmlns:a16="http://schemas.microsoft.com/office/drawing/2014/main" id="{84BBF509-8F69-EB4E-9420-AC49763190E0}"/>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66" name="Group 699">
            <a:extLst>
              <a:ext uri="{FF2B5EF4-FFF2-40B4-BE49-F238E27FC236}">
                <a16:creationId xmlns:a16="http://schemas.microsoft.com/office/drawing/2014/main" id="{02B4AC8E-378E-3547-A03F-EB9A037CC599}"/>
              </a:ext>
            </a:extLst>
          </p:cNvPr>
          <p:cNvGrpSpPr>
            <a:grpSpLocks/>
          </p:cNvGrpSpPr>
          <p:nvPr/>
        </p:nvGrpSpPr>
        <p:grpSpPr bwMode="auto">
          <a:xfrm flipH="1">
            <a:off x="1410188" y="4748833"/>
            <a:ext cx="501650" cy="512763"/>
            <a:chOff x="2839" y="3501"/>
            <a:chExt cx="755" cy="803"/>
          </a:xfrm>
        </p:grpSpPr>
        <p:pic>
          <p:nvPicPr>
            <p:cNvPr id="667" name="Picture 700" descr="desktop_computer_stylized_medium">
              <a:extLst>
                <a:ext uri="{FF2B5EF4-FFF2-40B4-BE49-F238E27FC236}">
                  <a16:creationId xmlns:a16="http://schemas.microsoft.com/office/drawing/2014/main" id="{71724573-60B3-124B-B985-CADFBB1B2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8" name="Freeform 701">
              <a:extLst>
                <a:ext uri="{FF2B5EF4-FFF2-40B4-BE49-F238E27FC236}">
                  <a16:creationId xmlns:a16="http://schemas.microsoft.com/office/drawing/2014/main" id="{E65649AC-8FC0-F443-9BCF-46161D9931F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69" name="Group 702">
            <a:extLst>
              <a:ext uri="{FF2B5EF4-FFF2-40B4-BE49-F238E27FC236}">
                <a16:creationId xmlns:a16="http://schemas.microsoft.com/office/drawing/2014/main" id="{193A9924-4D79-4547-A4DE-2DF0DB24940C}"/>
              </a:ext>
            </a:extLst>
          </p:cNvPr>
          <p:cNvGrpSpPr>
            <a:grpSpLocks/>
          </p:cNvGrpSpPr>
          <p:nvPr/>
        </p:nvGrpSpPr>
        <p:grpSpPr bwMode="auto">
          <a:xfrm flipH="1">
            <a:off x="1561000" y="4321796"/>
            <a:ext cx="501650" cy="512762"/>
            <a:chOff x="2839" y="3501"/>
            <a:chExt cx="755" cy="803"/>
          </a:xfrm>
        </p:grpSpPr>
        <p:pic>
          <p:nvPicPr>
            <p:cNvPr id="670" name="Picture 703" descr="desktop_computer_stylized_medium">
              <a:extLst>
                <a:ext uri="{FF2B5EF4-FFF2-40B4-BE49-F238E27FC236}">
                  <a16:creationId xmlns:a16="http://schemas.microsoft.com/office/drawing/2014/main" id="{C8CA1A81-D304-424F-87F7-FEE71560CB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1" name="Freeform 704">
              <a:extLst>
                <a:ext uri="{FF2B5EF4-FFF2-40B4-BE49-F238E27FC236}">
                  <a16:creationId xmlns:a16="http://schemas.microsoft.com/office/drawing/2014/main" id="{A593126A-F019-4948-B6F9-9F0BBDC1238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72" name="Group 705">
            <a:extLst>
              <a:ext uri="{FF2B5EF4-FFF2-40B4-BE49-F238E27FC236}">
                <a16:creationId xmlns:a16="http://schemas.microsoft.com/office/drawing/2014/main" id="{782ACF55-310A-7742-B762-459ADBC589A6}"/>
              </a:ext>
            </a:extLst>
          </p:cNvPr>
          <p:cNvGrpSpPr>
            <a:grpSpLocks/>
          </p:cNvGrpSpPr>
          <p:nvPr/>
        </p:nvGrpSpPr>
        <p:grpSpPr bwMode="auto">
          <a:xfrm>
            <a:off x="2234100" y="4709146"/>
            <a:ext cx="501650" cy="512762"/>
            <a:chOff x="2839" y="3501"/>
            <a:chExt cx="755" cy="803"/>
          </a:xfrm>
        </p:grpSpPr>
        <p:pic>
          <p:nvPicPr>
            <p:cNvPr id="673" name="Picture 706" descr="desktop_computer_stylized_medium">
              <a:extLst>
                <a:ext uri="{FF2B5EF4-FFF2-40B4-BE49-F238E27FC236}">
                  <a16:creationId xmlns:a16="http://schemas.microsoft.com/office/drawing/2014/main" id="{B4D37DEA-5391-6A48-B22B-C5003F10CD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4" name="Freeform 707">
              <a:extLst>
                <a:ext uri="{FF2B5EF4-FFF2-40B4-BE49-F238E27FC236}">
                  <a16:creationId xmlns:a16="http://schemas.microsoft.com/office/drawing/2014/main" id="{3BF185DB-3612-4349-821B-4CFDFD5386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75" name="Group 708">
            <a:extLst>
              <a:ext uri="{FF2B5EF4-FFF2-40B4-BE49-F238E27FC236}">
                <a16:creationId xmlns:a16="http://schemas.microsoft.com/office/drawing/2014/main" id="{97B144E7-A54B-CA4C-B04F-A2F25E986C27}"/>
              </a:ext>
            </a:extLst>
          </p:cNvPr>
          <p:cNvGrpSpPr>
            <a:grpSpLocks/>
          </p:cNvGrpSpPr>
          <p:nvPr/>
        </p:nvGrpSpPr>
        <p:grpSpPr bwMode="auto">
          <a:xfrm>
            <a:off x="2035663" y="5148883"/>
            <a:ext cx="501650" cy="512763"/>
            <a:chOff x="2839" y="3501"/>
            <a:chExt cx="755" cy="803"/>
          </a:xfrm>
        </p:grpSpPr>
        <p:pic>
          <p:nvPicPr>
            <p:cNvPr id="676" name="Picture 709" descr="desktop_computer_stylized_medium">
              <a:extLst>
                <a:ext uri="{FF2B5EF4-FFF2-40B4-BE49-F238E27FC236}">
                  <a16:creationId xmlns:a16="http://schemas.microsoft.com/office/drawing/2014/main" id="{BC4923DF-E580-E043-87E0-54FA60E4E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7" name="Freeform 710">
              <a:extLst>
                <a:ext uri="{FF2B5EF4-FFF2-40B4-BE49-F238E27FC236}">
                  <a16:creationId xmlns:a16="http://schemas.microsoft.com/office/drawing/2014/main" id="{42EC1204-645A-4842-92FE-2F13DBC97D5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3" name="Group 2">
            <a:extLst>
              <a:ext uri="{FF2B5EF4-FFF2-40B4-BE49-F238E27FC236}">
                <a16:creationId xmlns:a16="http://schemas.microsoft.com/office/drawing/2014/main" id="{E337CC03-6B75-DD4E-AEF4-E8B1E9874303}"/>
              </a:ext>
            </a:extLst>
          </p:cNvPr>
          <p:cNvGrpSpPr/>
          <p:nvPr/>
        </p:nvGrpSpPr>
        <p:grpSpPr>
          <a:xfrm>
            <a:off x="3021501" y="4492486"/>
            <a:ext cx="1951525" cy="1263172"/>
            <a:chOff x="7891681" y="3099042"/>
            <a:chExt cx="2342453" cy="1569939"/>
          </a:xfrm>
        </p:grpSpPr>
        <p:sp>
          <p:nvSpPr>
            <p:cNvPr id="678" name="Oval 800">
              <a:extLst>
                <a:ext uri="{FF2B5EF4-FFF2-40B4-BE49-F238E27FC236}">
                  <a16:creationId xmlns:a16="http://schemas.microsoft.com/office/drawing/2014/main" id="{10688176-2675-9F46-B6CD-4D634B244B85}"/>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79" name="Group 817">
              <a:extLst>
                <a:ext uri="{FF2B5EF4-FFF2-40B4-BE49-F238E27FC236}">
                  <a16:creationId xmlns:a16="http://schemas.microsoft.com/office/drawing/2014/main" id="{3894D620-6D9E-8346-8516-F7389ED026FC}"/>
                </a:ext>
              </a:extLst>
            </p:cNvPr>
            <p:cNvGrpSpPr>
              <a:grpSpLocks/>
            </p:cNvGrpSpPr>
            <p:nvPr/>
          </p:nvGrpSpPr>
          <p:grpSpPr bwMode="auto">
            <a:xfrm>
              <a:off x="9022376" y="3275911"/>
              <a:ext cx="615031" cy="694531"/>
              <a:chOff x="2920" y="1424"/>
              <a:chExt cx="326" cy="320"/>
            </a:xfrm>
          </p:grpSpPr>
          <p:sp>
            <p:nvSpPr>
              <p:cNvPr id="680" name="Oval 818">
                <a:extLst>
                  <a:ext uri="{FF2B5EF4-FFF2-40B4-BE49-F238E27FC236}">
                    <a16:creationId xmlns:a16="http://schemas.microsoft.com/office/drawing/2014/main" id="{11052586-B35E-DD4B-8AEC-F4861D0C986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681" name="Group 819">
                <a:extLst>
                  <a:ext uri="{FF2B5EF4-FFF2-40B4-BE49-F238E27FC236}">
                    <a16:creationId xmlns:a16="http://schemas.microsoft.com/office/drawing/2014/main" id="{ECD32DC1-931D-D54F-8659-4C948098C664}"/>
                  </a:ext>
                </a:extLst>
              </p:cNvPr>
              <p:cNvGrpSpPr>
                <a:grpSpLocks/>
              </p:cNvGrpSpPr>
              <p:nvPr/>
            </p:nvGrpSpPr>
            <p:grpSpPr bwMode="auto">
              <a:xfrm>
                <a:off x="2949" y="1424"/>
                <a:ext cx="265" cy="280"/>
                <a:chOff x="2949" y="1424"/>
                <a:chExt cx="265" cy="280"/>
              </a:xfrm>
            </p:grpSpPr>
            <p:sp>
              <p:nvSpPr>
                <p:cNvPr id="683" name="Oval 820">
                  <a:extLst>
                    <a:ext uri="{FF2B5EF4-FFF2-40B4-BE49-F238E27FC236}">
                      <a16:creationId xmlns:a16="http://schemas.microsoft.com/office/drawing/2014/main" id="{3304D76E-6F1B-7745-A3CB-304D98B35642}"/>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84" name="Oval 821">
                  <a:extLst>
                    <a:ext uri="{FF2B5EF4-FFF2-40B4-BE49-F238E27FC236}">
                      <a16:creationId xmlns:a16="http://schemas.microsoft.com/office/drawing/2014/main" id="{74755B4A-1CD5-5744-9D5B-A2B52FF8D48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85" name="Oval 822">
                  <a:extLst>
                    <a:ext uri="{FF2B5EF4-FFF2-40B4-BE49-F238E27FC236}">
                      <a16:creationId xmlns:a16="http://schemas.microsoft.com/office/drawing/2014/main" id="{4C9ED777-1C5F-D14C-85A1-B0DD4AB517DA}"/>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86" name="Oval 823">
                  <a:extLst>
                    <a:ext uri="{FF2B5EF4-FFF2-40B4-BE49-F238E27FC236}">
                      <a16:creationId xmlns:a16="http://schemas.microsoft.com/office/drawing/2014/main" id="{31AB0A7A-58BA-3043-BD5D-31AC5EB274F6}"/>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87" name="Freeform 824">
                  <a:extLst>
                    <a:ext uri="{FF2B5EF4-FFF2-40B4-BE49-F238E27FC236}">
                      <a16:creationId xmlns:a16="http://schemas.microsoft.com/office/drawing/2014/main" id="{259CA958-5773-B14D-898D-D3612E11BDA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682" name="Freeform 825">
                <a:extLst>
                  <a:ext uri="{FF2B5EF4-FFF2-40B4-BE49-F238E27FC236}">
                    <a16:creationId xmlns:a16="http://schemas.microsoft.com/office/drawing/2014/main" id="{07C15FD6-3BA5-3648-9F8B-5D0B7E898EB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688" name="Group 783">
              <a:extLst>
                <a:ext uri="{FF2B5EF4-FFF2-40B4-BE49-F238E27FC236}">
                  <a16:creationId xmlns:a16="http://schemas.microsoft.com/office/drawing/2014/main" id="{0710E690-D315-AD40-8470-BF130355A783}"/>
                </a:ext>
              </a:extLst>
            </p:cNvPr>
            <p:cNvGrpSpPr>
              <a:grpSpLocks/>
            </p:cNvGrpSpPr>
            <p:nvPr/>
          </p:nvGrpSpPr>
          <p:grpSpPr bwMode="auto">
            <a:xfrm>
              <a:off x="9122147" y="3619386"/>
              <a:ext cx="393690" cy="1049595"/>
              <a:chOff x="3130" y="3288"/>
              <a:chExt cx="410" cy="742"/>
            </a:xfrm>
          </p:grpSpPr>
          <p:sp>
            <p:nvSpPr>
              <p:cNvPr id="689" name="Line 270">
                <a:extLst>
                  <a:ext uri="{FF2B5EF4-FFF2-40B4-BE49-F238E27FC236}">
                    <a16:creationId xmlns:a16="http://schemas.microsoft.com/office/drawing/2014/main" id="{04149AE5-43DA-3047-BFDC-5CFB5846267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0" name="Line 271">
                <a:extLst>
                  <a:ext uri="{FF2B5EF4-FFF2-40B4-BE49-F238E27FC236}">
                    <a16:creationId xmlns:a16="http://schemas.microsoft.com/office/drawing/2014/main" id="{6338FFA1-2B24-C444-8D8F-3277B2D87F6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1" name="Line 272">
                <a:extLst>
                  <a:ext uri="{FF2B5EF4-FFF2-40B4-BE49-F238E27FC236}">
                    <a16:creationId xmlns:a16="http://schemas.microsoft.com/office/drawing/2014/main" id="{C56657E2-C2C8-D445-8165-8F85452492B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2" name="Line 273">
                <a:extLst>
                  <a:ext uri="{FF2B5EF4-FFF2-40B4-BE49-F238E27FC236}">
                    <a16:creationId xmlns:a16="http://schemas.microsoft.com/office/drawing/2014/main" id="{B7B82588-44BD-2D40-AFBE-88A049E7C2B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3" name="Line 274">
                <a:extLst>
                  <a:ext uri="{FF2B5EF4-FFF2-40B4-BE49-F238E27FC236}">
                    <a16:creationId xmlns:a16="http://schemas.microsoft.com/office/drawing/2014/main" id="{B49C6B4C-26A6-464B-A658-C25BD053BD5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4" name="Line 275">
                <a:extLst>
                  <a:ext uri="{FF2B5EF4-FFF2-40B4-BE49-F238E27FC236}">
                    <a16:creationId xmlns:a16="http://schemas.microsoft.com/office/drawing/2014/main" id="{9DEE2C80-A67F-BC44-917A-FAEB31A8FDE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5" name="Line 276">
                <a:extLst>
                  <a:ext uri="{FF2B5EF4-FFF2-40B4-BE49-F238E27FC236}">
                    <a16:creationId xmlns:a16="http://schemas.microsoft.com/office/drawing/2014/main" id="{5A46DA7F-F265-CB4C-A51D-41A95E0B2DB9}"/>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6" name="Line 277">
                <a:extLst>
                  <a:ext uri="{FF2B5EF4-FFF2-40B4-BE49-F238E27FC236}">
                    <a16:creationId xmlns:a16="http://schemas.microsoft.com/office/drawing/2014/main" id="{593E4D81-9E83-E74D-8F06-058D326BB95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7" name="Line 278">
                <a:extLst>
                  <a:ext uri="{FF2B5EF4-FFF2-40B4-BE49-F238E27FC236}">
                    <a16:creationId xmlns:a16="http://schemas.microsoft.com/office/drawing/2014/main" id="{19A8EFE0-C98F-E44D-993F-B51434E6A07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8" name="Line 279">
                <a:extLst>
                  <a:ext uri="{FF2B5EF4-FFF2-40B4-BE49-F238E27FC236}">
                    <a16:creationId xmlns:a16="http://schemas.microsoft.com/office/drawing/2014/main" id="{B0DE46EE-854B-7449-A982-B3A715EBF3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9" name="Line 280">
                <a:extLst>
                  <a:ext uri="{FF2B5EF4-FFF2-40B4-BE49-F238E27FC236}">
                    <a16:creationId xmlns:a16="http://schemas.microsoft.com/office/drawing/2014/main" id="{13490F49-1356-1849-AFBC-6C97EFE1E65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0" name="Line 281">
                <a:extLst>
                  <a:ext uri="{FF2B5EF4-FFF2-40B4-BE49-F238E27FC236}">
                    <a16:creationId xmlns:a16="http://schemas.microsoft.com/office/drawing/2014/main" id="{03009224-D46D-E74D-B16C-6D0BBBCFB77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1" name="Line 282">
                <a:extLst>
                  <a:ext uri="{FF2B5EF4-FFF2-40B4-BE49-F238E27FC236}">
                    <a16:creationId xmlns:a16="http://schemas.microsoft.com/office/drawing/2014/main" id="{195799B9-BB33-BC4E-BA89-837E62925CA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2" name="Line 283">
                <a:extLst>
                  <a:ext uri="{FF2B5EF4-FFF2-40B4-BE49-F238E27FC236}">
                    <a16:creationId xmlns:a16="http://schemas.microsoft.com/office/drawing/2014/main" id="{5617F8DF-F9E1-5043-8A1C-F0FA02039F29}"/>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3" name="Line 284">
                <a:extLst>
                  <a:ext uri="{FF2B5EF4-FFF2-40B4-BE49-F238E27FC236}">
                    <a16:creationId xmlns:a16="http://schemas.microsoft.com/office/drawing/2014/main" id="{A0BBBAC8-FD74-EF44-A13C-10533375292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04" name="Group 703">
              <a:extLst>
                <a:ext uri="{FF2B5EF4-FFF2-40B4-BE49-F238E27FC236}">
                  <a16:creationId xmlns:a16="http://schemas.microsoft.com/office/drawing/2014/main" id="{42EB9871-56EA-2341-96EB-5728B4E754D6}"/>
                </a:ext>
              </a:extLst>
            </p:cNvPr>
            <p:cNvGrpSpPr/>
            <p:nvPr/>
          </p:nvGrpSpPr>
          <p:grpSpPr>
            <a:xfrm>
              <a:off x="8405402" y="3099042"/>
              <a:ext cx="527285" cy="593983"/>
              <a:chOff x="8328836" y="2202873"/>
              <a:chExt cx="527285" cy="593983"/>
            </a:xfrm>
          </p:grpSpPr>
          <p:pic>
            <p:nvPicPr>
              <p:cNvPr id="705" name="Picture 653" descr="iphone_stylized_small">
                <a:extLst>
                  <a:ext uri="{FF2B5EF4-FFF2-40B4-BE49-F238E27FC236}">
                    <a16:creationId xmlns:a16="http://schemas.microsoft.com/office/drawing/2014/main" id="{3B41EE83-D29B-9B4A-9E7E-CDC2C57381F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 name="Group 850">
                <a:extLst>
                  <a:ext uri="{FF2B5EF4-FFF2-40B4-BE49-F238E27FC236}">
                    <a16:creationId xmlns:a16="http://schemas.microsoft.com/office/drawing/2014/main" id="{A2B15487-5874-8E4F-A2D2-3B4F8B949D8A}"/>
                  </a:ext>
                </a:extLst>
              </p:cNvPr>
              <p:cNvGrpSpPr>
                <a:grpSpLocks/>
              </p:cNvGrpSpPr>
              <p:nvPr/>
            </p:nvGrpSpPr>
            <p:grpSpPr bwMode="auto">
              <a:xfrm>
                <a:off x="8328836" y="2202873"/>
                <a:ext cx="527285" cy="118466"/>
                <a:chOff x="2199" y="955"/>
                <a:chExt cx="2547" cy="506"/>
              </a:xfrm>
            </p:grpSpPr>
            <p:sp>
              <p:nvSpPr>
                <p:cNvPr id="707" name="Freeform 851">
                  <a:extLst>
                    <a:ext uri="{FF2B5EF4-FFF2-40B4-BE49-F238E27FC236}">
                      <a16:creationId xmlns:a16="http://schemas.microsoft.com/office/drawing/2014/main" id="{F198C428-7BD3-9547-B5FE-EC2B2E4B3F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08" name="Freeform 852">
                  <a:extLst>
                    <a:ext uri="{FF2B5EF4-FFF2-40B4-BE49-F238E27FC236}">
                      <a16:creationId xmlns:a16="http://schemas.microsoft.com/office/drawing/2014/main" id="{2BF34BB6-4817-E041-B51A-FF030BD85DA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09" name="Freeform 853">
                  <a:extLst>
                    <a:ext uri="{FF2B5EF4-FFF2-40B4-BE49-F238E27FC236}">
                      <a16:creationId xmlns:a16="http://schemas.microsoft.com/office/drawing/2014/main" id="{1F12D98B-9D91-2C4A-9A60-79ED30FF4BE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10" name="Freeform 854">
                  <a:extLst>
                    <a:ext uri="{FF2B5EF4-FFF2-40B4-BE49-F238E27FC236}">
                      <a16:creationId xmlns:a16="http://schemas.microsoft.com/office/drawing/2014/main" id="{9DF11EBC-0004-A948-BFDC-FDE61D97F75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11" name="Freeform 855">
                  <a:extLst>
                    <a:ext uri="{FF2B5EF4-FFF2-40B4-BE49-F238E27FC236}">
                      <a16:creationId xmlns:a16="http://schemas.microsoft.com/office/drawing/2014/main" id="{E7293A64-2C3C-9646-B157-AA28AC5BA84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12" name="Freeform 856">
                  <a:extLst>
                    <a:ext uri="{FF2B5EF4-FFF2-40B4-BE49-F238E27FC236}">
                      <a16:creationId xmlns:a16="http://schemas.microsoft.com/office/drawing/2014/main" id="{3F0646E8-B992-F84E-AF32-0F3C879615B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grpSp>
          <p:nvGrpSpPr>
            <p:cNvPr id="713" name="Group 712">
              <a:extLst>
                <a:ext uri="{FF2B5EF4-FFF2-40B4-BE49-F238E27FC236}">
                  <a16:creationId xmlns:a16="http://schemas.microsoft.com/office/drawing/2014/main" id="{A5689340-E6EB-1E4C-B299-F2EC3B1CDBCC}"/>
                </a:ext>
              </a:extLst>
            </p:cNvPr>
            <p:cNvGrpSpPr/>
            <p:nvPr/>
          </p:nvGrpSpPr>
          <p:grpSpPr>
            <a:xfrm>
              <a:off x="7891681" y="4024818"/>
              <a:ext cx="1120341" cy="347863"/>
              <a:chOff x="9561515" y="2748013"/>
              <a:chExt cx="1120341" cy="347863"/>
            </a:xfrm>
          </p:grpSpPr>
          <p:pic>
            <p:nvPicPr>
              <p:cNvPr id="714" name="Picture 603" descr="car_icon_small">
                <a:extLst>
                  <a:ext uri="{FF2B5EF4-FFF2-40B4-BE49-F238E27FC236}">
                    <a16:creationId xmlns:a16="http://schemas.microsoft.com/office/drawing/2014/main" id="{64B67A9E-AD4C-A44D-8D74-4BA4FA5BC4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5" name="Group 850">
                <a:extLst>
                  <a:ext uri="{FF2B5EF4-FFF2-40B4-BE49-F238E27FC236}">
                    <a16:creationId xmlns:a16="http://schemas.microsoft.com/office/drawing/2014/main" id="{84052C40-E105-A342-89B4-BDF61A2D5A5E}"/>
                  </a:ext>
                </a:extLst>
              </p:cNvPr>
              <p:cNvGrpSpPr>
                <a:grpSpLocks/>
              </p:cNvGrpSpPr>
              <p:nvPr/>
            </p:nvGrpSpPr>
            <p:grpSpPr bwMode="auto">
              <a:xfrm>
                <a:off x="9788587" y="2748013"/>
                <a:ext cx="527285" cy="118466"/>
                <a:chOff x="2199" y="955"/>
                <a:chExt cx="2547" cy="506"/>
              </a:xfrm>
            </p:grpSpPr>
            <p:sp>
              <p:nvSpPr>
                <p:cNvPr id="717" name="Freeform 851">
                  <a:extLst>
                    <a:ext uri="{FF2B5EF4-FFF2-40B4-BE49-F238E27FC236}">
                      <a16:creationId xmlns:a16="http://schemas.microsoft.com/office/drawing/2014/main" id="{0BA44966-8A4E-BB43-959B-A59F35AB557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18" name="Freeform 852">
                  <a:extLst>
                    <a:ext uri="{FF2B5EF4-FFF2-40B4-BE49-F238E27FC236}">
                      <a16:creationId xmlns:a16="http://schemas.microsoft.com/office/drawing/2014/main" id="{5DC04172-F777-E646-93C2-4CDF96DA8802}"/>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19" name="Freeform 853">
                  <a:extLst>
                    <a:ext uri="{FF2B5EF4-FFF2-40B4-BE49-F238E27FC236}">
                      <a16:creationId xmlns:a16="http://schemas.microsoft.com/office/drawing/2014/main" id="{A55970CF-BAEF-CD49-9BCE-C69AB8A5C4B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0" name="Freeform 854">
                  <a:extLst>
                    <a:ext uri="{FF2B5EF4-FFF2-40B4-BE49-F238E27FC236}">
                      <a16:creationId xmlns:a16="http://schemas.microsoft.com/office/drawing/2014/main" id="{2986E248-F171-5D48-8739-D2298CCA87A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1" name="Freeform 855">
                  <a:extLst>
                    <a:ext uri="{FF2B5EF4-FFF2-40B4-BE49-F238E27FC236}">
                      <a16:creationId xmlns:a16="http://schemas.microsoft.com/office/drawing/2014/main" id="{49F0B7F7-B410-9C43-9C2A-1B8B7525926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2" name="Freeform 856">
                  <a:extLst>
                    <a:ext uri="{FF2B5EF4-FFF2-40B4-BE49-F238E27FC236}">
                      <a16:creationId xmlns:a16="http://schemas.microsoft.com/office/drawing/2014/main" id="{287FBEA2-91A4-594C-9875-9EB64B31048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cxnSp>
            <p:nvCxnSpPr>
              <p:cNvPr id="716" name="Straight Connector 715">
                <a:extLst>
                  <a:ext uri="{FF2B5EF4-FFF2-40B4-BE49-F238E27FC236}">
                    <a16:creationId xmlns:a16="http://schemas.microsoft.com/office/drawing/2014/main" id="{00CD8070-E312-CE4E-9330-AF9220DB94C1}"/>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7270D670-9717-4947-8A8A-E81A05A4A5CB}"/>
                </a:ext>
              </a:extLst>
            </p:cNvPr>
            <p:cNvGrpSpPr/>
            <p:nvPr/>
          </p:nvGrpSpPr>
          <p:grpSpPr>
            <a:xfrm>
              <a:off x="9731765" y="3463179"/>
              <a:ext cx="502369" cy="512348"/>
              <a:chOff x="7341491" y="2307905"/>
              <a:chExt cx="509280" cy="439573"/>
            </a:xfrm>
          </p:grpSpPr>
          <p:grpSp>
            <p:nvGrpSpPr>
              <p:cNvPr id="724" name="Group 723">
                <a:extLst>
                  <a:ext uri="{FF2B5EF4-FFF2-40B4-BE49-F238E27FC236}">
                    <a16:creationId xmlns:a16="http://schemas.microsoft.com/office/drawing/2014/main" id="{46A2D8F1-7677-BA43-8C79-F92B915BC035}"/>
                  </a:ext>
                </a:extLst>
              </p:cNvPr>
              <p:cNvGrpSpPr/>
              <p:nvPr/>
            </p:nvGrpSpPr>
            <p:grpSpPr>
              <a:xfrm>
                <a:off x="7341491" y="2426725"/>
                <a:ext cx="509280" cy="320753"/>
                <a:chOff x="7458407" y="2414528"/>
                <a:chExt cx="509280" cy="320753"/>
              </a:xfrm>
            </p:grpSpPr>
            <p:pic>
              <p:nvPicPr>
                <p:cNvPr id="733" name="Picture 1018" descr="laptop_keyboard">
                  <a:extLst>
                    <a:ext uri="{FF2B5EF4-FFF2-40B4-BE49-F238E27FC236}">
                      <a16:creationId xmlns:a16="http://schemas.microsoft.com/office/drawing/2014/main" id="{0213EE88-DBCD-E942-AE09-77E4A5369E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1019">
                  <a:extLst>
                    <a:ext uri="{FF2B5EF4-FFF2-40B4-BE49-F238E27FC236}">
                      <a16:creationId xmlns:a16="http://schemas.microsoft.com/office/drawing/2014/main" id="{1AB1E013-5334-2443-B3EA-0ADF9CDA97C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35" name="Picture 1020" descr="screen">
                  <a:extLst>
                    <a:ext uri="{FF2B5EF4-FFF2-40B4-BE49-F238E27FC236}">
                      <a16:creationId xmlns:a16="http://schemas.microsoft.com/office/drawing/2014/main" id="{8E8FB868-F15A-354D-8A94-F6162964A28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1021">
                  <a:extLst>
                    <a:ext uri="{FF2B5EF4-FFF2-40B4-BE49-F238E27FC236}">
                      <a16:creationId xmlns:a16="http://schemas.microsoft.com/office/drawing/2014/main" id="{808AD4A9-7969-A440-AF65-3F01AEA7E2E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7" name="Freeform 1022">
                  <a:extLst>
                    <a:ext uri="{FF2B5EF4-FFF2-40B4-BE49-F238E27FC236}">
                      <a16:creationId xmlns:a16="http://schemas.microsoft.com/office/drawing/2014/main" id="{BE959CDF-8CEC-5D49-B9B5-695C75E54AAE}"/>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8" name="Freeform 1023">
                  <a:extLst>
                    <a:ext uri="{FF2B5EF4-FFF2-40B4-BE49-F238E27FC236}">
                      <a16:creationId xmlns:a16="http://schemas.microsoft.com/office/drawing/2014/main" id="{C47539D5-AB19-6248-B8AC-D7C1EB7D894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9" name="Freeform 1024">
                  <a:extLst>
                    <a:ext uri="{FF2B5EF4-FFF2-40B4-BE49-F238E27FC236}">
                      <a16:creationId xmlns:a16="http://schemas.microsoft.com/office/drawing/2014/main" id="{5AEB62B0-7DA6-D743-86A5-DFFF45D54BF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0" name="Freeform 1025">
                  <a:extLst>
                    <a:ext uri="{FF2B5EF4-FFF2-40B4-BE49-F238E27FC236}">
                      <a16:creationId xmlns:a16="http://schemas.microsoft.com/office/drawing/2014/main" id="{B47C284C-2338-754B-99BA-EA63C8A915C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1" name="Freeform 1026">
                  <a:extLst>
                    <a:ext uri="{FF2B5EF4-FFF2-40B4-BE49-F238E27FC236}">
                      <a16:creationId xmlns:a16="http://schemas.microsoft.com/office/drawing/2014/main" id="{9B886F94-1E66-9F4A-AE5A-8E0F922D014D}"/>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42" name="Group 1027">
                  <a:extLst>
                    <a:ext uri="{FF2B5EF4-FFF2-40B4-BE49-F238E27FC236}">
                      <a16:creationId xmlns:a16="http://schemas.microsoft.com/office/drawing/2014/main" id="{715EA677-D4AB-B447-B08B-D7ED313243A4}"/>
                    </a:ext>
                  </a:extLst>
                </p:cNvPr>
                <p:cNvGrpSpPr>
                  <a:grpSpLocks/>
                </p:cNvGrpSpPr>
                <p:nvPr/>
              </p:nvGrpSpPr>
              <p:grpSpPr bwMode="auto">
                <a:xfrm>
                  <a:off x="7594735" y="2642220"/>
                  <a:ext cx="98740" cy="36846"/>
                  <a:chOff x="1740" y="2642"/>
                  <a:chExt cx="752" cy="327"/>
                </a:xfrm>
              </p:grpSpPr>
              <p:sp>
                <p:nvSpPr>
                  <p:cNvPr id="749" name="Freeform 1028">
                    <a:extLst>
                      <a:ext uri="{FF2B5EF4-FFF2-40B4-BE49-F238E27FC236}">
                        <a16:creationId xmlns:a16="http://schemas.microsoft.com/office/drawing/2014/main" id="{E1124562-ECF8-4F4C-90C1-EF6396A68E5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0" name="Freeform 1029">
                    <a:extLst>
                      <a:ext uri="{FF2B5EF4-FFF2-40B4-BE49-F238E27FC236}">
                        <a16:creationId xmlns:a16="http://schemas.microsoft.com/office/drawing/2014/main" id="{3389E998-0F08-914D-9479-D8E12E2549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1" name="Freeform 1030">
                    <a:extLst>
                      <a:ext uri="{FF2B5EF4-FFF2-40B4-BE49-F238E27FC236}">
                        <a16:creationId xmlns:a16="http://schemas.microsoft.com/office/drawing/2014/main" id="{8A11850E-DFFA-ED48-BEB3-85180AD217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2" name="Freeform 1031">
                    <a:extLst>
                      <a:ext uri="{FF2B5EF4-FFF2-40B4-BE49-F238E27FC236}">
                        <a16:creationId xmlns:a16="http://schemas.microsoft.com/office/drawing/2014/main" id="{348FFCFE-31F3-D044-A19B-3EA98E2A2B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3" name="Freeform 1032">
                    <a:extLst>
                      <a:ext uri="{FF2B5EF4-FFF2-40B4-BE49-F238E27FC236}">
                        <a16:creationId xmlns:a16="http://schemas.microsoft.com/office/drawing/2014/main" id="{E0BFA97F-7FDE-4B49-BE02-A5B711E5357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4" name="Freeform 1033">
                    <a:extLst>
                      <a:ext uri="{FF2B5EF4-FFF2-40B4-BE49-F238E27FC236}">
                        <a16:creationId xmlns:a16="http://schemas.microsoft.com/office/drawing/2014/main" id="{5566BB9E-C2DB-904B-8DAE-F1FAE62B3F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43" name="Freeform 1034">
                  <a:extLst>
                    <a:ext uri="{FF2B5EF4-FFF2-40B4-BE49-F238E27FC236}">
                      <a16:creationId xmlns:a16="http://schemas.microsoft.com/office/drawing/2014/main" id="{8531613B-92A9-464D-BE9E-A3721518617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4" name="Freeform 1035">
                  <a:extLst>
                    <a:ext uri="{FF2B5EF4-FFF2-40B4-BE49-F238E27FC236}">
                      <a16:creationId xmlns:a16="http://schemas.microsoft.com/office/drawing/2014/main" id="{EE5A0F89-BDF3-4F47-BA87-66EF728D000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5" name="Freeform 1036">
                  <a:extLst>
                    <a:ext uri="{FF2B5EF4-FFF2-40B4-BE49-F238E27FC236}">
                      <a16:creationId xmlns:a16="http://schemas.microsoft.com/office/drawing/2014/main" id="{1FD78267-7B3E-D540-902C-47129B46C05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6" name="Freeform 1037">
                  <a:extLst>
                    <a:ext uri="{FF2B5EF4-FFF2-40B4-BE49-F238E27FC236}">
                      <a16:creationId xmlns:a16="http://schemas.microsoft.com/office/drawing/2014/main" id="{16865503-BACA-1447-B755-0CA9ED8EDC5D}"/>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7" name="Freeform 1038">
                  <a:extLst>
                    <a:ext uri="{FF2B5EF4-FFF2-40B4-BE49-F238E27FC236}">
                      <a16:creationId xmlns:a16="http://schemas.microsoft.com/office/drawing/2014/main" id="{3B1B22E2-5D91-E74A-9754-AC618ED2670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8" name="Freeform 1039">
                  <a:extLst>
                    <a:ext uri="{FF2B5EF4-FFF2-40B4-BE49-F238E27FC236}">
                      <a16:creationId xmlns:a16="http://schemas.microsoft.com/office/drawing/2014/main" id="{7E7C97D1-0F33-3444-927F-6DA622B2060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5" name="Group 850">
                <a:extLst>
                  <a:ext uri="{FF2B5EF4-FFF2-40B4-BE49-F238E27FC236}">
                    <a16:creationId xmlns:a16="http://schemas.microsoft.com/office/drawing/2014/main" id="{62525AE2-4973-8D42-8457-3FD43C9E4D56}"/>
                  </a:ext>
                </a:extLst>
              </p:cNvPr>
              <p:cNvGrpSpPr>
                <a:grpSpLocks/>
              </p:cNvGrpSpPr>
              <p:nvPr/>
            </p:nvGrpSpPr>
            <p:grpSpPr bwMode="auto">
              <a:xfrm>
                <a:off x="7408527" y="2307905"/>
                <a:ext cx="399726" cy="74090"/>
                <a:chOff x="2199" y="955"/>
                <a:chExt cx="2547" cy="506"/>
              </a:xfrm>
            </p:grpSpPr>
            <p:sp>
              <p:nvSpPr>
                <p:cNvPr id="727" name="Freeform 851">
                  <a:extLst>
                    <a:ext uri="{FF2B5EF4-FFF2-40B4-BE49-F238E27FC236}">
                      <a16:creationId xmlns:a16="http://schemas.microsoft.com/office/drawing/2014/main" id="{98DC9C84-53E3-014A-967F-FA84DB11D7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8" name="Freeform 852">
                  <a:extLst>
                    <a:ext uri="{FF2B5EF4-FFF2-40B4-BE49-F238E27FC236}">
                      <a16:creationId xmlns:a16="http://schemas.microsoft.com/office/drawing/2014/main" id="{29B322F2-C071-D44B-B545-1D6315264F9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9" name="Freeform 853">
                  <a:extLst>
                    <a:ext uri="{FF2B5EF4-FFF2-40B4-BE49-F238E27FC236}">
                      <a16:creationId xmlns:a16="http://schemas.microsoft.com/office/drawing/2014/main" id="{0B4F0F6E-B830-CD43-97A0-CCF435339F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30" name="Freeform 854">
                  <a:extLst>
                    <a:ext uri="{FF2B5EF4-FFF2-40B4-BE49-F238E27FC236}">
                      <a16:creationId xmlns:a16="http://schemas.microsoft.com/office/drawing/2014/main" id="{1F7BE4F9-0536-514B-946A-CAC99442487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31" name="Freeform 855">
                  <a:extLst>
                    <a:ext uri="{FF2B5EF4-FFF2-40B4-BE49-F238E27FC236}">
                      <a16:creationId xmlns:a16="http://schemas.microsoft.com/office/drawing/2014/main" id="{F512D928-7DBD-174E-9B2D-4DC324036DF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32" name="Freeform 856">
                  <a:extLst>
                    <a:ext uri="{FF2B5EF4-FFF2-40B4-BE49-F238E27FC236}">
                      <a16:creationId xmlns:a16="http://schemas.microsoft.com/office/drawing/2014/main" id="{C88DD8DC-6D2B-A545-8A4F-C001C71ACD8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cxnSp>
            <p:nvCxnSpPr>
              <p:cNvPr id="726" name="Straight Connector 725">
                <a:extLst>
                  <a:ext uri="{FF2B5EF4-FFF2-40B4-BE49-F238E27FC236}">
                    <a16:creationId xmlns:a16="http://schemas.microsoft.com/office/drawing/2014/main" id="{5DFBB0AF-BFC3-414D-A6B2-5B5E573B87E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5" name="Text Box 5">
            <a:extLst>
              <a:ext uri="{FF2B5EF4-FFF2-40B4-BE49-F238E27FC236}">
                <a16:creationId xmlns:a16="http://schemas.microsoft.com/office/drawing/2014/main" id="{59DCFB19-2C53-724E-875B-11F6B0110ACD}"/>
              </a:ext>
            </a:extLst>
          </p:cNvPr>
          <p:cNvSpPr txBox="1">
            <a:spLocks noChangeArrowheads="1"/>
          </p:cNvSpPr>
          <p:nvPr/>
        </p:nvSpPr>
        <p:spPr bwMode="auto">
          <a:xfrm>
            <a:off x="3117702" y="5846761"/>
            <a:ext cx="1805302" cy="275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0" fontAlgn="base" hangingPunct="0">
              <a:lnSpc>
                <a:spcPct val="85000"/>
              </a:lnSpc>
              <a:spcBef>
                <a:spcPct val="0"/>
              </a:spcBef>
              <a:spcAft>
                <a:spcPct val="0"/>
              </a:spcAft>
              <a:defRPr/>
            </a:pPr>
            <a:r>
              <a:rPr lang="en-US" sz="1400" i="0" dirty="0">
                <a:solidFill>
                  <a:srgbClr val="000000"/>
                </a:solidFill>
                <a:latin typeface="Arial" charset="0"/>
              </a:rPr>
              <a:t>shared radio: 4G/5G</a:t>
            </a:r>
          </a:p>
        </p:txBody>
      </p:sp>
      <p:sp>
        <p:nvSpPr>
          <p:cNvPr id="6" name="Title 1">
            <a:extLst>
              <a:ext uri="{FF2B5EF4-FFF2-40B4-BE49-F238E27FC236}">
                <a16:creationId xmlns:a16="http://schemas.microsoft.com/office/drawing/2014/main" id="{3DF4A339-B73E-587F-62CF-35D232A69130}"/>
              </a:ext>
            </a:extLst>
          </p:cNvPr>
          <p:cNvSpPr>
            <a:spLocks noGrp="1"/>
          </p:cNvSpPr>
          <p:nvPr>
            <p:ph type="title"/>
          </p:nvPr>
        </p:nvSpPr>
        <p:spPr>
          <a:xfrm>
            <a:off x="787750" y="-131807"/>
            <a:ext cx="10515600" cy="894622"/>
          </a:xfrm>
        </p:spPr>
        <p:txBody>
          <a:bodyPr>
            <a:normAutofit/>
          </a:bodyPr>
          <a:lstStyle/>
          <a:p>
            <a:r>
              <a:rPr lang="en-US" altLang="en-US" dirty="0">
                <a:cs typeface="Calibri" panose="020F0502020204030204" pitchFamily="34" charset="0"/>
              </a:rPr>
              <a:t>Multiple access links, protocols</a:t>
            </a:r>
            <a:endParaRPr lang="en-US" sz="4400" dirty="0"/>
          </a:p>
        </p:txBody>
      </p:sp>
    </p:spTree>
    <p:extLst>
      <p:ext uri="{BB962C8B-B14F-4D97-AF65-F5344CB8AC3E}">
        <p14:creationId xmlns:p14="http://schemas.microsoft.com/office/powerpoint/2010/main" val="420766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Chapter_5_v8.0</Template>
  <TotalTime>26616</TotalTime>
  <Words>2950</Words>
  <Application>Microsoft Office PowerPoint</Application>
  <PresentationFormat>Widescreen</PresentationFormat>
  <Paragraphs>527</Paragraphs>
  <Slides>33</Slides>
  <Notes>27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Calibri Light</vt:lpstr>
      <vt:lpstr>Franklin Gothic Medium (Headings)</vt:lpstr>
      <vt:lpstr>Gill Sans MT</vt:lpstr>
      <vt:lpstr>Wingdings</vt:lpstr>
      <vt:lpstr>Office Theme</vt:lpstr>
      <vt:lpstr>1_Office Theme</vt:lpstr>
      <vt:lpstr>Equation</vt:lpstr>
      <vt:lpstr>PowerPoint Presentation</vt:lpstr>
      <vt:lpstr>Link layer, LANs: roadmap</vt:lpstr>
      <vt:lpstr>Error detection</vt:lpstr>
      <vt:lpstr>Parity checking</vt:lpstr>
      <vt:lpstr>Internet checksum (review)</vt:lpstr>
      <vt:lpstr>Cyclic Redundancy Check (CRC)</vt:lpstr>
      <vt:lpstr>Cyclic Redundancy Check (CRC): example</vt:lpstr>
      <vt:lpstr>Link layer, LANs: roadmap</vt:lpstr>
      <vt:lpstr>Multiple access links, protocols</vt:lpstr>
      <vt:lpstr>Multiple access protocols</vt:lpstr>
      <vt:lpstr>An ideal multiple access protocol</vt:lpstr>
      <vt:lpstr>MAC protocols: taxonomy</vt:lpstr>
      <vt:lpstr>Channel partitioning MAC protocols: TDMA</vt:lpstr>
      <vt:lpstr>Channel partitioning MAC protocols: FDMA</vt:lpstr>
      <vt:lpstr>Random access protocols</vt:lpstr>
      <vt:lpstr>Slotted ALOHA</vt:lpstr>
      <vt:lpstr>Slotted ALOHA</vt:lpstr>
      <vt:lpstr>Slotted ALOHA: efficiency</vt:lpstr>
      <vt:lpstr>Pure ALOHA</vt:lpstr>
      <vt:lpstr>CSMA (carrier sense multiple access)</vt:lpstr>
      <vt:lpstr>CSMA: collisions</vt:lpstr>
      <vt:lpstr>CSMA/CD:</vt:lpstr>
      <vt:lpstr>Ethernet CSMA/CD algorithm</vt:lpstr>
      <vt:lpstr>CSMA/CD efficiency</vt:lpstr>
      <vt:lpstr>“Taking turns” MAC protocols</vt:lpstr>
      <vt:lpstr>“Taking turns” MAC protocols</vt:lpstr>
      <vt:lpstr>“Taking turns” MAC protocols</vt:lpstr>
      <vt:lpstr>Cable access network: FDM, TDM and random access!</vt:lpstr>
      <vt:lpstr>Cable access network:</vt:lpstr>
      <vt:lpstr> Summary of MAC protocols</vt:lpstr>
      <vt:lpstr>Exercise</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Tran, Bang S</cp:lastModifiedBy>
  <cp:revision>866</cp:revision>
  <dcterms:created xsi:type="dcterms:W3CDTF">2020-01-18T07:24:59Z</dcterms:created>
  <dcterms:modified xsi:type="dcterms:W3CDTF">2023-11-30T17:51:57Z</dcterms:modified>
</cp:coreProperties>
</file>