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253" r:id="rId2"/>
    <p:sldId id="1002" r:id="rId3"/>
    <p:sldId id="1003" r:id="rId4"/>
    <p:sldId id="1004" r:id="rId5"/>
    <p:sldId id="1005" r:id="rId6"/>
    <p:sldId id="1006" r:id="rId7"/>
    <p:sldId id="1007" r:id="rId8"/>
    <p:sldId id="1008" r:id="rId9"/>
    <p:sldId id="1009" r:id="rId10"/>
    <p:sldId id="1010" r:id="rId11"/>
    <p:sldId id="1254" r:id="rId12"/>
    <p:sldId id="1011" r:id="rId13"/>
    <p:sldId id="1012" r:id="rId14"/>
    <p:sldId id="1013" r:id="rId15"/>
    <p:sldId id="1014" r:id="rId16"/>
    <p:sldId id="1015" r:id="rId17"/>
    <p:sldId id="1217" r:id="rId18"/>
    <p:sldId id="1017" r:id="rId19"/>
    <p:sldId id="1021" r:id="rId20"/>
    <p:sldId id="1022" r:id="rId21"/>
    <p:sldId id="1020" r:id="rId22"/>
    <p:sldId id="1206" r:id="rId23"/>
    <p:sldId id="1255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27"/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1" autoAdjust="0"/>
    <p:restoredTop sz="69543" autoAdjust="0"/>
  </p:normalViewPr>
  <p:slideViewPr>
    <p:cSldViewPr snapToGrid="0" snapToObjects="1">
      <p:cViewPr varScale="1">
        <p:scale>
          <a:sx n="60" d="100"/>
          <a:sy n="60" d="100"/>
        </p:scale>
        <p:origin x="48" y="566"/>
      </p:cViewPr>
      <p:guideLst>
        <p:guide orient="horz" pos="96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2962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6351E0-75C2-F78F-6F06-0F211A8AF7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71E-FE39-E10C-DAF7-2B65CE658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83154D9-0033-4954-BFB7-394C6EA44E5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98A75-625D-D541-3A09-32C4730B39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6D68E-3CD2-0081-B5A8-A3B45DCF75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1D1ADCD-1241-4977-80C1-EE2D4E9E1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8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153024D-5FCD-D142-BBE1-7B391F60AD88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inet.com/products/ethernet-switch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Queuing delay varied with time.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 physical distance between your computer and its final destination is one of the primary factors impacting hop times.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Computers with faster connections, such as those with Gigabit Ethernet (GE), will most likely provide faster hops than those with slower connections.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Data is sent over a wireless router shared between several devices, the round-trip times can be slower than for one dedicated to a single computer via an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Inter"/>
                <a:hlinkClick r:id="rId3"/>
              </a:rPr>
              <a:t>Ethernet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 or fiber-optic connection.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There can be an issue with your network setup if the round-trip times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You may notice a drop in network speed. Check your agreement with the ISP.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You notice latency toward the end of the report, the issue is likely with the destination’s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10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632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99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13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14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15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88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9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18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6025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19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3904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20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047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LTPro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9951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22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47802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3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3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4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5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426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7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695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8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3D91EEAC-CFEF-9647-876F-EABC6B8338D7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9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140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aws-said-it-mitigated-a-2-3-tbps-ddos-attack-the-largest-eve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3DD00-4331-9CF0-AFEF-D3DDD484959B}"/>
              </a:ext>
            </a:extLst>
          </p:cNvPr>
          <p:cNvSpPr txBox="1"/>
          <p:nvPr/>
        </p:nvSpPr>
        <p:spPr>
          <a:xfrm>
            <a:off x="2695904" y="1466846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E58B4-9F71-D0D2-0B1E-A95FCE7157CF}"/>
              </a:ext>
            </a:extLst>
          </p:cNvPr>
          <p:cNvSpPr txBox="1"/>
          <p:nvPr/>
        </p:nvSpPr>
        <p:spPr>
          <a:xfrm>
            <a:off x="2695904" y="2715469"/>
            <a:ext cx="5542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A8B0C-5B43-21F0-4C60-D14D92D7B6F9}"/>
              </a:ext>
            </a:extLst>
          </p:cNvPr>
          <p:cNvSpPr txBox="1"/>
          <p:nvPr/>
        </p:nvSpPr>
        <p:spPr>
          <a:xfrm>
            <a:off x="2748456" y="3460921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</p:spTree>
    <p:extLst>
      <p:ext uri="{BB962C8B-B14F-4D97-AF65-F5344CB8AC3E}">
        <p14:creationId xmlns:p14="http://schemas.microsoft.com/office/powerpoint/2010/main" val="284494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4">
            <a:extLst>
              <a:ext uri="{FF2B5EF4-FFF2-40B4-BE49-F238E27FC236}">
                <a16:creationId xmlns:a16="http://schemas.microsoft.com/office/drawing/2014/main" id="{7892B7DA-887D-4048-94A0-6C1A0FF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95" y="228297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 cs-gw (128.119.240.254)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  border1-rt-fa5-1-0.gw.umass.edu (128.119.3.145)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  cht-vbns.gw.umass.edu (128.119.3.130)  6 ms 5 ms 5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  jn1-at1-0-0-19.wor.vbns.net (204.147.132.129)  16 ms 11 ms 13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  jn1-so7-0-0-0.wae.vbns.net (204.147.136.136)  21 ms 18 ms 18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  abilene-vbns.abilene.ucaid.edu (198.32.11.9)  22 ms  18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  nycm-wash.abilene.ucaid.edu (198.32.8.46)  22 ms  22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  62.40.103.253 (62.40.103.253)  104 ms 109 ms 106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9  de2-1.de1.de.geant.net (62.40.96.129)  109 ms 102 ms 104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  de.fr1.fr.geant.net (62.40.96.50)  113 ms 121 ms 114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  renater-gw.fr1.fr.geant.net (62.40.103.54)  112 ms  114 ms  112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12  nio-n2.cssi.renater.fr (193.51.206.13)  111 ms  114 ms  116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13  nice.cssi.renater.fr (195.220.98.102)  123 ms  125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14  r3t2-nice.cssi.renater.fr (195.220.98.110)  126 ms  126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15  eurecom-valbonne.r3t2.ft.net (193.48.50.54)  135 ms  128 ms  133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  194.214.211.25 (194.214.211.25)  126 ms  128 ms  126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17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18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  fantasia.eurecom.fr (193.55.113.142)  132 ms  128 ms  136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ms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gaia.cs.umass.edu to www.eurecom.fr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257" y="6194102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Do some traceroutes from exotic countries at www.traceroute.org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6D7C8-597D-9743-AF6B-834300DFF928}"/>
              </a:ext>
            </a:extLst>
          </p:cNvPr>
          <p:cNvGrpSpPr/>
          <p:nvPr/>
        </p:nvGrpSpPr>
        <p:grpSpPr>
          <a:xfrm>
            <a:off x="2464209" y="5464534"/>
            <a:ext cx="7293694" cy="400110"/>
            <a:chOff x="2464209" y="5464534"/>
            <a:chExt cx="7293694" cy="400110"/>
          </a:xfrm>
        </p:grpSpPr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417C0065-CF59-F04B-A2B4-24B98D2D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403" y="5464534"/>
              <a:ext cx="6286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945742-6EAA-EB4A-8286-39E21864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209" y="5590849"/>
              <a:ext cx="100719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7CFBCC-5D80-154D-AFE4-84B6F3DE8CD2}"/>
              </a:ext>
            </a:extLst>
          </p:cNvPr>
          <p:cNvGrpSpPr/>
          <p:nvPr/>
        </p:nvGrpSpPr>
        <p:grpSpPr>
          <a:xfrm>
            <a:off x="1915886" y="1596610"/>
            <a:ext cx="9454526" cy="899847"/>
            <a:chOff x="1915886" y="1596610"/>
            <a:chExt cx="9454526" cy="899847"/>
          </a:xfrm>
        </p:grpSpPr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id="{7FD28BA9-B712-134B-86AC-CFCC39EB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162" y="1596610"/>
              <a:ext cx="5937250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 from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gaia.cs.umass.edu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cs-gw.cs.umass.edu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F1026D73-2E6E-CF45-8EF3-ADEA186C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508" y="1909915"/>
              <a:ext cx="671512" cy="4127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2DB0FD1B-3421-FB44-A67B-6CAF879C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258" y="1898803"/>
              <a:ext cx="139700" cy="40481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B675A34D-78B1-1642-8329-2219BE43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195" y="1908328"/>
              <a:ext cx="366713" cy="3905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6CE76B-0913-694C-A88F-94E62A67C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2020" y="1908328"/>
              <a:ext cx="51201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0459DB-9FBC-AA43-AD0D-E4EC703C0CD5}"/>
                </a:ext>
              </a:extLst>
            </p:cNvPr>
            <p:cNvSpPr/>
            <p:nvPr/>
          </p:nvSpPr>
          <p:spPr>
            <a:xfrm>
              <a:off x="1915886" y="2307771"/>
              <a:ext cx="638628" cy="18868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48766B-8BD7-5447-A58F-0580BF2517D6}"/>
              </a:ext>
            </a:extLst>
          </p:cNvPr>
          <p:cNvGrpSpPr/>
          <p:nvPr/>
        </p:nvGrpSpPr>
        <p:grpSpPr>
          <a:xfrm>
            <a:off x="1959429" y="2305498"/>
            <a:ext cx="10306229" cy="617861"/>
            <a:chOff x="1959429" y="2305498"/>
            <a:chExt cx="10306229" cy="617861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3C3101AA-04AC-604D-B1DD-586ADCDA2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566" y="2305498"/>
              <a:ext cx="4086092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border1-rt-fa5-1-0.gw.umass.edu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44341-821E-C445-8967-E53F584FFF2F}"/>
                </a:ext>
              </a:extLst>
            </p:cNvPr>
            <p:cNvCxnSpPr/>
            <p:nvPr/>
          </p:nvCxnSpPr>
          <p:spPr>
            <a:xfrm flipH="1">
              <a:off x="8136140" y="2591761"/>
              <a:ext cx="73896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106E5-CEC9-5B4C-9D96-768239ACF3F9}"/>
                </a:ext>
              </a:extLst>
            </p:cNvPr>
            <p:cNvSpPr/>
            <p:nvPr/>
          </p:nvSpPr>
          <p:spPr>
            <a:xfrm>
              <a:off x="1959429" y="2525486"/>
              <a:ext cx="2975428" cy="1596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3B100-C8EC-E14F-A08F-A5227BBD8A75}"/>
              </a:ext>
            </a:extLst>
          </p:cNvPr>
          <p:cNvGrpSpPr/>
          <p:nvPr/>
        </p:nvGrpSpPr>
        <p:grpSpPr>
          <a:xfrm>
            <a:off x="7402286" y="3857537"/>
            <a:ext cx="4427559" cy="617861"/>
            <a:chOff x="7046686" y="4088438"/>
            <a:chExt cx="4427559" cy="6178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9EA44-D208-F546-BC48-10986246EF9A}"/>
                </a:ext>
              </a:extLst>
            </p:cNvPr>
            <p:cNvGrpSpPr/>
            <p:nvPr/>
          </p:nvGrpSpPr>
          <p:grpSpPr>
            <a:xfrm>
              <a:off x="8136140" y="4088438"/>
              <a:ext cx="3338105" cy="617861"/>
              <a:chOff x="8136140" y="4088438"/>
              <a:chExt cx="3338105" cy="617861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461E9B9B-D89F-E045-903F-E4B91E6B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1045" y="4088438"/>
                <a:ext cx="2743200" cy="61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looks like delays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decrease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! Why?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B545969-F2B6-3640-A5C7-754982F63617}"/>
                  </a:ext>
                </a:extLst>
              </p:cNvPr>
              <p:cNvCxnSpPr/>
              <p:nvPr/>
            </p:nvCxnSpPr>
            <p:spPr>
              <a:xfrm flipH="1">
                <a:off x="8136140" y="4381712"/>
                <a:ext cx="7389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D5D0FA-CF95-C647-8691-03423CEA1D6E}"/>
                </a:ext>
              </a:extLst>
            </p:cNvPr>
            <p:cNvSpPr/>
            <p:nvPr/>
          </p:nvSpPr>
          <p:spPr>
            <a:xfrm>
              <a:off x="7402286" y="4223657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422DF4-E50E-8C4F-8EDF-EA4A3399E21E}"/>
                </a:ext>
              </a:extLst>
            </p:cNvPr>
            <p:cNvSpPr/>
            <p:nvPr/>
          </p:nvSpPr>
          <p:spPr>
            <a:xfrm>
              <a:off x="7046686" y="4419600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6E80E2-2107-5945-8AA3-407451B7E60F}"/>
              </a:ext>
            </a:extLst>
          </p:cNvPr>
          <p:cNvGrpSpPr/>
          <p:nvPr/>
        </p:nvGrpSpPr>
        <p:grpSpPr>
          <a:xfrm>
            <a:off x="1937658" y="3381528"/>
            <a:ext cx="8901587" cy="508300"/>
            <a:chOff x="1937658" y="3381528"/>
            <a:chExt cx="8901587" cy="5083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BE253E-6EA1-BB4E-8BF0-19C339C404C1}"/>
                </a:ext>
              </a:extLst>
            </p:cNvPr>
            <p:cNvGrpSpPr/>
            <p:nvPr/>
          </p:nvGrpSpPr>
          <p:grpSpPr>
            <a:xfrm>
              <a:off x="1937658" y="3381528"/>
              <a:ext cx="8901587" cy="460375"/>
              <a:chOff x="1937658" y="3381528"/>
              <a:chExt cx="8901587" cy="460375"/>
            </a:xfrm>
          </p:grpSpPr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D3347813-BBD3-9B4D-B4C4-CAF563726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1470" y="3595840"/>
                <a:ext cx="1012825" cy="246063"/>
              </a:xfrm>
              <a:custGeom>
                <a:avLst/>
                <a:gdLst>
                  <a:gd name="T0" fmla="*/ 2147483647 w 638"/>
                  <a:gd name="T1" fmla="*/ 0 h 155"/>
                  <a:gd name="T2" fmla="*/ 2147483647 w 638"/>
                  <a:gd name="T3" fmla="*/ 2147483647 h 155"/>
                  <a:gd name="T4" fmla="*/ 2147483647 w 638"/>
                  <a:gd name="T5" fmla="*/ 2147483647 h 155"/>
                  <a:gd name="T6" fmla="*/ 2147483647 w 638"/>
                  <a:gd name="T7" fmla="*/ 2147483647 h 155"/>
                  <a:gd name="T8" fmla="*/ 0 w 638"/>
                  <a:gd name="T9" fmla="*/ 2147483647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155"/>
                  <a:gd name="T17" fmla="*/ 638 w 638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155">
                    <a:moveTo>
                      <a:pt x="593" y="0"/>
                    </a:moveTo>
                    <a:cubicBezTo>
                      <a:pt x="607" y="9"/>
                      <a:pt x="621" y="18"/>
                      <a:pt x="623" y="38"/>
                    </a:cubicBezTo>
                    <a:cubicBezTo>
                      <a:pt x="625" y="58"/>
                      <a:pt x="638" y="104"/>
                      <a:pt x="608" y="123"/>
                    </a:cubicBezTo>
                    <a:cubicBezTo>
                      <a:pt x="578" y="142"/>
                      <a:pt x="547" y="153"/>
                      <a:pt x="446" y="154"/>
                    </a:cubicBezTo>
                    <a:cubicBezTo>
                      <a:pt x="345" y="155"/>
                      <a:pt x="72" y="133"/>
                      <a:pt x="0" y="130"/>
                    </a:cubicBezTo>
                  </a:path>
                </a:pathLst>
              </a:cu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id="{36225CEE-E8B5-D342-87EF-CF5AADE63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6045" y="3381528"/>
                <a:ext cx="2743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trans-oceanic link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EDFBE5-9FAF-5841-909F-D0F941024CFF}"/>
                  </a:ext>
                </a:extLst>
              </p:cNvPr>
              <p:cNvSpPr/>
              <p:nvPr/>
            </p:nvSpPr>
            <p:spPr>
              <a:xfrm>
                <a:off x="1937658" y="3519717"/>
                <a:ext cx="2750456" cy="12337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AAD3ED-1CE9-2F41-9A86-B86A45BB3764}"/>
                  </a:ext>
                </a:extLst>
              </p:cNvPr>
              <p:cNvSpPr/>
              <p:nvPr/>
            </p:nvSpPr>
            <p:spPr>
              <a:xfrm>
                <a:off x="2002973" y="3686630"/>
                <a:ext cx="1306284" cy="145141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12C0CA-EC0F-6646-B05E-6CF824061878}"/>
                </a:ext>
              </a:extLst>
            </p:cNvPr>
            <p:cNvSpPr/>
            <p:nvPr/>
          </p:nvSpPr>
          <p:spPr>
            <a:xfrm>
              <a:off x="7315200" y="3468914"/>
              <a:ext cx="667657" cy="2032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B3651B-4FF4-7D4B-9806-691B5A2E72B0}"/>
                </a:ext>
              </a:extLst>
            </p:cNvPr>
            <p:cNvSpPr/>
            <p:nvPr/>
          </p:nvSpPr>
          <p:spPr>
            <a:xfrm>
              <a:off x="6320972" y="3679371"/>
              <a:ext cx="776514" cy="2104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1DA8-7077-B5D6-75BB-A30983DF7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9AE624F-6422-5A09-A6F8-8E1AC121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62" y="41620"/>
            <a:ext cx="10515600" cy="500653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“Real” Internet delays and routes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8A710-D5A8-0F7E-F207-A28B1489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8DDCB-8537-ACC2-473B-523214CF75B4}"/>
              </a:ext>
            </a:extLst>
          </p:cNvPr>
          <p:cNvSpPr txBox="1"/>
          <p:nvPr/>
        </p:nvSpPr>
        <p:spPr>
          <a:xfrm>
            <a:off x="684870" y="1425301"/>
            <a:ext cx="104877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To run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Traceroute 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on a Mac or Linux system, do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Open up an instance of Terminal.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Type in the phrase “traceroute [hostname]” and press enter.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On a Windows system, you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Go to the Start menu.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Select Run.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Type in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cmd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” and then hit “OK.” This initiates a command prompt.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Type in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tracert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[hostname]” and press enter.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CA49E-6D8F-A447-61A7-074BCA0AC6BD}"/>
              </a:ext>
            </a:extLst>
          </p:cNvPr>
          <p:cNvSpPr txBox="1"/>
          <p:nvPr/>
        </p:nvSpPr>
        <p:spPr>
          <a:xfrm>
            <a:off x="362415" y="105266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“Real” Internet delays and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0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74" y="23496"/>
            <a:ext cx="10515600" cy="53690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Packet loss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10DB7-9014-FA35-882B-8F009B4F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39" y="49786"/>
            <a:ext cx="10515600" cy="469036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Throughput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04FD5-D764-639F-0FB4-62D089BDC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A74B0-4F90-3AF2-D3B5-724E5C2EB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77" y="65515"/>
            <a:ext cx="10515600" cy="441240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Throughput: network scenario</a:t>
            </a: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sp>
        <p:nvSpPr>
          <p:cNvPr id="648" name="Rectangle 523">
            <a:extLst>
              <a:ext uri="{FF2B5EF4-FFF2-40B4-BE49-F238E27FC236}">
                <a16:creationId xmlns:a16="http://schemas.microsoft.com/office/drawing/2014/main" id="{17573379-BEF3-6842-92C8-C7C11E0F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336" y="1491893"/>
            <a:ext cx="45227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per-connection end-end throughput: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min(R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,R/10)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practice: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or </a:t>
            </a: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32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often bottleneck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12BAE-2818-F222-D2E8-17F12BE2F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91" y="37222"/>
            <a:ext cx="10515600" cy="493696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cs typeface="Calibri" panose="020F0502020204030204" pitchFamily="34" charset="0"/>
              </a:rPr>
              <a:t>Chapter 1: roadmap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FFC501E-6C14-2746-BB7D-C3901811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6152A-7A8C-9621-819C-3ADB802C9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3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29" y="77941"/>
            <a:ext cx="10515600" cy="428012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Network security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Internet not originally designed with (much) security in mind</a:t>
            </a:r>
          </a:p>
          <a:p>
            <a:pPr marL="682625" lvl="1" indent="-225425"/>
            <a:r>
              <a:rPr lang="en-US" altLang="en-US" sz="2800" i="1" dirty="0">
                <a:ea typeface="Arial" panose="020B0604020202020204" pitchFamily="34" charset="0"/>
              </a:rPr>
              <a:t>original vision: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a group of mutually trusting users attached to a transparent network” </a:t>
            </a:r>
            <a:r>
              <a:rPr lang="en-US" altLang="ja-JP" sz="2800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Internet protocol designers playing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catch-up”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security considerations in all layers!</a:t>
            </a:r>
          </a:p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 now need to think about: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bad guys can attack computer networks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we can defend networks against attacks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to design architectures that are immune to attacks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4104-E518-0483-6891-EC3765736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not originally designed with (much) security in mind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original vision: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group of mutually trusting users attached to a transparent network”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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Internet protocol designers playing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catch-up”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security considerations in all layers!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 now need to think about: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bad guys can attack computer networks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we can defend networks against attacks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to design architectures that are immune to attacks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03C96-C749-177A-56C3-08D8CA5A2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CE2562-5A8F-0474-6C39-BD5E6D66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29" y="77941"/>
            <a:ext cx="10515600" cy="428012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Network security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68464"/>
            <a:ext cx="10515600" cy="455688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Bad guys: packet interception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sniffing”: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broadcast media (shared Ethernet, wireless)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promiscuous network interface reads/records all packets (e.g., including passwords!) passing by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4103" y="3398264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59028" y="4133276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91128" y="4003101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778" y="4525389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2828" y="5236589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03" y="34220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040" y="4885751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215" y="3399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D72FA-76CB-8443-8D46-D1C4AD6D2B36}"/>
              </a:ext>
            </a:extLst>
          </p:cNvPr>
          <p:cNvGrpSpPr/>
          <p:nvPr/>
        </p:nvGrpSpPr>
        <p:grpSpPr>
          <a:xfrm>
            <a:off x="5156078" y="4004689"/>
            <a:ext cx="2635250" cy="984250"/>
            <a:chOff x="5156078" y="4004689"/>
            <a:chExt cx="2635250" cy="984250"/>
          </a:xfrm>
        </p:grpSpPr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3A21CC14-2FFD-1443-8AD6-ED95C8906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828" y="4652389"/>
              <a:ext cx="2295525" cy="336550"/>
              <a:chOff x="2418" y="3342"/>
              <a:chExt cx="1446" cy="212"/>
            </a:xfrm>
          </p:grpSpPr>
          <p:sp>
            <p:nvSpPr>
              <p:cNvPr id="18" name="Rectangle 51">
                <a:extLst>
                  <a:ext uri="{FF2B5EF4-FFF2-40B4-BE49-F238E27FC236}">
                    <a16:creationId xmlns:a16="http://schemas.microsoft.com/office/drawing/2014/main" id="{FFA22DC9-8002-804E-BEF5-0AD6BF292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Line 52">
                <a:extLst>
                  <a:ext uri="{FF2B5EF4-FFF2-40B4-BE49-F238E27FC236}">
                    <a16:creationId xmlns:a16="http://schemas.microsoft.com/office/drawing/2014/main" id="{C5FFC7EF-F96B-754E-966C-1FA050A7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Line 53">
                <a:extLst>
                  <a:ext uri="{FF2B5EF4-FFF2-40B4-BE49-F238E27FC236}">
                    <a16:creationId xmlns:a16="http://schemas.microsoft.com/office/drawing/2014/main" id="{A20E5390-7423-1C4D-BCD6-93295C926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Line 54">
                <a:extLst>
                  <a:ext uri="{FF2B5EF4-FFF2-40B4-BE49-F238E27FC236}">
                    <a16:creationId xmlns:a16="http://schemas.microsoft.com/office/drawing/2014/main" id="{34698107-E0D4-2D40-8BD4-A07EF85A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 Box 55">
                <a:extLst>
                  <a:ext uri="{FF2B5EF4-FFF2-40B4-BE49-F238E27FC236}">
                    <a16:creationId xmlns:a16="http://schemas.microsoft.com/office/drawing/2014/main" id="{3034D655-D1DA-884B-85A3-B43DDCA03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BCF74F8F-5676-9347-82B3-E439D97B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078" y="4607939"/>
              <a:ext cx="2635250" cy="241300"/>
            </a:xfrm>
            <a:custGeom>
              <a:avLst/>
              <a:gdLst>
                <a:gd name="T0" fmla="*/ 2147483647 w 1660"/>
                <a:gd name="T1" fmla="*/ 2147483647 h 152"/>
                <a:gd name="T2" fmla="*/ 2147483647 w 1660"/>
                <a:gd name="T3" fmla="*/ 0 h 152"/>
                <a:gd name="T4" fmla="*/ 0 w 1660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1660"/>
                <a:gd name="T10" fmla="*/ 0 h 152"/>
                <a:gd name="T11" fmla="*/ 1660 w 16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152">
                  <a:moveTo>
                    <a:pt x="1660" y="152"/>
                  </a:moveTo>
                  <a:lnTo>
                    <a:pt x="1660" y="0"/>
                  </a:lnTo>
                  <a:lnTo>
                    <a:pt x="0" y="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57">
              <a:extLst>
                <a:ext uri="{FF2B5EF4-FFF2-40B4-BE49-F238E27FC236}">
                  <a16:creationId xmlns:a16="http://schemas.microsoft.com/office/drawing/2014/main" id="{218F3DFE-62E8-1C42-A997-A9615361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078" y="4004689"/>
              <a:ext cx="0" cy="6032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0" y="3466526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84403" y="3460176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77028" y="4777801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54353" y="4784334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8FC6-790C-B9D6-3ED5-6A5DF3789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84" y="49786"/>
            <a:ext cx="10515600" cy="472675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cs typeface="Calibri" panose="020F0502020204030204" pitchFamily="34" charset="0"/>
              </a:rPr>
              <a:t>Chapter 1: roadmap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449A3FFD-17A5-3548-87D2-0D98917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011C4-F2F3-A506-43E3-C352C6D7A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61" y="131554"/>
            <a:ext cx="10515600" cy="409464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Bad guys:  fake identity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909" y="1560282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spoofing: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injection of packet with false source address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50455" y="3016127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45380" y="3751139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77480" y="3620964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0130" y="4143252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9180" y="4854452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455" y="303993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392" y="4503614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67" y="301771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2" y="3084389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70755" y="3078039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63380" y="4395664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40705" y="4402197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E516A-DB7A-FB49-88E0-3F932755EEE9}"/>
              </a:ext>
            </a:extLst>
          </p:cNvPr>
          <p:cNvGrpSpPr/>
          <p:nvPr/>
        </p:nvGrpSpPr>
        <p:grpSpPr>
          <a:xfrm>
            <a:off x="3280164" y="3584927"/>
            <a:ext cx="2967038" cy="819150"/>
            <a:chOff x="3293812" y="3967064"/>
            <a:chExt cx="2967038" cy="819150"/>
          </a:xfrm>
        </p:grpSpPr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31E2CC4C-34A2-A74C-B65A-214EFD240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812" y="3967064"/>
              <a:ext cx="2967038" cy="704850"/>
            </a:xfrm>
            <a:custGeom>
              <a:avLst/>
              <a:gdLst>
                <a:gd name="T0" fmla="*/ 2147483647 w 1869"/>
                <a:gd name="T1" fmla="*/ 0 h 444"/>
                <a:gd name="T2" fmla="*/ 2147483647 w 1869"/>
                <a:gd name="T3" fmla="*/ 2147483647 h 444"/>
                <a:gd name="T4" fmla="*/ 0 w 1869"/>
                <a:gd name="T5" fmla="*/ 2147483647 h 444"/>
                <a:gd name="T6" fmla="*/ 0 60000 65536"/>
                <a:gd name="T7" fmla="*/ 0 60000 65536"/>
                <a:gd name="T8" fmla="*/ 0 60000 65536"/>
                <a:gd name="T9" fmla="*/ 0 w 1869"/>
                <a:gd name="T10" fmla="*/ 0 h 444"/>
                <a:gd name="T11" fmla="*/ 1869 w 1869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" h="444">
                  <a:moveTo>
                    <a:pt x="1869" y="0"/>
                  </a:moveTo>
                  <a:lnTo>
                    <a:pt x="1869" y="444"/>
                  </a:lnTo>
                  <a:lnTo>
                    <a:pt x="0" y="44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8">
              <a:extLst>
                <a:ext uri="{FF2B5EF4-FFF2-40B4-BE49-F238E27FC236}">
                  <a16:creationId xmlns:a16="http://schemas.microsoft.com/office/drawing/2014/main" id="{9CEF9F64-861C-7C4C-8594-4DC43481E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537" y="4449664"/>
              <a:ext cx="2295525" cy="336550"/>
              <a:chOff x="2418" y="3342"/>
              <a:chExt cx="1446" cy="212"/>
            </a:xfrm>
          </p:grpSpPr>
          <p:sp>
            <p:nvSpPr>
              <p:cNvPr id="74" name="Rectangle 79">
                <a:extLst>
                  <a:ext uri="{FF2B5EF4-FFF2-40B4-BE49-F238E27FC236}">
                    <a16:creationId xmlns:a16="http://schemas.microsoft.com/office/drawing/2014/main" id="{A1E49101-6F18-CB48-8EBB-03B456FE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Line 80">
                <a:extLst>
                  <a:ext uri="{FF2B5EF4-FFF2-40B4-BE49-F238E27FC236}">
                    <a16:creationId xmlns:a16="http://schemas.microsoft.com/office/drawing/2014/main" id="{61144F55-A889-914E-A5B8-46BB6DF4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Line 81">
                <a:extLst>
                  <a:ext uri="{FF2B5EF4-FFF2-40B4-BE49-F238E27FC236}">
                    <a16:creationId xmlns:a16="http://schemas.microsoft.com/office/drawing/2014/main" id="{352FD75E-78ED-5D49-88CB-67A89ED5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F00A1AE7-75BA-9F41-9557-FF2EC164D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83">
                <a:extLst>
                  <a:ext uri="{FF2B5EF4-FFF2-40B4-BE49-F238E27FC236}">
                    <a16:creationId xmlns:a16="http://schemas.microsoft.com/office/drawing/2014/main" id="{581B7D01-7767-D64C-AA40-D460CE752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800A2-3965-D792-801E-D563F6EFF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45" y="80149"/>
            <a:ext cx="10515600" cy="417085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Bad guys: denial of service</a:t>
            </a:r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5671BF31-8345-4A47-A6EE-F59651ABF1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46011" y="3759781"/>
            <a:ext cx="735012" cy="681037"/>
            <a:chOff x="-44" y="1473"/>
            <a:chExt cx="981" cy="1105"/>
          </a:xfrm>
        </p:grpSpPr>
        <p:pic>
          <p:nvPicPr>
            <p:cNvPr id="7" name="Picture 132" descr="desktop_computer_stylized_medium">
              <a:extLst>
                <a:ext uri="{FF2B5EF4-FFF2-40B4-BE49-F238E27FC236}">
                  <a16:creationId xmlns:a16="http://schemas.microsoft.com/office/drawing/2014/main" id="{CF849B20-A34D-E044-9DF7-A03B28E7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133">
              <a:extLst>
                <a:ext uri="{FF2B5EF4-FFF2-40B4-BE49-F238E27FC236}">
                  <a16:creationId xmlns:a16="http://schemas.microsoft.com/office/drawing/2014/main" id="{F87F7675-3615-BE4C-BECA-BC2EB60FE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186">
            <a:extLst>
              <a:ext uri="{FF2B5EF4-FFF2-40B4-BE49-F238E27FC236}">
                <a16:creationId xmlns:a16="http://schemas.microsoft.com/office/drawing/2014/main" id="{A485E3ED-561D-B445-816D-36AEBD4DCE66}"/>
              </a:ext>
            </a:extLst>
          </p:cNvPr>
          <p:cNvGrpSpPr>
            <a:grpSpLocks/>
          </p:cNvGrpSpPr>
          <p:nvPr/>
        </p:nvGrpSpPr>
        <p:grpSpPr bwMode="auto">
          <a:xfrm>
            <a:off x="8087348" y="4002668"/>
            <a:ext cx="831850" cy="1260475"/>
            <a:chOff x="5069" y="1396"/>
            <a:chExt cx="524" cy="794"/>
          </a:xfrm>
        </p:grpSpPr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52895BB-2B09-1C42-9FBA-A9EA9F58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target</a:t>
              </a:r>
            </a:p>
          </p:txBody>
        </p:sp>
        <p:grpSp>
          <p:nvGrpSpPr>
            <p:cNvPr id="11" name="Group 153">
              <a:extLst>
                <a:ext uri="{FF2B5EF4-FFF2-40B4-BE49-F238E27FC236}">
                  <a16:creationId xmlns:a16="http://schemas.microsoft.com/office/drawing/2014/main" id="{2102AA82-D8E7-4149-9FC5-0E55B9687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2" name="Freeform 154">
                <a:extLst>
                  <a:ext uri="{FF2B5EF4-FFF2-40B4-BE49-F238E27FC236}">
                    <a16:creationId xmlns:a16="http://schemas.microsoft.com/office/drawing/2014/main" id="{4ABA3590-788E-A640-8340-D6788D8A7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A5EDD97-668D-144C-8C2C-961823730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Freeform 156">
                <a:extLst>
                  <a:ext uri="{FF2B5EF4-FFF2-40B4-BE49-F238E27FC236}">
                    <a16:creationId xmlns:a16="http://schemas.microsoft.com/office/drawing/2014/main" id="{2D62D25E-0524-B641-AAD0-241CA458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57">
                <a:extLst>
                  <a:ext uri="{FF2B5EF4-FFF2-40B4-BE49-F238E27FC236}">
                    <a16:creationId xmlns:a16="http://schemas.microsoft.com/office/drawing/2014/main" id="{2A48AA36-9069-1545-BFAF-1DE1C7CB8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8">
                <a:extLst>
                  <a:ext uri="{FF2B5EF4-FFF2-40B4-BE49-F238E27FC236}">
                    <a16:creationId xmlns:a16="http://schemas.microsoft.com/office/drawing/2014/main" id="{C46736B1-4F91-F541-8A78-57B6CCE4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" name="Group 159">
                <a:extLst>
                  <a:ext uri="{FF2B5EF4-FFF2-40B4-BE49-F238E27FC236}">
                    <a16:creationId xmlns:a16="http://schemas.microsoft.com/office/drawing/2014/main" id="{58A0138B-7FFC-CD44-9B9E-6FB82DDE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" name="AutoShape 160">
                  <a:extLst>
                    <a:ext uri="{FF2B5EF4-FFF2-40B4-BE49-F238E27FC236}">
                      <a16:creationId xmlns:a16="http://schemas.microsoft.com/office/drawing/2014/main" id="{A5FEEE84-EB21-BF47-A4F6-1E0F680B8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" name="AutoShape 161">
                  <a:extLst>
                    <a:ext uri="{FF2B5EF4-FFF2-40B4-BE49-F238E27FC236}">
                      <a16:creationId xmlns:a16="http://schemas.microsoft.com/office/drawing/2014/main" id="{C8123062-722F-A642-9F03-DDE66E9B5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" name="Rectangle 162">
                <a:extLst>
                  <a:ext uri="{FF2B5EF4-FFF2-40B4-BE49-F238E27FC236}">
                    <a16:creationId xmlns:a16="http://schemas.microsoft.com/office/drawing/2014/main" id="{C9020AB0-B17D-CB4F-A9B5-99244FB3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0" name="Group 163">
                <a:extLst>
                  <a:ext uri="{FF2B5EF4-FFF2-40B4-BE49-F238E27FC236}">
                    <a16:creationId xmlns:a16="http://schemas.microsoft.com/office/drawing/2014/main" id="{CE1259C3-A2E3-0149-B586-E73AACF0B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" name="AutoShape 164">
                  <a:extLst>
                    <a:ext uri="{FF2B5EF4-FFF2-40B4-BE49-F238E27FC236}">
                      <a16:creationId xmlns:a16="http://schemas.microsoft.com/office/drawing/2014/main" id="{D86524F2-6B03-3146-93C7-EA6450B7C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AutoShape 165">
                  <a:extLst>
                    <a:ext uri="{FF2B5EF4-FFF2-40B4-BE49-F238E27FC236}">
                      <a16:creationId xmlns:a16="http://schemas.microsoft.com/office/drawing/2014/main" id="{6476B1C6-56E6-5B4A-8EB5-AE9CB166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" name="Rectangle 166">
                <a:extLst>
                  <a:ext uri="{FF2B5EF4-FFF2-40B4-BE49-F238E27FC236}">
                    <a16:creationId xmlns:a16="http://schemas.microsoft.com/office/drawing/2014/main" id="{19AC0D5F-2746-3944-A6FE-00A27A7A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51C0D0C0-5DDE-2749-8E54-4F5D8BBC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68">
                <a:extLst>
                  <a:ext uri="{FF2B5EF4-FFF2-40B4-BE49-F238E27FC236}">
                    <a16:creationId xmlns:a16="http://schemas.microsoft.com/office/drawing/2014/main" id="{2835C54C-E01E-FF41-8541-1761149C6D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" name="AutoShape 169">
                  <a:extLst>
                    <a:ext uri="{FF2B5EF4-FFF2-40B4-BE49-F238E27FC236}">
                      <a16:creationId xmlns:a16="http://schemas.microsoft.com/office/drawing/2014/main" id="{C174DDB7-5793-FE4E-9850-1A7EE0976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" name="AutoShape 170">
                  <a:extLst>
                    <a:ext uri="{FF2B5EF4-FFF2-40B4-BE49-F238E27FC236}">
                      <a16:creationId xmlns:a16="http://schemas.microsoft.com/office/drawing/2014/main" id="{CD6C8529-D6B3-AB49-AAC4-D6272A047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Freeform 171">
                <a:extLst>
                  <a:ext uri="{FF2B5EF4-FFF2-40B4-BE49-F238E27FC236}">
                    <a16:creationId xmlns:a16="http://schemas.microsoft.com/office/drawing/2014/main" id="{2368CE90-8A8A-B34E-A754-54A2CDC4D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172">
                <a:extLst>
                  <a:ext uri="{FF2B5EF4-FFF2-40B4-BE49-F238E27FC236}">
                    <a16:creationId xmlns:a16="http://schemas.microsoft.com/office/drawing/2014/main" id="{6BEBC90B-C3CE-7D4B-BA74-8D2E9FB58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" name="AutoShape 173">
                  <a:extLst>
                    <a:ext uri="{FF2B5EF4-FFF2-40B4-BE49-F238E27FC236}">
                      <a16:creationId xmlns:a16="http://schemas.microsoft.com/office/drawing/2014/main" id="{AC94CA82-E128-0744-B46F-E756D9305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AutoShape 174">
                  <a:extLst>
                    <a:ext uri="{FF2B5EF4-FFF2-40B4-BE49-F238E27FC236}">
                      <a16:creationId xmlns:a16="http://schemas.microsoft.com/office/drawing/2014/main" id="{708F3622-CE87-8044-8A8E-FF1DDA451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" name="Rectangle 175">
                <a:extLst>
                  <a:ext uri="{FF2B5EF4-FFF2-40B4-BE49-F238E27FC236}">
                    <a16:creationId xmlns:a16="http://schemas.microsoft.com/office/drawing/2014/main" id="{3FE17BF0-39BE-F44D-9554-2D4B846E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633D9845-5E25-474E-8BF7-FC1F0BD4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78C34C93-2320-564F-ADFD-350C3AD55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78">
                <a:extLst>
                  <a:ext uri="{FF2B5EF4-FFF2-40B4-BE49-F238E27FC236}">
                    <a16:creationId xmlns:a16="http://schemas.microsoft.com/office/drawing/2014/main" id="{5424D659-B05B-BA43-836D-2FA5040B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79">
                <a:extLst>
                  <a:ext uri="{FF2B5EF4-FFF2-40B4-BE49-F238E27FC236}">
                    <a16:creationId xmlns:a16="http://schemas.microsoft.com/office/drawing/2014/main" id="{901B4BB8-C637-AE40-85D1-E590B5A6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80">
                <a:extLst>
                  <a:ext uri="{FF2B5EF4-FFF2-40B4-BE49-F238E27FC236}">
                    <a16:creationId xmlns:a16="http://schemas.microsoft.com/office/drawing/2014/main" id="{751300FB-CBCE-FB4E-84C9-1F416945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AutoShape 181">
                <a:extLst>
                  <a:ext uri="{FF2B5EF4-FFF2-40B4-BE49-F238E27FC236}">
                    <a16:creationId xmlns:a16="http://schemas.microsoft.com/office/drawing/2014/main" id="{14F80730-26F5-7849-BE0D-295114CE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Oval 182">
                <a:extLst>
                  <a:ext uri="{FF2B5EF4-FFF2-40B4-BE49-F238E27FC236}">
                    <a16:creationId xmlns:a16="http://schemas.microsoft.com/office/drawing/2014/main" id="{754B8C0E-A673-B848-BF9B-96DC9D86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" name="Oval 183">
                <a:extLst>
                  <a:ext uri="{FF2B5EF4-FFF2-40B4-BE49-F238E27FC236}">
                    <a16:creationId xmlns:a16="http://schemas.microsoft.com/office/drawing/2014/main" id="{0850A2C2-5BDF-8644-B742-A1CE7E13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Oval 184">
                <a:extLst>
                  <a:ext uri="{FF2B5EF4-FFF2-40B4-BE49-F238E27FC236}">
                    <a16:creationId xmlns:a16="http://schemas.microsoft.com/office/drawing/2014/main" id="{542B7A1C-5166-F14C-99EB-9D369CD7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96E57170-1D21-3041-80C5-BCD5BCFE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727345" y="1393213"/>
            <a:ext cx="9863871" cy="152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Denial of Service (DoS):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attackers make resources (server, bandwidth) unavailable to legitimate traffic by overwhelming resource with bogus traffic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CEF91AB4-C999-A54F-97F0-0D764C08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58" y="311685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select target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075D78BA-F2C2-D04E-8588-A73192F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5" y="363596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break into hosts around the network (see botnet)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AutoNum type="arabicPeriod" startAt="2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60933B-2B16-1242-A6CB-2A2E5DF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60" y="4894191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 packets to target from compromised hosts</a:t>
            </a:r>
          </a:p>
        </p:txBody>
      </p:sp>
      <p:grpSp>
        <p:nvGrpSpPr>
          <p:cNvPr id="49" name="Group 152">
            <a:extLst>
              <a:ext uri="{FF2B5EF4-FFF2-40B4-BE49-F238E27FC236}">
                <a16:creationId xmlns:a16="http://schemas.microsoft.com/office/drawing/2014/main" id="{34BB1FB3-F797-CE40-A303-F67D5EA0D714}"/>
              </a:ext>
            </a:extLst>
          </p:cNvPr>
          <p:cNvGrpSpPr>
            <a:grpSpLocks/>
          </p:cNvGrpSpPr>
          <p:nvPr/>
        </p:nvGrpSpPr>
        <p:grpSpPr bwMode="auto">
          <a:xfrm>
            <a:off x="6876086" y="3297818"/>
            <a:ext cx="2720975" cy="2674938"/>
            <a:chOff x="-262" y="2555"/>
            <a:chExt cx="1714" cy="1685"/>
          </a:xfrm>
        </p:grpSpPr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240D789E-07A8-4A47-8526-9F3894E15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8EA69BDD-6834-BA4E-8A9A-CDD3D334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6F7FFC2D-076E-9641-9969-CA6045CBA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66">
              <a:extLst>
                <a:ext uri="{FF2B5EF4-FFF2-40B4-BE49-F238E27FC236}">
                  <a16:creationId xmlns:a16="http://schemas.microsoft.com/office/drawing/2014/main" id="{411EA141-EA1B-9249-AC8C-AEFF840A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2980C73E-B307-9347-B762-286D7DB5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671BC8F5-6316-CD48-97A2-C38DE07E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Line 69">
              <a:extLst>
                <a:ext uri="{FF2B5EF4-FFF2-40B4-BE49-F238E27FC236}">
                  <a16:creationId xmlns:a16="http://schemas.microsoft.com/office/drawing/2014/main" id="{8B7BCBEF-584C-F74E-80E0-8BC296AF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73660B3-2563-1141-BC2A-1820CBC95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Line 71">
              <a:extLst>
                <a:ext uri="{FF2B5EF4-FFF2-40B4-BE49-F238E27FC236}">
                  <a16:creationId xmlns:a16="http://schemas.microsoft.com/office/drawing/2014/main" id="{2AE70CDA-56D3-054F-9B05-C53E40B7A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D3EB0842-476A-254E-83F2-76A01FFE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113">
            <a:extLst>
              <a:ext uri="{FF2B5EF4-FFF2-40B4-BE49-F238E27FC236}">
                <a16:creationId xmlns:a16="http://schemas.microsoft.com/office/drawing/2014/main" id="{10A7333E-A585-D14F-B6DB-52435ACF18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41436" y="2937456"/>
            <a:ext cx="735012" cy="681037"/>
            <a:chOff x="-44" y="1473"/>
            <a:chExt cx="981" cy="1105"/>
          </a:xfrm>
        </p:grpSpPr>
        <p:pic>
          <p:nvPicPr>
            <p:cNvPr id="61" name="Picture 114" descr="desktop_computer_stylized_medium">
              <a:extLst>
                <a:ext uri="{FF2B5EF4-FFF2-40B4-BE49-F238E27FC236}">
                  <a16:creationId xmlns:a16="http://schemas.microsoft.com/office/drawing/2014/main" id="{01147AF7-C025-614C-95B2-DC5DF0AB4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EBCFF3AE-DFA4-114F-8873-ED4B72E8B4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116">
            <a:extLst>
              <a:ext uri="{FF2B5EF4-FFF2-40B4-BE49-F238E27FC236}">
                <a16:creationId xmlns:a16="http://schemas.microsoft.com/office/drawing/2014/main" id="{A679AEDC-8797-7C4C-9512-CC63DE6568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28773" y="3774068"/>
            <a:ext cx="735013" cy="681038"/>
            <a:chOff x="-44" y="1473"/>
            <a:chExt cx="981" cy="1105"/>
          </a:xfrm>
        </p:grpSpPr>
        <p:pic>
          <p:nvPicPr>
            <p:cNvPr id="64" name="Picture 117" descr="desktop_computer_stylized_medium">
              <a:extLst>
                <a:ext uri="{FF2B5EF4-FFF2-40B4-BE49-F238E27FC236}">
                  <a16:creationId xmlns:a16="http://schemas.microsoft.com/office/drawing/2014/main" id="{99C8CCE2-64C9-E548-A809-8ACB9E412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18">
              <a:extLst>
                <a:ext uri="{FF2B5EF4-FFF2-40B4-BE49-F238E27FC236}">
                  <a16:creationId xmlns:a16="http://schemas.microsoft.com/office/drawing/2014/main" id="{FD178B63-073D-904B-AB24-5180E69BD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119">
            <a:extLst>
              <a:ext uri="{FF2B5EF4-FFF2-40B4-BE49-F238E27FC236}">
                <a16:creationId xmlns:a16="http://schemas.microsoft.com/office/drawing/2014/main" id="{A4F38700-463B-DC46-9ECE-001F57B050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87511" y="4475743"/>
            <a:ext cx="735012" cy="681038"/>
            <a:chOff x="-44" y="1473"/>
            <a:chExt cx="981" cy="1105"/>
          </a:xfrm>
        </p:grpSpPr>
        <p:pic>
          <p:nvPicPr>
            <p:cNvPr id="67" name="Picture 120" descr="desktop_computer_stylized_medium">
              <a:extLst>
                <a:ext uri="{FF2B5EF4-FFF2-40B4-BE49-F238E27FC236}">
                  <a16:creationId xmlns:a16="http://schemas.microsoft.com/office/drawing/2014/main" id="{3A3D357D-C23A-4346-93FC-BEE43FD5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1">
              <a:extLst>
                <a:ext uri="{FF2B5EF4-FFF2-40B4-BE49-F238E27FC236}">
                  <a16:creationId xmlns:a16="http://schemas.microsoft.com/office/drawing/2014/main" id="{AB59AC13-2896-E340-8D89-AD696502F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122">
            <a:extLst>
              <a:ext uri="{FF2B5EF4-FFF2-40B4-BE49-F238E27FC236}">
                <a16:creationId xmlns:a16="http://schemas.microsoft.com/office/drawing/2014/main" id="{0D817B4B-4AD3-C14B-AE56-7E65C40EB0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24023" y="5256793"/>
            <a:ext cx="735013" cy="681038"/>
            <a:chOff x="-44" y="1473"/>
            <a:chExt cx="981" cy="1105"/>
          </a:xfrm>
        </p:grpSpPr>
        <p:pic>
          <p:nvPicPr>
            <p:cNvPr id="70" name="Picture 123" descr="desktop_computer_stylized_medium">
              <a:extLst>
                <a:ext uri="{FF2B5EF4-FFF2-40B4-BE49-F238E27FC236}">
                  <a16:creationId xmlns:a16="http://schemas.microsoft.com/office/drawing/2014/main" id="{D67B6E62-62DF-E440-84A6-40CD76C26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4">
              <a:extLst>
                <a:ext uri="{FF2B5EF4-FFF2-40B4-BE49-F238E27FC236}">
                  <a16:creationId xmlns:a16="http://schemas.microsoft.com/office/drawing/2014/main" id="{BFE0D576-BA51-9845-8319-80EBFDCB87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26C51172-8D8D-7A48-AF47-2DEAA12AA6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79411" y="3066043"/>
            <a:ext cx="735012" cy="681038"/>
            <a:chOff x="-44" y="1473"/>
            <a:chExt cx="981" cy="1105"/>
          </a:xfrm>
        </p:grpSpPr>
        <p:pic>
          <p:nvPicPr>
            <p:cNvPr id="73" name="Picture 126" descr="desktop_computer_stylized_medium">
              <a:extLst>
                <a:ext uri="{FF2B5EF4-FFF2-40B4-BE49-F238E27FC236}">
                  <a16:creationId xmlns:a16="http://schemas.microsoft.com/office/drawing/2014/main" id="{69C5B0D9-2504-0549-B400-71295C40B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E974D9F-ACEC-1344-B5C8-FF8AAB7F5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9C958751-0861-8C42-9DE0-5B95FEB2EA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74523" y="3127956"/>
            <a:ext cx="735013" cy="681037"/>
            <a:chOff x="-44" y="1473"/>
            <a:chExt cx="981" cy="1105"/>
          </a:xfrm>
        </p:grpSpPr>
        <p:pic>
          <p:nvPicPr>
            <p:cNvPr id="76" name="Picture 129" descr="desktop_computer_stylized_medium">
              <a:extLst>
                <a:ext uri="{FF2B5EF4-FFF2-40B4-BE49-F238E27FC236}">
                  <a16:creationId xmlns:a16="http://schemas.microsoft.com/office/drawing/2014/main" id="{BAB817CE-0790-2B4E-B65F-A6498BE9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EFC5C2B3-2D8A-6747-B184-076FA411F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134">
            <a:extLst>
              <a:ext uri="{FF2B5EF4-FFF2-40B4-BE49-F238E27FC236}">
                <a16:creationId xmlns:a16="http://schemas.microsoft.com/office/drawing/2014/main" id="{87DE748A-5111-7641-85D8-040FC10E7A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8561" y="3832806"/>
            <a:ext cx="735012" cy="681037"/>
            <a:chOff x="-44" y="1473"/>
            <a:chExt cx="981" cy="1105"/>
          </a:xfrm>
        </p:grpSpPr>
        <p:pic>
          <p:nvPicPr>
            <p:cNvPr id="79" name="Picture 135" descr="desktop_computer_stylized_medium">
              <a:extLst>
                <a:ext uri="{FF2B5EF4-FFF2-40B4-BE49-F238E27FC236}">
                  <a16:creationId xmlns:a16="http://schemas.microsoft.com/office/drawing/2014/main" id="{636D1BB9-AB82-8944-82FF-E59A7BD5E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36">
              <a:extLst>
                <a:ext uri="{FF2B5EF4-FFF2-40B4-BE49-F238E27FC236}">
                  <a16:creationId xmlns:a16="http://schemas.microsoft.com/office/drawing/2014/main" id="{1B6337C3-6A6A-3247-B100-E450F3744E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137">
            <a:extLst>
              <a:ext uri="{FF2B5EF4-FFF2-40B4-BE49-F238E27FC236}">
                <a16:creationId xmlns:a16="http://schemas.microsoft.com/office/drawing/2014/main" id="{7EE5AE12-F723-1844-BF7D-895F4D162F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0386" y="4567818"/>
            <a:ext cx="735012" cy="681038"/>
            <a:chOff x="-44" y="1473"/>
            <a:chExt cx="981" cy="1105"/>
          </a:xfrm>
        </p:grpSpPr>
        <p:pic>
          <p:nvPicPr>
            <p:cNvPr id="82" name="Picture 138" descr="desktop_computer_stylized_medium">
              <a:extLst>
                <a:ext uri="{FF2B5EF4-FFF2-40B4-BE49-F238E27FC236}">
                  <a16:creationId xmlns:a16="http://schemas.microsoft.com/office/drawing/2014/main" id="{66F3AA24-FB01-0448-9AF5-44833FAC7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F76D9B25-D392-6E4A-8438-3E7A671FB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140">
            <a:extLst>
              <a:ext uri="{FF2B5EF4-FFF2-40B4-BE49-F238E27FC236}">
                <a16:creationId xmlns:a16="http://schemas.microsoft.com/office/drawing/2014/main" id="{2D102063-F0AD-F642-9447-16BE27DA91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20611" y="5177418"/>
            <a:ext cx="735012" cy="681038"/>
            <a:chOff x="-44" y="1473"/>
            <a:chExt cx="981" cy="1105"/>
          </a:xfrm>
        </p:grpSpPr>
        <p:pic>
          <p:nvPicPr>
            <p:cNvPr id="85" name="Picture 141" descr="desktop_computer_stylized_medium">
              <a:extLst>
                <a:ext uri="{FF2B5EF4-FFF2-40B4-BE49-F238E27FC236}">
                  <a16:creationId xmlns:a16="http://schemas.microsoft.com/office/drawing/2014/main" id="{D5D011E5-F7A0-DA49-81C5-F47FA6BE6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42">
              <a:extLst>
                <a:ext uri="{FF2B5EF4-FFF2-40B4-BE49-F238E27FC236}">
                  <a16:creationId xmlns:a16="http://schemas.microsoft.com/office/drawing/2014/main" id="{071EB120-A48C-5541-A035-75E75050C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143">
            <a:extLst>
              <a:ext uri="{FF2B5EF4-FFF2-40B4-BE49-F238E27FC236}">
                <a16:creationId xmlns:a16="http://schemas.microsoft.com/office/drawing/2014/main" id="{C3CAAC65-E33C-344E-BA73-EDB94437CA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8273" y="5467931"/>
            <a:ext cx="735013" cy="681037"/>
            <a:chOff x="-44" y="1473"/>
            <a:chExt cx="981" cy="1105"/>
          </a:xfrm>
        </p:grpSpPr>
        <p:pic>
          <p:nvPicPr>
            <p:cNvPr id="88" name="Picture 144" descr="desktop_computer_stylized_medium">
              <a:extLst>
                <a:ext uri="{FF2B5EF4-FFF2-40B4-BE49-F238E27FC236}">
                  <a16:creationId xmlns:a16="http://schemas.microsoft.com/office/drawing/2014/main" id="{FAF13606-284B-D544-8976-8A32823F7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45">
              <a:extLst>
                <a:ext uri="{FF2B5EF4-FFF2-40B4-BE49-F238E27FC236}">
                  <a16:creationId xmlns:a16="http://schemas.microsoft.com/office/drawing/2014/main" id="{591D49EF-BC84-FF48-8AB6-8F0B28E382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46">
            <a:extLst>
              <a:ext uri="{FF2B5EF4-FFF2-40B4-BE49-F238E27FC236}">
                <a16:creationId xmlns:a16="http://schemas.microsoft.com/office/drawing/2014/main" id="{476E2AF9-489F-A04E-A23A-81549329EA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0486" y="5974343"/>
            <a:ext cx="735012" cy="681038"/>
            <a:chOff x="-44" y="1473"/>
            <a:chExt cx="981" cy="1105"/>
          </a:xfrm>
        </p:grpSpPr>
        <p:pic>
          <p:nvPicPr>
            <p:cNvPr id="91" name="Picture 147" descr="desktop_computer_stylized_medium">
              <a:extLst>
                <a:ext uri="{FF2B5EF4-FFF2-40B4-BE49-F238E27FC236}">
                  <a16:creationId xmlns:a16="http://schemas.microsoft.com/office/drawing/2014/main" id="{D31CCA85-16F8-CF40-9FD2-361C58F0C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4B061CF6-50E2-0C4F-8DA2-97A8C0438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149">
            <a:extLst>
              <a:ext uri="{FF2B5EF4-FFF2-40B4-BE49-F238E27FC236}">
                <a16:creationId xmlns:a16="http://schemas.microsoft.com/office/drawing/2014/main" id="{BC019584-C571-0243-9746-D5FAF90498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5023" y="5585406"/>
            <a:ext cx="735013" cy="681037"/>
            <a:chOff x="-44" y="1473"/>
            <a:chExt cx="981" cy="1105"/>
          </a:xfrm>
        </p:grpSpPr>
        <p:pic>
          <p:nvPicPr>
            <p:cNvPr id="94" name="Picture 150" descr="desktop_computer_stylized_medium">
              <a:extLst>
                <a:ext uri="{FF2B5EF4-FFF2-40B4-BE49-F238E27FC236}">
                  <a16:creationId xmlns:a16="http://schemas.microsoft.com/office/drawing/2014/main" id="{008D1F22-90A3-BE4F-BA4C-262C33588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51">
              <a:extLst>
                <a:ext uri="{FF2B5EF4-FFF2-40B4-BE49-F238E27FC236}">
                  <a16:creationId xmlns:a16="http://schemas.microsoft.com/office/drawing/2014/main" id="{87AB5A67-132D-0D48-9235-45C2FC56A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89">
            <a:extLst>
              <a:ext uri="{FF2B5EF4-FFF2-40B4-BE49-F238E27FC236}">
                <a16:creationId xmlns:a16="http://schemas.microsoft.com/office/drawing/2014/main" id="{A6B06288-15F9-FA41-9711-4E4611B1C7A3}"/>
              </a:ext>
            </a:extLst>
          </p:cNvPr>
          <p:cNvGrpSpPr>
            <a:grpSpLocks/>
          </p:cNvGrpSpPr>
          <p:nvPr/>
        </p:nvGrpSpPr>
        <p:grpSpPr bwMode="auto">
          <a:xfrm>
            <a:off x="6383961" y="3005718"/>
            <a:ext cx="3525837" cy="3408363"/>
            <a:chOff x="2920" y="1824"/>
            <a:chExt cx="2221" cy="2147"/>
          </a:xfrm>
        </p:grpSpPr>
        <p:pic>
          <p:nvPicPr>
            <p:cNvPr id="97" name="Picture 7">
              <a:extLst>
                <a:ext uri="{FF2B5EF4-FFF2-40B4-BE49-F238E27FC236}">
                  <a16:creationId xmlns:a16="http://schemas.microsoft.com/office/drawing/2014/main" id="{D8D05F46-329F-7746-A822-2566BD624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54">
              <a:extLst>
                <a:ext uri="{FF2B5EF4-FFF2-40B4-BE49-F238E27FC236}">
                  <a16:creationId xmlns:a16="http://schemas.microsoft.com/office/drawing/2014/main" id="{E0C724BB-6735-2F4C-B320-8B57ABD11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5">
              <a:extLst>
                <a:ext uri="{FF2B5EF4-FFF2-40B4-BE49-F238E27FC236}">
                  <a16:creationId xmlns:a16="http://schemas.microsoft.com/office/drawing/2014/main" id="{43360ABB-D0D2-114B-8A10-C6252849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56">
              <a:extLst>
                <a:ext uri="{FF2B5EF4-FFF2-40B4-BE49-F238E27FC236}">
                  <a16:creationId xmlns:a16="http://schemas.microsoft.com/office/drawing/2014/main" id="{7FEBFDE8-0666-7A45-8B5B-A74E50C0A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57">
              <a:extLst>
                <a:ext uri="{FF2B5EF4-FFF2-40B4-BE49-F238E27FC236}">
                  <a16:creationId xmlns:a16="http://schemas.microsoft.com/office/drawing/2014/main" id="{C1327435-8A3A-3549-A5BE-B588A9776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8">
              <a:extLst>
                <a:ext uri="{FF2B5EF4-FFF2-40B4-BE49-F238E27FC236}">
                  <a16:creationId xmlns:a16="http://schemas.microsoft.com/office/drawing/2014/main" id="{9F15F78D-2BDD-5041-95EA-4372AE320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59">
              <a:extLst>
                <a:ext uri="{FF2B5EF4-FFF2-40B4-BE49-F238E27FC236}">
                  <a16:creationId xmlns:a16="http://schemas.microsoft.com/office/drawing/2014/main" id="{589B9A7E-C72C-3642-8499-4288D926E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0">
              <a:extLst>
                <a:ext uri="{FF2B5EF4-FFF2-40B4-BE49-F238E27FC236}">
                  <a16:creationId xmlns:a16="http://schemas.microsoft.com/office/drawing/2014/main" id="{FB16E4F5-EE33-084D-83BA-FA88374C8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1">
              <a:extLst>
                <a:ext uri="{FF2B5EF4-FFF2-40B4-BE49-F238E27FC236}">
                  <a16:creationId xmlns:a16="http://schemas.microsoft.com/office/drawing/2014/main" id="{72D217B6-6EB5-454E-A6D1-F8907DA44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2">
              <a:extLst>
                <a:ext uri="{FF2B5EF4-FFF2-40B4-BE49-F238E27FC236}">
                  <a16:creationId xmlns:a16="http://schemas.microsoft.com/office/drawing/2014/main" id="{D388E590-7D12-084D-B4AB-9486F64C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5FECD-1C29-879C-7D10-9B6AEA72E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47" grpId="0" autoUpdateAnimBg="0"/>
      <p:bldP spid="4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74" y="76139"/>
            <a:ext cx="10515600" cy="431615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Lines of defense:</a:t>
            </a:r>
          </a:p>
        </p:txBody>
      </p:sp>
      <p:sp>
        <p:nvSpPr>
          <p:cNvPr id="107" name="Rectangle 5">
            <a:extLst>
              <a:ext uri="{FF2B5EF4-FFF2-40B4-BE49-F238E27FC236}">
                <a16:creationId xmlns:a16="http://schemas.microsoft.com/office/drawing/2014/main" id="{D84190AA-4C98-7443-80BC-E0D9833E133B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4892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authentication: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proving you are who you say you are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cellular networks provides hardware identity via SIM card; no such hardware assist in traditional Internet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confidentiality: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encryption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integrity checks: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digital signatures prevent/detect tampering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access restrictions: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password-protected VPNs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firewalls: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specialized “middleboxes” in access and core networks: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off-by-default: filter incoming packets to restrict senders, receivers, applications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detecting/reacting to DOS attacks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08" name="Rectangle 59">
            <a:extLst>
              <a:ext uri="{FF2B5EF4-FFF2-40B4-BE49-F238E27FC236}">
                <a16:creationId xmlns:a16="http://schemas.microsoft.com/office/drawing/2014/main" id="{4B074355-3ACB-6147-AE01-22519F6E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29" y="5934587"/>
            <a:ext cx="10250759" cy="6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lots more on security (throughout, Chapter 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E8CFF-3FF3-65DC-8419-1E6754F8B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3FDA1-5D8C-ED75-66D0-13B407230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5F01F-D281-87F2-4303-0303C8F80089}"/>
              </a:ext>
            </a:extLst>
          </p:cNvPr>
          <p:cNvSpPr txBox="1"/>
          <p:nvPr/>
        </p:nvSpPr>
        <p:spPr>
          <a:xfrm>
            <a:off x="730674" y="1351508"/>
            <a:ext cx="109783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biggest DDoS attack to date took place in September of 2017. The attack targeted Google services and reached a size of 2.54 </a:t>
            </a:r>
            <a:r>
              <a:rPr lang="en-US" sz="2400" dirty="0" err="1"/>
              <a:t>Tbps</a:t>
            </a:r>
            <a:r>
              <a:rPr lang="en-US" sz="2400" dirty="0"/>
              <a:t>. Google Cloud disclosed the attack in October 2020.</a:t>
            </a:r>
          </a:p>
          <a:p>
            <a:endParaRPr lang="en-US" sz="2400" dirty="0"/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AWS reported mitigating a massive DDoS attack</a:t>
            </a:r>
            <a:r>
              <a:rPr lang="en-US" sz="2400" b="0" i="0" dirty="0">
                <a:effectLst/>
                <a:latin typeface="-apple-system"/>
              </a:rPr>
              <a:t> </a:t>
            </a:r>
            <a:r>
              <a:rPr lang="en-US" sz="2400" b="0" i="0" u="none" strike="noStrike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February of 2020</a:t>
            </a:r>
            <a:r>
              <a:rPr lang="en-US" sz="2400" b="0" i="0" u="none" strike="noStrike" dirty="0">
                <a:effectLst/>
                <a:latin typeface="-apple-system"/>
              </a:rPr>
              <a:t> </a:t>
            </a:r>
            <a:r>
              <a:rPr lang="en-US" sz="2400" dirty="0">
                <a:latin typeface="-apple-system"/>
              </a:rPr>
              <a:t>with a peak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incoming traffic at a rate of 2.3 terabits per second 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Tbps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)</a:t>
            </a:r>
          </a:p>
          <a:p>
            <a:endParaRPr lang="en-US" sz="2400" dirty="0">
              <a:solidFill>
                <a:srgbClr val="222222"/>
              </a:solidFill>
              <a:latin typeface="-apple-system"/>
            </a:endParaRPr>
          </a:p>
          <a:p>
            <a:r>
              <a:rPr lang="en-US" sz="2400" dirty="0"/>
              <a:t>February 2018 GitHub DDoS attack,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 This attack reached 1.3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-apple-system"/>
              </a:rPr>
              <a:t>Tbps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-apple-system"/>
              </a:rPr>
              <a:t>, sending packets at a rate of 126.9 million per second.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3FCDDA-0351-7A19-7DC0-2C867847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74" y="76139"/>
            <a:ext cx="10515600" cy="431615"/>
          </a:xfrm>
        </p:spPr>
        <p:txBody>
          <a:bodyPr>
            <a:normAutofit fontScale="90000"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DDOS Examples</a:t>
            </a:r>
          </a:p>
        </p:txBody>
      </p:sp>
    </p:spTree>
    <p:extLst>
      <p:ext uri="{BB962C8B-B14F-4D97-AF65-F5344CB8AC3E}">
        <p14:creationId xmlns:p14="http://schemas.microsoft.com/office/powerpoint/2010/main" val="330879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87" y="16700"/>
            <a:ext cx="10515600" cy="532104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How do packet delay and loss occur?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0E21D-4400-96B4-734A-8D49ABFC2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1" y="44525"/>
            <a:ext cx="10515600" cy="463369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Packet delay: four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8693A-B57B-C168-00E4-6AF1CE2BF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57564"/>
            <a:ext cx="10515600" cy="424416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Packet delay: four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1910D-C318-4EBA-1EE8-7FA1C991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4" y="39540"/>
            <a:ext cx="10515600" cy="459548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Caravan analogy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car (bit transmission time)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 100 km/hr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100km/(100km/hr) = 1 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 booth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link)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06AB5747-7DF5-054B-A605-678C28B8F023}"/>
              </a:ext>
            </a:extLst>
          </p:cNvPr>
          <p:cNvGrpSpPr>
            <a:grpSpLocks/>
          </p:cNvGrpSpPr>
          <p:nvPr/>
        </p:nvGrpSpPr>
        <p:grpSpPr bwMode="auto">
          <a:xfrm>
            <a:off x="6396831" y="1369439"/>
            <a:ext cx="2127250" cy="1031875"/>
            <a:chOff x="1190" y="938"/>
            <a:chExt cx="1340" cy="65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30622299-93C7-C146-B64E-640C3A2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489F4DAA-3FA9-864E-AD92-AF346BDBE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5A542ED3-A756-0848-962E-AB4EE1D071F5}"/>
              </a:ext>
            </a:extLst>
          </p:cNvPr>
          <p:cNvGrpSpPr>
            <a:grpSpLocks/>
          </p:cNvGrpSpPr>
          <p:nvPr/>
        </p:nvGrpSpPr>
        <p:grpSpPr bwMode="auto">
          <a:xfrm>
            <a:off x="3405981" y="1369440"/>
            <a:ext cx="2343150" cy="1370014"/>
            <a:chOff x="1103" y="938"/>
            <a:chExt cx="1476" cy="863"/>
          </a:xfrm>
        </p:grpSpPr>
        <p:sp>
          <p:nvSpPr>
            <p:cNvPr id="36" name="Rectangle 47">
              <a:extLst>
                <a:ext uri="{FF2B5EF4-FFF2-40B4-BE49-F238E27FC236}">
                  <a16:creationId xmlns:a16="http://schemas.microsoft.com/office/drawing/2014/main" id="{510AF9A5-1454-E54A-90C7-636E81FB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AD1BF2BA-C5C0-9C44-A5CB-B96F3F468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link)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31" y="1356739"/>
            <a:ext cx="2127250" cy="1031875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48D2E-800F-EACA-AEF4-5A2BA1C9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4" y="35903"/>
            <a:ext cx="10515600" cy="50713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Caravan analogy</a:t>
            </a: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7 min, first car arrives at second booth; three cars still at first booth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458FE-CCB0-7575-FF00-E533F7F8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55" y="49786"/>
            <a:ext cx="10515600" cy="448691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Packet queueing delay (revisited)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940FB-B26D-75C1-CDA7-1FC5F3F9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62" y="41620"/>
            <a:ext cx="10515600" cy="500653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“Real” Internet delays and routes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A9D63-CF34-0DDC-A83E-B2027471B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12851</TotalTime>
  <Words>2140</Words>
  <Application>Microsoft Office PowerPoint</Application>
  <PresentationFormat>Widescreen</PresentationFormat>
  <Paragraphs>352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Franklin Gothic Medium (Headings)</vt:lpstr>
      <vt:lpstr>Gill Sans MT</vt:lpstr>
      <vt:lpstr>Inter</vt:lpstr>
      <vt:lpstr>Times New Roman</vt:lpstr>
      <vt:lpstr>TimesLTPro-Roman</vt:lpstr>
      <vt:lpstr>Wingdings</vt:lpstr>
      <vt:lpstr>ZapfDingbats</vt:lpstr>
      <vt:lpstr>Office Theme</vt:lpstr>
      <vt:lpstr>PowerPoint Presentation</vt:lpstr>
      <vt:lpstr>Chapter 1: roadmap</vt:lpstr>
      <vt:lpstr>How do packet delay and loss occur?</vt:lpstr>
      <vt:lpstr>Packet delay: four sources</vt:lpstr>
      <vt:lpstr>Packet delay: four sources</vt:lpstr>
      <vt:lpstr>Caravan analogy</vt:lpstr>
      <vt:lpstr>Caravan analogy</vt:lpstr>
      <vt:lpstr>Packet queueing delay (revisited)</vt:lpstr>
      <vt:lpstr>“Real” Internet delays and routes</vt:lpstr>
      <vt:lpstr>“Real” Internet delays and routes</vt:lpstr>
      <vt:lpstr>PowerPoint Presentation</vt:lpstr>
      <vt:lpstr>Packet loss</vt:lpstr>
      <vt:lpstr>Throughput</vt:lpstr>
      <vt:lpstr>Throughput</vt:lpstr>
      <vt:lpstr>Throughput: network scenario</vt:lpstr>
      <vt:lpstr>Chapter 1: roadmap</vt:lpstr>
      <vt:lpstr>Network security</vt:lpstr>
      <vt:lpstr>Network security</vt:lpstr>
      <vt:lpstr>Bad guys: packet interception</vt:lpstr>
      <vt:lpstr>Bad guys:  fake identity</vt:lpstr>
      <vt:lpstr>Bad guys: denial of service</vt:lpstr>
      <vt:lpstr>Lines of defense:</vt:lpstr>
      <vt:lpstr>DDOS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202</cp:revision>
  <cp:lastPrinted>2023-08-29T06:45:03Z</cp:lastPrinted>
  <dcterms:created xsi:type="dcterms:W3CDTF">2020-01-18T07:24:59Z</dcterms:created>
  <dcterms:modified xsi:type="dcterms:W3CDTF">2023-09-19T03:56:21Z</dcterms:modified>
</cp:coreProperties>
</file>