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1253" r:id="rId2"/>
    <p:sldId id="1041" r:id="rId3"/>
    <p:sldId id="1162" r:id="rId4"/>
    <p:sldId id="1163" r:id="rId5"/>
    <p:sldId id="1164" r:id="rId6"/>
    <p:sldId id="1165" r:id="rId7"/>
    <p:sldId id="1166" r:id="rId8"/>
    <p:sldId id="1167" r:id="rId9"/>
    <p:sldId id="1168" r:id="rId10"/>
    <p:sldId id="1254" r:id="rId11"/>
    <p:sldId id="1169" r:id="rId12"/>
    <p:sldId id="1170" r:id="rId13"/>
    <p:sldId id="1171" r:id="rId14"/>
    <p:sldId id="1172" r:id="rId15"/>
    <p:sldId id="1173" r:id="rId16"/>
    <p:sldId id="1174" r:id="rId17"/>
    <p:sldId id="11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1"/>
    <p:restoredTop sz="79593"/>
  </p:normalViewPr>
  <p:slideViewPr>
    <p:cSldViewPr snapToGrid="0" snapToObjects="1">
      <p:cViewPr varScale="1">
        <p:scale>
          <a:sx n="57" d="100"/>
          <a:sy n="57" d="100"/>
        </p:scale>
        <p:origin x="55" y="89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6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8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32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5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4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01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911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51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0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4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8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20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6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03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9E68D-6ADA-0920-8B68-717062D76821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24A27-69A3-6761-AA9F-7A50653F5A9B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6C9EB5CA-D007-6704-C3F8-A4A647332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-8286"/>
            <a:ext cx="10515600" cy="4599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3A22-6D0B-1CBF-F112-C72FACAF872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C92F8-486F-9B5B-139B-90917F717495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4F1A4EF-6383-7AF1-0438-04BE6EFA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554896-E2C5-805F-374C-4C885CEFD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B206A-64F7-BA63-02D7-0C7F960C53BD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B75CE6B3-BD59-9DDA-6B2C-6295AB8A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6DF22-9D5E-5E83-8414-D9A6AAB31A02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6FE915-C5F0-EBBF-A56F-87E68545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0F5C1A-D811-CC8C-7DEB-65557419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0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7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E1CE49-1CA1-03AD-3C92-EBBF732D4CA6}"/>
              </a:ext>
            </a:extLst>
          </p:cNvPr>
          <p:cNvSpPr/>
          <p:nvPr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12DCBA0F-AF20-FA27-55BD-D4B670B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26C0C2-F9BE-1BFE-342B-074D96CFE9C1}"/>
              </a:ext>
            </a:extLst>
          </p:cNvPr>
          <p:cNvSpPr/>
          <p:nvPr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21A892-FF22-DFFD-2BD5-992C072B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40136"/>
            <a:ext cx="2743200" cy="317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479F22-C0D1-8C6A-17A0-BEFBD14A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12" y="101079"/>
            <a:ext cx="10515600" cy="41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EFC13-73D6-37D0-E6B8-1E3BDB49F66E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FE56A-022F-D639-5BAD-0780EBBF4077}"/>
              </a:ext>
            </a:extLst>
          </p:cNvPr>
          <p:cNvSpPr/>
          <p:nvPr userDrawn="1"/>
        </p:nvSpPr>
        <p:spPr>
          <a:xfrm>
            <a:off x="0" y="6540137"/>
            <a:ext cx="12192000" cy="317863"/>
          </a:xfrm>
          <a:prstGeom prst="rect">
            <a:avLst/>
          </a:prstGeom>
          <a:solidFill>
            <a:srgbClr val="0439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70C4A551-B39D-C280-6067-1D174D1E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4893"/>
            <a:ext cx="10515600" cy="548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DF5FF8E4-8E9B-BC8C-32A1-C450036BC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5381A7E-1513-87C5-116A-320CF711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65570"/>
            <a:ext cx="10515600" cy="45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233FEAC5-0B26-6B34-DAB3-66817AA4BDB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691258" y="49786"/>
            <a:ext cx="457704" cy="4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5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examp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3E58B4-9F71-D0D2-0B1E-A95FCE7157CF}"/>
              </a:ext>
            </a:extLst>
          </p:cNvPr>
          <p:cNvSpPr txBox="1"/>
          <p:nvPr/>
        </p:nvSpPr>
        <p:spPr>
          <a:xfrm>
            <a:off x="2695904" y="2715469"/>
            <a:ext cx="5542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A8B0C-5B43-21F0-4C60-D14D92D7B6F9}"/>
              </a:ext>
            </a:extLst>
          </p:cNvPr>
          <p:cNvSpPr txBox="1"/>
          <p:nvPr/>
        </p:nvSpPr>
        <p:spPr>
          <a:xfrm>
            <a:off x="2748456" y="3460921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  <p:pic>
        <p:nvPicPr>
          <p:cNvPr id="4" name="Picture 3" descr="A green and yellow wavy background&#10;&#10;Description automatically generated">
            <a:extLst>
              <a:ext uri="{FF2B5EF4-FFF2-40B4-BE49-F238E27FC236}">
                <a16:creationId xmlns:a16="http://schemas.microsoft.com/office/drawing/2014/main" id="{626FDE12-D936-6085-A94A-0BEDC657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CD1F2-A7CE-A8D1-F126-6FA44E90664C}"/>
              </a:ext>
            </a:extLst>
          </p:cNvPr>
          <p:cNvSpPr txBox="1"/>
          <p:nvPr/>
        </p:nvSpPr>
        <p:spPr>
          <a:xfrm>
            <a:off x="2695904" y="1466846"/>
            <a:ext cx="854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Franklin Gothic Medium (Headings)"/>
              </a:rPr>
              <a:t>CSC/CPE 138 - Computer Network Fundamentals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467D2C-658F-FA73-ADF5-16C968F7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04" y="2696950"/>
            <a:ext cx="5378450" cy="125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+mj-lt"/>
              </a:rPr>
              <a:t>Application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2B795-16A0-9504-9F4F-07ABFB49240F}"/>
              </a:ext>
            </a:extLst>
          </p:cNvPr>
          <p:cNvSpPr txBox="1"/>
          <p:nvPr/>
        </p:nvSpPr>
        <p:spPr>
          <a:xfrm>
            <a:off x="2756496" y="3801603"/>
            <a:ext cx="854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presentation was adapted from the textbook: </a:t>
            </a:r>
            <a:r>
              <a:rPr lang="en-US" altLang="en-US" sz="1600" i="1" dirty="0">
                <a:solidFill>
                  <a:schemeClr val="bg1"/>
                </a:solidFill>
              </a:rPr>
              <a:t>Computer Networking: A Top-Down Approach  </a:t>
            </a:r>
            <a:r>
              <a:rPr lang="en-US" altLang="en-US" sz="1600" dirty="0">
                <a:solidFill>
                  <a:schemeClr val="bg1"/>
                </a:solidFill>
              </a:rPr>
              <a:t>8</a:t>
            </a:r>
            <a:r>
              <a:rPr lang="en-US" altLang="en-US" sz="1600" baseline="30000" dirty="0">
                <a:solidFill>
                  <a:schemeClr val="bg1"/>
                </a:solidFill>
              </a:rPr>
              <a:t>th</a:t>
            </a:r>
            <a:r>
              <a:rPr lang="en-US" altLang="en-US" sz="1600" dirty="0">
                <a:solidFill>
                  <a:schemeClr val="bg1"/>
                </a:solidFill>
              </a:rPr>
              <a:t> edition Jim Kurose, Keith Ross, Pearson, 2020</a:t>
            </a:r>
          </a:p>
        </p:txBody>
      </p:sp>
    </p:spTree>
    <p:extLst>
      <p:ext uri="{BB962C8B-B14F-4D97-AF65-F5344CB8AC3E}">
        <p14:creationId xmlns:p14="http://schemas.microsoft.com/office/powerpoint/2010/main" val="284494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8A657-FA69-9E78-2CC4-AF5A336A5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F452B-8095-DFD9-26CA-9285F5AA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58" y="1102957"/>
            <a:ext cx="10307828" cy="46520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87056A-5CF0-CFBE-8EA7-D0425DB0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86" y="70373"/>
            <a:ext cx="10515600" cy="44331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Sockets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2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17060"/>
            <a:ext cx="10515600" cy="558293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946457-0440-7A46-8315-47A8A412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 IP 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web 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128.119.245.12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shortly…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</p:spTree>
    <p:extLst>
      <p:ext uri="{BB962C8B-B14F-4D97-AF65-F5344CB8AC3E}">
        <p14:creationId xmlns:p14="http://schemas.microsoft.com/office/powerpoint/2010/main" val="8114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42" y="66422"/>
            <a:ext cx="10515600" cy="445805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E3DF4-2D02-7D4F-B76E-99CD432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527050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</p:spTree>
    <p:extLst>
      <p:ext uri="{BB962C8B-B14F-4D97-AF65-F5344CB8AC3E}">
        <p14:creationId xmlns:p14="http://schemas.microsoft.com/office/powerpoint/2010/main" val="5113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57" y="38755"/>
            <a:ext cx="10515600" cy="52911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Calibri Light (Headings)"/>
                <a:ea typeface="ＭＳ Ｐゴシック" panose="020B0600070205080204" pitchFamily="34" charset="-128"/>
              </a:rPr>
              <a:t>What transport service does an app need?</a:t>
            </a:r>
            <a:endParaRPr lang="en-US" dirty="0">
              <a:latin typeface="Calibri Light (Headings)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A58A9F-013E-E14B-A97A-3F5139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</p:spTree>
    <p:extLst>
      <p:ext uri="{BB962C8B-B14F-4D97-AF65-F5344CB8AC3E}">
        <p14:creationId xmlns:p14="http://schemas.microsoft.com/office/powerpoint/2010/main" val="38142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15" y="0"/>
            <a:ext cx="10515600" cy="594252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Transport service requirements: common apps</a:t>
            </a:r>
            <a:endParaRPr lang="en-US" dirty="0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CA62624-6B99-2E4F-9C54-E08632D8D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msec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0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02" y="0"/>
            <a:ext cx="10515600" cy="59828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Internet transport protocols services</a:t>
            </a:r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16E5A18-9D2E-8A4C-A214-8B012F33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907954" y="95250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not provide: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timing, minimum throughput guarantee, security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952500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4970878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</p:spTree>
    <p:extLst>
      <p:ext uri="{BB962C8B-B14F-4D97-AF65-F5344CB8AC3E}">
        <p14:creationId xmlns:p14="http://schemas.microsoft.com/office/powerpoint/2010/main" val="17818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0" y="36413"/>
            <a:ext cx="10515600" cy="550831"/>
          </a:xfrm>
        </p:spPr>
        <p:txBody>
          <a:bodyPr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3C3B59E-F3F5-494A-B878-7AC0C33A9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[RFC 7230,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9110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7230],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</p:spTree>
    <p:extLst>
      <p:ext uri="{BB962C8B-B14F-4D97-AF65-F5344CB8AC3E}">
        <p14:creationId xmlns:p14="http://schemas.microsoft.com/office/powerpoint/2010/main" val="52429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12" y="72324"/>
            <a:ext cx="10515600" cy="46582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Securing TCP</a:t>
            </a:r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4741FF1-2F57-E94D-AE55-790B077E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5957195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Vanilla TCP &amp; UDP sockets: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encryption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cleartext passwords sent into socket traverse Internet  in cleartext (!)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 Security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(TLS) 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encrypted TCP connections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authenticatio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7115815" y="1395634"/>
            <a:ext cx="451458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TLS implemented in application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apps use TLS libraries, that use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cleartext sent into “socket”  traverse Internet 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more: Chapter 8</a:t>
            </a:r>
          </a:p>
        </p:txBody>
      </p:sp>
    </p:spTree>
    <p:extLst>
      <p:ext uri="{BB962C8B-B14F-4D97-AF65-F5344CB8AC3E}">
        <p14:creationId xmlns:p14="http://schemas.microsoft.com/office/powerpoint/2010/main" val="12883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7" y="46138"/>
            <a:ext cx="10515600" cy="486374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bg1"/>
                </a:solidFill>
                <a:cs typeface="Calibri" panose="020F0502020204030204" pitchFamily="34" charset="0"/>
              </a:rPr>
              <a:t>Application layer: overview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/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/>
            <a:r>
              <a:rPr lang="en-US" altLang="en-US" sz="3200" dirty="0"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/>
            <a:r>
              <a:rPr lang="en-US" altLang="en-US" sz="32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A17D26A6-40FA-0B4B-8CB5-56D29C2B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7CEC1-3827-59DE-7175-705B733A7A44}"/>
              </a:ext>
            </a:extLst>
          </p:cNvPr>
          <p:cNvSpPr txBox="1"/>
          <p:nvPr/>
        </p:nvSpPr>
        <p:spPr>
          <a:xfrm>
            <a:off x="652095" y="5065780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(e.g., </a:t>
            </a:r>
            <a:r>
              <a:rPr lang="en-US" b="0" i="0" u="sng" dirty="0">
                <a:effectLst/>
                <a:latin typeface="Söhne"/>
                <a:hlinkClick r:id="rId4"/>
              </a:rPr>
              <a:t>www.example.com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 into IP addresses (e.g., 192.168.1.1)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95738BC-ECEC-DD4F-BBFF-ED532C851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747307" y="1406319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goals: </a:t>
            </a:r>
          </a:p>
          <a:p>
            <a:pPr marL="46037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conceptual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implementation aspects of application-layer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transport-layer service models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client-server paradigm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peer-to-peer paradigm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16985" y="1399497"/>
            <a:ext cx="5405262" cy="47990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learn about protocols by examining popular application-layer protocols and infrastructure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SMTP, IMAP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 streaming systems, CDNs</a:t>
            </a:r>
          </a:p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programming network applications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socket API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AC0ACF-01EE-A172-C20F-007C33EE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57" y="46138"/>
            <a:ext cx="10515600" cy="486374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bg1"/>
                </a:solidFill>
                <a:cs typeface="Calibri" panose="020F0502020204030204" pitchFamily="34" charset="0"/>
              </a:rPr>
              <a:t>Application layer: overview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80" y="42745"/>
            <a:ext cx="10515600" cy="496649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Some network apps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E588D6-94A2-B04E-8537-8635EBD4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4202-9730-3D4B-B0F0-0F87E127D55E}"/>
              </a:ext>
            </a:extLst>
          </p:cNvPr>
          <p:cNvSpPr txBox="1"/>
          <p:nvPr/>
        </p:nvSpPr>
        <p:spPr>
          <a:xfrm>
            <a:off x="6946490" y="5161935"/>
            <a:ext cx="359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favorites?</a:t>
            </a:r>
          </a:p>
        </p:txBody>
      </p:sp>
    </p:spTree>
    <p:extLst>
      <p:ext uri="{BB962C8B-B14F-4D97-AF65-F5344CB8AC3E}">
        <p14:creationId xmlns:p14="http://schemas.microsoft.com/office/powerpoint/2010/main" val="30811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20" y="28263"/>
            <a:ext cx="10515600" cy="514487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Creating a network app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id="{76314F6E-363C-1941-BD9B-3234A720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908940" y="87715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network-core devices do not run user applications 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applications on end systems  allows for rapid app development, propagation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9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15" y="78582"/>
            <a:ext cx="10515600" cy="421486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Client-server paradigm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26852" y="8865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8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0" y="19297"/>
            <a:ext cx="10515600" cy="526996"/>
          </a:xfrm>
        </p:spPr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Peer-peer </a:t>
            </a:r>
            <a:r>
              <a:rPr lang="en-US" altLang="en-US" sz="4400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rchitecture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BF49A24D-3811-4749-86AF-DF0821A5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always-on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arbitrary end systems directly communicate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request service from other peers, provide service in return to other peers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self scalability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new peers bring new service capacity, as well as new service demands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are intermittently connected and change IP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 management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P2P file sharing [BitTorrent]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2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70" y="29768"/>
            <a:ext cx="10515600" cy="519113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Processes communicating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26C885E-4769-8644-8E59-814749DC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7AD000-A388-6C4C-8C9C-158A86A0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applications with P2P architectures have client processes &amp; server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86" y="70373"/>
            <a:ext cx="10515600" cy="44331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Sockets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5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21932</TotalTime>
  <Words>1358</Words>
  <Application>Microsoft Office PowerPoint</Application>
  <PresentationFormat>Widescreen</PresentationFormat>
  <Paragraphs>407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Calibri Light (Headings)</vt:lpstr>
      <vt:lpstr>Franklin Gothic Medium (Headings)</vt:lpstr>
      <vt:lpstr>Söhne</vt:lpstr>
      <vt:lpstr>Tahoma</vt:lpstr>
      <vt:lpstr>Times New Roman</vt:lpstr>
      <vt:lpstr>Wingdings</vt:lpstr>
      <vt:lpstr>ZapfDingbats</vt:lpstr>
      <vt:lpstr>Office Theme</vt:lpstr>
      <vt:lpstr>PowerPoint Presentation</vt:lpstr>
      <vt:lpstr>Application layer: overview</vt:lpstr>
      <vt:lpstr>Application layer: overview</vt:lpstr>
      <vt:lpstr>Some network apps</vt:lpstr>
      <vt:lpstr>Creating a network app</vt:lpstr>
      <vt:lpstr>Client-server paradigm</vt:lpstr>
      <vt:lpstr>Peer-peer architecture</vt:lpstr>
      <vt:lpstr>Processes communicating</vt:lpstr>
      <vt:lpstr>Sockets</vt:lpstr>
      <vt:lpstr>Sockets</vt:lpstr>
      <vt:lpstr>Addressing processes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Securing TCP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Tran, Bang S</cp:lastModifiedBy>
  <cp:revision>334</cp:revision>
  <dcterms:created xsi:type="dcterms:W3CDTF">2020-01-18T07:24:59Z</dcterms:created>
  <dcterms:modified xsi:type="dcterms:W3CDTF">2023-09-19T04:02:39Z</dcterms:modified>
</cp:coreProperties>
</file>