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1253" r:id="rId2"/>
    <p:sldId id="1053" r:id="rId3"/>
    <p:sldId id="1148" r:id="rId4"/>
    <p:sldId id="1149" r:id="rId5"/>
    <p:sldId id="1150" r:id="rId6"/>
    <p:sldId id="1255" r:id="rId7"/>
    <p:sldId id="1151" r:id="rId8"/>
    <p:sldId id="1152" r:id="rId9"/>
    <p:sldId id="1153" r:id="rId10"/>
    <p:sldId id="1154" r:id="rId11"/>
    <p:sldId id="1254" r:id="rId12"/>
    <p:sldId id="1155" r:id="rId13"/>
    <p:sldId id="1156" r:id="rId14"/>
    <p:sldId id="11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1"/>
    <p:restoredTop sz="79593"/>
  </p:normalViewPr>
  <p:slideViewPr>
    <p:cSldViewPr snapToGrid="0" snapToObjects="1">
      <p:cViewPr varScale="1">
        <p:scale>
          <a:sx n="88" d="100"/>
          <a:sy n="88" d="100"/>
        </p:scale>
        <p:origin x="810" y="13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0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57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28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40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48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70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7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UDO and TCP code updates 3/23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24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1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9E68D-6ADA-0920-8B68-717062D76821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24A27-69A3-6761-AA9F-7A50653F5A9B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6C9EB5CA-D007-6704-C3F8-A4A647332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-8286"/>
            <a:ext cx="10515600" cy="4599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D3A22-6D0B-1CBF-F112-C72FACAF872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C92F8-486F-9B5B-139B-90917F71749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4F1A4EF-6383-7AF1-0438-04BE6EFA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554896-E2C5-805F-374C-4C885CEF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B206A-64F7-BA63-02D7-0C7F960C53BD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75CE6B3-BD59-9DDA-6B2C-6295AB8A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6DF22-9D5E-5E83-8414-D9A6AAB31A02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6FE915-C5F0-EBBF-A56F-87E68545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0F5C1A-D811-CC8C-7DEB-65557419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5" y="0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78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1CE49-1CA1-03AD-3C92-EBBF732D4CA6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12DCBA0F-AF20-FA27-55BD-D4B670BE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26C0C2-F9BE-1BFE-342B-074D96CFE9C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21A892-FF22-DFFD-2BD5-992C072B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79F22-C0D1-8C6A-17A0-BEFBD14A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12" y="101079"/>
            <a:ext cx="10515600" cy="418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7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AEFC13-73D6-37D0-E6B8-1E3BDB49F66E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FE56A-022F-D639-5BAD-0780EBBF4077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70C4A551-B39D-C280-6067-1D174D1E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24893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DF5FF8E4-8E9B-BC8C-32A1-C450036BCB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5381A7E-1513-87C5-116A-320CF711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65570"/>
            <a:ext cx="10515600" cy="45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233FEAC5-0B26-6B34-DAB3-66817AA4BDB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5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3E58B4-9F71-D0D2-0B1E-A95FCE7157CF}"/>
              </a:ext>
            </a:extLst>
          </p:cNvPr>
          <p:cNvSpPr txBox="1"/>
          <p:nvPr/>
        </p:nvSpPr>
        <p:spPr>
          <a:xfrm>
            <a:off x="2695904" y="2715469"/>
            <a:ext cx="5542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A8B0C-5B43-21F0-4C60-D14D92D7B6F9}"/>
              </a:ext>
            </a:extLst>
          </p:cNvPr>
          <p:cNvSpPr txBox="1"/>
          <p:nvPr/>
        </p:nvSpPr>
        <p:spPr>
          <a:xfrm>
            <a:off x="2748456" y="3460921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  <p:pic>
        <p:nvPicPr>
          <p:cNvPr id="4" name="Picture 3" descr="A green and yellow wavy background&#10;&#10;Description automatically generated">
            <a:extLst>
              <a:ext uri="{FF2B5EF4-FFF2-40B4-BE49-F238E27FC236}">
                <a16:creationId xmlns:a16="http://schemas.microsoft.com/office/drawing/2014/main" id="{626FDE12-D936-6085-A94A-0BEDC657D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CD1F2-A7CE-A8D1-F126-6FA44E90664C}"/>
              </a:ext>
            </a:extLst>
          </p:cNvPr>
          <p:cNvSpPr txBox="1"/>
          <p:nvPr/>
        </p:nvSpPr>
        <p:spPr>
          <a:xfrm>
            <a:off x="2695904" y="1466846"/>
            <a:ext cx="854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Franklin Gothic Medium (Headings)"/>
              </a:rPr>
              <a:t>CSC/CPE 138 - Computer Network Fundamentals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A467D2C-658F-FA73-ADF5-16C968F79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904" y="2696950"/>
            <a:ext cx="5378450" cy="125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chemeClr val="bg1"/>
                </a:solidFill>
                <a:latin typeface="+mj-lt"/>
              </a:rPr>
              <a:t>Application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2B795-16A0-9504-9F4F-07ABFB49240F}"/>
              </a:ext>
            </a:extLst>
          </p:cNvPr>
          <p:cNvSpPr txBox="1"/>
          <p:nvPr/>
        </p:nvSpPr>
        <p:spPr>
          <a:xfrm>
            <a:off x="2756496" y="3801603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</p:spTree>
    <p:extLst>
      <p:ext uri="{BB962C8B-B14F-4D97-AF65-F5344CB8AC3E}">
        <p14:creationId xmlns:p14="http://schemas.microsoft.com/office/powerpoint/2010/main" val="284494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>
            <a:extLst>
              <a:ext uri="{FF2B5EF4-FFF2-40B4-BE49-F238E27FC236}">
                <a16:creationId xmlns:a16="http://schemas.microsoft.com/office/drawing/2014/main" id="{6F8F00D4-4B13-DD4C-9070-F4C3E1AA3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1829" y="883730"/>
            <a:ext cx="5074444" cy="509053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must contact server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process must first be running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must have created socket (door) that welcomes client’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contacts server by:</a:t>
            </a:r>
          </a:p>
          <a:p>
            <a:pPr marL="466725" indent="-292100"/>
            <a:r>
              <a:rPr lang="en-US" altLang="en-US" sz="2400" dirty="0">
                <a:ea typeface="ＭＳ Ｐゴシック" panose="020B0600070205080204" pitchFamily="34" charset="-128"/>
              </a:rPr>
              <a:t>Creating TCP socket, specifying IP address, port number of server process</a:t>
            </a:r>
          </a:p>
          <a:p>
            <a:pPr marL="466725" indent="-233363"/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when client creates socket: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client TCP establishes connection to server TCP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40569"/>
            <a:ext cx="10515600" cy="459993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ea typeface="ＭＳ Ｐゴシック" panose="020B0600070205080204" pitchFamily="34" charset="-128"/>
                <a:cs typeface="+mn-cs"/>
              </a:rPr>
              <a:t>Socket programming with TCP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3ECFECD-C9B5-E345-AAD0-01569E2A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B1AC5695-3887-C247-97DD-C7F6FB635E1B}"/>
              </a:ext>
            </a:extLst>
          </p:cNvPr>
          <p:cNvSpPr txBox="1">
            <a:spLocks noChangeArrowheads="1"/>
          </p:cNvSpPr>
          <p:nvPr/>
        </p:nvSpPr>
        <p:spPr>
          <a:xfrm>
            <a:off x="5735469" y="1144601"/>
            <a:ext cx="5794702" cy="3000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contacted by client,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 TCP creates new socket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server process to communicate with that particular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allows server to talk with multiple clients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 source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port # and IP address used to distinguish clients (more in Chap 3)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CCED83-8344-2540-5519-58FC9495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+mn-cs"/>
              </a:rPr>
              <a:t>Socket programming with TCP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16F-B5AE-9759-9F01-DC7BB1CAF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Transmission Control Protocol">
            <a:extLst>
              <a:ext uri="{FF2B5EF4-FFF2-40B4-BE49-F238E27FC236}">
                <a16:creationId xmlns:a16="http://schemas.microsoft.com/office/drawing/2014/main" id="{750ECB71-2923-F691-3A78-272CEE3EC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25" y="883366"/>
            <a:ext cx="74199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8685A9-6D62-F917-6CBB-0B8365C5FA45}"/>
              </a:ext>
            </a:extLst>
          </p:cNvPr>
          <p:cNvSpPr txBox="1"/>
          <p:nvPr/>
        </p:nvSpPr>
        <p:spPr>
          <a:xfrm>
            <a:off x="3780065" y="5395400"/>
            <a:ext cx="168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(</a:t>
            </a:r>
            <a:r>
              <a:rPr lang="en-US" i="1" dirty="0" err="1"/>
              <a:t>geeksforgeeks</a:t>
            </a:r>
            <a:r>
              <a:rPr lang="en-US" i="1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23A9AA-926C-6C11-42BB-F5FCE8BC0200}"/>
              </a:ext>
            </a:extLst>
          </p:cNvPr>
          <p:cNvGrpSpPr/>
          <p:nvPr/>
        </p:nvGrpSpPr>
        <p:grpSpPr>
          <a:xfrm>
            <a:off x="7509739" y="754245"/>
            <a:ext cx="4660490" cy="1933598"/>
            <a:chOff x="5928853" y="4608645"/>
            <a:chExt cx="4660490" cy="19335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855BCC-30AE-5723-B296-7ACBF83C8D44}"/>
                </a:ext>
              </a:extLst>
            </p:cNvPr>
            <p:cNvSpPr/>
            <p:nvPr/>
          </p:nvSpPr>
          <p:spPr>
            <a:xfrm>
              <a:off x="5928853" y="4896465"/>
              <a:ext cx="4660490" cy="16457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D7C0E4B0-37EA-5CB8-F6E4-80436B4A6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3124" y="5097182"/>
              <a:ext cx="4091065" cy="135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TCP provides reliable, in-order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byte-stream transfer 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pipe”)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between client and server processes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D788F6-B2AC-3D11-B0C6-4F1FEC95E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246" y="4608645"/>
              <a:ext cx="3452811" cy="550863"/>
              <a:chOff x="-195" y="3766"/>
              <a:chExt cx="2175" cy="34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471776-BC39-2947-160C-083F2BEDC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825"/>
                <a:ext cx="11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" name="Text Box 10">
                <a:extLst>
                  <a:ext uri="{FF2B5EF4-FFF2-40B4-BE49-F238E27FC236}">
                    <a16:creationId xmlns:a16="http://schemas.microsoft.com/office/drawing/2014/main" id="{51B2B8CC-02E9-FE27-6F81-0AFDA39D6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5" y="3766"/>
                <a:ext cx="2175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viewpoint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605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85" y="26956"/>
            <a:ext cx="10515600" cy="459993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TCP</a:t>
            </a:r>
          </a:p>
        </p:txBody>
      </p:sp>
      <p:sp>
        <p:nvSpPr>
          <p:cNvPr id="134" name="Slide Number Placeholder 2">
            <a:extLst>
              <a:ext uri="{FF2B5EF4-FFF2-40B4-BE49-F238E27FC236}">
                <a16:creationId xmlns:a16="http://schemas.microsoft.com/office/drawing/2014/main" id="{ED1B064B-3835-7243-A075-A2B6E297B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41" y="1184398"/>
            <a:ext cx="3107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hostid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179636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947735" y="1129123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109687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3">
            <a:extLst>
              <a:ext uri="{FF2B5EF4-FFF2-40B4-BE49-F238E27FC236}">
                <a16:creationId xmlns:a16="http://schemas.microsoft.com/office/drawing/2014/main" id="{17F245AD-D1C8-1047-B190-F3B9F38A51DA}"/>
              </a:ext>
            </a:extLst>
          </p:cNvPr>
          <p:cNvGrpSpPr>
            <a:grpSpLocks/>
          </p:cNvGrpSpPr>
          <p:nvPr/>
        </p:nvGrpSpPr>
        <p:grpSpPr bwMode="auto">
          <a:xfrm>
            <a:off x="3761300" y="3148204"/>
            <a:ext cx="1931987" cy="930275"/>
            <a:chOff x="827" y="2027"/>
            <a:chExt cx="1217" cy="586"/>
          </a:xfrm>
        </p:grpSpPr>
        <p:sp>
          <p:nvSpPr>
            <p:cNvPr id="101" name="Text Box 4">
              <a:extLst>
                <a:ext uri="{FF2B5EF4-FFF2-40B4-BE49-F238E27FC236}">
                  <a16:creationId xmlns:a16="http://schemas.microsoft.com/office/drawing/2014/main" id="{96ECA07F-984C-9640-8279-02E0C42A5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incoming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5">
              <a:extLst>
                <a:ext uri="{FF2B5EF4-FFF2-40B4-BE49-F238E27FC236}">
                  <a16:creationId xmlns:a16="http://schemas.microsoft.com/office/drawing/2014/main" id="{3EED45EC-0C3C-CD4F-8B77-F31CC4D8B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=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serverSocket.accept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3" name="Group 6">
            <a:extLst>
              <a:ext uri="{FF2B5EF4-FFF2-40B4-BE49-F238E27FC236}">
                <a16:creationId xmlns:a16="http://schemas.microsoft.com/office/drawing/2014/main" id="{942F4A59-7245-424D-B343-8B3AE10F149D}"/>
              </a:ext>
            </a:extLst>
          </p:cNvPr>
          <p:cNvGrpSpPr>
            <a:grpSpLocks/>
          </p:cNvGrpSpPr>
          <p:nvPr/>
        </p:nvGrpSpPr>
        <p:grpSpPr bwMode="auto">
          <a:xfrm>
            <a:off x="3742250" y="1908367"/>
            <a:ext cx="2357437" cy="1317625"/>
            <a:chOff x="821" y="1246"/>
            <a:chExt cx="1485" cy="830"/>
          </a:xfrm>
        </p:grpSpPr>
        <p:grpSp>
          <p:nvGrpSpPr>
            <p:cNvPr id="104" name="Group 7">
              <a:extLst>
                <a:ext uri="{FF2B5EF4-FFF2-40B4-BE49-F238E27FC236}">
                  <a16:creationId xmlns:a16="http://schemas.microsoft.com/office/drawing/2014/main" id="{26B7DDA9-00F9-674D-BF38-CB98156F7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06" name="Text Box 8">
                <a:extLst>
                  <a:ext uri="{FF2B5EF4-FFF2-40B4-BE49-F238E27FC236}">
                    <a16:creationId xmlns:a16="http://schemas.microsoft.com/office/drawing/2014/main" id="{EB10976F-C234-F04E-BDCB-D23AD8142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port=</a:t>
                </a:r>
                <a:r>
                  <a:rPr kumimoji="0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, for incoming request: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Text Box 9">
                <a:extLst>
                  <a:ext uri="{FF2B5EF4-FFF2-40B4-BE49-F238E27FC236}">
                    <a16:creationId xmlns:a16="http://schemas.microsoft.com/office/drawing/2014/main" id="{FE1C48C3-1411-C842-B695-AE75246E0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serverSocket = socket()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EFE8B30D-7531-1F4B-8F1D-2889E2918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1">
            <a:extLst>
              <a:ext uri="{FF2B5EF4-FFF2-40B4-BE49-F238E27FC236}">
                <a16:creationId xmlns:a16="http://schemas.microsoft.com/office/drawing/2014/main" id="{ACBB7887-7AB9-1344-A0D2-33A736B32882}"/>
              </a:ext>
            </a:extLst>
          </p:cNvPr>
          <p:cNvGrpSpPr>
            <a:grpSpLocks/>
          </p:cNvGrpSpPr>
          <p:nvPr/>
        </p:nvGrpSpPr>
        <p:grpSpPr bwMode="auto">
          <a:xfrm>
            <a:off x="7599876" y="3165340"/>
            <a:ext cx="2357437" cy="731837"/>
            <a:chOff x="3333" y="1202"/>
            <a:chExt cx="1485" cy="461"/>
          </a:xfrm>
        </p:grpSpPr>
        <p:sp>
          <p:nvSpPr>
            <p:cNvPr id="109" name="Text Box 12">
              <a:extLst>
                <a:ext uri="{FF2B5EF4-FFF2-40B4-BE49-F238E27FC236}">
                  <a16:creationId xmlns:a16="http://schemas.microsoft.com/office/drawing/2014/main" id="{7C40D8E2-34BB-B14D-99EA-EC4D8E46B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socket,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 to </a:t>
              </a:r>
              <a:r>
                <a:rPr kumimoji="0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hostid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, port=</a:t>
              </a:r>
              <a:r>
                <a:rPr kumimoji="0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13">
              <a:extLst>
                <a:ext uri="{FF2B5EF4-FFF2-40B4-BE49-F238E27FC236}">
                  <a16:creationId xmlns:a16="http://schemas.microsoft.com/office/drawing/2014/main" id="{7AB5735E-62F0-3342-99B5-3AA075145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 = socket()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24">
            <a:extLst>
              <a:ext uri="{FF2B5EF4-FFF2-40B4-BE49-F238E27FC236}">
                <a16:creationId xmlns:a16="http://schemas.microsoft.com/office/drawing/2014/main" id="{EE4290C4-C540-4C43-B98B-8DA5381EA7C7}"/>
              </a:ext>
            </a:extLst>
          </p:cNvPr>
          <p:cNvGrpSpPr>
            <a:grpSpLocks/>
          </p:cNvGrpSpPr>
          <p:nvPr/>
        </p:nvGrpSpPr>
        <p:grpSpPr bwMode="auto">
          <a:xfrm>
            <a:off x="5382137" y="3940367"/>
            <a:ext cx="4062413" cy="1371600"/>
            <a:chOff x="1848" y="2526"/>
            <a:chExt cx="2559" cy="864"/>
          </a:xfrm>
        </p:grpSpPr>
        <p:sp>
          <p:nvSpPr>
            <p:cNvPr id="112" name="Line 25">
              <a:extLst>
                <a:ext uri="{FF2B5EF4-FFF2-40B4-BE49-F238E27FC236}">
                  <a16:creationId xmlns:a16="http://schemas.microsoft.com/office/drawing/2014/main" id="{F96A14E1-46BB-E441-BD29-639D3BF8A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26">
              <a:extLst>
                <a:ext uri="{FF2B5EF4-FFF2-40B4-BE49-F238E27FC236}">
                  <a16:creationId xmlns:a16="http://schemas.microsoft.com/office/drawing/2014/main" id="{5ED3F8AA-60DC-A346-9E5F-E29F6BA4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114" name="Text Box 27">
                <a:extLst>
                  <a:ext uri="{FF2B5EF4-FFF2-40B4-BE49-F238E27FC236}">
                    <a16:creationId xmlns:a16="http://schemas.microsoft.com/office/drawing/2014/main" id="{8F25CD2B-A067-E44F-BD6A-549F5C3DB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 request using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28">
                <a:extLst>
                  <a:ext uri="{FF2B5EF4-FFF2-40B4-BE49-F238E27FC236}">
                    <a16:creationId xmlns:a16="http://schemas.microsoft.com/office/drawing/2014/main" id="{AD461D4B-E47B-A345-9632-F935FCFBB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Line 29">
                <a:extLst>
                  <a:ext uri="{FF2B5EF4-FFF2-40B4-BE49-F238E27FC236}">
                    <a16:creationId xmlns:a16="http://schemas.microsoft.com/office/drawing/2014/main" id="{A6330BBE-6EEE-7E44-A9AE-95D14BB5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30">
            <a:extLst>
              <a:ext uri="{FF2B5EF4-FFF2-40B4-BE49-F238E27FC236}">
                <a16:creationId xmlns:a16="http://schemas.microsoft.com/office/drawing/2014/main" id="{C2C60A7C-9F85-CC40-A5F2-4EA4B69999A4}"/>
              </a:ext>
            </a:extLst>
          </p:cNvPr>
          <p:cNvGrpSpPr>
            <a:grpSpLocks/>
          </p:cNvGrpSpPr>
          <p:nvPr/>
        </p:nvGrpSpPr>
        <p:grpSpPr bwMode="auto">
          <a:xfrm>
            <a:off x="3751775" y="4035617"/>
            <a:ext cx="4097337" cy="1490662"/>
            <a:chOff x="821" y="2586"/>
            <a:chExt cx="2581" cy="939"/>
          </a:xfrm>
        </p:grpSpPr>
        <p:sp>
          <p:nvSpPr>
            <p:cNvPr id="118" name="Text Box 31">
              <a:extLst>
                <a:ext uri="{FF2B5EF4-FFF2-40B4-BE49-F238E27FC236}">
                  <a16:creationId xmlns:a16="http://schemas.microsoft.com/office/drawing/2014/main" id="{9B1FDBB8-2D0E-0148-926C-35E78571D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request from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32">
              <a:extLst>
                <a:ext uri="{FF2B5EF4-FFF2-40B4-BE49-F238E27FC236}">
                  <a16:creationId xmlns:a16="http://schemas.microsoft.com/office/drawing/2014/main" id="{E067E97F-BD76-CA4D-8001-FDBBB19C2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Line 33">
              <a:extLst>
                <a:ext uri="{FF2B5EF4-FFF2-40B4-BE49-F238E27FC236}">
                  <a16:creationId xmlns:a16="http://schemas.microsoft.com/office/drawing/2014/main" id="{B80CAF82-B68A-6743-9CBF-29BD4450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34">
              <a:extLst>
                <a:ext uri="{FF2B5EF4-FFF2-40B4-BE49-F238E27FC236}">
                  <a16:creationId xmlns:a16="http://schemas.microsoft.com/office/drawing/2014/main" id="{21022D29-A2BF-2F42-AB7D-DD5736B2C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35">
              <a:extLst>
                <a:ext uri="{FF2B5EF4-FFF2-40B4-BE49-F238E27FC236}">
                  <a16:creationId xmlns:a16="http://schemas.microsoft.com/office/drawing/2014/main" id="{82228A3E-396F-244B-822E-ACF1690A6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52">
            <a:extLst>
              <a:ext uri="{FF2B5EF4-FFF2-40B4-BE49-F238E27FC236}">
                <a16:creationId xmlns:a16="http://schemas.microsoft.com/office/drawing/2014/main" id="{DD1A5005-D6A8-DF4C-876E-C0F3D852EBA6}"/>
              </a:ext>
            </a:extLst>
          </p:cNvPr>
          <p:cNvGrpSpPr>
            <a:grpSpLocks/>
          </p:cNvGrpSpPr>
          <p:nvPr/>
        </p:nvGrpSpPr>
        <p:grpSpPr bwMode="auto">
          <a:xfrm>
            <a:off x="5371025" y="3235517"/>
            <a:ext cx="2200275" cy="587375"/>
            <a:chOff x="3043" y="1189"/>
            <a:chExt cx="1386" cy="370"/>
          </a:xfrm>
        </p:grpSpPr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81B4F580-1F65-E540-9F46-45075CD5F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xt Box 38">
              <a:extLst>
                <a:ext uri="{FF2B5EF4-FFF2-40B4-BE49-F238E27FC236}">
                  <a16:creationId xmlns:a16="http://schemas.microsoft.com/office/drawing/2014/main" id="{30516E51-0850-1846-9E67-14E9AE0C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TCP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setup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6" name="Group 53">
            <a:extLst>
              <a:ext uri="{FF2B5EF4-FFF2-40B4-BE49-F238E27FC236}">
                <a16:creationId xmlns:a16="http://schemas.microsoft.com/office/drawing/2014/main" id="{76CBC147-BDC3-9B41-973C-967836913ABE}"/>
              </a:ext>
            </a:extLst>
          </p:cNvPr>
          <p:cNvGrpSpPr>
            <a:grpSpLocks/>
          </p:cNvGrpSpPr>
          <p:nvPr/>
        </p:nvGrpSpPr>
        <p:grpSpPr bwMode="auto">
          <a:xfrm>
            <a:off x="3702562" y="4383279"/>
            <a:ext cx="5457825" cy="1954213"/>
            <a:chOff x="832" y="2713"/>
            <a:chExt cx="3438" cy="1231"/>
          </a:xfrm>
        </p:grpSpPr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BD49C61F-B268-184F-AF89-17A24E520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2835A62D-1D4C-F44E-B258-9FD622CDE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196F5095-8EB1-E544-AC83-27077BF9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0" name="Group 18">
              <a:extLst>
                <a:ext uri="{FF2B5EF4-FFF2-40B4-BE49-F238E27FC236}">
                  <a16:creationId xmlns:a16="http://schemas.microsoft.com/office/drawing/2014/main" id="{F4224D9F-D1DB-8E48-A119-9B3F4C3D1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3248"/>
              <a:ext cx="877" cy="696"/>
              <a:chOff x="3365" y="3375"/>
              <a:chExt cx="877" cy="696"/>
            </a:xfrm>
          </p:grpSpPr>
          <p:sp>
            <p:nvSpPr>
              <p:cNvPr id="131" name="Text Box 19">
                <a:extLst>
                  <a:ext uri="{FF2B5EF4-FFF2-40B4-BE49-F238E27FC236}">
                    <a16:creationId xmlns:a16="http://schemas.microsoft.com/office/drawing/2014/main" id="{F57939D5-24DF-6642-BEE7-6FF967E1D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reply from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20">
                <a:extLst>
                  <a:ext uri="{FF2B5EF4-FFF2-40B4-BE49-F238E27FC236}">
                    <a16:creationId xmlns:a16="http://schemas.microsoft.com/office/drawing/2014/main" id="{B8D472E2-53BD-364D-B6B9-D8A6525ED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41"/>
                <a:ext cx="7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Line 21">
                <a:extLst>
                  <a:ext uri="{FF2B5EF4-FFF2-40B4-BE49-F238E27FC236}">
                    <a16:creationId xmlns:a16="http://schemas.microsoft.com/office/drawing/2014/main" id="{92CB88C5-2A25-EE44-A282-4291659B1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00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50665"/>
            <a:ext cx="10515600" cy="459993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ea typeface="ＭＳ Ｐゴシック" panose="020B0600070205080204" pitchFamily="34" charset="-128"/>
                <a:cs typeface="+mn-cs"/>
              </a:rPr>
              <a:t>Example app: TCP client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8EE22D5-1E7E-E545-A607-D85E87E6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32242A8E-B3CB-194E-B2B0-D62D05F94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295" y="1661371"/>
            <a:ext cx="5878982" cy="365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'</a:t>
            </a:r>
            <a:r>
              <a:rPr kumimoji="0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SOCK_STREAM)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clientSocket.connect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serverName,serverPort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sentence.encode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modifiedSentence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clientSocket.recv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(1024)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('From Server:',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modifiedSentence.decode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CB8056E7-3F65-9A48-BB93-0E9B6178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995" y="1178771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TCPClient</a:t>
            </a:r>
          </a:p>
        </p:txBody>
      </p:sp>
      <p:grpSp>
        <p:nvGrpSpPr>
          <p:cNvPr id="27" name="Group 47">
            <a:extLst>
              <a:ext uri="{FF2B5EF4-FFF2-40B4-BE49-F238E27FC236}">
                <a16:creationId xmlns:a16="http://schemas.microsoft.com/office/drawing/2014/main" id="{500AF080-AE8D-BA48-B682-89E723677E64}"/>
              </a:ext>
            </a:extLst>
          </p:cNvPr>
          <p:cNvGrpSpPr>
            <a:grpSpLocks/>
          </p:cNvGrpSpPr>
          <p:nvPr/>
        </p:nvGrpSpPr>
        <p:grpSpPr bwMode="auto">
          <a:xfrm>
            <a:off x="1661606" y="2805963"/>
            <a:ext cx="3481226" cy="584775"/>
            <a:chOff x="-792500" y="2796587"/>
            <a:chExt cx="3481672" cy="584044"/>
          </a:xfrm>
        </p:grpSpPr>
        <p:sp>
          <p:nvSpPr>
            <p:cNvPr id="28" name="TextBox 31">
              <a:extLst>
                <a:ext uri="{FF2B5EF4-FFF2-40B4-BE49-F238E27FC236}">
                  <a16:creationId xmlns:a16="http://schemas.microsoft.com/office/drawing/2014/main" id="{8564B35A-2400-144A-A554-A0822DEA8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92500" y="2796587"/>
              <a:ext cx="2888177" cy="58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socket for server, remote port 12000</a:t>
              </a:r>
            </a:p>
          </p:txBody>
        </p:sp>
        <p:cxnSp>
          <p:nvCxnSpPr>
            <p:cNvPr id="29" name="Straight Connector 32">
              <a:extLst>
                <a:ext uri="{FF2B5EF4-FFF2-40B4-BE49-F238E27FC236}">
                  <a16:creationId xmlns:a16="http://schemas.microsoft.com/office/drawing/2014/main" id="{729CE148-4BC3-9844-81FA-3A670DB40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43" y="2959715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4C8C54F-60CE-974F-8DEC-48BF9D4D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504" y="2633778"/>
            <a:ext cx="2133599" cy="589517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1" name="Group 47">
            <a:extLst>
              <a:ext uri="{FF2B5EF4-FFF2-40B4-BE49-F238E27FC236}">
                <a16:creationId xmlns:a16="http://schemas.microsoft.com/office/drawing/2014/main" id="{E21D3C68-B8EF-A444-80F9-31E682114E08}"/>
              </a:ext>
            </a:extLst>
          </p:cNvPr>
          <p:cNvGrpSpPr>
            <a:grpSpLocks/>
          </p:cNvGrpSpPr>
          <p:nvPr/>
        </p:nvGrpSpPr>
        <p:grpSpPr bwMode="auto">
          <a:xfrm>
            <a:off x="975896" y="4256139"/>
            <a:ext cx="4182811" cy="338554"/>
            <a:chOff x="-1495096" y="3006031"/>
            <a:chExt cx="4184250" cy="3377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54A49-A84C-F34C-9198-710668B58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95096" y="3006031"/>
              <a:ext cx="3779615" cy="33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 need to attach server name, port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33589B-C5F2-A648-B005-02E951C7EF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25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9B8A40-56D4-9DD2-AF0E-9F099B943017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9515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42075"/>
            <a:ext cx="10515600" cy="459993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ea typeface="ＭＳ Ｐゴシック" panose="020B0600070205080204" pitchFamily="34" charset="-128"/>
                <a:cs typeface="+mn-cs"/>
              </a:rPr>
              <a:t>Example app: TCP server</a:t>
            </a: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CBD18514-E668-5544-8BF7-53F711E4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950741E-8292-7E41-84C1-46A070CA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124" y="1422049"/>
            <a:ext cx="626966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from socket 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(('',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serverSocket.listen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print('The server is ready to receive')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addr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serverSocket.accept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sentence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connectionSocket.recv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(1024).decode()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capitalizedSentence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sentence.upper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connectionSocket.send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capitalizedSentence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encode())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connectionSocket.close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11EF17F-3D4A-0B47-8BA1-C2C10358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124" y="939449"/>
            <a:ext cx="282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TCPServer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E11A28B-1D9C-5D4D-9B45-8F8462E7E906}"/>
              </a:ext>
            </a:extLst>
          </p:cNvPr>
          <p:cNvGrpSpPr>
            <a:grpSpLocks/>
          </p:cNvGrpSpPr>
          <p:nvPr/>
        </p:nvGrpSpPr>
        <p:grpSpPr bwMode="auto">
          <a:xfrm>
            <a:off x="1727415" y="2056314"/>
            <a:ext cx="3374285" cy="338554"/>
            <a:chOff x="-749058" y="2414108"/>
            <a:chExt cx="3374330" cy="338257"/>
          </a:xfrm>
        </p:grpSpPr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BE7B84C0-FF81-284C-B893-87D2A5F7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welcoming socket</a:t>
              </a:r>
            </a:p>
          </p:txBody>
        </p:sp>
        <p:cxnSp>
          <p:nvCxnSpPr>
            <p:cNvPr id="17" name="Straight Connector 32">
              <a:extLst>
                <a:ext uri="{FF2B5EF4-FFF2-40B4-BE49-F238E27FC236}">
                  <a16:creationId xmlns:a16="http://schemas.microsoft.com/office/drawing/2014/main" id="{9AC227D5-ACE3-9D45-9809-D827F0E36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6730" y="2597150"/>
              <a:ext cx="48854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FAAA7E9C-BFC7-834D-AA16-2DA4A476CDA2}"/>
              </a:ext>
            </a:extLst>
          </p:cNvPr>
          <p:cNvGrpSpPr>
            <a:grpSpLocks/>
          </p:cNvGrpSpPr>
          <p:nvPr/>
        </p:nvGrpSpPr>
        <p:grpSpPr bwMode="auto">
          <a:xfrm>
            <a:off x="2083698" y="2562660"/>
            <a:ext cx="3036870" cy="584775"/>
            <a:chOff x="-1667664" y="2908339"/>
            <a:chExt cx="4371910" cy="584044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DDD9E670-279E-624F-9241-0F4EB31CF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begins listening for  incoming TCP requests</a:t>
              </a:r>
            </a:p>
          </p:txBody>
        </p: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24B55155-A531-764D-80EA-161809A28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7825" y="3217286"/>
              <a:ext cx="73642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4E398AB3-CA85-1246-9B45-0A62FCD962C1}"/>
              </a:ext>
            </a:extLst>
          </p:cNvPr>
          <p:cNvGrpSpPr>
            <a:grpSpLocks/>
          </p:cNvGrpSpPr>
          <p:nvPr/>
        </p:nvGrpSpPr>
        <p:grpSpPr bwMode="auto">
          <a:xfrm>
            <a:off x="3331564" y="3323735"/>
            <a:ext cx="1858624" cy="297517"/>
            <a:chOff x="905004" y="3819988"/>
            <a:chExt cx="1859872" cy="298292"/>
          </a:xfrm>
        </p:grpSpPr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94C20932-E37A-A347-85B8-6A71FAB6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23" name="Straight Connector 35">
              <a:extLst>
                <a:ext uri="{FF2B5EF4-FFF2-40B4-BE49-F238E27FC236}">
                  <a16:creationId xmlns:a16="http://schemas.microsoft.com/office/drawing/2014/main" id="{FAC42719-5F1D-0749-8621-F7DF2A166C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7464" y="3964782"/>
              <a:ext cx="5231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F3B50B89-48C8-7E48-8FDE-4D6D8A826B11}"/>
              </a:ext>
            </a:extLst>
          </p:cNvPr>
          <p:cNvGrpSpPr>
            <a:grpSpLocks/>
          </p:cNvGrpSpPr>
          <p:nvPr/>
        </p:nvGrpSpPr>
        <p:grpSpPr bwMode="auto">
          <a:xfrm>
            <a:off x="909115" y="3640594"/>
            <a:ext cx="4273089" cy="502702"/>
            <a:chOff x="-812680" y="4044670"/>
            <a:chExt cx="3634217" cy="502843"/>
          </a:xfrm>
        </p:grpSpPr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C7F6449F-1FAC-0144-AA7B-94004903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2680" y="4044670"/>
              <a:ext cx="3634217" cy="50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waits on accept() for incoming requests, new socket created on return</a:t>
              </a:r>
            </a:p>
          </p:txBody>
        </p: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E61EC2C-2AF0-BD40-B849-E841D4D3D3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7575" y="4188416"/>
              <a:ext cx="435213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18">
            <a:extLst>
              <a:ext uri="{FF2B5EF4-FFF2-40B4-BE49-F238E27FC236}">
                <a16:creationId xmlns:a16="http://schemas.microsoft.com/office/drawing/2014/main" id="{2B25A781-3C5A-4345-B1BA-DEACB59F98D7}"/>
              </a:ext>
            </a:extLst>
          </p:cNvPr>
          <p:cNvGrpSpPr>
            <a:grpSpLocks/>
          </p:cNvGrpSpPr>
          <p:nvPr/>
        </p:nvGrpSpPr>
        <p:grpSpPr bwMode="auto">
          <a:xfrm>
            <a:off x="1954066" y="4271015"/>
            <a:ext cx="3154397" cy="584775"/>
            <a:chOff x="-463314" y="4140337"/>
            <a:chExt cx="3153124" cy="585085"/>
          </a:xfrm>
        </p:grpSpPr>
        <p:sp>
          <p:nvSpPr>
            <p:cNvPr id="37" name="TextBox 61">
              <a:extLst>
                <a:ext uri="{FF2B5EF4-FFF2-40B4-BE49-F238E27FC236}">
                  <a16:creationId xmlns:a16="http://schemas.microsoft.com/office/drawing/2014/main" id="{A4995AED-D7BB-0A43-8C79-4CAECC669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bytes from socket (but not address as in UDP)</a:t>
              </a:r>
            </a:p>
          </p:txBody>
        </p:sp>
        <p:cxnSp>
          <p:nvCxnSpPr>
            <p:cNvPr id="38" name="Straight Connector 62">
              <a:extLst>
                <a:ext uri="{FF2B5EF4-FFF2-40B4-BE49-F238E27FC236}">
                  <a16:creationId xmlns:a16="http://schemas.microsoft.com/office/drawing/2014/main" id="{39CA9B6C-408E-C74F-BCDD-01EC8665E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4710" y="4288764"/>
              <a:ext cx="49510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8">
            <a:extLst>
              <a:ext uri="{FF2B5EF4-FFF2-40B4-BE49-F238E27FC236}">
                <a16:creationId xmlns:a16="http://schemas.microsoft.com/office/drawing/2014/main" id="{2EF79CA3-2450-FB47-A075-DE884877B7F1}"/>
              </a:ext>
            </a:extLst>
          </p:cNvPr>
          <p:cNvGrpSpPr>
            <a:grpSpLocks/>
          </p:cNvGrpSpPr>
          <p:nvPr/>
        </p:nvGrpSpPr>
        <p:grpSpPr bwMode="auto">
          <a:xfrm>
            <a:off x="1029340" y="5402157"/>
            <a:ext cx="4079124" cy="584775"/>
            <a:chOff x="-1411416" y="4686923"/>
            <a:chExt cx="4079374" cy="585153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4729B12D-4BE5-7649-A39B-A68529411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1416" y="4686923"/>
              <a:ext cx="3902071" cy="58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 connection to this client (but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welcoming socket)</a:t>
              </a:r>
            </a:p>
          </p:txBody>
        </p:sp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445EB81E-B12F-454D-80B8-5484BE29F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2628" y="4843734"/>
              <a:ext cx="49533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F920B5-7A1E-85CA-515F-41A5A4755525}"/>
              </a:ext>
            </a:extLst>
          </p:cNvPr>
          <p:cNvSpPr txBox="1"/>
          <p:nvPr/>
        </p:nvSpPr>
        <p:spPr>
          <a:xfrm>
            <a:off x="909115" y="6114651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14533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07" y="23021"/>
            <a:ext cx="10515600" cy="53260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32D6009B-3949-F544-A9DE-CB9BC7D5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46721"/>
            <a:ext cx="10515600" cy="459993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58" name="Slide Number Placeholder 2">
            <a:extLst>
              <a:ext uri="{FF2B5EF4-FFF2-40B4-BE49-F238E27FC236}">
                <a16:creationId xmlns:a16="http://schemas.microsoft.com/office/drawing/2014/main" id="{1C5A2542-7006-334B-B956-C24DF5F2D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DE711DC5-9C34-FB4F-827E-14567B91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6842"/>
            <a:ext cx="11124616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goal: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learn how to build client/server applications that communicate using sockets</a:t>
            </a:r>
            <a:endParaRPr kumimoji="0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sp>
        <p:nvSpPr>
          <p:cNvPr id="117" name="Freeform 66">
            <a:extLst>
              <a:ext uri="{FF2B5EF4-FFF2-40B4-BE49-F238E27FC236}">
                <a16:creationId xmlns:a16="http://schemas.microsoft.com/office/drawing/2014/main" id="{532EF64A-98FA-854C-BC6E-37DCF5442402}"/>
              </a:ext>
            </a:extLst>
          </p:cNvPr>
          <p:cNvSpPr>
            <a:spLocks/>
          </p:cNvSpPr>
          <p:nvPr/>
        </p:nvSpPr>
        <p:spPr bwMode="auto">
          <a:xfrm>
            <a:off x="8379242" y="359823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0B3FAB7F-D751-694B-8438-BA60B5BE46B5}"/>
              </a:ext>
            </a:extLst>
          </p:cNvPr>
          <p:cNvSpPr>
            <a:spLocks/>
          </p:cNvSpPr>
          <p:nvPr/>
        </p:nvSpPr>
        <p:spPr bwMode="auto">
          <a:xfrm>
            <a:off x="5064542" y="489522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" name="Text Box 51">
            <a:extLst>
              <a:ext uri="{FF2B5EF4-FFF2-40B4-BE49-F238E27FC236}">
                <a16:creationId xmlns:a16="http://schemas.microsoft.com/office/drawing/2014/main" id="{31F42B0C-9D7E-B148-8731-AA200CC8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692" y="502698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4BBAA32D-9FE8-6946-993E-FD9CF5FF2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242" y="5438145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" name="Text Box 53">
            <a:extLst>
              <a:ext uri="{FF2B5EF4-FFF2-40B4-BE49-F238E27FC236}">
                <a16:creationId xmlns:a16="http://schemas.microsoft.com/office/drawing/2014/main" id="{8DD3EB16-70D9-0E41-9219-8BACFD2F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379" y="4663445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" name="Text Box 56">
            <a:extLst>
              <a:ext uri="{FF2B5EF4-FFF2-40B4-BE49-F238E27FC236}">
                <a16:creationId xmlns:a16="http://schemas.microsoft.com/office/drawing/2014/main" id="{DE211F08-2700-6642-9DC3-1997DC8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154" y="3763333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123" name="Freeform 45">
            <a:extLst>
              <a:ext uri="{FF2B5EF4-FFF2-40B4-BE49-F238E27FC236}">
                <a16:creationId xmlns:a16="http://schemas.microsoft.com/office/drawing/2014/main" id="{07B0F571-0623-E94E-AC3A-B1389138AC28}"/>
              </a:ext>
            </a:extLst>
          </p:cNvPr>
          <p:cNvSpPr>
            <a:spLocks/>
          </p:cNvSpPr>
          <p:nvPr/>
        </p:nvSpPr>
        <p:spPr bwMode="auto">
          <a:xfrm>
            <a:off x="2638842" y="366173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Rectangle 23">
            <a:extLst>
              <a:ext uri="{FF2B5EF4-FFF2-40B4-BE49-F238E27FC236}">
                <a16:creationId xmlns:a16="http://schemas.microsoft.com/office/drawing/2014/main" id="{5F3EC8D2-BC57-284F-B438-D2889E96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117" y="361728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5" name="Rectangle 24">
            <a:extLst>
              <a:ext uri="{FF2B5EF4-FFF2-40B4-BE49-F238E27FC236}">
                <a16:creationId xmlns:a16="http://schemas.microsoft.com/office/drawing/2014/main" id="{48E3F4A8-8297-154C-8417-C2DCBDE2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17" y="3671258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105AE91D-03CF-5F44-82E5-D8920536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542" y="44316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" name="Text Box 26">
            <a:extLst>
              <a:ext uri="{FF2B5EF4-FFF2-40B4-BE49-F238E27FC236}">
                <a16:creationId xmlns:a16="http://schemas.microsoft.com/office/drawing/2014/main" id="{68C4EA48-A98F-F641-BB8C-5DF3E390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4142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28" name="Line 27">
            <a:extLst>
              <a:ext uri="{FF2B5EF4-FFF2-40B4-BE49-F238E27FC236}">
                <a16:creationId xmlns:a16="http://schemas.microsoft.com/office/drawing/2014/main" id="{E85BFD82-4C55-F145-9B37-39406E46D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479" y="475234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Line 28">
            <a:extLst>
              <a:ext uri="{FF2B5EF4-FFF2-40B4-BE49-F238E27FC236}">
                <a16:creationId xmlns:a16="http://schemas.microsoft.com/office/drawing/2014/main" id="{428A6E03-2BA0-6243-85AC-2DD8D7EB6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06190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Line 29">
            <a:extLst>
              <a:ext uri="{FF2B5EF4-FFF2-40B4-BE49-F238E27FC236}">
                <a16:creationId xmlns:a16="http://schemas.microsoft.com/office/drawing/2014/main" id="{80E8C02C-0DBA-6E4F-BBEC-8772FE1F3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34765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E521FADF-C422-1E4C-A4EF-0C457D01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604" y="36617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2BD2A730-1670-1444-BFD6-C3B745F2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54" y="53190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33" name="Text Box 26">
            <a:extLst>
              <a:ext uri="{FF2B5EF4-FFF2-40B4-BE49-F238E27FC236}">
                <a16:creationId xmlns:a16="http://schemas.microsoft.com/office/drawing/2014/main" id="{F1BA5AB6-F404-DF48-BA11-738F64F0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04" y="50333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34" name="Text Box 26">
            <a:extLst>
              <a:ext uri="{FF2B5EF4-FFF2-40B4-BE49-F238E27FC236}">
                <a16:creationId xmlns:a16="http://schemas.microsoft.com/office/drawing/2014/main" id="{E65C1E73-F682-E145-9DAF-B7E55ECC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7380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35" name="Oval 57">
            <a:extLst>
              <a:ext uri="{FF2B5EF4-FFF2-40B4-BE49-F238E27FC236}">
                <a16:creationId xmlns:a16="http://schemas.microsoft.com/office/drawing/2014/main" id="{64DC0B32-AD14-4F4C-AA5D-A0175C3E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954" y="393637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54E0D8CA-A90B-D443-A809-60E5D3C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479" y="358870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68855CF6-22DF-7942-990A-E44BCC2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379" y="3642683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333B2DFF-19AD-5D41-A13A-CAD8D4D1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904" y="440309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ABD5AE77-C968-524B-8267-F5F9D07A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3856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655A70A-1998-F04C-9071-DB527B718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842" y="47237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FFFB9613-6926-D64E-9BCE-95B470FE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03333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4AA23EE-17EA-094E-A14C-C35EF1D4E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31908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159414D4-A31C-4C4B-AD86-719BE126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67" y="36331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6D188352-EF4C-FE42-8176-6AE1E535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17" y="52905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2E91368D-F47D-2247-9B9B-1AA9BD1A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67" y="50047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CF4D2E62-8AC3-6447-8A4A-38E1546D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7094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78">
            <a:extLst>
              <a:ext uri="{FF2B5EF4-FFF2-40B4-BE49-F238E27FC236}">
                <a16:creationId xmlns:a16="http://schemas.microsoft.com/office/drawing/2014/main" id="{24268CA0-4017-FA41-A0A9-063CDE36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7" y="390779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58" name="Line 88">
            <a:extLst>
              <a:ext uri="{FF2B5EF4-FFF2-40B4-BE49-F238E27FC236}">
                <a16:creationId xmlns:a16="http://schemas.microsoft.com/office/drawing/2014/main" id="{357D04DF-5A8F-3946-A05F-B134A0815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8592" y="403955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Line 89">
            <a:extLst>
              <a:ext uri="{FF2B5EF4-FFF2-40B4-BE49-F238E27FC236}">
                <a16:creationId xmlns:a16="http://schemas.microsoft.com/office/drawing/2014/main" id="{1F64B7FA-0FDF-AA41-954C-B46F96B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017" y="446500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90">
            <a:extLst>
              <a:ext uri="{FF2B5EF4-FFF2-40B4-BE49-F238E27FC236}">
                <a16:creationId xmlns:a16="http://schemas.microsoft.com/office/drawing/2014/main" id="{1C49FAA4-451C-9346-B2A1-9DADDB373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7829" y="496507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6F8F39-CC95-5944-86C7-18592B3F79C2}"/>
              </a:ext>
            </a:extLst>
          </p:cNvPr>
          <p:cNvGrpSpPr/>
          <p:nvPr/>
        </p:nvGrpSpPr>
        <p:grpSpPr>
          <a:xfrm>
            <a:off x="3786604" y="3720470"/>
            <a:ext cx="4208463" cy="801688"/>
            <a:chOff x="3786604" y="3720470"/>
            <a:chExt cx="4208463" cy="801688"/>
          </a:xfrm>
        </p:grpSpPr>
        <p:grpSp>
          <p:nvGrpSpPr>
            <p:cNvPr id="136" name="Group 58">
              <a:extLst>
                <a:ext uri="{FF2B5EF4-FFF2-40B4-BE49-F238E27FC236}">
                  <a16:creationId xmlns:a16="http://schemas.microsoft.com/office/drawing/2014/main" id="{E675645C-771D-1C4D-BD09-0A50219A7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604" y="4296733"/>
              <a:ext cx="546100" cy="225425"/>
              <a:chOff x="1287" y="2524"/>
              <a:chExt cx="260" cy="100"/>
            </a:xfrm>
          </p:grpSpPr>
          <p:sp>
            <p:nvSpPr>
              <p:cNvPr id="137" name="Rectangle 59">
                <a:extLst>
                  <a:ext uri="{FF2B5EF4-FFF2-40B4-BE49-F238E27FC236}">
                    <a16:creationId xmlns:a16="http://schemas.microsoft.com/office/drawing/2014/main" id="{4BD7EDAC-534F-D84F-8E24-977FE250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Rectangle 60">
                <a:extLst>
                  <a:ext uri="{FF2B5EF4-FFF2-40B4-BE49-F238E27FC236}">
                    <a16:creationId xmlns:a16="http://schemas.microsoft.com/office/drawing/2014/main" id="{522C0AA5-89A7-AE45-9EA6-0984C3D36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Rectangle 61">
                <a:extLst>
                  <a:ext uri="{FF2B5EF4-FFF2-40B4-BE49-F238E27FC236}">
                    <a16:creationId xmlns:a16="http://schemas.microsoft.com/office/drawing/2014/main" id="{E45B888C-A7C7-C04F-96C2-AC5495901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Rectangle 62">
                <a:extLst>
                  <a:ext uri="{FF2B5EF4-FFF2-40B4-BE49-F238E27FC236}">
                    <a16:creationId xmlns:a16="http://schemas.microsoft.com/office/drawing/2014/main" id="{6D259067-30CA-3A43-B969-2FED80C1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3" name="Group 79">
              <a:extLst>
                <a:ext uri="{FF2B5EF4-FFF2-40B4-BE49-F238E27FC236}">
                  <a16:creationId xmlns:a16="http://schemas.microsoft.com/office/drawing/2014/main" id="{2953A696-2D0B-4946-96FC-8F6534A2F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8967" y="4268158"/>
              <a:ext cx="546100" cy="225425"/>
              <a:chOff x="1287" y="2524"/>
              <a:chExt cx="260" cy="100"/>
            </a:xfrm>
          </p:grpSpPr>
          <p:sp>
            <p:nvSpPr>
              <p:cNvPr id="154" name="Rectangle 80">
                <a:extLst>
                  <a:ext uri="{FF2B5EF4-FFF2-40B4-BE49-F238E27FC236}">
                    <a16:creationId xmlns:a16="http://schemas.microsoft.com/office/drawing/2014/main" id="{313605CC-1AC5-8944-94FF-94268AD80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1">
                <a:extLst>
                  <a:ext uri="{FF2B5EF4-FFF2-40B4-BE49-F238E27FC236}">
                    <a16:creationId xmlns:a16="http://schemas.microsoft.com/office/drawing/2014/main" id="{BAFE64F2-A025-9F4E-99C9-ACC9BFF2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3829DF34-8663-6146-9BA0-7632285CE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83">
                <a:extLst>
                  <a:ext uri="{FF2B5EF4-FFF2-40B4-BE49-F238E27FC236}">
                    <a16:creationId xmlns:a16="http://schemas.microsoft.com/office/drawing/2014/main" id="{D148D136-2E3F-5745-9E50-2A0525F6E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1" name="Text Box 56">
              <a:extLst>
                <a:ext uri="{FF2B5EF4-FFF2-40B4-BE49-F238E27FC236}">
                  <a16:creationId xmlns:a16="http://schemas.microsoft.com/office/drawing/2014/main" id="{0AD3AB67-1B7A-DC4C-8CF0-ED4CE6AD6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729" y="372047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socket</a:t>
              </a:r>
            </a:p>
          </p:txBody>
        </p:sp>
        <p:sp>
          <p:nvSpPr>
            <p:cNvPr id="162" name="Line 92">
              <a:extLst>
                <a:ext uri="{FF2B5EF4-FFF2-40B4-BE49-F238E27FC236}">
                  <a16:creationId xmlns:a16="http://schemas.microsoft.com/office/drawing/2014/main" id="{143E3CCF-902D-1B48-A226-00DCF5BF0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779" y="392049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Line 93">
              <a:extLst>
                <a:ext uri="{FF2B5EF4-FFF2-40B4-BE49-F238E27FC236}">
                  <a16:creationId xmlns:a16="http://schemas.microsoft.com/office/drawing/2014/main" id="{C4134BE9-E71D-0348-B019-E892502C5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59942" y="390938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4" name="Group 96">
            <a:extLst>
              <a:ext uri="{FF2B5EF4-FFF2-40B4-BE49-F238E27FC236}">
                <a16:creationId xmlns:a16="http://schemas.microsoft.com/office/drawing/2014/main" id="{9A6CA79B-4989-1B42-B637-EB423445684E}"/>
              </a:ext>
            </a:extLst>
          </p:cNvPr>
          <p:cNvGrpSpPr>
            <a:grpSpLocks/>
          </p:cNvGrpSpPr>
          <p:nvPr/>
        </p:nvGrpSpPr>
        <p:grpSpPr bwMode="auto">
          <a:xfrm>
            <a:off x="2214979" y="4974595"/>
            <a:ext cx="719138" cy="773113"/>
            <a:chOff x="-44" y="1473"/>
            <a:chExt cx="981" cy="1105"/>
          </a:xfrm>
        </p:grpSpPr>
        <p:pic>
          <p:nvPicPr>
            <p:cNvPr id="165" name="Picture 97" descr="desktop_computer_stylized_medium">
              <a:extLst>
                <a:ext uri="{FF2B5EF4-FFF2-40B4-BE49-F238E27FC236}">
                  <a16:creationId xmlns:a16="http://schemas.microsoft.com/office/drawing/2014/main" id="{52A0739D-A2B2-9B4C-808E-15A03132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DA46FEF0-4E21-2249-B7F5-7F6F7B7F0D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7" name="Group 99">
            <a:extLst>
              <a:ext uri="{FF2B5EF4-FFF2-40B4-BE49-F238E27FC236}">
                <a16:creationId xmlns:a16="http://schemas.microsoft.com/office/drawing/2014/main" id="{05F61B1A-C7F7-544F-B009-739C54EFEA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1054" y="5169858"/>
            <a:ext cx="719138" cy="773112"/>
            <a:chOff x="-44" y="1473"/>
            <a:chExt cx="981" cy="1105"/>
          </a:xfrm>
        </p:grpSpPr>
        <p:pic>
          <p:nvPicPr>
            <p:cNvPr id="168" name="Picture 100" descr="desktop_computer_stylized_medium">
              <a:extLst>
                <a:ext uri="{FF2B5EF4-FFF2-40B4-BE49-F238E27FC236}">
                  <a16:creationId xmlns:a16="http://schemas.microsoft.com/office/drawing/2014/main" id="{23181BD9-C2D1-5E4C-A8EE-29F5422B9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2BA7DD97-C4EE-0C4B-B331-0E1CF367E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6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>
            <a:extLst>
              <a:ext uri="{FF2B5EF4-FFF2-40B4-BE49-F238E27FC236}">
                <a16:creationId xmlns:a16="http://schemas.microsoft.com/office/drawing/2014/main" id="{616F4545-210A-A74D-A31A-E4339596B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513591"/>
            <a:ext cx="10798277" cy="1742641"/>
          </a:xfrm>
        </p:spPr>
        <p:txBody>
          <a:bodyPr>
            <a:normAutofit/>
          </a:bodyPr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unreliable datagram 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altLang="en-US" sz="3200" dirty="0">
                <a:ea typeface="ＭＳ Ｐゴシック" panose="020B0600070205080204" pitchFamily="34" charset="-128"/>
              </a:rPr>
              <a:t> reliable, byte stream-oriented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22" y="48222"/>
            <a:ext cx="10515600" cy="459993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6523E8-8571-1B4B-B7F3-5188B316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E8FBE9BD-5125-8341-AC98-0DB0D8C2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60" y="3291529"/>
            <a:ext cx="10798277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Application Example: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reads a line of characters (data) from its keyboard and sends data to server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receives the data and converts characters to uppercase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sends modified data to client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receives modified data and displays line on its screen</a:t>
            </a:r>
          </a:p>
        </p:txBody>
      </p:sp>
    </p:spTree>
    <p:extLst>
      <p:ext uri="{BB962C8B-B14F-4D97-AF65-F5344CB8AC3E}">
        <p14:creationId xmlns:p14="http://schemas.microsoft.com/office/powerpoint/2010/main" val="37622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6CF53D30-07DA-0041-8212-FA74FE454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2289" y="671917"/>
            <a:ext cx="6363331" cy="48533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no “</a:t>
            </a:r>
            <a:r>
              <a:rPr lang="en-US" altLang="ja-JP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connection” between client and server: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no handshaking before sending data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6" y="15425"/>
            <a:ext cx="10515600" cy="514330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Socket programming with UDP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2626431-77B6-C54A-8DC7-1033C90BA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341AE-C6C9-1C45-BF8F-D552077CBC01}"/>
              </a:ext>
            </a:extLst>
          </p:cNvPr>
          <p:cNvSpPr txBox="1">
            <a:spLocks noChangeArrowheads="1"/>
          </p:cNvSpPr>
          <p:nvPr/>
        </p:nvSpPr>
        <p:spPr>
          <a:xfrm>
            <a:off x="192289" y="4008585"/>
            <a:ext cx="10352496" cy="21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 data may be lost or received out-of-order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viewpoint: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1008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provides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transfer  of groups of bytes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datagrams”) 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26" name="Picture 2" descr="User Datagram Protocol">
            <a:extLst>
              <a:ext uri="{FF2B5EF4-FFF2-40B4-BE49-F238E27FC236}">
                <a16:creationId xmlns:a16="http://schemas.microsoft.com/office/drawing/2014/main" id="{38406D0A-B874-610E-3930-DC6FC5C8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092" y="1219200"/>
            <a:ext cx="5468594" cy="20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82FC23-F0FB-1605-AD50-37C8EAEA4CF0}"/>
              </a:ext>
            </a:extLst>
          </p:cNvPr>
          <p:cNvSpPr txBox="1"/>
          <p:nvPr/>
        </p:nvSpPr>
        <p:spPr>
          <a:xfrm>
            <a:off x="9978118" y="3300293"/>
            <a:ext cx="168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(</a:t>
            </a:r>
            <a:r>
              <a:rPr lang="en-US" i="1" dirty="0" err="1"/>
              <a:t>geeksforgeeks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80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C87FDF-3BFF-5835-7379-C1C0BB53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57028"/>
            <a:ext cx="10515600" cy="459993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with UDP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BBFE7-6300-5F7C-6FA5-50B7267AE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13F13-D424-42E7-47B2-F8F9F71D712C}"/>
              </a:ext>
            </a:extLst>
          </p:cNvPr>
          <p:cNvSpPr txBox="1"/>
          <p:nvPr/>
        </p:nvSpPr>
        <p:spPr>
          <a:xfrm>
            <a:off x="859972" y="2383972"/>
            <a:ext cx="94670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Download 2 files </a:t>
            </a:r>
            <a:r>
              <a:rPr lang="en-US" sz="2800" dirty="0">
                <a:solidFill>
                  <a:srgbClr val="FF0000"/>
                </a:solidFill>
              </a:rPr>
              <a:t>UDPServer.py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UDPClient.py </a:t>
            </a:r>
            <a:r>
              <a:rPr lang="en-US" sz="2800" dirty="0"/>
              <a:t>from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Execute them on your computer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6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UDP</a:t>
            </a:r>
          </a:p>
        </p:txBody>
      </p:sp>
      <p:sp>
        <p:nvSpPr>
          <p:cNvPr id="100" name="Slide Number Placeholder 2">
            <a:extLst>
              <a:ext uri="{FF2B5EF4-FFF2-40B4-BE49-F238E27FC236}">
                <a16:creationId xmlns:a16="http://schemas.microsoft.com/office/drawing/2014/main" id="{AC47B214-54CF-3041-98BF-A73AC365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F44DCB0-3AAB-534C-89CD-DB913DF09229}"/>
              </a:ext>
            </a:extLst>
          </p:cNvPr>
          <p:cNvGrpSpPr>
            <a:grpSpLocks/>
          </p:cNvGrpSpPr>
          <p:nvPr/>
        </p:nvGrpSpPr>
        <p:grpSpPr bwMode="auto">
          <a:xfrm>
            <a:off x="7008229" y="4140035"/>
            <a:ext cx="2211387" cy="2200275"/>
            <a:chOff x="3485" y="2494"/>
            <a:chExt cx="1393" cy="1386"/>
          </a:xfrm>
        </p:grpSpPr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702C97B7-DA60-0149-85AB-47F1FE0F7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40" name="Text Box 6">
                <a:extLst>
                  <a:ext uri="{FF2B5EF4-FFF2-40B4-BE49-F238E27FC236}">
                    <a16:creationId xmlns:a16="http://schemas.microsoft.com/office/drawing/2014/main" id="{ACD138B3-6FD3-074F-B4D6-833745FCB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</a:t>
                </a: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4F1734AF-E8AC-FE4D-A9A8-4AF1B202B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" y="3335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Text Box 8">
                <a:extLst>
                  <a:ext uri="{FF2B5EF4-FFF2-40B4-BE49-F238E27FC236}">
                    <a16:creationId xmlns:a16="http://schemas.microsoft.com/office/drawing/2014/main" id="{81054262-2955-D24D-A204-BF36CA6FD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datagram from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FC178652-3FBA-1743-A65B-D82CC0E6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9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" name="Text Box 14">
            <a:extLst>
              <a:ext uri="{FF2B5EF4-FFF2-40B4-BE49-F238E27FC236}">
                <a16:creationId xmlns:a16="http://schemas.microsoft.com/office/drawing/2014/main" id="{9FDD06E3-D412-AA43-B8B8-10BB6577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92" y="148097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A67099-9B1F-AF4B-AADB-081B7A2FC10D}"/>
              </a:ext>
            </a:extLst>
          </p:cNvPr>
          <p:cNvGrpSpPr/>
          <p:nvPr/>
        </p:nvGrpSpPr>
        <p:grpSpPr>
          <a:xfrm>
            <a:off x="6878054" y="2115972"/>
            <a:ext cx="4198939" cy="2055813"/>
            <a:chOff x="6878054" y="2115972"/>
            <a:chExt cx="4198939" cy="2055813"/>
          </a:xfrm>
        </p:grpSpPr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798733F7-216A-784C-9688-7517E2CC9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54" y="2115972"/>
              <a:ext cx="3635376" cy="971550"/>
              <a:chOff x="3241" y="1750"/>
              <a:chExt cx="2290" cy="612"/>
            </a:xfrm>
          </p:grpSpPr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4BB2271A-4FFC-8048-A612-7E12F9F50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277D84D0-CE11-2846-B401-8AB4D0BF5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 =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socket(AF_INET,SOCK_DGRAM)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97D964F3-BC0D-9344-837B-2B0BF990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8054" y="3247860"/>
              <a:ext cx="4198939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datagram with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serverIP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address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And port=x; send datagram via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7EC03F56-353B-7E42-A0A2-334C1287E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967" y="3052597"/>
              <a:ext cx="0" cy="3238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" name="Line 17">
            <a:extLst>
              <a:ext uri="{FF2B5EF4-FFF2-40B4-BE49-F238E27FC236}">
                <a16:creationId xmlns:a16="http://schemas.microsoft.com/office/drawing/2014/main" id="{40634A1C-2FFB-FC4C-80CE-D90FD192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391" y="3652672"/>
            <a:ext cx="2409826" cy="4000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C819A4BA-113E-964D-96AD-ED683094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754" y="233504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create socket, port= x: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E75AC30B-2B60-9B49-9BC6-1121B155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54" y="263032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socket(AF_INET,SOCK_DGRAM)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20">
            <a:extLst>
              <a:ext uri="{FF2B5EF4-FFF2-40B4-BE49-F238E27FC236}">
                <a16:creationId xmlns:a16="http://schemas.microsoft.com/office/drawing/2014/main" id="{105B53F6-4E11-9B4F-83AD-A12D7B45002E}"/>
              </a:ext>
            </a:extLst>
          </p:cNvPr>
          <p:cNvGrpSpPr>
            <a:grpSpLocks/>
          </p:cNvGrpSpPr>
          <p:nvPr/>
        </p:nvGrpSpPr>
        <p:grpSpPr bwMode="auto">
          <a:xfrm>
            <a:off x="2344154" y="3293897"/>
            <a:ext cx="2211387" cy="1109663"/>
            <a:chOff x="589" y="1982"/>
            <a:chExt cx="1393" cy="699"/>
          </a:xfrm>
        </p:grpSpPr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2DB889B3-B55C-E94B-B323-72AECF17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9FE4B9D3-FE8A-7E4C-8E08-01C28E81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datagram from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6729A767-0894-134A-B58D-6CE959F3ABBB}"/>
              </a:ext>
            </a:extLst>
          </p:cNvPr>
          <p:cNvGrpSpPr>
            <a:grpSpLocks/>
          </p:cNvGrpSpPr>
          <p:nvPr/>
        </p:nvGrpSpPr>
        <p:grpSpPr bwMode="auto">
          <a:xfrm>
            <a:off x="2607679" y="4405147"/>
            <a:ext cx="4202112" cy="1698625"/>
            <a:chOff x="755" y="2696"/>
            <a:chExt cx="2647" cy="1070"/>
          </a:xfrm>
        </p:grpSpPr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45FE834E-F5E7-9341-B57D-B054DC6E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specifying 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 address,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 number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77A2D0F4-2C33-7B48-B528-6DAF87636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696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77CA0ACB-6768-D649-A01B-D103D4E2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195" y="1465007"/>
            <a:ext cx="3286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serverIP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534349" y="1399326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2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5848"/>
            <a:ext cx="10515600" cy="459993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ea typeface="ＭＳ Ｐゴシック" panose="020B0600070205080204" pitchFamily="34" charset="-128"/>
                <a:cs typeface="+mn-cs"/>
              </a:rPr>
              <a:t>Example app: UDP client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E72D9EA9-9DC6-CC43-A093-63DB326C6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1">
            <a:extLst>
              <a:ext uri="{FF2B5EF4-FFF2-40B4-BE49-F238E27FC236}">
                <a16:creationId xmlns:a16="http://schemas.microsoft.com/office/drawing/2014/main" id="{536333E5-2CE2-9346-82C1-DACAC294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044" y="1906313"/>
            <a:ext cx="5889754" cy="426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'hostname'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12000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clientSocket.sendto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message.encode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(),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serverAddress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clientSocket.recvfrom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(2048)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modifiedMessage.decode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UDPClient</a:t>
            </a:r>
          </a:p>
        </p:txBody>
      </p:sp>
      <p:grpSp>
        <p:nvGrpSpPr>
          <p:cNvPr id="102" name="Group 46">
            <a:extLst>
              <a:ext uri="{FF2B5EF4-FFF2-40B4-BE49-F238E27FC236}">
                <a16:creationId xmlns:a16="http://schemas.microsoft.com/office/drawing/2014/main" id="{F406A622-9128-8442-A93C-56AFB56A7A29}"/>
              </a:ext>
            </a:extLst>
          </p:cNvPr>
          <p:cNvGrpSpPr>
            <a:grpSpLocks/>
          </p:cNvGrpSpPr>
          <p:nvPr/>
        </p:nvGrpSpPr>
        <p:grpSpPr bwMode="auto">
          <a:xfrm>
            <a:off x="2456662" y="1963666"/>
            <a:ext cx="3023734" cy="297517"/>
            <a:chOff x="-242132" y="1766968"/>
            <a:chExt cx="3023579" cy="298280"/>
          </a:xfrm>
        </p:grpSpPr>
        <p:sp>
          <p:nvSpPr>
            <p:cNvPr id="103" name="TextBox 3">
              <a:extLst>
                <a:ext uri="{FF2B5EF4-FFF2-40B4-BE49-F238E27FC236}">
                  <a16:creationId xmlns:a16="http://schemas.microsoft.com/office/drawing/2014/main" id="{12DA0434-01DE-E046-B7D5-1EDBB8B2D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132" y="1766968"/>
              <a:ext cx="3023579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include Python’s socket library</a:t>
              </a:r>
            </a:p>
          </p:txBody>
        </p:sp>
        <p:cxnSp>
          <p:nvCxnSpPr>
            <p:cNvPr id="104" name="Straight Connector 10">
              <a:extLst>
                <a:ext uri="{FF2B5EF4-FFF2-40B4-BE49-F238E27FC236}">
                  <a16:creationId xmlns:a16="http://schemas.microsoft.com/office/drawing/2014/main" id="{3C3F6D39-A2A8-4349-A503-867255F17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371" y="1930400"/>
              <a:ext cx="37032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Group 47">
            <a:extLst>
              <a:ext uri="{FF2B5EF4-FFF2-40B4-BE49-F238E27FC236}">
                <a16:creationId xmlns:a16="http://schemas.microsoft.com/office/drawing/2014/main" id="{0A55EB29-DB79-7645-BE78-7EACF4B9A12B}"/>
              </a:ext>
            </a:extLst>
          </p:cNvPr>
          <p:cNvGrpSpPr>
            <a:grpSpLocks/>
          </p:cNvGrpSpPr>
          <p:nvPr/>
        </p:nvGrpSpPr>
        <p:grpSpPr bwMode="auto">
          <a:xfrm>
            <a:off x="3344907" y="2997131"/>
            <a:ext cx="2943680" cy="307777"/>
            <a:chOff x="1211823" y="2904386"/>
            <a:chExt cx="2271818" cy="307392"/>
          </a:xfrm>
        </p:grpSpPr>
        <p:sp>
          <p:nvSpPr>
            <p:cNvPr id="106" name="TextBox 31">
              <a:extLst>
                <a:ext uri="{FF2B5EF4-FFF2-40B4-BE49-F238E27FC236}">
                  <a16:creationId xmlns:a16="http://schemas.microsoft.com/office/drawing/2014/main" id="{75D75C6C-85BB-3C40-92D3-8502CEAB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823" y="2904386"/>
              <a:ext cx="2271818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107" name="Straight Connector 32">
              <a:extLst>
                <a:ext uri="{FF2B5EF4-FFF2-40B4-BE49-F238E27FC236}">
                  <a16:creationId xmlns:a16="http://schemas.microsoft.com/office/drawing/2014/main" id="{DCDED167-6BDC-964B-B56B-76A2BB3720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965" y="3080272"/>
              <a:ext cx="28870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" name="Group 48">
            <a:extLst>
              <a:ext uri="{FF2B5EF4-FFF2-40B4-BE49-F238E27FC236}">
                <a16:creationId xmlns:a16="http://schemas.microsoft.com/office/drawing/2014/main" id="{25E66BBE-B082-AC48-AE42-0CA9F6FF4A7B}"/>
              </a:ext>
            </a:extLst>
          </p:cNvPr>
          <p:cNvGrpSpPr>
            <a:grpSpLocks/>
          </p:cNvGrpSpPr>
          <p:nvPr/>
        </p:nvGrpSpPr>
        <p:grpSpPr bwMode="auto">
          <a:xfrm>
            <a:off x="2988803" y="3664103"/>
            <a:ext cx="2943680" cy="297517"/>
            <a:chOff x="320502" y="3822598"/>
            <a:chExt cx="2944213" cy="297415"/>
          </a:xfrm>
        </p:grpSpPr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CD0C6081-C6B7-2641-80D1-E2DED8EB5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02" y="3822598"/>
              <a:ext cx="2944213" cy="29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get user keyboard input </a:t>
              </a:r>
            </a:p>
          </p:txBody>
        </p:sp>
        <p:cxnSp>
          <p:nvCxnSpPr>
            <p:cNvPr id="110" name="Straight Connector 35">
              <a:extLst>
                <a:ext uri="{FF2B5EF4-FFF2-40B4-BE49-F238E27FC236}">
                  <a16:creationId xmlns:a16="http://schemas.microsoft.com/office/drawing/2014/main" id="{A49CAC45-33DD-284A-9C51-3E8086DB4A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360" y="3968752"/>
              <a:ext cx="38106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48C468B7-1DC1-CB4A-8733-4EA18F6E3330}"/>
              </a:ext>
            </a:extLst>
          </p:cNvPr>
          <p:cNvGrpSpPr>
            <a:grpSpLocks/>
          </p:cNvGrpSpPr>
          <p:nvPr/>
        </p:nvGrpSpPr>
        <p:grpSpPr bwMode="auto">
          <a:xfrm>
            <a:off x="589926" y="4010877"/>
            <a:ext cx="4778572" cy="307777"/>
            <a:chOff x="-2057015" y="4094341"/>
            <a:chExt cx="4779099" cy="307008"/>
          </a:xfrm>
        </p:grpSpPr>
        <p:sp>
          <p:nvSpPr>
            <p:cNvPr id="112" name="TextBox 36">
              <a:extLst>
                <a:ext uri="{FF2B5EF4-FFF2-40B4-BE49-F238E27FC236}">
                  <a16:creationId xmlns:a16="http://schemas.microsoft.com/office/drawing/2014/main" id="{829D5E68-A72B-B34D-8934-6A58024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57015" y="4094341"/>
              <a:ext cx="4723287" cy="3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attach server name, port to message; send into socket</a:t>
              </a:r>
            </a:p>
          </p:txBody>
        </p:sp>
        <p:cxnSp>
          <p:nvCxnSpPr>
            <p:cNvPr id="113" name="Straight Connector 39">
              <a:extLst>
                <a:ext uri="{FF2B5EF4-FFF2-40B4-BE49-F238E27FC236}">
                  <a16:creationId xmlns:a16="http://schemas.microsoft.com/office/drawing/2014/main" id="{B03E6B6D-23CC-9947-A802-0FCAD6FEFC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0668" y="4261938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" name="Group 55">
            <a:extLst>
              <a:ext uri="{FF2B5EF4-FFF2-40B4-BE49-F238E27FC236}">
                <a16:creationId xmlns:a16="http://schemas.microsoft.com/office/drawing/2014/main" id="{D3297448-7869-B14A-9507-C168A822334C}"/>
              </a:ext>
            </a:extLst>
          </p:cNvPr>
          <p:cNvGrpSpPr>
            <a:grpSpLocks/>
          </p:cNvGrpSpPr>
          <p:nvPr/>
        </p:nvGrpSpPr>
        <p:grpSpPr bwMode="auto">
          <a:xfrm>
            <a:off x="1645918" y="5411634"/>
            <a:ext cx="3787622" cy="307776"/>
            <a:chOff x="-1061954" y="5487008"/>
            <a:chExt cx="3788048" cy="307391"/>
          </a:xfrm>
        </p:grpSpPr>
        <p:sp>
          <p:nvSpPr>
            <p:cNvPr id="115" name="TextBox 61">
              <a:extLst>
                <a:ext uri="{FF2B5EF4-FFF2-40B4-BE49-F238E27FC236}">
                  <a16:creationId xmlns:a16="http://schemas.microsoft.com/office/drawing/2014/main" id="{F3DDBD5F-F332-4149-B743-63C7CFA3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print out received string and close socket</a:t>
              </a:r>
            </a:p>
          </p:txBody>
        </p:sp>
        <p:cxnSp>
          <p:nvCxnSpPr>
            <p:cNvPr id="116" name="Straight Connector 62">
              <a:extLst>
                <a:ext uri="{FF2B5EF4-FFF2-40B4-BE49-F238E27FC236}">
                  <a16:creationId xmlns:a16="http://schemas.microsoft.com/office/drawing/2014/main" id="{0E7498AA-C1D3-274D-B0D2-D6ED3F088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661" y="5657831"/>
              <a:ext cx="41643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7E74A29F-5607-FC4D-9A4A-9324DFA726A6}"/>
              </a:ext>
            </a:extLst>
          </p:cNvPr>
          <p:cNvGrpSpPr>
            <a:grpSpLocks/>
          </p:cNvGrpSpPr>
          <p:nvPr/>
        </p:nvGrpSpPr>
        <p:grpSpPr bwMode="auto">
          <a:xfrm>
            <a:off x="2137532" y="4571815"/>
            <a:ext cx="4091095" cy="440025"/>
            <a:chOff x="-493741" y="4530536"/>
            <a:chExt cx="4090757" cy="440321"/>
          </a:xfrm>
        </p:grpSpPr>
        <p:sp>
          <p:nvSpPr>
            <p:cNvPr id="118" name="TextBox 56">
              <a:extLst>
                <a:ext uri="{FF2B5EF4-FFF2-40B4-BE49-F238E27FC236}">
                  <a16:creationId xmlns:a16="http://schemas.microsoft.com/office/drawing/2014/main" id="{4535E505-0C85-C345-9726-A22F78213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3741" y="4662874"/>
              <a:ext cx="4090757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reply data (bytes) from socket</a:t>
              </a:r>
            </a:p>
          </p:txBody>
        </p:sp>
        <p:cxnSp>
          <p:nvCxnSpPr>
            <p:cNvPr id="119" name="Straight Connector 59">
              <a:extLst>
                <a:ext uri="{FF2B5EF4-FFF2-40B4-BE49-F238E27FC236}">
                  <a16:creationId xmlns:a16="http://schemas.microsoft.com/office/drawing/2014/main" id="{DD1F2FDB-E293-DF42-9B53-AA2F24A60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Box 53">
              <a:extLst>
                <a:ext uri="{FF2B5EF4-FFF2-40B4-BE49-F238E27FC236}">
                  <a16:creationId xmlns:a16="http://schemas.microsoft.com/office/drawing/2014/main" id="{97123429-EC80-5746-ADCF-168DB6F1F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716B03-306D-C35F-E056-9A7C759C2994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25126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26" y="67085"/>
            <a:ext cx="10515600" cy="459993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ea typeface="ＭＳ Ｐゴシック" panose="020B0600070205080204" pitchFamily="34" charset="-128"/>
                <a:cs typeface="+mn-cs"/>
              </a:rPr>
              <a:t>Example app: UDP server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E32FD753-2E15-6843-B14D-A35BDF167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UDPServer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69C030C5-F3D0-9E44-ABCB-6457753A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962946"/>
            <a:ext cx="6128601" cy="345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socket(AF_INET,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fr-F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''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server is ready to receive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message,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clientAddress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serverSocket.recvfrom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(2048)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message.decode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().upper()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serverSocket.sendto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modifiedMessage.encode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(),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clientAddress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E6794E5D-F097-A04E-9B91-603D87E112BE}"/>
              </a:ext>
            </a:extLst>
          </p:cNvPr>
          <p:cNvGrpSpPr>
            <a:grpSpLocks/>
          </p:cNvGrpSpPr>
          <p:nvPr/>
        </p:nvGrpSpPr>
        <p:grpSpPr bwMode="auto">
          <a:xfrm>
            <a:off x="3352917" y="2744875"/>
            <a:ext cx="2558753" cy="307975"/>
            <a:chOff x="732830" y="2581901"/>
            <a:chExt cx="2559082" cy="307777"/>
          </a:xfrm>
        </p:grpSpPr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529ABA9E-2387-AB44-B717-09C05F742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103D9E9D-7411-A240-B0CE-7B858CF05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178" y="2749550"/>
              <a:ext cx="35809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985C9C4-F94B-CC47-9BE8-1892C6168FD0}"/>
              </a:ext>
            </a:extLst>
          </p:cNvPr>
          <p:cNvGrpSpPr>
            <a:grpSpLocks/>
          </p:cNvGrpSpPr>
          <p:nvPr/>
        </p:nvGrpSpPr>
        <p:grpSpPr bwMode="auto">
          <a:xfrm>
            <a:off x="1773888" y="3108924"/>
            <a:ext cx="3605785" cy="307777"/>
            <a:chOff x="-896820" y="3018353"/>
            <a:chExt cx="3607385" cy="307392"/>
          </a:xfrm>
        </p:grpSpPr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8032DBCE-C286-BB46-BD1F-9805EEA3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bind socket to local port number 12000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47DB91-CB9C-004F-8F0B-B960A536FB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5948" y="3171825"/>
              <a:ext cx="33425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D747856B-2F4C-494D-8DDA-72B42F0090C3}"/>
              </a:ext>
            </a:extLst>
          </p:cNvPr>
          <p:cNvGrpSpPr>
            <a:grpSpLocks/>
          </p:cNvGrpSpPr>
          <p:nvPr/>
        </p:nvGrpSpPr>
        <p:grpSpPr bwMode="auto">
          <a:xfrm>
            <a:off x="3884090" y="3825856"/>
            <a:ext cx="1488056" cy="298450"/>
            <a:chOff x="1222134" y="3803733"/>
            <a:chExt cx="1488522" cy="299227"/>
          </a:xfrm>
        </p:grpSpPr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B9333DFF-5997-FD45-82AB-CE3AE473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C5C98F9A-B437-0647-8271-AFD3AB07B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604" y="3964781"/>
              <a:ext cx="343052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D0BDCF5E-DA2B-5844-BD1C-AC1F96949F3B}"/>
              </a:ext>
            </a:extLst>
          </p:cNvPr>
          <p:cNvGrpSpPr>
            <a:grpSpLocks/>
          </p:cNvGrpSpPr>
          <p:nvPr/>
        </p:nvGrpSpPr>
        <p:grpSpPr bwMode="auto">
          <a:xfrm>
            <a:off x="1304089" y="4147117"/>
            <a:ext cx="4068011" cy="502702"/>
            <a:chOff x="-1394433" y="3835897"/>
            <a:chExt cx="4067973" cy="502591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56E8BB3-6722-944E-9388-9EAA07C5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37" name="Straight Connector 39">
              <a:extLst>
                <a:ext uri="{FF2B5EF4-FFF2-40B4-BE49-F238E27FC236}">
                  <a16:creationId xmlns:a16="http://schemas.microsoft.com/office/drawing/2014/main" id="{BAFF573C-9254-4D42-BF1F-B58175A5C6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0643" y="3987004"/>
              <a:ext cx="342897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9C1836C-5DBA-F94B-B925-ABC592A1A1AD}"/>
              </a:ext>
            </a:extLst>
          </p:cNvPr>
          <p:cNvGrpSpPr>
            <a:grpSpLocks/>
          </p:cNvGrpSpPr>
          <p:nvPr/>
        </p:nvGrpSpPr>
        <p:grpSpPr bwMode="auto">
          <a:xfrm>
            <a:off x="1619318" y="4783930"/>
            <a:ext cx="3841670" cy="307777"/>
            <a:chOff x="-1179917" y="4521468"/>
            <a:chExt cx="3842964" cy="307392"/>
          </a:xfrm>
        </p:grpSpPr>
        <p:sp>
          <p:nvSpPr>
            <p:cNvPr id="39" name="TextBox 61">
              <a:extLst>
                <a:ext uri="{FF2B5EF4-FFF2-40B4-BE49-F238E27FC236}">
                  <a16:creationId xmlns:a16="http://schemas.microsoft.com/office/drawing/2014/main" id="{19797EBA-27BC-C641-806F-7436C22CF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9917" y="4521468"/>
              <a:ext cx="3842964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 upper case string back to this client</a:t>
              </a:r>
            </a:p>
          </p:txBody>
        </p:sp>
        <p:cxnSp>
          <p:nvCxnSpPr>
            <p:cNvPr id="40" name="Straight Connector 62">
              <a:extLst>
                <a:ext uri="{FF2B5EF4-FFF2-40B4-BE49-F238E27FC236}">
                  <a16:creationId xmlns:a16="http://schemas.microsoft.com/office/drawing/2014/main" id="{D86F62BC-7674-424E-BFC8-DE9ED1B60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7617" y="4675165"/>
              <a:ext cx="35651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A565F1-FD73-BCAD-130F-72DB894CAF62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</p:spTree>
    <p:extLst>
      <p:ext uri="{BB962C8B-B14F-4D97-AF65-F5344CB8AC3E}">
        <p14:creationId xmlns:p14="http://schemas.microsoft.com/office/powerpoint/2010/main" val="306857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19337</TotalTime>
  <Words>1162</Words>
  <Application>Microsoft Office PowerPoint</Application>
  <PresentationFormat>Widescreen</PresentationFormat>
  <Paragraphs>262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Courier New</vt:lpstr>
      <vt:lpstr>Franklin Gothic Medium (Headings)</vt:lpstr>
      <vt:lpstr>Gill Sans MT</vt:lpstr>
      <vt:lpstr>Tahoma</vt:lpstr>
      <vt:lpstr>Times New Roman</vt:lpstr>
      <vt:lpstr>Wingdings</vt:lpstr>
      <vt:lpstr>ZapfDingbats</vt:lpstr>
      <vt:lpstr>Office Theme</vt:lpstr>
      <vt:lpstr>PowerPoint Presentation</vt:lpstr>
      <vt:lpstr>Application Layer: Overview</vt:lpstr>
      <vt:lpstr>Socket programming </vt:lpstr>
      <vt:lpstr>Socket programming </vt:lpstr>
      <vt:lpstr>Socket programming with UDP </vt:lpstr>
      <vt:lpstr>Socket programming with UDP </vt:lpstr>
      <vt:lpstr>Client/server socket interaction: UDP</vt:lpstr>
      <vt:lpstr>Example app: UDP client</vt:lpstr>
      <vt:lpstr>Example app: UDP server</vt:lpstr>
      <vt:lpstr>Socket programming with TCP</vt:lpstr>
      <vt:lpstr>Socket programming with TCP</vt:lpstr>
      <vt:lpstr>Client/server socket interaction: TCP</vt:lpstr>
      <vt:lpstr>Example app: TCP client</vt:lpstr>
      <vt:lpstr>Example app: TCP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Tran, Bang S</cp:lastModifiedBy>
  <cp:revision>333</cp:revision>
  <dcterms:created xsi:type="dcterms:W3CDTF">2020-01-18T07:24:59Z</dcterms:created>
  <dcterms:modified xsi:type="dcterms:W3CDTF">2023-09-28T17:22:30Z</dcterms:modified>
</cp:coreProperties>
</file>