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61" r:id="rId2"/>
    <p:sldMasterId id="2147483666" r:id="rId3"/>
  </p:sldMasterIdLst>
  <p:notesMasterIdLst>
    <p:notesMasterId r:id="rId19"/>
  </p:notesMasterIdLst>
  <p:sldIdLst>
    <p:sldId id="1222" r:id="rId4"/>
    <p:sldId id="1081" r:id="rId5"/>
    <p:sldId id="1207" r:id="rId6"/>
    <p:sldId id="1087" r:id="rId7"/>
    <p:sldId id="1208" r:id="rId8"/>
    <p:sldId id="1090" r:id="rId9"/>
    <p:sldId id="1097" r:id="rId10"/>
    <p:sldId id="1092" r:id="rId11"/>
    <p:sldId id="1209" r:id="rId12"/>
    <p:sldId id="1210" r:id="rId13"/>
    <p:sldId id="1211" r:id="rId14"/>
    <p:sldId id="1212" r:id="rId15"/>
    <p:sldId id="1223" r:id="rId16"/>
    <p:sldId id="1225" r:id="rId17"/>
    <p:sldId id="12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79" autoAdjust="0"/>
    <p:restoredTop sz="90774"/>
  </p:normalViewPr>
  <p:slideViewPr>
    <p:cSldViewPr snapToGrid="0" snapToObjects="1">
      <p:cViewPr varScale="1">
        <p:scale>
          <a:sx n="73" d="100"/>
          <a:sy n="73" d="100"/>
        </p:scale>
        <p:origin x="246" y="9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25553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27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a:p>
        </p:txBody>
      </p:sp>
    </p:spTree>
    <p:extLst>
      <p:ext uri="{BB962C8B-B14F-4D97-AF65-F5344CB8AC3E}">
        <p14:creationId xmlns:p14="http://schemas.microsoft.com/office/powerpoint/2010/main" val="284835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dirty="0">
                <a:ln>
                  <a:noFill/>
                </a:ln>
                <a:solidFill>
                  <a:srgbClr val="CC0000"/>
                </a:solidFill>
                <a:effectLst/>
                <a:uLnTx/>
                <a:uFillTx/>
                <a:latin typeface="+mn-lt"/>
                <a:ea typeface="+mn-ea"/>
                <a:cs typeface="+mn-cs"/>
              </a:rPr>
              <a:t>go-Back-N, selective repeat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2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window size of 14, 8 have been sent but are not yet </a:t>
            </a:r>
            <a:r>
              <a:rPr lang="en-US" dirty="0" err="1"/>
              <a:t>ackowledgedm</a:t>
            </a:r>
            <a:r>
              <a:rPr lang="en-US" dirty="0"/>
              <a:t> 6 sequence numbers are available for us. In </a:t>
            </a:r>
            <a:r>
              <a:rPr lang="en-US" dirty="0" err="1"/>
              <a:t>woindow</a:t>
            </a:r>
            <a:r>
              <a:rPr lang="en-US" dirty="0"/>
              <a:t>, but no calls from above to use them.</a:t>
            </a:r>
          </a:p>
          <a:p>
            <a:endParaRPr lang="en-US" dirty="0"/>
          </a:p>
          <a:p>
            <a:r>
              <a:rPr lang="en-US" dirty="0"/>
              <a:t>Note – we’ll skip the Go-Back-N FSM specification you can </a:t>
            </a:r>
            <a:r>
              <a:rPr lang="en-US" dirty="0" err="1"/>
              <a:t>chack</a:t>
            </a:r>
            <a:r>
              <a:rPr lang="en-US" dirty="0"/>
              <a:t> that out in </a:t>
            </a:r>
            <a:r>
              <a:rPr lang="en-US" dirty="0" err="1"/>
              <a:t>powerpoitn</a:t>
            </a:r>
            <a:r>
              <a:rPr lang="en-US" dirty="0"/>
              <a: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1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11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8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a:t>
            </a:r>
            <a:r>
              <a:rPr lang="en-US" dirty="0" err="1"/>
              <a:t>indiviually</a:t>
            </a:r>
            <a:r>
              <a:rPr lang="en-US" dirty="0"/>
              <a:t>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packet is in order, its data will be delivered, as will any buffered data that can now be </a:t>
            </a:r>
            <a:r>
              <a:rPr lang="en-US" dirty="0" err="1"/>
              <a:t>delived</a:t>
            </a:r>
            <a:r>
              <a:rPr lang="en-US" dirty="0"/>
              <a:t>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124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F379E68D-6ADA-0920-8B68-717062D76821}"/>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B24A27-69A3-6761-AA9F-7A50653F5A9B}"/>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6C9EB5CA-D007-6704-C3F8-A4A647332BF8}"/>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9437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3" name="Rectangle 2">
            <a:extLst>
              <a:ext uri="{FF2B5EF4-FFF2-40B4-BE49-F238E27FC236}">
                <a16:creationId xmlns:a16="http://schemas.microsoft.com/office/drawing/2014/main" id="{80AC39BA-0EA4-B84E-6831-FD6560B5252F}"/>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B716FA-21F9-327D-555A-9E8E71787376}"/>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EF0EDA65-81D9-2297-0379-85F03C6EBF0F}"/>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7821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C28B-A937-8946-A8B8-E96C4D7F4A3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AB3BC-CF18-5B4B-9EDE-A1DEE9E68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3802E-DCBB-6942-892B-5E006FD43DA1}"/>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DCEC76A4-9D88-F940-8D92-FD0FBF30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AEC3-9D1A-CF41-9E08-BEB07758324D}"/>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C0BC46F-7A11-547D-4F55-39D42E983B15}"/>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94F467-6DC6-2745-67A8-8E1FA34CD654}"/>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53731F8E-426E-11B0-E574-2C6B2A051BB0}"/>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70178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EF4EB-0030-4E4F-9E18-F12D2E22A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1B396-855F-5544-9249-E53712C50958}"/>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0F82F17E-A703-FC4C-9DBC-37F173C9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0F0E7-19E4-134F-9E84-35EA99DAAAB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EFA2073A-95C6-44E8-453E-FC420CBB4586}"/>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B88C4A-97EB-8A30-C029-C28E920E51D0}"/>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4E85B968-8F88-2A40-5C7A-F36866AE25C6}"/>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0" name="Title 1">
            <a:extLst>
              <a:ext uri="{FF2B5EF4-FFF2-40B4-BE49-F238E27FC236}">
                <a16:creationId xmlns:a16="http://schemas.microsoft.com/office/drawing/2014/main" id="{62C31F01-5DCA-EA4F-212E-BD3493D09B5A}"/>
              </a:ext>
            </a:extLst>
          </p:cNvPr>
          <p:cNvSpPr>
            <a:spLocks noGrp="1"/>
          </p:cNvSpPr>
          <p:nvPr>
            <p:ph type="title"/>
          </p:nvPr>
        </p:nvSpPr>
        <p:spPr>
          <a:xfrm>
            <a:off x="512884" y="4978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7553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A18-9CC1-1341-AF96-7184EEE9E69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BC89520-6876-074C-9D1E-480E252E7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1A40-B683-6D40-ADC6-D403C9B2DF84}"/>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3F18FEEC-B9ED-7545-B62E-2405FF75F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D7674-65A6-9346-ACDD-85E2D4433B8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C64A0049-F04C-5100-6CCA-08B8B598CAA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11F54D-23B4-1045-0E15-4598551120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8919042C-FC82-C52B-1794-247DCD38F92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24928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CA3A2-9A5D-1D4E-BCC4-2CA4EEC2E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7D900-B000-364D-BFD2-F6CD6080A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52A66-19E1-D541-B7E0-104E938B0EC6}"/>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6" name="Footer Placeholder 5">
            <a:extLst>
              <a:ext uri="{FF2B5EF4-FFF2-40B4-BE49-F238E27FC236}">
                <a16:creationId xmlns:a16="http://schemas.microsoft.com/office/drawing/2014/main" id="{70AC81DD-4A04-1E4B-B64C-43B9657EC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D67D9-2DCB-AB4D-B8A5-0CAF567FC76C}"/>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6819614-DA80-A8EE-85F9-398C202B0DB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19DD9B-37ED-45B1-4417-5ED69E98FEF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7403531C-20FD-1A43-ED1A-3E9CCE0FF58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1" name="Title 1">
            <a:extLst>
              <a:ext uri="{FF2B5EF4-FFF2-40B4-BE49-F238E27FC236}">
                <a16:creationId xmlns:a16="http://schemas.microsoft.com/office/drawing/2014/main" id="{EA84179D-0772-7247-E0CB-CA53EE892361}"/>
              </a:ext>
            </a:extLst>
          </p:cNvPr>
          <p:cNvSpPr>
            <a:spLocks noGrp="1"/>
          </p:cNvSpPr>
          <p:nvPr>
            <p:ph type="title"/>
          </p:nvPr>
        </p:nvSpPr>
        <p:spPr>
          <a:xfrm>
            <a:off x="587829" y="49786"/>
            <a:ext cx="10515600" cy="49212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52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67FAB1-A4C9-F747-A0BA-DBA0C0C4B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2C787-CD6F-1F4A-9B1D-ACB05AA61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7F7A3-F4D2-F04B-86DF-43E53ADD2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89BA5-1CD5-EB43-A6A4-9F79325D7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49E35-AF34-354F-AAD8-67D4DAD8763E}"/>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8" name="Footer Placeholder 7">
            <a:extLst>
              <a:ext uri="{FF2B5EF4-FFF2-40B4-BE49-F238E27FC236}">
                <a16:creationId xmlns:a16="http://schemas.microsoft.com/office/drawing/2014/main" id="{17D7A093-D80D-DD4D-91AF-D56DBB7AD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8129-3724-4544-9DCF-17FAAC1B707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10" name="Rectangle 9">
            <a:extLst>
              <a:ext uri="{FF2B5EF4-FFF2-40B4-BE49-F238E27FC236}">
                <a16:creationId xmlns:a16="http://schemas.microsoft.com/office/drawing/2014/main" id="{0EE056C0-3855-B55A-FF97-A52919A8DC6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3C2B2-D462-6D43-D55E-4A70611FF5C3}"/>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een logo with a white background&#10;&#10;Description automatically generated">
            <a:extLst>
              <a:ext uri="{FF2B5EF4-FFF2-40B4-BE49-F238E27FC236}">
                <a16:creationId xmlns:a16="http://schemas.microsoft.com/office/drawing/2014/main" id="{41F8B734-B414-E1B5-BB47-87D58CF23D93}"/>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3" name="Title 1">
            <a:extLst>
              <a:ext uri="{FF2B5EF4-FFF2-40B4-BE49-F238E27FC236}">
                <a16:creationId xmlns:a16="http://schemas.microsoft.com/office/drawing/2014/main" id="{A30AAE42-7009-C857-0FF6-CE051AC570A4}"/>
              </a:ext>
            </a:extLst>
          </p:cNvPr>
          <p:cNvSpPr>
            <a:spLocks noGrp="1"/>
          </p:cNvSpPr>
          <p:nvPr>
            <p:ph type="title"/>
          </p:nvPr>
        </p:nvSpPr>
        <p:spPr>
          <a:xfrm>
            <a:off x="545246" y="5442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498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12623B-0F62-D64A-BF9C-BEC5EBC207D9}"/>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4" name="Footer Placeholder 3">
            <a:extLst>
              <a:ext uri="{FF2B5EF4-FFF2-40B4-BE49-F238E27FC236}">
                <a16:creationId xmlns:a16="http://schemas.microsoft.com/office/drawing/2014/main" id="{00AF4969-6D6D-D94E-8509-410729017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EC60E-29D6-F448-A9BD-AC7925F73A1B}"/>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6" name="Rectangle 5">
            <a:extLst>
              <a:ext uri="{FF2B5EF4-FFF2-40B4-BE49-F238E27FC236}">
                <a16:creationId xmlns:a16="http://schemas.microsoft.com/office/drawing/2014/main" id="{3D2F4504-D3B9-D4D5-F22C-9BEECBD9CBB0}"/>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40F6FB-F539-9737-733D-A1792398C23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logo with a white background&#10;&#10;Description automatically generated">
            <a:extLst>
              <a:ext uri="{FF2B5EF4-FFF2-40B4-BE49-F238E27FC236}">
                <a16:creationId xmlns:a16="http://schemas.microsoft.com/office/drawing/2014/main" id="{D925075F-8CDF-922E-3C6B-3D968701D6F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9" name="Title 1">
            <a:extLst>
              <a:ext uri="{FF2B5EF4-FFF2-40B4-BE49-F238E27FC236}">
                <a16:creationId xmlns:a16="http://schemas.microsoft.com/office/drawing/2014/main" id="{39C89B51-3ED8-EBBB-4482-6BDB9F0BD486}"/>
              </a:ext>
            </a:extLst>
          </p:cNvPr>
          <p:cNvSpPr>
            <a:spLocks noGrp="1"/>
          </p:cNvSpPr>
          <p:nvPr>
            <p:ph type="title"/>
          </p:nvPr>
        </p:nvSpPr>
        <p:spPr>
          <a:xfrm>
            <a:off x="385396" y="67823"/>
            <a:ext cx="10515600" cy="412994"/>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01169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3E131-141F-2F4C-94A8-B696A277DAAB}"/>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3" name="Footer Placeholder 2">
            <a:extLst>
              <a:ext uri="{FF2B5EF4-FFF2-40B4-BE49-F238E27FC236}">
                <a16:creationId xmlns:a16="http://schemas.microsoft.com/office/drawing/2014/main" id="{39F01CA5-D982-D047-B405-732BD81FE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B4559-0995-B147-8DE6-A506023D2436}"/>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5" name="Rectangle 4">
            <a:extLst>
              <a:ext uri="{FF2B5EF4-FFF2-40B4-BE49-F238E27FC236}">
                <a16:creationId xmlns:a16="http://schemas.microsoft.com/office/drawing/2014/main" id="{BE32CA1A-D029-3BE6-AF26-05C3227B2DD7}"/>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98607D-D384-3DB1-F368-B530B1698FEA}"/>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A6F691C6-E0C7-0452-B051-08391C26C5A7}"/>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979123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0973-7C62-9041-8B54-8E64AA52C8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2A1D9-7602-5F46-ADC9-04629AF3E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69871-F446-514D-A4D0-A0492C3C6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37C1A-E6EB-B349-A191-23573F89EFDF}"/>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6" name="Footer Placeholder 5">
            <a:extLst>
              <a:ext uri="{FF2B5EF4-FFF2-40B4-BE49-F238E27FC236}">
                <a16:creationId xmlns:a16="http://schemas.microsoft.com/office/drawing/2014/main" id="{DEE5AF63-95CF-AB44-A078-25763A8E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28E78-495A-F640-8460-A92A9EAC0C2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23F21AE-EC67-8EEA-E9AC-A49E3646822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E8BA5640-5C53-E60D-5D14-57B2F54D540A}"/>
              </a:ext>
            </a:extLst>
          </p:cNvPr>
          <p:cNvPicPr>
            <a:picLocks noChangeAspect="1"/>
          </p:cNvPicPr>
          <p:nvPr userDrawn="1"/>
        </p:nvPicPr>
        <p:blipFill>
          <a:blip r:embed="rId2"/>
          <a:stretch>
            <a:fillRect/>
          </a:stretch>
        </p:blipFill>
        <p:spPr>
          <a:xfrm>
            <a:off x="11691258" y="49786"/>
            <a:ext cx="457704" cy="457704"/>
          </a:xfrm>
          <a:prstGeom prst="rect">
            <a:avLst/>
          </a:prstGeom>
        </p:spPr>
      </p:pic>
      <p:pic>
        <p:nvPicPr>
          <p:cNvPr id="10" name="Picture 9" descr="A green logo with a white background&#10;&#10;Description automatically generated">
            <a:extLst>
              <a:ext uri="{FF2B5EF4-FFF2-40B4-BE49-F238E27FC236}">
                <a16:creationId xmlns:a16="http://schemas.microsoft.com/office/drawing/2014/main" id="{0EB2E11D-1C83-F533-E89E-A7FD71A67E79}"/>
              </a:ext>
            </a:extLst>
          </p:cNvPr>
          <p:cNvPicPr>
            <a:picLocks noChangeAspect="1"/>
          </p:cNvPicPr>
          <p:nvPr userDrawn="1"/>
        </p:nvPicPr>
        <p:blipFill>
          <a:blip r:embed="rId2"/>
          <a:stretch>
            <a:fillRect/>
          </a:stretch>
        </p:blipFill>
        <p:spPr>
          <a:xfrm>
            <a:off x="11843658" y="202186"/>
            <a:ext cx="457704" cy="457704"/>
          </a:xfrm>
          <a:prstGeom prst="rect">
            <a:avLst/>
          </a:prstGeom>
        </p:spPr>
      </p:pic>
    </p:spTree>
    <p:extLst>
      <p:ext uri="{BB962C8B-B14F-4D97-AF65-F5344CB8AC3E}">
        <p14:creationId xmlns:p14="http://schemas.microsoft.com/office/powerpoint/2010/main" val="14677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374-1714-A242-B3DB-DCDD0B59CB0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959A6-24BD-AF43-A38F-D0405076E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A155C31-DF90-8747-B196-67292A0E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DEC8-AC94-4A43-B9A6-707A4F26AAB6}"/>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6" name="Footer Placeholder 5">
            <a:extLst>
              <a:ext uri="{FF2B5EF4-FFF2-40B4-BE49-F238E27FC236}">
                <a16:creationId xmlns:a16="http://schemas.microsoft.com/office/drawing/2014/main" id="{65D4BBFF-DB69-A44C-BA93-6F6668989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97DC4-8EE7-5D49-A5DE-1B19FF6ECCD4}"/>
              </a:ext>
            </a:extLst>
          </p:cNvPr>
          <p:cNvSpPr>
            <a:spLocks noGrp="1"/>
          </p:cNvSpPr>
          <p:nvPr>
            <p:ph type="sldNum" sz="quarter" idx="12"/>
          </p:nvPr>
        </p:nvSpPr>
        <p:spPr/>
        <p:txBody>
          <a:bodyPr/>
          <a:lstStyle/>
          <a:p>
            <a:fld id="{B3CB2281-298D-ED49-BD76-0C3B3524713C}" type="slidenum">
              <a:rPr lang="en-US" smtClean="0"/>
              <a:t>‹#›</a:t>
            </a:fld>
            <a:endParaRPr lang="en-US"/>
          </a:p>
        </p:txBody>
      </p:sp>
      <p:pic>
        <p:nvPicPr>
          <p:cNvPr id="8" name="Picture 7" descr="A green logo with a white background&#10;&#10;Description automatically generated">
            <a:extLst>
              <a:ext uri="{FF2B5EF4-FFF2-40B4-BE49-F238E27FC236}">
                <a16:creationId xmlns:a16="http://schemas.microsoft.com/office/drawing/2014/main" id="{A1BD80C9-88A7-C741-5489-98947A2E885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29254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521677" y="-8286"/>
            <a:ext cx="10515600" cy="459993"/>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03D3A22-6D0B-1CBF-F112-C72FACAF872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EFC92F8-486F-9B5B-139B-90917F717495}"/>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4F1A4EF-6383-7AF1-0438-04BE6EFA33CA}"/>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Slide Number Placeholder 5">
            <a:extLst>
              <a:ext uri="{FF2B5EF4-FFF2-40B4-BE49-F238E27FC236}">
                <a16:creationId xmlns:a16="http://schemas.microsoft.com/office/drawing/2014/main" id="{67554896-E2C5-805F-374C-4C885CEFD138}"/>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823862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641-EF8E-7C40-8100-AD8B6C42D3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18B34-9C39-1047-9303-6694EC83B5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1113-D5AC-934B-96D3-7BC31020FDE4}"/>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0BB59E4E-92CC-2345-838F-5B92552B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6054-3F34-4A45-9159-95896DF3D97F}"/>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D18BA1F-C77C-BD53-E6EB-815380C7549A}"/>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010F4D-7FF4-AAA5-E0D9-04576AC9F9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3F0AF3BF-5448-007B-826B-F871F9516761}"/>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53168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CFEDA-4104-A94B-8E13-19FBF6A0DEE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A2AC8-130C-2F4C-8925-8FC3934A1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F5612-79E8-0745-B639-AF2BB505A269}"/>
              </a:ext>
            </a:extLst>
          </p:cNvPr>
          <p:cNvSpPr>
            <a:spLocks noGrp="1"/>
          </p:cNvSpPr>
          <p:nvPr>
            <p:ph type="dt" sz="half" idx="10"/>
          </p:nvPr>
        </p:nvSpPr>
        <p:spPr/>
        <p:txBody>
          <a:body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8FF80366-4ED4-1A4A-8EA5-DC56122A3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E45A-CB98-F844-AD9A-FEF0004A8BA1}"/>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56DF4D35-F240-9E8E-D147-C5468AF0F13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EB1D2E-DE7E-28B1-C81E-439107F2B21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A2C1C623-AC8E-EB28-3FB9-2103BDBB3B0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17789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2B206A-64F7-BA63-02D7-0C7F960C53BD}"/>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75CE6B3-BD59-9DDA-6B2C-6295AB8AD7F7}"/>
              </a:ext>
            </a:extLst>
          </p:cNvPr>
          <p:cNvPicPr>
            <a:picLocks noChangeAspect="1"/>
          </p:cNvPicPr>
          <p:nvPr/>
        </p:nvPicPr>
        <p:blipFill>
          <a:blip r:embed="rId2"/>
          <a:stretch>
            <a:fillRect/>
          </a:stretch>
        </p:blipFill>
        <p:spPr>
          <a:xfrm>
            <a:off x="11691258" y="49786"/>
            <a:ext cx="457704" cy="457704"/>
          </a:xfrm>
          <a:prstGeom prst="rect">
            <a:avLst/>
          </a:prstGeom>
        </p:spPr>
      </p:pic>
      <p:sp>
        <p:nvSpPr>
          <p:cNvPr id="9" name="Rectangle 8">
            <a:extLst>
              <a:ext uri="{FF2B5EF4-FFF2-40B4-BE49-F238E27FC236}">
                <a16:creationId xmlns:a16="http://schemas.microsoft.com/office/drawing/2014/main" id="{01A6DF22-9D5E-5E83-8414-D9A6AAB31A02}"/>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736FE915-C5F0-EBBF-A56F-87E685457525}"/>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7" name="Title 1">
            <a:extLst>
              <a:ext uri="{FF2B5EF4-FFF2-40B4-BE49-F238E27FC236}">
                <a16:creationId xmlns:a16="http://schemas.microsoft.com/office/drawing/2014/main" id="{2E0F5C1A-D811-CC8C-7DEB-65557419CE89}"/>
              </a:ext>
            </a:extLst>
          </p:cNvPr>
          <p:cNvSpPr>
            <a:spLocks noGrp="1"/>
          </p:cNvSpPr>
          <p:nvPr>
            <p:ph type="title"/>
          </p:nvPr>
        </p:nvSpPr>
        <p:spPr>
          <a:xfrm>
            <a:off x="433755" y="0"/>
            <a:ext cx="10515600" cy="548640"/>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0152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1CE49-1CA1-03AD-3C92-EBBF732D4CA6}"/>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12DCBA0F-AF20-FA27-55BD-D4B670BE5ECB}"/>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Rectangle 6">
            <a:extLst>
              <a:ext uri="{FF2B5EF4-FFF2-40B4-BE49-F238E27FC236}">
                <a16:creationId xmlns:a16="http://schemas.microsoft.com/office/drawing/2014/main" id="{6126C0C2-F9BE-1BFE-342B-074D96CFE9C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C21A892-FF22-DFFD-2BD5-992C072B0423}"/>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3" name="Title 1">
            <a:extLst>
              <a:ext uri="{FF2B5EF4-FFF2-40B4-BE49-F238E27FC236}">
                <a16:creationId xmlns:a16="http://schemas.microsoft.com/office/drawing/2014/main" id="{99479F22-C0D1-8C6A-17A0-BEFBD14A4D8D}"/>
              </a:ext>
            </a:extLst>
          </p:cNvPr>
          <p:cNvSpPr>
            <a:spLocks noGrp="1"/>
          </p:cNvSpPr>
          <p:nvPr>
            <p:ph type="title"/>
          </p:nvPr>
        </p:nvSpPr>
        <p:spPr>
          <a:xfrm>
            <a:off x="482112" y="101079"/>
            <a:ext cx="10515600" cy="418617"/>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5956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Introduction: 1-</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BAAEFC13-73D6-37D0-E6B8-1E3BDB49F66E}"/>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7FE56A-022F-D639-5BAD-0780EBBF4077}"/>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70C4A551-B39D-C280-6067-1D174D1EDD2D}"/>
              </a:ext>
            </a:extLst>
          </p:cNvPr>
          <p:cNvSpPr>
            <a:spLocks noGrp="1"/>
          </p:cNvSpPr>
          <p:nvPr>
            <p:ph type="title"/>
          </p:nvPr>
        </p:nvSpPr>
        <p:spPr>
          <a:xfrm>
            <a:off x="512885" y="24893"/>
            <a:ext cx="10515600" cy="548640"/>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pic>
        <p:nvPicPr>
          <p:cNvPr id="6" name="Picture 5" descr="A green logo with a white background&#10;&#10;Description automatically generated">
            <a:extLst>
              <a:ext uri="{FF2B5EF4-FFF2-40B4-BE49-F238E27FC236}">
                <a16:creationId xmlns:a16="http://schemas.microsoft.com/office/drawing/2014/main" id="{DF5FF8E4-8E9B-BC8C-32A1-C450036BCB54}"/>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884634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CBE9AABB-511D-B3CB-229B-9FCF0F9129D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91291F-3896-0802-4804-57F2DD28622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84048AA4-3E57-814E-5BA3-EFDEDC1E87C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68602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8FE88695-69A8-FFA2-CBBF-82572B5BF7BE}"/>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AFD6DD-4CB9-3E4E-2746-322F6D31BC6C}"/>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5E0CE613-7AF4-E26C-3922-374837BC86DB}"/>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542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5" name="Rectangle 4">
            <a:extLst>
              <a:ext uri="{FF2B5EF4-FFF2-40B4-BE49-F238E27FC236}">
                <a16:creationId xmlns:a16="http://schemas.microsoft.com/office/drawing/2014/main" id="{E6404A2C-62FB-1F24-1183-7A7E419A52C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E8C831-0FAE-0676-F06C-66BAC19639DB}"/>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882817D9-FF38-13B9-BBFB-CB66910691E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7813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C5381A7E-1513-87C5-116A-320CF711BEF4}"/>
              </a:ext>
            </a:extLst>
          </p:cNvPr>
          <p:cNvSpPr>
            <a:spLocks noGrp="1"/>
          </p:cNvSpPr>
          <p:nvPr>
            <p:ph type="title"/>
          </p:nvPr>
        </p:nvSpPr>
        <p:spPr>
          <a:xfrm>
            <a:off x="521677" y="65570"/>
            <a:ext cx="10515600" cy="459993"/>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233FEAC5-0B26-6B34-DAB3-66817AA4BDB7}"/>
              </a:ext>
            </a:extLst>
          </p:cNvPr>
          <p:cNvPicPr>
            <a:picLocks noChangeAspect="1"/>
          </p:cNvPicPr>
          <p:nvPr/>
        </p:nvPicPr>
        <p:blipFill>
          <a:blip r:embed="rId8"/>
          <a:stretch>
            <a:fillRect/>
          </a:stretch>
        </p:blipFill>
        <p:spPr>
          <a:xfrm>
            <a:off x="11691258" y="49786"/>
            <a:ext cx="457704" cy="457704"/>
          </a:xfrm>
          <a:prstGeom prst="rect">
            <a:avLst/>
          </a:prstGeom>
        </p:spPr>
      </p:pic>
    </p:spTree>
    <p:extLst>
      <p:ext uri="{BB962C8B-B14F-4D97-AF65-F5344CB8AC3E}">
        <p14:creationId xmlns:p14="http://schemas.microsoft.com/office/powerpoint/2010/main" val="42736594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50" r:id="rId6"/>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5E745866-8B47-CEFF-3425-BEF65C5D9872}"/>
              </a:ext>
            </a:extLst>
          </p:cNvPr>
          <p:cNvSpPr>
            <a:spLocks noGrp="1"/>
          </p:cNvSpPr>
          <p:nvPr>
            <p:ph type="title"/>
          </p:nvPr>
        </p:nvSpPr>
        <p:spPr>
          <a:xfrm>
            <a:off x="495300" y="49786"/>
            <a:ext cx="10515600" cy="54864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C839BACD-4D71-7AA6-E3C5-A29C955CF12D}"/>
              </a:ext>
            </a:extLst>
          </p:cNvPr>
          <p:cNvPicPr>
            <a:picLocks noChangeAspect="1"/>
          </p:cNvPicPr>
          <p:nvPr/>
        </p:nvPicPr>
        <p:blipFill>
          <a:blip r:embed="rId6"/>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3570310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BBBAD-1D0F-1242-B4FE-CCE298C91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FD964-692F-454A-9E0F-C006144D4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ABAAA-56F6-2745-AE94-1EE02FE78392}" type="datetimeFigureOut">
              <a:rPr lang="en-US" smtClean="0"/>
              <a:t>10/12/2023</a:t>
            </a:fld>
            <a:endParaRPr lang="en-US"/>
          </a:p>
        </p:txBody>
      </p:sp>
      <p:sp>
        <p:nvSpPr>
          <p:cNvPr id="5" name="Footer Placeholder 4">
            <a:extLst>
              <a:ext uri="{FF2B5EF4-FFF2-40B4-BE49-F238E27FC236}">
                <a16:creationId xmlns:a16="http://schemas.microsoft.com/office/drawing/2014/main" id="{36E98797-5417-4944-A83D-4D5FE161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E7634-0EA9-654E-96D2-65A8FB16F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B2281-298D-ED49-BD76-0C3B3524713C}" type="slidenum">
              <a:rPr lang="en-US" smtClean="0"/>
              <a:t>‹#›</a:t>
            </a:fld>
            <a:endParaRPr lang="en-US"/>
          </a:p>
        </p:txBody>
      </p:sp>
      <p:pic>
        <p:nvPicPr>
          <p:cNvPr id="9" name="Picture 8" descr="A green logo with a white background&#10;&#10;Description automatically generated">
            <a:extLst>
              <a:ext uri="{FF2B5EF4-FFF2-40B4-BE49-F238E27FC236}">
                <a16:creationId xmlns:a16="http://schemas.microsoft.com/office/drawing/2014/main" id="{E68AF0AE-F709-759B-2802-A6E449405EB0}"/>
              </a:ext>
            </a:extLst>
          </p:cNvPr>
          <p:cNvPicPr>
            <a:picLocks noChangeAspect="1"/>
          </p:cNvPicPr>
          <p:nvPr/>
        </p:nvPicPr>
        <p:blipFill>
          <a:blip r:embed="rId13"/>
          <a:stretch>
            <a:fillRect/>
          </a:stretch>
        </p:blipFill>
        <p:spPr>
          <a:xfrm>
            <a:off x="11691258" y="49786"/>
            <a:ext cx="457704" cy="457704"/>
          </a:xfrm>
          <a:prstGeom prst="rect">
            <a:avLst/>
          </a:prstGeom>
        </p:spPr>
      </p:pic>
      <p:sp>
        <p:nvSpPr>
          <p:cNvPr id="10" name="Title Placeholder 1">
            <a:extLst>
              <a:ext uri="{FF2B5EF4-FFF2-40B4-BE49-F238E27FC236}">
                <a16:creationId xmlns:a16="http://schemas.microsoft.com/office/drawing/2014/main" id="{B778EE0A-8348-6363-039B-B1B8CF18209E}"/>
              </a:ext>
            </a:extLst>
          </p:cNvPr>
          <p:cNvSpPr>
            <a:spLocks noGrp="1"/>
          </p:cNvSpPr>
          <p:nvPr>
            <p:ph type="title"/>
          </p:nvPr>
        </p:nvSpPr>
        <p:spPr>
          <a:xfrm>
            <a:off x="587829" y="63219"/>
            <a:ext cx="10515600" cy="42618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310661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DBFA21-1E0D-BF2E-64FF-83DD23E69FE6}"/>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sp>
        <p:nvSpPr>
          <p:cNvPr id="3" name="Title 2">
            <a:extLst>
              <a:ext uri="{FF2B5EF4-FFF2-40B4-BE49-F238E27FC236}">
                <a16:creationId xmlns:a16="http://schemas.microsoft.com/office/drawing/2014/main" id="{9631042F-7940-C9A7-108F-C140790EB0AE}"/>
              </a:ext>
            </a:extLst>
          </p:cNvPr>
          <p:cNvSpPr>
            <a:spLocks noGrp="1"/>
          </p:cNvSpPr>
          <p:nvPr>
            <p:ph type="title"/>
          </p:nvPr>
        </p:nvSpPr>
        <p:spPr/>
        <p:txBody>
          <a:bodyPr>
            <a:normAutofit fontScale="90000"/>
          </a:bodyPr>
          <a:lstStyle/>
          <a:p>
            <a:endParaRPr lang="en-US"/>
          </a:p>
        </p:txBody>
      </p:sp>
      <p:pic>
        <p:nvPicPr>
          <p:cNvPr id="7" name="Picture 6" descr="A green and yellow wavy background&#10;&#10;Description automatically generated">
            <a:extLst>
              <a:ext uri="{FF2B5EF4-FFF2-40B4-BE49-F238E27FC236}">
                <a16:creationId xmlns:a16="http://schemas.microsoft.com/office/drawing/2014/main" id="{77363067-0FD9-29BF-83F6-F6081EF10005}"/>
              </a:ext>
            </a:extLst>
          </p:cNvPr>
          <p:cNvPicPr>
            <a:picLocks noChangeAspect="1"/>
          </p:cNvPicPr>
          <p:nvPr/>
        </p:nvPicPr>
        <p:blipFill>
          <a:blip r:embed="rId3"/>
          <a:stretch>
            <a:fillRect/>
          </a:stretch>
        </p:blipFill>
        <p:spPr>
          <a:xfrm>
            <a:off x="0" y="0"/>
            <a:ext cx="12191998" cy="6857999"/>
          </a:xfrm>
          <a:prstGeom prst="rect">
            <a:avLst/>
          </a:prstGeom>
        </p:spPr>
      </p:pic>
      <p:sp>
        <p:nvSpPr>
          <p:cNvPr id="8" name="TextBox 7">
            <a:extLst>
              <a:ext uri="{FF2B5EF4-FFF2-40B4-BE49-F238E27FC236}">
                <a16:creationId xmlns:a16="http://schemas.microsoft.com/office/drawing/2014/main" id="{C93FB385-55A6-E3E9-EBCD-2E9344E0AC45}"/>
              </a:ext>
            </a:extLst>
          </p:cNvPr>
          <p:cNvSpPr txBox="1"/>
          <p:nvPr/>
        </p:nvSpPr>
        <p:spPr>
          <a:xfrm>
            <a:off x="2695904" y="1466846"/>
            <a:ext cx="8544909" cy="1323439"/>
          </a:xfrm>
          <a:prstGeom prst="rect">
            <a:avLst/>
          </a:prstGeom>
          <a:noFill/>
        </p:spPr>
        <p:txBody>
          <a:bodyPr wrap="square" rtlCol="0">
            <a:spAutoFit/>
          </a:bodyPr>
          <a:lstStyle/>
          <a:p>
            <a:r>
              <a:rPr lang="en-US" sz="4000" b="1" i="0" dirty="0">
                <a:solidFill>
                  <a:schemeClr val="accent4">
                    <a:lumMod val="60000"/>
                    <a:lumOff val="40000"/>
                  </a:schemeClr>
                </a:solidFill>
                <a:effectLst/>
                <a:latin typeface="Franklin Gothic Medium (Headings)"/>
              </a:rPr>
              <a:t>CSC/CPE 138 - Computer Network Fundamentals</a:t>
            </a:r>
          </a:p>
        </p:txBody>
      </p:sp>
      <p:sp>
        <p:nvSpPr>
          <p:cNvPr id="9" name="TextBox 8">
            <a:extLst>
              <a:ext uri="{FF2B5EF4-FFF2-40B4-BE49-F238E27FC236}">
                <a16:creationId xmlns:a16="http://schemas.microsoft.com/office/drawing/2014/main" id="{0816CEE1-624F-45AE-9A02-751AE26CD0B7}"/>
              </a:ext>
            </a:extLst>
          </p:cNvPr>
          <p:cNvSpPr txBox="1"/>
          <p:nvPr/>
        </p:nvSpPr>
        <p:spPr>
          <a:xfrm>
            <a:off x="2756496" y="3801603"/>
            <a:ext cx="8544910" cy="584775"/>
          </a:xfrm>
          <a:prstGeom prst="rect">
            <a:avLst/>
          </a:prstGeom>
          <a:noFill/>
        </p:spPr>
        <p:txBody>
          <a:bodyPr wrap="square" rtlCol="0">
            <a:spAutoFit/>
          </a:bodyPr>
          <a:lstStyle/>
          <a:p>
            <a:r>
              <a:rPr lang="en-US" sz="1600" dirty="0">
                <a:solidFill>
                  <a:schemeClr val="bg1"/>
                </a:solidFill>
              </a:rPr>
              <a:t>The presentation was adapted from the textbook: </a:t>
            </a:r>
            <a:r>
              <a:rPr lang="en-US" altLang="en-US" sz="1600" i="1" dirty="0">
                <a:solidFill>
                  <a:schemeClr val="bg1"/>
                </a:solidFill>
              </a:rPr>
              <a:t>Computer Networking: A Top-Down Approach  </a:t>
            </a:r>
            <a:r>
              <a:rPr lang="en-US" altLang="en-US" sz="1600" dirty="0">
                <a:solidFill>
                  <a:schemeClr val="bg1"/>
                </a:solidFill>
              </a:rPr>
              <a:t>8</a:t>
            </a:r>
            <a:r>
              <a:rPr lang="en-US" altLang="en-US" sz="1600" baseline="30000" dirty="0">
                <a:solidFill>
                  <a:schemeClr val="bg1"/>
                </a:solidFill>
              </a:rPr>
              <a:t>th</a:t>
            </a:r>
            <a:r>
              <a:rPr lang="en-US" altLang="en-US" sz="1600" dirty="0">
                <a:solidFill>
                  <a:schemeClr val="bg1"/>
                </a:solidFill>
              </a:rPr>
              <a:t> edition Jim Kurose, Keith Ross, Pearson, 2020</a:t>
            </a:r>
          </a:p>
        </p:txBody>
      </p:sp>
      <p:sp>
        <p:nvSpPr>
          <p:cNvPr id="10" name="Rectangle 3">
            <a:extLst>
              <a:ext uri="{FF2B5EF4-FFF2-40B4-BE49-F238E27FC236}">
                <a16:creationId xmlns:a16="http://schemas.microsoft.com/office/drawing/2014/main" id="{A7DEC201-716B-F7A1-5B95-4D663FC5D5DC}"/>
              </a:ext>
            </a:extLst>
          </p:cNvPr>
          <p:cNvSpPr>
            <a:spLocks noChangeArrowheads="1"/>
          </p:cNvSpPr>
          <p:nvPr/>
        </p:nvSpPr>
        <p:spPr bwMode="auto">
          <a:xfrm>
            <a:off x="2695904" y="2864937"/>
            <a:ext cx="5052616"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chemeClr val="bg1"/>
                </a:solidFill>
                <a:latin typeface="+mj-lt"/>
              </a:rPr>
              <a:t>Transport Layer</a:t>
            </a:r>
          </a:p>
        </p:txBody>
      </p:sp>
    </p:spTree>
    <p:extLst>
      <p:ext uri="{BB962C8B-B14F-4D97-AF65-F5344CB8AC3E}">
        <p14:creationId xmlns:p14="http://schemas.microsoft.com/office/powerpoint/2010/main" val="26770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2">
            <a:extLst>
              <a:ext uri="{FF2B5EF4-FFF2-40B4-BE49-F238E27FC236}">
                <a16:creationId xmlns:a16="http://schemas.microsoft.com/office/drawing/2014/main" id="{31C667D1-6F31-7340-B2B9-6B7265E49357}"/>
              </a:ext>
            </a:extLst>
          </p:cNvPr>
          <p:cNvSpPr>
            <a:spLocks noGrp="1"/>
          </p:cNvSpPr>
          <p:nvPr>
            <p:ph type="sldNum" sz="quarter" idx="4"/>
          </p:nvPr>
        </p:nvSpPr>
        <p:spPr/>
        <p:txBody>
          <a:bodyPr/>
          <a:lstStyle/>
          <a:p>
            <a:r>
              <a:rPr lang="en-US" dirty="0"/>
              <a:t>Transport Layer: 3-</a:t>
            </a:r>
            <a:fld id="{C4204591-24BD-A542-B9D5-F8D8A88D2FEE}" type="slidenum">
              <a:rPr lang="en-US" smtClean="0"/>
              <a:pPr/>
              <a:t>10</a:t>
            </a:fld>
            <a:endParaRPr lang="en-US"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Tahoma" charset="0"/>
                <a:ea typeface="ＭＳ Ｐゴシック" charset="0"/>
                <a:cs typeface="+mn-cs"/>
              </a:rPr>
              <a:t>Q: what happens when ack2 arrives?</a:t>
            </a:r>
          </a:p>
        </p:txBody>
      </p:sp>
      <p:sp>
        <p:nvSpPr>
          <p:cNvPr id="12" name="Title 1">
            <a:extLst>
              <a:ext uri="{FF2B5EF4-FFF2-40B4-BE49-F238E27FC236}">
                <a16:creationId xmlns:a16="http://schemas.microsoft.com/office/drawing/2014/main" id="{482360F2-8334-8399-AF51-3A4F3E645EF2}"/>
              </a:ext>
            </a:extLst>
          </p:cNvPr>
          <p:cNvSpPr>
            <a:spLocks noGrp="1"/>
          </p:cNvSpPr>
          <p:nvPr>
            <p:ph type="title"/>
          </p:nvPr>
        </p:nvSpPr>
        <p:spPr>
          <a:xfrm>
            <a:off x="671780" y="-193275"/>
            <a:ext cx="11100625" cy="894622"/>
          </a:xfrm>
        </p:spPr>
        <p:txBody>
          <a:bodyPr>
            <a:normAutofit/>
          </a:bodyPr>
          <a:lstStyle/>
          <a:p>
            <a:r>
              <a:rPr lang="en-US" sz="4800" dirty="0"/>
              <a:t>Selective Repeat in action</a:t>
            </a:r>
            <a:endParaRPr lang="en-US" sz="4400" dirty="0"/>
          </a:p>
        </p:txBody>
      </p:sp>
    </p:spTree>
    <p:extLst>
      <p:ext uri="{BB962C8B-B14F-4D97-AF65-F5344CB8AC3E}">
        <p14:creationId xmlns:p14="http://schemas.microsoft.com/office/powerpoint/2010/main" val="29939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1500"/>
                            </p:stCondLst>
                            <p:childTnLst>
                              <p:par>
                                <p:cTn id="85" presetID="9" presetClass="entr" presetSubtype="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dissolve">
                                      <p:cBhvr>
                                        <p:cTn id="87" dur="500"/>
                                        <p:tgtEl>
                                          <p:spTgt spid="87"/>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right)">
                                      <p:cBhvr>
                                        <p:cTn id="91" dur="500"/>
                                        <p:tgtEl>
                                          <p:spTgt spid="172"/>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dissolve">
                                      <p:cBhvr>
                                        <p:cTn id="9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2">
            <a:extLst>
              <a:ext uri="{FF2B5EF4-FFF2-40B4-BE49-F238E27FC236}">
                <a16:creationId xmlns:a16="http://schemas.microsoft.com/office/drawing/2014/main" id="{0E39ABAA-753D-794D-9119-FEAB296BBB08}"/>
              </a:ext>
            </a:extLst>
          </p:cNvPr>
          <p:cNvSpPr>
            <a:spLocks noGrp="1"/>
          </p:cNvSpPr>
          <p:nvPr>
            <p:ph type="sldNum" sz="quarter" idx="4"/>
          </p:nvPr>
        </p:nvSpPr>
        <p:spPr/>
        <p:txBody>
          <a:bodyPr/>
          <a:lstStyle/>
          <a:p>
            <a:r>
              <a:rPr lang="en-US" dirty="0"/>
              <a:t>Transport Layer: 3-</a:t>
            </a:r>
            <a:fld id="{C4204591-24BD-A542-B9D5-F8D8A88D2FEE}" type="slidenum">
              <a:rPr lang="en-US" smtClean="0"/>
              <a:pPr/>
              <a:t>11</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76503" y="-27489"/>
            <a:ext cx="10073872" cy="678440"/>
          </a:xfrm>
        </p:spPr>
        <p:txBody>
          <a:bodyPr>
            <a:noAutofit/>
          </a:bodyPr>
          <a:lstStyle/>
          <a:p>
            <a:r>
              <a:rPr lang="en-US" sz="4800" dirty="0"/>
              <a:t>Selective repeat: 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37618" y="54400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690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2">
            <a:extLst>
              <a:ext uri="{FF2B5EF4-FFF2-40B4-BE49-F238E27FC236}">
                <a16:creationId xmlns:a16="http://schemas.microsoft.com/office/drawing/2014/main" id="{0AA9808B-5BBB-4C4D-B51B-5BA930FBB931}"/>
              </a:ext>
            </a:extLst>
          </p:cNvPr>
          <p:cNvSpPr>
            <a:spLocks noGrp="1"/>
          </p:cNvSpPr>
          <p:nvPr>
            <p:ph type="sldNum" sz="quarter" idx="4"/>
          </p:nvPr>
        </p:nvSpPr>
        <p:spPr/>
        <p:txBody>
          <a:bodyPr/>
          <a:lstStyle/>
          <a:p>
            <a:r>
              <a:rPr lang="en-US" dirty="0"/>
              <a:t>Transport Layer: 3-</a:t>
            </a:r>
            <a:fld id="{C4204591-24BD-A542-B9D5-F8D8A88D2FEE}" type="slidenum">
              <a:rPr lang="en-US" smtClean="0"/>
              <a:pPr/>
              <a:t>12</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66322" y="-13061"/>
            <a:ext cx="10622646" cy="607288"/>
          </a:xfrm>
        </p:spPr>
        <p:txBody>
          <a:bodyPr>
            <a:noAutofit/>
          </a:bodyPr>
          <a:lstStyle/>
          <a:p>
            <a:r>
              <a:rPr lang="en-US" sz="4800" dirty="0"/>
              <a:t>Selective repeat: 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606954"/>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2614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8AB363-AF0B-EE8A-633A-450ABA1C092A}"/>
              </a:ext>
            </a:extLst>
          </p:cNvPr>
          <p:cNvSpPr>
            <a:spLocks noGrp="1"/>
          </p:cNvSpPr>
          <p:nvPr>
            <p:ph type="sldNum" sz="quarter" idx="4"/>
          </p:nvPr>
        </p:nvSpPr>
        <p:spPr/>
        <p:txBody>
          <a:bodyPr/>
          <a:lstStyle/>
          <a:p>
            <a:r>
              <a:rPr lang="en-US"/>
              <a:t>Transport Layer: 3-</a:t>
            </a:r>
            <a:fld id="{C4204591-24BD-A542-B9D5-F8D8A88D2FEE}" type="slidenum">
              <a:rPr lang="en-US" smtClean="0"/>
              <a:pPr/>
              <a:t>13</a:t>
            </a:fld>
            <a:endParaRPr lang="en-US" dirty="0"/>
          </a:p>
        </p:txBody>
      </p:sp>
      <p:sp>
        <p:nvSpPr>
          <p:cNvPr id="5" name="Title 4">
            <a:extLst>
              <a:ext uri="{FF2B5EF4-FFF2-40B4-BE49-F238E27FC236}">
                <a16:creationId xmlns:a16="http://schemas.microsoft.com/office/drawing/2014/main" id="{B99F6E6F-013C-5DD6-A904-A1FDAD6D3693}"/>
              </a:ext>
            </a:extLst>
          </p:cNvPr>
          <p:cNvSpPr>
            <a:spLocks noGrp="1"/>
          </p:cNvSpPr>
          <p:nvPr>
            <p:ph type="title"/>
          </p:nvPr>
        </p:nvSpPr>
        <p:spPr/>
        <p:txBody>
          <a:bodyPr>
            <a:normAutofit fontScale="90000"/>
          </a:bodyPr>
          <a:lstStyle/>
          <a:p>
            <a:r>
              <a:rPr lang="en-US" dirty="0"/>
              <a:t>Exercise 1 RDT 2.2</a:t>
            </a:r>
          </a:p>
        </p:txBody>
      </p:sp>
      <p:pic>
        <p:nvPicPr>
          <p:cNvPr id="1026" name="Picture 2">
            <a:extLst>
              <a:ext uri="{FF2B5EF4-FFF2-40B4-BE49-F238E27FC236}">
                <a16:creationId xmlns:a16="http://schemas.microsoft.com/office/drawing/2014/main" id="{BF09F658-011C-E4B6-5919-66BE184E2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40"/>
            <a:ext cx="4194415" cy="2880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5779257-255F-4429-59A5-42716AE72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13" y="548640"/>
            <a:ext cx="4833707" cy="2880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3125AF3-4253-FC0A-4555-5A3DF0C7C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179" y="548640"/>
            <a:ext cx="3686821" cy="25972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10F638-9E8C-D211-B3C9-0C26CD6307DB}"/>
              </a:ext>
            </a:extLst>
          </p:cNvPr>
          <p:cNvSpPr txBox="1"/>
          <p:nvPr/>
        </p:nvSpPr>
        <p:spPr>
          <a:xfrm>
            <a:off x="42746" y="3689424"/>
            <a:ext cx="5511221" cy="2062103"/>
          </a:xfrm>
          <a:prstGeom prst="rect">
            <a:avLst/>
          </a:prstGeom>
          <a:noFill/>
        </p:spPr>
        <p:txBody>
          <a:bodyPr wrap="square">
            <a:spAutoFit/>
          </a:bodyPr>
          <a:lstStyle/>
          <a:p>
            <a:r>
              <a:rPr lang="en-US" sz="1600" dirty="0"/>
              <a:t>Suppose that the channel connecting the sender and receiver can corrupt but not lose or reorder packets. Now consider the figure below, which shows four data packets and three corresponding ACKs being exchanged between an </a:t>
            </a:r>
            <a:r>
              <a:rPr lang="en-US" sz="1600" dirty="0" err="1"/>
              <a:t>rdt</a:t>
            </a:r>
            <a:r>
              <a:rPr lang="en-US" sz="1600" dirty="0"/>
              <a:t> 2.2 sender and receiver. The actual corruption or successful transmission/reception of a packet is indicated by the corrupt and OK labels, respectively, shown above the packets in the figure below.</a:t>
            </a:r>
          </a:p>
        </p:txBody>
      </p:sp>
      <p:sp>
        <p:nvSpPr>
          <p:cNvPr id="9" name="TextBox 8">
            <a:extLst>
              <a:ext uri="{FF2B5EF4-FFF2-40B4-BE49-F238E27FC236}">
                <a16:creationId xmlns:a16="http://schemas.microsoft.com/office/drawing/2014/main" id="{6E54530C-AF97-DC3B-3383-DA2375551D28}"/>
              </a:ext>
            </a:extLst>
          </p:cNvPr>
          <p:cNvSpPr txBox="1"/>
          <p:nvPr/>
        </p:nvSpPr>
        <p:spPr>
          <a:xfrm>
            <a:off x="5987550" y="3504201"/>
            <a:ext cx="3028908" cy="2677656"/>
          </a:xfrm>
          <a:prstGeom prst="rect">
            <a:avLst/>
          </a:prstGeom>
          <a:noFill/>
        </p:spPr>
        <p:txBody>
          <a:bodyPr wrap="square">
            <a:spAutoFit/>
          </a:bodyPr>
          <a:lstStyle/>
          <a:p>
            <a:r>
              <a:rPr lang="en-US" sz="1400" b="0" i="0" dirty="0">
                <a:effectLst/>
                <a:latin typeface="Arial" panose="020B0604020202020204" pitchFamily="34" charset="0"/>
              </a:rPr>
              <a:t>1. At time t=0, the sender state is: </a:t>
            </a:r>
          </a:p>
          <a:p>
            <a:r>
              <a:rPr lang="en-US" sz="1400" b="0" i="0" dirty="0">
                <a:effectLst/>
                <a:latin typeface="Arial" panose="020B0604020202020204" pitchFamily="34" charset="0"/>
              </a:rPr>
              <a:t>2. At time t=0, the receiver state is:</a:t>
            </a:r>
            <a:br>
              <a:rPr lang="en-US" sz="1400" dirty="0"/>
            </a:br>
            <a:r>
              <a:rPr lang="en-US" sz="1400" b="0" i="0" dirty="0">
                <a:effectLst/>
                <a:latin typeface="Arial" panose="020B0604020202020204" pitchFamily="34" charset="0"/>
              </a:rPr>
              <a:t>3. At time t=0, the sequence # is:</a:t>
            </a:r>
            <a:br>
              <a:rPr lang="en-US" sz="1400" dirty="0"/>
            </a:br>
            <a:r>
              <a:rPr lang="en-US" sz="1400" b="0" i="0" dirty="0">
                <a:effectLst/>
                <a:latin typeface="Arial" panose="020B0604020202020204" pitchFamily="34" charset="0"/>
              </a:rPr>
              <a:t>4. At time t=1, the sender state is:</a:t>
            </a:r>
            <a:br>
              <a:rPr lang="en-US" sz="1400" dirty="0"/>
            </a:br>
            <a:r>
              <a:rPr lang="en-US" sz="1400" b="0" i="0" dirty="0">
                <a:effectLst/>
                <a:latin typeface="Arial" panose="020B0604020202020204" pitchFamily="34" charset="0"/>
              </a:rPr>
              <a:t>5. At time t=1, the receiver state is:</a:t>
            </a:r>
            <a:br>
              <a:rPr lang="en-US" sz="1400" dirty="0"/>
            </a:br>
            <a:r>
              <a:rPr lang="en-US" sz="1400" b="0" i="0" dirty="0">
                <a:effectLst/>
                <a:latin typeface="Arial" panose="020B0604020202020204" pitchFamily="34" charset="0"/>
              </a:rPr>
              <a:t>6. At time t=1, the ACK # is:</a:t>
            </a:r>
            <a:br>
              <a:rPr lang="en-US" sz="1400" dirty="0"/>
            </a:br>
            <a:r>
              <a:rPr lang="en-US" sz="1400" b="0" i="0" dirty="0">
                <a:effectLst/>
                <a:latin typeface="Arial" panose="020B0604020202020204" pitchFamily="34" charset="0"/>
              </a:rPr>
              <a:t>7. At time t=2, the sender state is:</a:t>
            </a:r>
            <a:br>
              <a:rPr lang="en-US" sz="1400" dirty="0"/>
            </a:br>
            <a:r>
              <a:rPr lang="en-US" sz="1400" b="0" i="0" dirty="0">
                <a:effectLst/>
                <a:latin typeface="Arial" panose="020B0604020202020204" pitchFamily="34" charset="0"/>
              </a:rPr>
              <a:t>8. At time t=2, the receiver state is:</a:t>
            </a:r>
            <a:br>
              <a:rPr lang="en-US" sz="1400" dirty="0"/>
            </a:br>
            <a:r>
              <a:rPr lang="en-US" sz="1400" b="0" i="0" dirty="0">
                <a:effectLst/>
                <a:latin typeface="Arial" panose="020B0604020202020204" pitchFamily="34" charset="0"/>
              </a:rPr>
              <a:t>9. At time t=2, the sequence # is:</a:t>
            </a:r>
            <a:br>
              <a:rPr lang="en-US" sz="1400" dirty="0"/>
            </a:br>
            <a:r>
              <a:rPr lang="en-US" sz="1400" b="0" i="0" dirty="0">
                <a:effectLst/>
                <a:latin typeface="Arial" panose="020B0604020202020204" pitchFamily="34" charset="0"/>
              </a:rPr>
              <a:t>10. At time t=3, the sender state is:</a:t>
            </a:r>
            <a:br>
              <a:rPr lang="en-US" sz="1400" dirty="0"/>
            </a:br>
            <a:r>
              <a:rPr lang="en-US" sz="1400" b="0" i="0" dirty="0">
                <a:effectLst/>
                <a:latin typeface="Arial" panose="020B0604020202020204" pitchFamily="34" charset="0"/>
              </a:rPr>
              <a:t>11. At time t=3, the receiver state is:</a:t>
            </a:r>
          </a:p>
          <a:p>
            <a:r>
              <a:rPr lang="en-US" sz="1400" b="0" i="0" dirty="0">
                <a:effectLst/>
                <a:latin typeface="Arial" panose="020B0604020202020204" pitchFamily="34" charset="0"/>
              </a:rPr>
              <a:t>12. At time t=3, the ACK # is: </a:t>
            </a:r>
            <a:endParaRPr lang="en-US" sz="1400" dirty="0"/>
          </a:p>
        </p:txBody>
      </p:sp>
      <p:sp>
        <p:nvSpPr>
          <p:cNvPr id="11" name="TextBox 10">
            <a:extLst>
              <a:ext uri="{FF2B5EF4-FFF2-40B4-BE49-F238E27FC236}">
                <a16:creationId xmlns:a16="http://schemas.microsoft.com/office/drawing/2014/main" id="{4DE5EABF-D4AF-5A79-69F0-456F81483B6B}"/>
              </a:ext>
            </a:extLst>
          </p:cNvPr>
          <p:cNvSpPr txBox="1"/>
          <p:nvPr/>
        </p:nvSpPr>
        <p:spPr>
          <a:xfrm>
            <a:off x="8845676" y="3523283"/>
            <a:ext cx="1454100"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ACK 0</a:t>
            </a:r>
            <a:endParaRPr lang="en-US" sz="1400" dirty="0">
              <a:solidFill>
                <a:srgbClr val="FF0000"/>
              </a:solidFill>
            </a:endParaRPr>
          </a:p>
        </p:txBody>
      </p:sp>
      <p:sp>
        <p:nvSpPr>
          <p:cNvPr id="13" name="TextBox 12">
            <a:extLst>
              <a:ext uri="{FF2B5EF4-FFF2-40B4-BE49-F238E27FC236}">
                <a16:creationId xmlns:a16="http://schemas.microsoft.com/office/drawing/2014/main" id="{C0B5ECEF-5B4E-F1DB-87A4-D311971F513F}"/>
              </a:ext>
            </a:extLst>
          </p:cNvPr>
          <p:cNvSpPr txBox="1"/>
          <p:nvPr/>
        </p:nvSpPr>
        <p:spPr>
          <a:xfrm>
            <a:off x="8828483" y="3749285"/>
            <a:ext cx="2507139"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0 from below</a:t>
            </a:r>
            <a:endParaRPr lang="en-US" sz="1400" dirty="0">
              <a:solidFill>
                <a:srgbClr val="FF0000"/>
              </a:solidFill>
            </a:endParaRPr>
          </a:p>
        </p:txBody>
      </p:sp>
      <p:sp>
        <p:nvSpPr>
          <p:cNvPr id="15" name="TextBox 14">
            <a:extLst>
              <a:ext uri="{FF2B5EF4-FFF2-40B4-BE49-F238E27FC236}">
                <a16:creationId xmlns:a16="http://schemas.microsoft.com/office/drawing/2014/main" id="{9FCE1FB2-4F0E-AA63-F2B7-A72C6AD23358}"/>
              </a:ext>
            </a:extLst>
          </p:cNvPr>
          <p:cNvSpPr txBox="1"/>
          <p:nvPr/>
        </p:nvSpPr>
        <p:spPr>
          <a:xfrm>
            <a:off x="8875570" y="3958448"/>
            <a:ext cx="456027"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0</a:t>
            </a:r>
            <a:endParaRPr lang="en-US" sz="1400" dirty="0">
              <a:solidFill>
                <a:srgbClr val="FF0000"/>
              </a:solidFill>
            </a:endParaRPr>
          </a:p>
        </p:txBody>
      </p:sp>
      <p:sp>
        <p:nvSpPr>
          <p:cNvPr id="17" name="TextBox 16">
            <a:extLst>
              <a:ext uri="{FF2B5EF4-FFF2-40B4-BE49-F238E27FC236}">
                <a16:creationId xmlns:a16="http://schemas.microsoft.com/office/drawing/2014/main" id="{F1DD075E-7F6C-739C-79B8-9C7DCF94B10E}"/>
              </a:ext>
            </a:extLst>
          </p:cNvPr>
          <p:cNvSpPr txBox="1"/>
          <p:nvPr/>
        </p:nvSpPr>
        <p:spPr>
          <a:xfrm>
            <a:off x="8875570" y="4131519"/>
            <a:ext cx="1876864"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ACK 0</a:t>
            </a:r>
            <a:endParaRPr lang="en-US" sz="1400" dirty="0">
              <a:solidFill>
                <a:srgbClr val="FF0000"/>
              </a:solidFill>
            </a:endParaRPr>
          </a:p>
        </p:txBody>
      </p:sp>
      <p:sp>
        <p:nvSpPr>
          <p:cNvPr id="19" name="TextBox 18">
            <a:extLst>
              <a:ext uri="{FF2B5EF4-FFF2-40B4-BE49-F238E27FC236}">
                <a16:creationId xmlns:a16="http://schemas.microsoft.com/office/drawing/2014/main" id="{557412AB-4AE5-E276-FBDA-AEB67BF0141D}"/>
              </a:ext>
            </a:extLst>
          </p:cNvPr>
          <p:cNvSpPr txBox="1"/>
          <p:nvPr/>
        </p:nvSpPr>
        <p:spPr>
          <a:xfrm>
            <a:off x="8875570" y="4369583"/>
            <a:ext cx="2402058"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1 from below</a:t>
            </a:r>
            <a:endParaRPr lang="en-US" sz="1400" dirty="0">
              <a:solidFill>
                <a:srgbClr val="FF0000"/>
              </a:solidFill>
            </a:endParaRPr>
          </a:p>
        </p:txBody>
      </p:sp>
      <p:sp>
        <p:nvSpPr>
          <p:cNvPr id="21" name="TextBox 20">
            <a:extLst>
              <a:ext uri="{FF2B5EF4-FFF2-40B4-BE49-F238E27FC236}">
                <a16:creationId xmlns:a16="http://schemas.microsoft.com/office/drawing/2014/main" id="{AA99D63E-F8D4-8B39-2B50-82EF48BF8D91}"/>
              </a:ext>
            </a:extLst>
          </p:cNvPr>
          <p:cNvSpPr txBox="1"/>
          <p:nvPr/>
        </p:nvSpPr>
        <p:spPr>
          <a:xfrm>
            <a:off x="8870880" y="4592132"/>
            <a:ext cx="465406"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0</a:t>
            </a:r>
            <a:endParaRPr lang="en-US" sz="1400" dirty="0">
              <a:solidFill>
                <a:srgbClr val="FF0000"/>
              </a:solidFill>
            </a:endParaRPr>
          </a:p>
        </p:txBody>
      </p:sp>
      <p:sp>
        <p:nvSpPr>
          <p:cNvPr id="23" name="TextBox 22">
            <a:extLst>
              <a:ext uri="{FF2B5EF4-FFF2-40B4-BE49-F238E27FC236}">
                <a16:creationId xmlns:a16="http://schemas.microsoft.com/office/drawing/2014/main" id="{C050F45E-B7E0-E297-DE96-F948B840EBEE}"/>
              </a:ext>
            </a:extLst>
          </p:cNvPr>
          <p:cNvSpPr txBox="1"/>
          <p:nvPr/>
        </p:nvSpPr>
        <p:spPr>
          <a:xfrm>
            <a:off x="8875570" y="4777620"/>
            <a:ext cx="1717430"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ACK 1</a:t>
            </a:r>
            <a:endParaRPr lang="en-US" sz="1400" dirty="0">
              <a:solidFill>
                <a:srgbClr val="FF0000"/>
              </a:solidFill>
            </a:endParaRPr>
          </a:p>
        </p:txBody>
      </p:sp>
      <p:sp>
        <p:nvSpPr>
          <p:cNvPr id="25" name="TextBox 24">
            <a:extLst>
              <a:ext uri="{FF2B5EF4-FFF2-40B4-BE49-F238E27FC236}">
                <a16:creationId xmlns:a16="http://schemas.microsoft.com/office/drawing/2014/main" id="{C6265E7E-F6E6-9749-B91F-7493254FBF85}"/>
              </a:ext>
            </a:extLst>
          </p:cNvPr>
          <p:cNvSpPr txBox="1"/>
          <p:nvPr/>
        </p:nvSpPr>
        <p:spPr>
          <a:xfrm>
            <a:off x="8875570" y="5022198"/>
            <a:ext cx="2472397"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1 from below</a:t>
            </a:r>
            <a:endParaRPr lang="en-US" sz="1400" dirty="0">
              <a:solidFill>
                <a:srgbClr val="FF0000"/>
              </a:solidFill>
            </a:endParaRPr>
          </a:p>
        </p:txBody>
      </p:sp>
      <p:sp>
        <p:nvSpPr>
          <p:cNvPr id="27" name="TextBox 26">
            <a:extLst>
              <a:ext uri="{FF2B5EF4-FFF2-40B4-BE49-F238E27FC236}">
                <a16:creationId xmlns:a16="http://schemas.microsoft.com/office/drawing/2014/main" id="{74F13B7B-59CE-7C35-BCF0-B9B5649C688D}"/>
              </a:ext>
            </a:extLst>
          </p:cNvPr>
          <p:cNvSpPr txBox="1"/>
          <p:nvPr/>
        </p:nvSpPr>
        <p:spPr>
          <a:xfrm>
            <a:off x="8875570" y="5222896"/>
            <a:ext cx="1769012" cy="307777"/>
          </a:xfrm>
          <a:prstGeom prst="rect">
            <a:avLst/>
          </a:prstGeom>
          <a:noFill/>
        </p:spPr>
        <p:txBody>
          <a:bodyPr wrap="square">
            <a:spAutoFit/>
          </a:bodyPr>
          <a:lstStyle/>
          <a:p>
            <a:r>
              <a:rPr lang="en-US" sz="1400" dirty="0">
                <a:solidFill>
                  <a:srgbClr val="FF0000"/>
                </a:solidFill>
                <a:latin typeface="Arial" panose="020B0604020202020204" pitchFamily="34" charset="0"/>
              </a:rPr>
              <a:t>1</a:t>
            </a:r>
            <a:endParaRPr lang="en-US" sz="1400" dirty="0">
              <a:solidFill>
                <a:srgbClr val="FF0000"/>
              </a:solidFill>
            </a:endParaRPr>
          </a:p>
        </p:txBody>
      </p:sp>
      <p:sp>
        <p:nvSpPr>
          <p:cNvPr id="29" name="TextBox 28">
            <a:extLst>
              <a:ext uri="{FF2B5EF4-FFF2-40B4-BE49-F238E27FC236}">
                <a16:creationId xmlns:a16="http://schemas.microsoft.com/office/drawing/2014/main" id="{1A7E4FBE-4555-0CCE-204A-F47A34BDA863}"/>
              </a:ext>
            </a:extLst>
          </p:cNvPr>
          <p:cNvSpPr txBox="1"/>
          <p:nvPr/>
        </p:nvSpPr>
        <p:spPr>
          <a:xfrm>
            <a:off x="8894629" y="5700725"/>
            <a:ext cx="2507139"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1 from below</a:t>
            </a:r>
            <a:endParaRPr lang="en-US" sz="1400" dirty="0">
              <a:solidFill>
                <a:srgbClr val="FF0000"/>
              </a:solidFill>
            </a:endParaRPr>
          </a:p>
        </p:txBody>
      </p:sp>
      <p:sp>
        <p:nvSpPr>
          <p:cNvPr id="31" name="TextBox 30">
            <a:extLst>
              <a:ext uri="{FF2B5EF4-FFF2-40B4-BE49-F238E27FC236}">
                <a16:creationId xmlns:a16="http://schemas.microsoft.com/office/drawing/2014/main" id="{54112EED-F65B-AF7E-41E9-BD81053E8962}"/>
              </a:ext>
            </a:extLst>
          </p:cNvPr>
          <p:cNvSpPr txBox="1"/>
          <p:nvPr/>
        </p:nvSpPr>
        <p:spPr>
          <a:xfrm>
            <a:off x="8920088" y="5942829"/>
            <a:ext cx="629529"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0</a:t>
            </a:r>
            <a:endParaRPr lang="en-US" sz="1400" dirty="0">
              <a:solidFill>
                <a:srgbClr val="FF0000"/>
              </a:solidFill>
            </a:endParaRPr>
          </a:p>
        </p:txBody>
      </p:sp>
      <p:sp>
        <p:nvSpPr>
          <p:cNvPr id="33" name="TextBox 32">
            <a:extLst>
              <a:ext uri="{FF2B5EF4-FFF2-40B4-BE49-F238E27FC236}">
                <a16:creationId xmlns:a16="http://schemas.microsoft.com/office/drawing/2014/main" id="{D0F4AC4D-AE25-2AD9-136F-CE31D70C9062}"/>
              </a:ext>
            </a:extLst>
          </p:cNvPr>
          <p:cNvSpPr txBox="1"/>
          <p:nvPr/>
        </p:nvSpPr>
        <p:spPr>
          <a:xfrm>
            <a:off x="8880879" y="5480257"/>
            <a:ext cx="1831427" cy="307777"/>
          </a:xfrm>
          <a:prstGeom prst="rect">
            <a:avLst/>
          </a:prstGeom>
          <a:noFill/>
        </p:spPr>
        <p:txBody>
          <a:bodyPr wrap="square">
            <a:spAutoFit/>
          </a:bodyPr>
          <a:lstStyle/>
          <a:p>
            <a:r>
              <a:rPr lang="en-US" sz="1400" b="0" i="0" dirty="0">
                <a:solidFill>
                  <a:srgbClr val="FF0000"/>
                </a:solidFill>
                <a:effectLst/>
                <a:latin typeface="Arial" panose="020B0604020202020204" pitchFamily="34" charset="0"/>
              </a:rPr>
              <a:t>Wait for ACK 1</a:t>
            </a:r>
            <a:endParaRPr lang="en-US" sz="1400" dirty="0">
              <a:solidFill>
                <a:srgbClr val="FF0000"/>
              </a:solidFill>
            </a:endParaRPr>
          </a:p>
        </p:txBody>
      </p:sp>
    </p:spTree>
    <p:extLst>
      <p:ext uri="{BB962C8B-B14F-4D97-AF65-F5344CB8AC3E}">
        <p14:creationId xmlns:p14="http://schemas.microsoft.com/office/powerpoint/2010/main" val="383160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P spid="23" grpId="0"/>
      <p:bldP spid="25" grpId="0"/>
      <p:bldP spid="27"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ECADE6-6FB3-718A-18AD-1D0F84B0A121}"/>
              </a:ext>
            </a:extLst>
          </p:cNvPr>
          <p:cNvSpPr>
            <a:spLocks noGrp="1"/>
          </p:cNvSpPr>
          <p:nvPr>
            <p:ph type="sldNum" sz="quarter" idx="4"/>
          </p:nvPr>
        </p:nvSpPr>
        <p:spPr/>
        <p:txBody>
          <a:bodyPr/>
          <a:lstStyle/>
          <a:p>
            <a:r>
              <a:rPr lang="en-US"/>
              <a:t>Transport Layer: 3-</a:t>
            </a:r>
            <a:fld id="{C4204591-24BD-A542-B9D5-F8D8A88D2FEE}" type="slidenum">
              <a:rPr lang="en-US" smtClean="0"/>
              <a:pPr/>
              <a:t>14</a:t>
            </a:fld>
            <a:endParaRPr lang="en-US" dirty="0"/>
          </a:p>
        </p:txBody>
      </p:sp>
      <p:sp>
        <p:nvSpPr>
          <p:cNvPr id="5" name="Title 4">
            <a:extLst>
              <a:ext uri="{FF2B5EF4-FFF2-40B4-BE49-F238E27FC236}">
                <a16:creationId xmlns:a16="http://schemas.microsoft.com/office/drawing/2014/main" id="{6698C26E-0D43-D5FC-7C6D-D5ED8C4D109A}"/>
              </a:ext>
            </a:extLst>
          </p:cNvPr>
          <p:cNvSpPr>
            <a:spLocks noGrp="1"/>
          </p:cNvSpPr>
          <p:nvPr>
            <p:ph type="title"/>
          </p:nvPr>
        </p:nvSpPr>
        <p:spPr/>
        <p:txBody>
          <a:bodyPr>
            <a:normAutofit fontScale="90000"/>
          </a:bodyPr>
          <a:lstStyle/>
          <a:p>
            <a:r>
              <a:rPr lang="en-US" dirty="0"/>
              <a:t>Exercise 2</a:t>
            </a:r>
          </a:p>
        </p:txBody>
      </p:sp>
      <p:sp>
        <p:nvSpPr>
          <p:cNvPr id="7" name="TextBox 6">
            <a:extLst>
              <a:ext uri="{FF2B5EF4-FFF2-40B4-BE49-F238E27FC236}">
                <a16:creationId xmlns:a16="http://schemas.microsoft.com/office/drawing/2014/main" id="{7BFC04E8-2596-F633-A243-912C19601F33}"/>
              </a:ext>
            </a:extLst>
          </p:cNvPr>
          <p:cNvSpPr txBox="1"/>
          <p:nvPr/>
        </p:nvSpPr>
        <p:spPr>
          <a:xfrm>
            <a:off x="270271" y="809915"/>
            <a:ext cx="4530317" cy="2031325"/>
          </a:xfrm>
          <a:prstGeom prst="rect">
            <a:avLst/>
          </a:prstGeom>
          <a:noFill/>
        </p:spPr>
        <p:txBody>
          <a:bodyPr wrap="square">
            <a:spAutoFit/>
          </a:bodyPr>
          <a:lstStyle/>
          <a:p>
            <a:r>
              <a:rPr lang="en-US" sz="1800" b="0" i="0" u="none" strike="noStrike" baseline="0" dirty="0">
                <a:latin typeface="TimesLTPro-Roman"/>
              </a:rPr>
              <a:t>Consider the cross-country example shown in Figure, with a 10 Gbps link and 15 </a:t>
            </a:r>
            <a:r>
              <a:rPr lang="en-US" sz="1800" b="0" i="0" u="none" strike="noStrike" baseline="0" dirty="0" err="1">
                <a:latin typeface="TimesLTPro-Roman"/>
              </a:rPr>
              <a:t>ms</a:t>
            </a:r>
            <a:r>
              <a:rPr lang="en-US" sz="1800" b="0" i="0" u="none" strike="noStrike" baseline="0" dirty="0">
                <a:latin typeface="TimesLTPro-Roman"/>
              </a:rPr>
              <a:t> propagation. How big would the window size have to be for the channel utilization to be greater than 98 percent? Suppose that the size of a packet is 1,500 bytes, including header fields and data.</a:t>
            </a:r>
            <a:endParaRPr lang="en-US" dirty="0"/>
          </a:p>
        </p:txBody>
      </p:sp>
      <p:pic>
        <p:nvPicPr>
          <p:cNvPr id="9" name="Picture 8">
            <a:extLst>
              <a:ext uri="{FF2B5EF4-FFF2-40B4-BE49-F238E27FC236}">
                <a16:creationId xmlns:a16="http://schemas.microsoft.com/office/drawing/2014/main" id="{53B4F769-D423-EADD-CE0C-069650F5FBD5}"/>
              </a:ext>
            </a:extLst>
          </p:cNvPr>
          <p:cNvPicPr>
            <a:picLocks noChangeAspect="1"/>
          </p:cNvPicPr>
          <p:nvPr/>
        </p:nvPicPr>
        <p:blipFill>
          <a:blip r:embed="rId2"/>
          <a:stretch>
            <a:fillRect/>
          </a:stretch>
        </p:blipFill>
        <p:spPr>
          <a:xfrm>
            <a:off x="5233904" y="595620"/>
            <a:ext cx="6774190" cy="3909935"/>
          </a:xfrm>
          <a:prstGeom prst="rect">
            <a:avLst/>
          </a:prstGeom>
        </p:spPr>
      </p:pic>
      <p:sp>
        <p:nvSpPr>
          <p:cNvPr id="11" name="TextBox 10">
            <a:extLst>
              <a:ext uri="{FF2B5EF4-FFF2-40B4-BE49-F238E27FC236}">
                <a16:creationId xmlns:a16="http://schemas.microsoft.com/office/drawing/2014/main" id="{499F1B8B-0B04-7460-BE5E-370D2EECFBEB}"/>
              </a:ext>
            </a:extLst>
          </p:cNvPr>
          <p:cNvSpPr txBox="1"/>
          <p:nvPr/>
        </p:nvSpPr>
        <p:spPr>
          <a:xfrm>
            <a:off x="341708" y="3930095"/>
            <a:ext cx="10515600" cy="369332"/>
          </a:xfrm>
          <a:prstGeom prst="rect">
            <a:avLst/>
          </a:prstGeom>
          <a:noFill/>
        </p:spPr>
        <p:txBody>
          <a:bodyPr wrap="square">
            <a:spAutoFit/>
          </a:bodyPr>
          <a:lstStyle/>
          <a:p>
            <a:pPr algn="l"/>
            <a:r>
              <a:rPr lang="en-US" sz="1800" b="0" i="0" u="none" strike="noStrike" baseline="0" dirty="0">
                <a:latin typeface="TimesNewRomanPSMT"/>
              </a:rPr>
              <a:t>The</a:t>
            </a:r>
            <a:r>
              <a:rPr lang="en-US" sz="1800" b="0" i="0" u="none" strike="noStrike" dirty="0">
                <a:latin typeface="TimesNewRomanPSMT"/>
              </a:rPr>
              <a:t> time it takes </a:t>
            </a:r>
            <a:r>
              <a:rPr lang="en-US" sz="1800" b="0" i="0" u="none" strike="noStrike" baseline="0" dirty="0">
                <a:latin typeface="TimesNewRomanPSMT"/>
              </a:rPr>
              <a:t>to transmit </a:t>
            </a:r>
            <a:r>
              <a:rPr lang="en-US" dirty="0">
                <a:latin typeface="TimesNewRomanPSMT"/>
              </a:rPr>
              <a:t>the</a:t>
            </a:r>
            <a:r>
              <a:rPr lang="en-US" sz="1800" b="0" i="0" u="none" strike="noStrike" baseline="0" dirty="0">
                <a:latin typeface="TimesNewRomanPSMT"/>
              </a:rPr>
              <a:t> packet:</a:t>
            </a:r>
          </a:p>
        </p:txBody>
      </p:sp>
      <p:grpSp>
        <p:nvGrpSpPr>
          <p:cNvPr id="12" name="Group 24">
            <a:extLst>
              <a:ext uri="{FF2B5EF4-FFF2-40B4-BE49-F238E27FC236}">
                <a16:creationId xmlns:a16="http://schemas.microsoft.com/office/drawing/2014/main" id="{180E2BC3-D786-6986-508B-AF9825E8FE1A}"/>
              </a:ext>
            </a:extLst>
          </p:cNvPr>
          <p:cNvGrpSpPr>
            <a:grpSpLocks/>
          </p:cNvGrpSpPr>
          <p:nvPr/>
        </p:nvGrpSpPr>
        <p:grpSpPr bwMode="auto">
          <a:xfrm>
            <a:off x="1468353" y="4319818"/>
            <a:ext cx="5957889" cy="817563"/>
            <a:chOff x="137" y="1675"/>
            <a:chExt cx="3753" cy="515"/>
          </a:xfrm>
        </p:grpSpPr>
        <p:sp>
          <p:nvSpPr>
            <p:cNvPr id="13" name="Text Box 10">
              <a:extLst>
                <a:ext uri="{FF2B5EF4-FFF2-40B4-BE49-F238E27FC236}">
                  <a16:creationId xmlns:a16="http://schemas.microsoft.com/office/drawing/2014/main" id="{C92A3E28-85A9-D493-790C-B4DD78170EE9}"/>
                </a:ext>
              </a:extLst>
            </p:cNvPr>
            <p:cNvSpPr txBox="1">
              <a:spLocks noChangeArrowheads="1"/>
            </p:cNvSpPr>
            <p:nvPr/>
          </p:nvSpPr>
          <p:spPr bwMode="auto">
            <a:xfrm>
              <a:off x="137" y="1809"/>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p:txBody>
        </p:sp>
        <p:grpSp>
          <p:nvGrpSpPr>
            <p:cNvPr id="14" name="Group 14">
              <a:extLst>
                <a:ext uri="{FF2B5EF4-FFF2-40B4-BE49-F238E27FC236}">
                  <a16:creationId xmlns:a16="http://schemas.microsoft.com/office/drawing/2014/main" id="{21C317D0-9F1E-FAEC-D247-FDD0E1AFD696}"/>
                </a:ext>
              </a:extLst>
            </p:cNvPr>
            <p:cNvGrpSpPr>
              <a:grpSpLocks/>
            </p:cNvGrpSpPr>
            <p:nvPr/>
          </p:nvGrpSpPr>
          <p:grpSpPr bwMode="auto">
            <a:xfrm>
              <a:off x="827" y="1677"/>
              <a:ext cx="235" cy="513"/>
              <a:chOff x="155" y="2937"/>
              <a:chExt cx="235" cy="513"/>
            </a:xfrm>
          </p:grpSpPr>
          <p:sp>
            <p:nvSpPr>
              <p:cNvPr id="23" name="Text Box 11">
                <a:extLst>
                  <a:ext uri="{FF2B5EF4-FFF2-40B4-BE49-F238E27FC236}">
                    <a16:creationId xmlns:a16="http://schemas.microsoft.com/office/drawing/2014/main" id="{4EC55E17-1077-6AA4-6816-E817801256A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t>
                </a:r>
              </a:p>
            </p:txBody>
          </p:sp>
          <p:sp>
            <p:nvSpPr>
              <p:cNvPr id="24" name="Text Box 12">
                <a:extLst>
                  <a:ext uri="{FF2B5EF4-FFF2-40B4-BE49-F238E27FC236}">
                    <a16:creationId xmlns:a16="http://schemas.microsoft.com/office/drawing/2014/main" id="{36254EB5-CFDC-CC92-116E-45D1CBF374EF}"/>
                  </a:ext>
                </a:extLst>
              </p:cNvPr>
              <p:cNvSpPr txBox="1">
                <a:spLocks noChangeArrowheads="1"/>
              </p:cNvSpPr>
              <p:nvPr/>
            </p:nvSpPr>
            <p:spPr bwMode="auto">
              <a:xfrm>
                <a:off x="155" y="3159"/>
                <a:ext cx="22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R</a:t>
                </a:r>
              </a:p>
            </p:txBody>
          </p:sp>
          <p:sp>
            <p:nvSpPr>
              <p:cNvPr id="25" name="Line 13">
                <a:extLst>
                  <a:ext uri="{FF2B5EF4-FFF2-40B4-BE49-F238E27FC236}">
                    <a16:creationId xmlns:a16="http://schemas.microsoft.com/office/drawing/2014/main" id="{D6B52253-B8B0-7898-265F-ADDDD53231B8}"/>
                  </a:ext>
                </a:extLst>
              </p:cNvPr>
              <p:cNvSpPr>
                <a:spLocks noChangeShapeType="1"/>
              </p:cNvSpPr>
              <p:nvPr/>
            </p:nvSpPr>
            <p:spPr bwMode="auto">
              <a:xfrm>
                <a:off x="204" y="3196"/>
                <a:ext cx="18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grpSp>
          <p:nvGrpSpPr>
            <p:cNvPr id="15" name="Group 19">
              <a:extLst>
                <a:ext uri="{FF2B5EF4-FFF2-40B4-BE49-F238E27FC236}">
                  <a16:creationId xmlns:a16="http://schemas.microsoft.com/office/drawing/2014/main" id="{56E61AAD-7C69-F005-5243-6C0D18270C29}"/>
                </a:ext>
              </a:extLst>
            </p:cNvPr>
            <p:cNvGrpSpPr>
              <a:grpSpLocks/>
            </p:cNvGrpSpPr>
            <p:nvPr/>
          </p:nvGrpSpPr>
          <p:grpSpPr bwMode="auto">
            <a:xfrm>
              <a:off x="1314" y="1675"/>
              <a:ext cx="1386" cy="515"/>
              <a:chOff x="1482" y="1693"/>
              <a:chExt cx="1386" cy="515"/>
            </a:xfrm>
          </p:grpSpPr>
          <p:sp>
            <p:nvSpPr>
              <p:cNvPr id="19" name="Text Box 6">
                <a:extLst>
                  <a:ext uri="{FF2B5EF4-FFF2-40B4-BE49-F238E27FC236}">
                    <a16:creationId xmlns:a16="http://schemas.microsoft.com/office/drawing/2014/main" id="{D34F26A9-E2F1-FF86-9A3A-03F94DC2BFA5}"/>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20" name="Text Box 16">
                <a:extLst>
                  <a:ext uri="{FF2B5EF4-FFF2-40B4-BE49-F238E27FC236}">
                    <a16:creationId xmlns:a16="http://schemas.microsoft.com/office/drawing/2014/main" id="{ECDAB0AE-661A-5684-B3B9-0C7D856C5163}"/>
                  </a:ext>
                </a:extLst>
              </p:cNvPr>
              <p:cNvSpPr txBox="1">
                <a:spLocks noChangeArrowheads="1"/>
              </p:cNvSpPr>
              <p:nvPr/>
            </p:nvSpPr>
            <p:spPr bwMode="auto">
              <a:xfrm>
                <a:off x="1563" y="1693"/>
                <a:ext cx="107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1500*8 bits</a:t>
                </a:r>
              </a:p>
            </p:txBody>
          </p:sp>
          <p:sp>
            <p:nvSpPr>
              <p:cNvPr id="21" name="Text Box 17">
                <a:extLst>
                  <a:ext uri="{FF2B5EF4-FFF2-40B4-BE49-F238E27FC236}">
                    <a16:creationId xmlns:a16="http://schemas.microsoft.com/office/drawing/2014/main" id="{2D1625B9-C37D-A81E-D7C5-54EBC1950E26}"/>
                  </a:ext>
                </a:extLst>
              </p:cNvPr>
              <p:cNvSpPr txBox="1">
                <a:spLocks noChangeArrowheads="1"/>
              </p:cNvSpPr>
              <p:nvPr/>
            </p:nvSpPr>
            <p:spPr bwMode="auto">
              <a:xfrm>
                <a:off x="1482" y="1917"/>
                <a:ext cx="138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10*10</a:t>
                </a:r>
                <a:r>
                  <a:rPr kumimoji="0" lang="en-US" sz="2400" b="0" i="1" u="none" strike="noStrike" kern="1200" cap="none" spc="0" normalizeH="0" baseline="30000" noProof="0" dirty="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bits/sec</a:t>
                </a:r>
              </a:p>
            </p:txBody>
          </p:sp>
          <p:sp>
            <p:nvSpPr>
              <p:cNvPr id="22" name="Line 18">
                <a:extLst>
                  <a:ext uri="{FF2B5EF4-FFF2-40B4-BE49-F238E27FC236}">
                    <a16:creationId xmlns:a16="http://schemas.microsoft.com/office/drawing/2014/main" id="{B1492616-A3D0-6943-DF8D-AF8013E4BC90}"/>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sp>
          <p:nvSpPr>
            <p:cNvPr id="16" name="Text Box 20">
              <a:extLst>
                <a:ext uri="{FF2B5EF4-FFF2-40B4-BE49-F238E27FC236}">
                  <a16:creationId xmlns:a16="http://schemas.microsoft.com/office/drawing/2014/main" id="{1DD47217-179D-06CF-B34E-E63FF76D015A}"/>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7" name="Text Box 22">
              <a:extLst>
                <a:ext uri="{FF2B5EF4-FFF2-40B4-BE49-F238E27FC236}">
                  <a16:creationId xmlns:a16="http://schemas.microsoft.com/office/drawing/2014/main" id="{BD8D7B15-4A88-5C1C-724D-8FB59923F576}"/>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8" name="Text Box 23">
              <a:extLst>
                <a:ext uri="{FF2B5EF4-FFF2-40B4-BE49-F238E27FC236}">
                  <a16:creationId xmlns:a16="http://schemas.microsoft.com/office/drawing/2014/main" id="{BF9E80DD-80BE-8FC1-43EA-9749EF79E7AF}"/>
                </a:ext>
              </a:extLst>
            </p:cNvPr>
            <p:cNvSpPr txBox="1">
              <a:spLocks noChangeArrowheads="1"/>
            </p:cNvSpPr>
            <p:nvPr/>
          </p:nvSpPr>
          <p:spPr bwMode="auto">
            <a:xfrm>
              <a:off x="2715" y="1777"/>
              <a:ext cx="117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dirty="0">
                  <a:solidFill>
                    <a:prstClr val="black"/>
                  </a:solidFill>
                  <a:latin typeface="Calibri" panose="020F0502020204030204"/>
                </a:rPr>
                <a:t>1.2</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microsecs</a:t>
              </a:r>
            </a:p>
          </p:txBody>
        </p:sp>
      </p:grpSp>
      <p:grpSp>
        <p:nvGrpSpPr>
          <p:cNvPr id="26" name="Group 25">
            <a:extLst>
              <a:ext uri="{FF2B5EF4-FFF2-40B4-BE49-F238E27FC236}">
                <a16:creationId xmlns:a16="http://schemas.microsoft.com/office/drawing/2014/main" id="{156F9F9D-CD85-DE59-EE75-5D7316D5D7C2}"/>
              </a:ext>
            </a:extLst>
          </p:cNvPr>
          <p:cNvGrpSpPr/>
          <p:nvPr/>
        </p:nvGrpSpPr>
        <p:grpSpPr>
          <a:xfrm>
            <a:off x="190534" y="5431235"/>
            <a:ext cx="1252954" cy="474365"/>
            <a:chOff x="749300" y="3009900"/>
            <a:chExt cx="1252954" cy="474365"/>
          </a:xfrm>
        </p:grpSpPr>
        <p:sp>
          <p:nvSpPr>
            <p:cNvPr id="27" name="TextBox 26">
              <a:extLst>
                <a:ext uri="{FF2B5EF4-FFF2-40B4-BE49-F238E27FC236}">
                  <a16:creationId xmlns:a16="http://schemas.microsoft.com/office/drawing/2014/main" id="{D6A095A3-13E1-EDAC-D45C-FC94E4B2F0FA}"/>
                </a:ext>
              </a:extLst>
            </p:cNvPr>
            <p:cNvSpPr txBox="1"/>
            <p:nvPr/>
          </p:nvSpPr>
          <p:spPr>
            <a:xfrm>
              <a:off x="749300" y="3022600"/>
              <a:ext cx="95410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sender</a:t>
              </a:r>
              <a:endPar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AE8632B7-0883-0DE6-966A-9B27570C1B85}"/>
                </a:ext>
              </a:extLst>
            </p:cNvPr>
            <p:cNvSpPr txBox="1"/>
            <p:nvPr/>
          </p:nvSpPr>
          <p:spPr>
            <a:xfrm>
              <a:off x="1663700" y="3009900"/>
              <a:ext cx="3385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 name="TextBox 28">
            <a:extLst>
              <a:ext uri="{FF2B5EF4-FFF2-40B4-BE49-F238E27FC236}">
                <a16:creationId xmlns:a16="http://schemas.microsoft.com/office/drawing/2014/main" id="{7A79032B-CA52-FEE1-BB47-84B95FDA9423}"/>
              </a:ext>
            </a:extLst>
          </p:cNvPr>
          <p:cNvSpPr txBox="1"/>
          <p:nvPr/>
        </p:nvSpPr>
        <p:spPr>
          <a:xfrm>
            <a:off x="1684784" y="5231991"/>
            <a:ext cx="11705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 R)*n</a:t>
            </a:r>
          </a:p>
        </p:txBody>
      </p:sp>
      <p:sp>
        <p:nvSpPr>
          <p:cNvPr id="30" name="TextBox 29">
            <a:extLst>
              <a:ext uri="{FF2B5EF4-FFF2-40B4-BE49-F238E27FC236}">
                <a16:creationId xmlns:a16="http://schemas.microsoft.com/office/drawing/2014/main" id="{E8F22259-87B1-24D7-BA75-1E40D5FD1EF2}"/>
              </a:ext>
            </a:extLst>
          </p:cNvPr>
          <p:cNvSpPr txBox="1"/>
          <p:nvPr/>
        </p:nvSpPr>
        <p:spPr>
          <a:xfrm>
            <a:off x="1511334" y="5723335"/>
            <a:ext cx="6539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RTT</a:t>
            </a:r>
          </a:p>
        </p:txBody>
      </p:sp>
      <p:cxnSp>
        <p:nvCxnSpPr>
          <p:cNvPr id="31" name="Straight Connector 30">
            <a:extLst>
              <a:ext uri="{FF2B5EF4-FFF2-40B4-BE49-F238E27FC236}">
                <a16:creationId xmlns:a16="http://schemas.microsoft.com/office/drawing/2014/main" id="{9EAB8623-E751-545B-1A07-D1218B69E654}"/>
              </a:ext>
            </a:extLst>
          </p:cNvPr>
          <p:cNvCxnSpPr/>
          <p:nvPr/>
        </p:nvCxnSpPr>
        <p:spPr>
          <a:xfrm>
            <a:off x="1600234" y="5723335"/>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82525C7-3F47-6018-C20D-E27AB4D92E4A}"/>
              </a:ext>
            </a:extLst>
          </p:cNvPr>
          <p:cNvSpPr txBox="1"/>
          <p:nvPr/>
        </p:nvSpPr>
        <p:spPr>
          <a:xfrm>
            <a:off x="2120934" y="5723335"/>
            <a:ext cx="9605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 / R</a:t>
            </a:r>
          </a:p>
        </p:txBody>
      </p:sp>
      <p:sp>
        <p:nvSpPr>
          <p:cNvPr id="34" name="TextBox 33">
            <a:extLst>
              <a:ext uri="{FF2B5EF4-FFF2-40B4-BE49-F238E27FC236}">
                <a16:creationId xmlns:a16="http://schemas.microsoft.com/office/drawing/2014/main" id="{553D16C4-C135-46BB-469D-22C866AA3B6A}"/>
              </a:ext>
            </a:extLst>
          </p:cNvPr>
          <p:cNvSpPr txBox="1"/>
          <p:nvPr/>
        </p:nvSpPr>
        <p:spPr>
          <a:xfrm>
            <a:off x="3759234" y="5483647"/>
            <a:ext cx="3072640" cy="369332"/>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approximately 2450</a:t>
            </a:r>
            <a:r>
              <a:rPr lang="en-US" dirty="0">
                <a:latin typeface="Times New Roman" panose="02020603050405020304" pitchFamily="18" charset="0"/>
                <a:cs typeface="Times New Roman" panose="02020603050405020304" pitchFamily="18" charset="0"/>
              </a:rPr>
              <a:t>1</a:t>
            </a:r>
            <a:r>
              <a:rPr lang="en-US" sz="1800" b="0" i="0" u="none" strike="noStrike" baseline="0" dirty="0">
                <a:latin typeface="Times New Roman" panose="02020603050405020304" pitchFamily="18" charset="0"/>
                <a:cs typeface="Times New Roman" panose="02020603050405020304" pitchFamily="18" charset="0"/>
              </a:rPr>
              <a:t> packets.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70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dissolve">
                                      <p:cBhvr>
                                        <p:cTn id="25" dur="500"/>
                                        <p:tgtEl>
                                          <p:spTgt spid="29"/>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8AB363-AF0B-EE8A-633A-450ABA1C092A}"/>
              </a:ext>
            </a:extLst>
          </p:cNvPr>
          <p:cNvSpPr>
            <a:spLocks noGrp="1"/>
          </p:cNvSpPr>
          <p:nvPr>
            <p:ph type="sldNum" sz="quarter" idx="4"/>
          </p:nvPr>
        </p:nvSpPr>
        <p:spPr/>
        <p:txBody>
          <a:bodyPr/>
          <a:lstStyle/>
          <a:p>
            <a:r>
              <a:rPr lang="en-US"/>
              <a:t>Transport Layer: 3-</a:t>
            </a:r>
            <a:fld id="{C4204591-24BD-A542-B9D5-F8D8A88D2FEE}" type="slidenum">
              <a:rPr lang="en-US" smtClean="0"/>
              <a:pPr/>
              <a:t>15</a:t>
            </a:fld>
            <a:endParaRPr lang="en-US" dirty="0"/>
          </a:p>
        </p:txBody>
      </p:sp>
      <p:sp>
        <p:nvSpPr>
          <p:cNvPr id="5" name="Title 4">
            <a:extLst>
              <a:ext uri="{FF2B5EF4-FFF2-40B4-BE49-F238E27FC236}">
                <a16:creationId xmlns:a16="http://schemas.microsoft.com/office/drawing/2014/main" id="{B99F6E6F-013C-5DD6-A904-A1FDAD6D3693}"/>
              </a:ext>
            </a:extLst>
          </p:cNvPr>
          <p:cNvSpPr>
            <a:spLocks noGrp="1"/>
          </p:cNvSpPr>
          <p:nvPr>
            <p:ph type="title"/>
          </p:nvPr>
        </p:nvSpPr>
        <p:spPr/>
        <p:txBody>
          <a:bodyPr>
            <a:normAutofit fontScale="90000"/>
          </a:bodyPr>
          <a:lstStyle/>
          <a:p>
            <a:r>
              <a:rPr lang="en-US" dirty="0"/>
              <a:t>Exercise 3 RDT 3.0</a:t>
            </a:r>
          </a:p>
        </p:txBody>
      </p:sp>
      <p:sp>
        <p:nvSpPr>
          <p:cNvPr id="3" name="TextBox 2">
            <a:extLst>
              <a:ext uri="{FF2B5EF4-FFF2-40B4-BE49-F238E27FC236}">
                <a16:creationId xmlns:a16="http://schemas.microsoft.com/office/drawing/2014/main" id="{E03E49A5-24BD-D659-6745-BF8C6BCBDE7C}"/>
              </a:ext>
            </a:extLst>
          </p:cNvPr>
          <p:cNvSpPr txBox="1"/>
          <p:nvPr/>
        </p:nvSpPr>
        <p:spPr>
          <a:xfrm>
            <a:off x="283099" y="565463"/>
            <a:ext cx="11416375" cy="830997"/>
          </a:xfrm>
          <a:prstGeom prst="rect">
            <a:avLst/>
          </a:prstGeom>
          <a:noFill/>
        </p:spPr>
        <p:txBody>
          <a:bodyPr wrap="square">
            <a:spAutoFit/>
          </a:bodyPr>
          <a:lstStyle/>
          <a:p>
            <a:r>
              <a:rPr lang="en-US" sz="1600" b="0" i="0" dirty="0">
                <a:effectLst/>
                <a:latin typeface="Arial" panose="020B0604020202020204" pitchFamily="34" charset="0"/>
              </a:rPr>
              <a:t>Consider the RDT 3.0 protocol, for reliably communicating data from a sender to receiver over a channel that can lose or corrupt packets in either direction, and when the maximum delay from sender to receiver and back is not known. The FSMs for the sender and receiver are shown below, with their transitions labeled as SX and RY, respectively.</a:t>
            </a:r>
            <a:endParaRPr lang="en-US" sz="1600" dirty="0"/>
          </a:p>
        </p:txBody>
      </p:sp>
      <p:pic>
        <p:nvPicPr>
          <p:cNvPr id="2050" name="Picture 2">
            <a:extLst>
              <a:ext uri="{FF2B5EF4-FFF2-40B4-BE49-F238E27FC236}">
                <a16:creationId xmlns:a16="http://schemas.microsoft.com/office/drawing/2014/main" id="{B54C1BC0-1BBC-8EC2-FCDB-5D387E86C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65" y="1426590"/>
            <a:ext cx="5912346" cy="35278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985F09-AA4A-2908-C435-446439340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965" y="1396459"/>
            <a:ext cx="6494870" cy="35278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E7D41C-3FF0-AC0E-A41B-83FACE77712A}"/>
              </a:ext>
            </a:extLst>
          </p:cNvPr>
          <p:cNvSpPr txBox="1"/>
          <p:nvPr/>
        </p:nvSpPr>
        <p:spPr>
          <a:xfrm>
            <a:off x="283098" y="4814979"/>
            <a:ext cx="11283153" cy="1569660"/>
          </a:xfrm>
          <a:prstGeom prst="rect">
            <a:avLst/>
          </a:prstGeom>
          <a:noFill/>
        </p:spPr>
        <p:txBody>
          <a:bodyPr wrap="square">
            <a:spAutoFit/>
          </a:bodyPr>
          <a:lstStyle/>
          <a:p>
            <a:pPr algn="l"/>
            <a:r>
              <a:rPr lang="en-US" sz="1600" b="0" i="0" dirty="0">
                <a:effectLst/>
                <a:latin typeface="Arial" panose="020B0604020202020204" pitchFamily="34" charset="0"/>
              </a:rPr>
              <a:t>Now let’s consider the sequence of sender and receiver transitions that would happen when one or more of the following complications occur: a packet (data or ACK) is lost, a timer times out (prematurely or not), or a message is corrupted. One or more of these events has occurred to produce the sequence of transitions below. In the sequence below, one transition has been omitted and replaced with a "*".</a:t>
            </a:r>
          </a:p>
          <a:p>
            <a:br>
              <a:rPr lang="en-US" sz="1600" dirty="0"/>
            </a:br>
            <a:r>
              <a:rPr lang="en-US" sz="1600" b="0" i="0" dirty="0">
                <a:effectLst/>
                <a:latin typeface="Arial" panose="020B0604020202020204" pitchFamily="34" charset="0"/>
              </a:rPr>
              <a:t>Transition Sequence: S0, R0, S3, S5, *, S8   -&gt;</a:t>
            </a:r>
            <a:endParaRPr lang="en-US" sz="1600" dirty="0"/>
          </a:p>
        </p:txBody>
      </p:sp>
      <p:sp>
        <p:nvSpPr>
          <p:cNvPr id="11" name="TextBox 10">
            <a:extLst>
              <a:ext uri="{FF2B5EF4-FFF2-40B4-BE49-F238E27FC236}">
                <a16:creationId xmlns:a16="http://schemas.microsoft.com/office/drawing/2014/main" id="{F177072B-CDE2-8AE7-3530-3A2F3A326445}"/>
              </a:ext>
            </a:extLst>
          </p:cNvPr>
          <p:cNvSpPr txBox="1"/>
          <p:nvPr/>
        </p:nvSpPr>
        <p:spPr>
          <a:xfrm>
            <a:off x="4647009" y="6018997"/>
            <a:ext cx="6103144" cy="369332"/>
          </a:xfrm>
          <a:prstGeom prst="rect">
            <a:avLst/>
          </a:prstGeom>
          <a:noFill/>
        </p:spPr>
        <p:txBody>
          <a:bodyPr wrap="square">
            <a:spAutoFit/>
          </a:bodyPr>
          <a:lstStyle/>
          <a:p>
            <a:r>
              <a:rPr lang="en-US" sz="1800" b="0" i="0" dirty="0">
                <a:solidFill>
                  <a:srgbClr val="FF0000"/>
                </a:solidFill>
                <a:effectLst/>
                <a:latin typeface="Arial" panose="020B0604020202020204" pitchFamily="34" charset="0"/>
              </a:rPr>
              <a:t>R2</a:t>
            </a:r>
            <a:endParaRPr lang="en-US" dirty="0">
              <a:solidFill>
                <a:srgbClr val="FF0000"/>
              </a:solidFill>
            </a:endParaRPr>
          </a:p>
        </p:txBody>
      </p:sp>
    </p:spTree>
    <p:extLst>
      <p:ext uri="{BB962C8B-B14F-4D97-AF65-F5344CB8AC3E}">
        <p14:creationId xmlns:p14="http://schemas.microsoft.com/office/powerpoint/2010/main" val="33003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lide Number Placeholder 2">
            <a:extLst>
              <a:ext uri="{FF2B5EF4-FFF2-40B4-BE49-F238E27FC236}">
                <a16:creationId xmlns:a16="http://schemas.microsoft.com/office/drawing/2014/main" id="{1DCC9415-F6BD-EB4B-8CBA-8543440AF94D}"/>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5F6B3D9-D8F1-531F-F6F9-122D33FDFD9F}"/>
              </a:ext>
            </a:extLst>
          </p:cNvPr>
          <p:cNvSpPr>
            <a:spLocks noGrp="1"/>
          </p:cNvSpPr>
          <p:nvPr>
            <p:ph type="title"/>
          </p:nvPr>
        </p:nvSpPr>
        <p:spPr>
          <a:xfrm>
            <a:off x="519183" y="-141173"/>
            <a:ext cx="11100625" cy="894622"/>
          </a:xfrm>
        </p:spPr>
        <p:txBody>
          <a:bodyPr>
            <a:normAutofit/>
          </a:bodyPr>
          <a:lstStyle/>
          <a:p>
            <a:r>
              <a:rPr lang="en-US" sz="4800" dirty="0"/>
              <a:t>rdt3.0: pipelined protocols operation</a:t>
            </a:r>
            <a:endParaRPr lang="en-US" sz="4400" dirty="0"/>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2">
            <a:extLst>
              <a:ext uri="{FF2B5EF4-FFF2-40B4-BE49-F238E27FC236}">
                <a16:creationId xmlns:a16="http://schemas.microsoft.com/office/drawing/2014/main" id="{5140CCE3-35CF-C249-B39A-9608764C93DB}"/>
              </a:ext>
            </a:extLst>
          </p:cNvPr>
          <p:cNvSpPr>
            <a:spLocks noGrp="1"/>
          </p:cNvSpPr>
          <p:nvPr>
            <p:ph type="sldNum" sz="quarter" idx="4"/>
          </p:nvPr>
        </p:nvSpPr>
        <p:spPr/>
        <p:txBody>
          <a:bodyPr/>
          <a:lstStyle/>
          <a:p>
            <a:r>
              <a:rPr lang="en-US" dirty="0"/>
              <a:t>Transport Layer: 3-</a:t>
            </a:r>
            <a:fld id="{C4204591-24BD-A542-B9D5-F8D8A88D2FEE}" type="slidenum">
              <a:rPr lang="en-US" smtClean="0"/>
              <a:pPr/>
              <a:t>3</a:t>
            </a:fld>
            <a:endParaRPr lang="en-US" dirty="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417186"/>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nvGraphicFramePr>
        <p:xfrm>
          <a:off x="2992665" y="5276399"/>
          <a:ext cx="6748463" cy="933450"/>
        </p:xfrm>
        <a:graphic>
          <a:graphicData uri="http://schemas.openxmlformats.org/presentationml/2006/ole">
            <mc:AlternateContent xmlns:mc="http://schemas.openxmlformats.org/markup-compatibility/2006">
              <mc:Choice xmlns:v="urn:schemas-microsoft-com:vml" Requires="v">
                <p:oleObj name="Picture" r:id="rId3" imgW="2578100" imgH="355600" progId="Word.Picture.8">
                  <p:embed/>
                </p:oleObj>
              </mc:Choice>
              <mc:Fallback>
                <p:oleObj name="Picture" r:id="rId3"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665" y="5276399"/>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a:extLst>
              <a:ext uri="{FF2B5EF4-FFF2-40B4-BE49-F238E27FC236}">
                <a16:creationId xmlns:a16="http://schemas.microsoft.com/office/drawing/2014/main" id="{21A662FC-623F-BB81-ABBD-04A29B430956}"/>
              </a:ext>
            </a:extLst>
          </p:cNvPr>
          <p:cNvSpPr>
            <a:spLocks noGrp="1"/>
          </p:cNvSpPr>
          <p:nvPr>
            <p:ph type="title"/>
          </p:nvPr>
        </p:nvSpPr>
        <p:spPr>
          <a:xfrm>
            <a:off x="557974" y="-25830"/>
            <a:ext cx="11100625" cy="647656"/>
          </a:xfrm>
        </p:spPr>
        <p:txBody>
          <a:bodyPr>
            <a:normAutofit fontScale="90000"/>
          </a:bodyPr>
          <a:lstStyle/>
          <a:p>
            <a:r>
              <a:rPr lang="en-US" sz="4800" dirty="0"/>
              <a:t>Pipelining: increased utilization</a:t>
            </a:r>
            <a:endParaRPr lang="en-US" sz="4400" dirty="0"/>
          </a:p>
        </p:txBody>
      </p:sp>
    </p:spTree>
    <p:extLst>
      <p:ext uri="{BB962C8B-B14F-4D97-AF65-F5344CB8AC3E}">
        <p14:creationId xmlns:p14="http://schemas.microsoft.com/office/powerpoint/2010/main" val="10708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2">
            <a:extLst>
              <a:ext uri="{FF2B5EF4-FFF2-40B4-BE49-F238E27FC236}">
                <a16:creationId xmlns:a16="http://schemas.microsoft.com/office/drawing/2014/main" id="{FDEE9FF9-C882-024E-8974-9BAEDEEE0BFA}"/>
              </a:ext>
            </a:extLst>
          </p:cNvPr>
          <p:cNvSpPr>
            <a:spLocks noGrp="1"/>
          </p:cNvSpPr>
          <p:nvPr>
            <p:ph type="sldNum" sz="quarter" idx="4"/>
          </p:nvPr>
        </p:nvSpPr>
        <p:spPr/>
        <p:txBody>
          <a:bodyPr/>
          <a:lstStyle/>
          <a:p>
            <a:r>
              <a:rPr lang="en-US" dirty="0"/>
              <a:t>Transport Layer: 3-</a:t>
            </a:r>
            <a:fld id="{C4204591-24BD-A542-B9D5-F8D8A88D2FEE}" type="slidenum">
              <a:rPr lang="en-US" smtClean="0"/>
              <a:pPr/>
              <a:t>4</a:t>
            </a:fld>
            <a:endParaRPr lang="en-US" dirty="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82281"/>
            <a:ext cx="11309804" cy="1985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ove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10" name="Title 1">
            <a:extLst>
              <a:ext uri="{FF2B5EF4-FFF2-40B4-BE49-F238E27FC236}">
                <a16:creationId xmlns:a16="http://schemas.microsoft.com/office/drawing/2014/main" id="{42EEBB67-44D7-BE6A-48E4-6DF5729AAC8F}"/>
              </a:ext>
            </a:extLst>
          </p:cNvPr>
          <p:cNvSpPr>
            <a:spLocks noGrp="1"/>
          </p:cNvSpPr>
          <p:nvPr>
            <p:ph type="title"/>
          </p:nvPr>
        </p:nvSpPr>
        <p:spPr>
          <a:xfrm>
            <a:off x="684390" y="-145991"/>
            <a:ext cx="11100625" cy="894622"/>
          </a:xfrm>
        </p:spPr>
        <p:txBody>
          <a:bodyPr>
            <a:normAutofit/>
          </a:bodyPr>
          <a:lstStyle/>
          <a:p>
            <a:r>
              <a:rPr lang="en-US" sz="4800" dirty="0"/>
              <a:t>Go-Back-N: sender</a:t>
            </a:r>
            <a:endParaRPr lang="en-US" sz="4400" dirty="0"/>
          </a:p>
        </p:txBody>
      </p:sp>
    </p:spTree>
    <p:extLst>
      <p:ext uri="{BB962C8B-B14F-4D97-AF65-F5344CB8AC3E}">
        <p14:creationId xmlns:p14="http://schemas.microsoft.com/office/powerpoint/2010/main" val="17659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a:extLst>
              <a:ext uri="{FF2B5EF4-FFF2-40B4-BE49-F238E27FC236}">
                <a16:creationId xmlns:a16="http://schemas.microsoft.com/office/drawing/2014/main" id="{D2730539-5138-AA4F-8FB6-75E508098962}"/>
              </a:ext>
            </a:extLst>
          </p:cNvPr>
          <p:cNvSpPr>
            <a:spLocks noGrp="1"/>
          </p:cNvSpPr>
          <p:nvPr>
            <p:ph type="sldNum" sz="quarter" idx="4"/>
          </p:nvPr>
        </p:nvSpPr>
        <p:spPr/>
        <p:txBody>
          <a:bodyPr/>
          <a:lstStyle/>
          <a:p>
            <a:r>
              <a:rPr lang="en-US" dirty="0"/>
              <a:t>Transport Layer: 3-</a:t>
            </a:r>
            <a:fld id="{C4204591-24BD-A542-B9D5-F8D8A88D2FEE}" type="slidenum">
              <a:rPr lang="en-US" smtClean="0"/>
              <a:pPr/>
              <a:t>5</a:t>
            </a:fld>
            <a:endParaRPr lang="en-US" dirty="0"/>
          </a:p>
        </p:txBody>
      </p:sp>
      <p:sp>
        <p:nvSpPr>
          <p:cNvPr id="7" name="Rectangle 3">
            <a:extLst>
              <a:ext uri="{FF2B5EF4-FFF2-40B4-BE49-F238E27FC236}">
                <a16:creationId xmlns:a16="http://schemas.microsoft.com/office/drawing/2014/main" id="{D4D350FA-D6D7-FD41-A9BE-7C8ADB1B89FE}"/>
              </a:ext>
            </a:extLst>
          </p:cNvPr>
          <p:cNvSpPr txBox="1">
            <a:spLocks noChangeArrowheads="1"/>
          </p:cNvSpPr>
          <p:nvPr/>
        </p:nvSpPr>
        <p:spPr>
          <a:xfrm>
            <a:off x="803389" y="1374775"/>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received and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Out-of-order: received but not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8" name="Title 1">
            <a:extLst>
              <a:ext uri="{FF2B5EF4-FFF2-40B4-BE49-F238E27FC236}">
                <a16:creationId xmlns:a16="http://schemas.microsoft.com/office/drawing/2014/main" id="{5ACBE7D7-016A-B6ED-6123-06522695B41E}"/>
              </a:ext>
            </a:extLst>
          </p:cNvPr>
          <p:cNvSpPr>
            <a:spLocks noGrp="1"/>
          </p:cNvSpPr>
          <p:nvPr>
            <p:ph type="title"/>
          </p:nvPr>
        </p:nvSpPr>
        <p:spPr>
          <a:xfrm>
            <a:off x="545687" y="-114046"/>
            <a:ext cx="11100625" cy="894622"/>
          </a:xfrm>
        </p:spPr>
        <p:txBody>
          <a:bodyPr>
            <a:normAutofit/>
          </a:bodyPr>
          <a:lstStyle/>
          <a:p>
            <a:r>
              <a:rPr lang="en-US" sz="4800" dirty="0"/>
              <a:t>Go-Back-N: receiver</a:t>
            </a:r>
            <a:endParaRPr lang="en-US" sz="4400" dirty="0"/>
          </a:p>
        </p:txBody>
      </p:sp>
    </p:spTree>
    <p:extLst>
      <p:ext uri="{BB962C8B-B14F-4D97-AF65-F5344CB8AC3E}">
        <p14:creationId xmlns:p14="http://schemas.microsoft.com/office/powerpoint/2010/main" val="1022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2">
            <a:extLst>
              <a:ext uri="{FF2B5EF4-FFF2-40B4-BE49-F238E27FC236}">
                <a16:creationId xmlns:a16="http://schemas.microsoft.com/office/drawing/2014/main" id="{D2E57CDD-AF57-3E45-9B83-97B06BD5DF03}"/>
              </a:ext>
            </a:extLst>
          </p:cNvPr>
          <p:cNvSpPr>
            <a:spLocks noGrp="1"/>
          </p:cNvSpPr>
          <p:nvPr>
            <p:ph type="sldNum" sz="quarter" idx="4"/>
          </p:nvPr>
        </p:nvSpPr>
        <p:spPr/>
        <p:txBody>
          <a:bodyPr/>
          <a:lstStyle/>
          <a:p>
            <a:r>
              <a:rPr lang="en-US" dirty="0"/>
              <a:t>Transport Layer: 3-</a:t>
            </a:r>
            <a:fld id="{C4204591-24BD-A542-B9D5-F8D8A88D2FEE}" type="slidenum">
              <a:rPr lang="en-US" smtClean="0"/>
              <a:pPr/>
              <a:t>6</a:t>
            </a:fld>
            <a:endParaRPr lang="en-US"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2" name="Text Box 15">
            <a:extLst>
              <a:ext uri="{FF2B5EF4-FFF2-40B4-BE49-F238E27FC236}">
                <a16:creationId xmlns:a16="http://schemas.microsoft.com/office/drawing/2014/main" id="{AF86798F-8D3B-3F46-8E9A-88A423CB91FE}"/>
              </a:ext>
            </a:extLst>
          </p:cNvPr>
          <p:cNvSpPr txBox="1">
            <a:spLocks noChangeArrowheads="1"/>
          </p:cNvSpPr>
          <p:nvPr/>
        </p:nvSpPr>
        <p:spPr bwMode="auto">
          <a:xfrm>
            <a:off x="8139112" y="1973262"/>
            <a:ext cx="2568575"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1" name="Group 10">
            <a:extLst>
              <a:ext uri="{FF2B5EF4-FFF2-40B4-BE49-F238E27FC236}">
                <a16:creationId xmlns:a16="http://schemas.microsoft.com/office/drawing/2014/main" id="{B43C2478-ADE4-9940-A00F-07B0A8A168AB}"/>
              </a:ext>
            </a:extLst>
          </p:cNvPr>
          <p:cNvGrpSpPr/>
          <p:nvPr/>
        </p:nvGrpSpPr>
        <p:grpSpPr>
          <a:xfrm>
            <a:off x="6061075" y="4884737"/>
            <a:ext cx="2114550" cy="1179513"/>
            <a:chOff x="6061075" y="4884737"/>
            <a:chExt cx="2114550" cy="1179513"/>
          </a:xfrm>
        </p:grpSpPr>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3" name="Line 38">
              <a:extLst>
                <a:ext uri="{FF2B5EF4-FFF2-40B4-BE49-F238E27FC236}">
                  <a16:creationId xmlns:a16="http://schemas.microsoft.com/office/drawing/2014/main" id="{F145FE1E-AA9A-9247-82EE-3228DB0DB25A}"/>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4" name="Line 39">
              <a:extLst>
                <a:ext uri="{FF2B5EF4-FFF2-40B4-BE49-F238E27FC236}">
                  <a16:creationId xmlns:a16="http://schemas.microsoft.com/office/drawing/2014/main" id="{A6917865-5501-404F-B05D-FD50B31DAC19}"/>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5" name="Line 40">
              <a:extLst>
                <a:ext uri="{FF2B5EF4-FFF2-40B4-BE49-F238E27FC236}">
                  <a16:creationId xmlns:a16="http://schemas.microsoft.com/office/drawing/2014/main" id="{C1F71149-521E-A245-80B1-E26288E6E967}"/>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36" name="Text Box 41">
            <a:extLst>
              <a:ext uri="{FF2B5EF4-FFF2-40B4-BE49-F238E27FC236}">
                <a16:creationId xmlns:a16="http://schemas.microsoft.com/office/drawing/2014/main" id="{C2E1F2DD-A0AF-3A4F-84ED-5EB921B7EA8C}"/>
              </a:ext>
            </a:extLst>
          </p:cNvPr>
          <p:cNvSpPr txBox="1">
            <a:spLocks noChangeArrowheads="1"/>
          </p:cNvSpPr>
          <p:nvPr/>
        </p:nvSpPr>
        <p:spPr bwMode="auto">
          <a:xfrm>
            <a:off x="8135937" y="34972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7" name="Text Box 42">
            <a:extLst>
              <a:ext uri="{FF2B5EF4-FFF2-40B4-BE49-F238E27FC236}">
                <a16:creationId xmlns:a16="http://schemas.microsoft.com/office/drawing/2014/main" id="{9460E1DE-6181-0944-8A7F-243E2C9494FD}"/>
              </a:ext>
            </a:extLst>
          </p:cNvPr>
          <p:cNvSpPr txBox="1">
            <a:spLocks noChangeArrowheads="1"/>
          </p:cNvSpPr>
          <p:nvPr/>
        </p:nvSpPr>
        <p:spPr bwMode="auto">
          <a:xfrm>
            <a:off x="8154987" y="40179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8" name="Text Box 43">
            <a:extLst>
              <a:ext uri="{FF2B5EF4-FFF2-40B4-BE49-F238E27FC236}">
                <a16:creationId xmlns:a16="http://schemas.microsoft.com/office/drawing/2014/main" id="{9372D8AC-242E-6F41-B4F3-7282D16B0794}"/>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pkt5, deliver, send ack5</a:t>
            </a:r>
          </a:p>
        </p:txBody>
      </p:sp>
      <p:sp>
        <p:nvSpPr>
          <p:cNvPr id="139" name="Text Box 44">
            <a:extLst>
              <a:ext uri="{FF2B5EF4-FFF2-40B4-BE49-F238E27FC236}">
                <a16:creationId xmlns:a16="http://schemas.microsoft.com/office/drawing/2014/main" id="{3FF05DAC-881F-5A4C-85B0-7DEC9D8730CF}"/>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 name="Group 11">
            <a:extLst>
              <a:ext uri="{FF2B5EF4-FFF2-40B4-BE49-F238E27FC236}">
                <a16:creationId xmlns:a16="http://schemas.microsoft.com/office/drawing/2014/main" id="{A72E6ECF-EC8F-534A-B975-E7A316543BA2}"/>
              </a:ext>
            </a:extLst>
          </p:cNvPr>
          <p:cNvGrpSpPr/>
          <p:nvPr/>
        </p:nvGrpSpPr>
        <p:grpSpPr>
          <a:xfrm>
            <a:off x="7108825" y="5376862"/>
            <a:ext cx="1081087" cy="1303338"/>
            <a:chOff x="7083425" y="5376862"/>
            <a:chExt cx="1081087" cy="1303338"/>
          </a:xfrm>
        </p:grpSpPr>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Line 101">
              <a:extLst>
                <a:ext uri="{FF2B5EF4-FFF2-40B4-BE49-F238E27FC236}">
                  <a16:creationId xmlns:a16="http://schemas.microsoft.com/office/drawing/2014/main" id="{84B4DDDE-6474-8442-BB57-A50ADD9CEBEC}"/>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4" name="Line 102">
              <a:extLst>
                <a:ext uri="{FF2B5EF4-FFF2-40B4-BE49-F238E27FC236}">
                  <a16:creationId xmlns:a16="http://schemas.microsoft.com/office/drawing/2014/main" id="{73C0C64C-D6E3-AC4F-B1DD-2ECA3B116102}"/>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Line 103">
              <a:extLst>
                <a:ext uri="{FF2B5EF4-FFF2-40B4-BE49-F238E27FC236}">
                  <a16:creationId xmlns:a16="http://schemas.microsoft.com/office/drawing/2014/main" id="{2133D681-30CA-654C-AE01-4F7EF0A35A48}"/>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 name="Title 1">
            <a:extLst>
              <a:ext uri="{FF2B5EF4-FFF2-40B4-BE49-F238E27FC236}">
                <a16:creationId xmlns:a16="http://schemas.microsoft.com/office/drawing/2014/main" id="{650C51C9-308B-BBFF-00E3-C924F6B097A2}"/>
              </a:ext>
            </a:extLst>
          </p:cNvPr>
          <p:cNvSpPr>
            <a:spLocks noGrp="1"/>
          </p:cNvSpPr>
          <p:nvPr>
            <p:ph type="title"/>
          </p:nvPr>
        </p:nvSpPr>
        <p:spPr>
          <a:xfrm>
            <a:off x="545687" y="-142512"/>
            <a:ext cx="11100625" cy="894622"/>
          </a:xfrm>
        </p:spPr>
        <p:txBody>
          <a:bodyPr>
            <a:normAutofit/>
          </a:bodyPr>
          <a:lstStyle/>
          <a:p>
            <a:r>
              <a:rPr lang="en-US" sz="4800" dirty="0"/>
              <a:t>Go-Back-N in action</a:t>
            </a:r>
            <a:endParaRPr lang="en-US" sz="4400" dirty="0"/>
          </a:p>
        </p:txBody>
      </p:sp>
    </p:spTree>
    <p:extLst>
      <p:ext uri="{BB962C8B-B14F-4D97-AF65-F5344CB8AC3E}">
        <p14:creationId xmlns:p14="http://schemas.microsoft.com/office/powerpoint/2010/main" val="3290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dissolve">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dissolve">
                                      <p:cBhvr>
                                        <p:cTn id="56" dur="500"/>
                                        <p:tgtEl>
                                          <p:spTgt spid="1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par>
                          <p:cTn id="85" fill="hold">
                            <p:stCondLst>
                              <p:cond delay="1500"/>
                            </p:stCondLst>
                            <p:childTnLst>
                              <p:par>
                                <p:cTn id="86" presetID="9" presetClass="entr" presetSubtype="0"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dissolve">
                                      <p:cBhvr>
                                        <p:cTn id="88" dur="500"/>
                                        <p:tgtEl>
                                          <p:spTgt spid="138"/>
                                        </p:tgtEl>
                                      </p:cBhvr>
                                    </p:animEffect>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right)">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6" grpId="0"/>
      <p:bldP spid="121" grpId="0" animBg="1"/>
      <p:bldP spid="124" grpId="0" animBg="1"/>
      <p:bldP spid="125" grpId="0" animBg="1"/>
      <p:bldP spid="126" grpId="0" animBg="1"/>
      <p:bldP spid="127" grpId="0" animBg="1"/>
      <p:bldP spid="136" grpId="0"/>
      <p:bldP spid="137" grpId="0"/>
      <p:bldP spid="138" grpId="0"/>
      <p:bldP spid="1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0DFB6A67-ADC6-9C4B-84A6-543096C42B00}"/>
              </a:ext>
            </a:extLst>
          </p:cNvPr>
          <p:cNvSpPr>
            <a:spLocks noGrp="1"/>
          </p:cNvSpPr>
          <p:nvPr>
            <p:ph type="sldNum" sz="quarter" idx="4"/>
          </p:nvPr>
        </p:nvSpPr>
        <p:spPr/>
        <p:txBody>
          <a:bodyPr/>
          <a:lstStyle/>
          <a:p>
            <a:r>
              <a:rPr lang="en-US" dirty="0"/>
              <a:t>Transport Layer: 3-</a:t>
            </a:r>
            <a:fld id="{C4204591-24BD-A542-B9D5-F8D8A88D2FEE}" type="slidenum">
              <a:rPr lang="en-US" smtClean="0"/>
              <a:pPr/>
              <a:t>7</a:t>
            </a:fld>
            <a:endParaRPr lang="en-US"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733374" y="1489418"/>
            <a:ext cx="1110062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individually</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acknowledges 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eventual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times-out/retransmits individually for </a:t>
            </a:r>
            <a:r>
              <a:rPr kumimoji="0" lang="en-US" altLang="en-US" sz="3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a:p>
            <a:pPr marL="747713" marR="0" lvl="1" indent="-2270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maintains timer for each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seq #s of sent,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p:txBody>
      </p:sp>
      <p:sp>
        <p:nvSpPr>
          <p:cNvPr id="6" name="Title 1">
            <a:extLst>
              <a:ext uri="{FF2B5EF4-FFF2-40B4-BE49-F238E27FC236}">
                <a16:creationId xmlns:a16="http://schemas.microsoft.com/office/drawing/2014/main" id="{4E9697EC-06AA-D6CE-5B87-22D0FB8D5A31}"/>
              </a:ext>
            </a:extLst>
          </p:cNvPr>
          <p:cNvSpPr>
            <a:spLocks noGrp="1"/>
          </p:cNvSpPr>
          <p:nvPr>
            <p:ph type="title"/>
          </p:nvPr>
        </p:nvSpPr>
        <p:spPr>
          <a:xfrm>
            <a:off x="798690" y="-157986"/>
            <a:ext cx="11100625" cy="894622"/>
          </a:xfrm>
        </p:spPr>
        <p:txBody>
          <a:bodyPr>
            <a:normAutofit/>
          </a:bodyPr>
          <a:lstStyle/>
          <a:p>
            <a:r>
              <a:rPr lang="en-US" sz="4800" dirty="0"/>
              <a:t>Selective repeat</a:t>
            </a:r>
            <a:endParaRPr lang="en-US" sz="4400" dirty="0"/>
          </a:p>
        </p:txBody>
      </p:sp>
    </p:spTree>
    <p:extLst>
      <p:ext uri="{BB962C8B-B14F-4D97-AF65-F5344CB8AC3E}">
        <p14:creationId xmlns:p14="http://schemas.microsoft.com/office/powerpoint/2010/main" val="25015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xEl>
                                              <p:pRg st="1" end="1"/>
                                            </p:txEl>
                                          </p:spTgt>
                                        </p:tgtEl>
                                        <p:attrNameLst>
                                          <p:attrName>style.visibility</p:attrName>
                                        </p:attrNameLst>
                                      </p:cBhvr>
                                      <p:to>
                                        <p:strVal val="visible"/>
                                      </p:to>
                                    </p:set>
                                    <p:animEffect transition="in" filter="dissolve">
                                      <p:cBhvr>
                                        <p:cTn id="10" dur="500"/>
                                        <p:tgtEl>
                                          <p:spTgt spid="7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
                                            <p:txEl>
                                              <p:pRg st="3" end="3"/>
                                            </p:txEl>
                                          </p:spTgt>
                                        </p:tgtEl>
                                        <p:attrNameLst>
                                          <p:attrName>style.visibility</p:attrName>
                                        </p:attrNameLst>
                                      </p:cBhvr>
                                      <p:to>
                                        <p:strVal val="visible"/>
                                      </p:to>
                                    </p:set>
                                    <p:animEffect transition="in" filter="dissolve">
                                      <p:cBhvr>
                                        <p:cTn id="18" dur="500"/>
                                        <p:tgtEl>
                                          <p:spTgt spid="7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a:extLst>
              <a:ext uri="{FF2B5EF4-FFF2-40B4-BE49-F238E27FC236}">
                <a16:creationId xmlns:a16="http://schemas.microsoft.com/office/drawing/2014/main" id="{35ADF915-960F-4549-A41A-E37050FD56C6}"/>
              </a:ext>
            </a:extLst>
          </p:cNvPr>
          <p:cNvSpPr>
            <a:spLocks noGrp="1"/>
          </p:cNvSpPr>
          <p:nvPr>
            <p:ph type="sldNum" sz="quarter" idx="4"/>
          </p:nvPr>
        </p:nvSpPr>
        <p:spPr/>
        <p:txBody>
          <a:bodyPr/>
          <a:lstStyle/>
          <a:p>
            <a:r>
              <a:rPr lang="en-US" dirty="0"/>
              <a:t>Transport Layer: 3-</a:t>
            </a:r>
            <a:fld id="{C4204591-24BD-A542-B9D5-F8D8A88D2FEE}" type="slidenum">
              <a:rPr lang="en-US" smtClean="0"/>
              <a:pPr/>
              <a:t>8</a:t>
            </a:fld>
            <a:endParaRPr lang="en-US" dirty="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CEBECD87-AAB5-D914-BB3B-B6DA002EA5CC}"/>
              </a:ext>
            </a:extLst>
          </p:cNvPr>
          <p:cNvSpPr>
            <a:spLocks noGrp="1"/>
          </p:cNvSpPr>
          <p:nvPr>
            <p:ph type="title"/>
          </p:nvPr>
        </p:nvSpPr>
        <p:spPr>
          <a:xfrm>
            <a:off x="781907" y="-157986"/>
            <a:ext cx="11100625" cy="894622"/>
          </a:xfrm>
        </p:spPr>
        <p:txBody>
          <a:bodyPr>
            <a:normAutofit/>
          </a:bodyPr>
          <a:lstStyle/>
          <a:p>
            <a:r>
              <a:rPr lang="en-US" sz="4800" dirty="0"/>
              <a:t>Selective repeat: sender, receiver windows</a:t>
            </a:r>
            <a:endParaRPr lang="en-US" sz="4400" dirty="0"/>
          </a:p>
        </p:txBody>
      </p:sp>
    </p:spTree>
    <p:extLst>
      <p:ext uri="{BB962C8B-B14F-4D97-AF65-F5344CB8AC3E}">
        <p14:creationId xmlns:p14="http://schemas.microsoft.com/office/powerpoint/2010/main" val="21310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D4E14E77-C43E-7D40-89D1-406C4092020D}"/>
              </a:ext>
            </a:extLst>
          </p:cNvPr>
          <p:cNvSpPr>
            <a:spLocks noGrp="1"/>
          </p:cNvSpPr>
          <p:nvPr>
            <p:ph type="sldNum" sz="quarter" idx="4"/>
          </p:nvPr>
        </p:nvSpPr>
        <p:spPr/>
        <p:txBody>
          <a:bodyPr/>
          <a:lstStyle/>
          <a:p>
            <a:r>
              <a:rPr lang="en-US" dirty="0"/>
              <a:t>Transport Layer: 3-</a:t>
            </a:r>
            <a:fld id="{C4204591-24BD-A542-B9D5-F8D8A88D2FEE}" type="slidenum">
              <a:rPr lang="en-US" smtClean="0"/>
              <a:pPr/>
              <a:t>9</a:t>
            </a:fld>
            <a:endParaRPr lang="en-US" dirty="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sendbase,sendbase+N-1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packet, advance window base to next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nvGrpSpPr>
          <p:cNvPr id="16" name="Group 15">
            <a:extLst>
              <a:ext uri="{FF2B5EF4-FFF2-40B4-BE49-F238E27FC236}">
                <a16:creationId xmlns:a16="http://schemas.microsoft.com/office/drawing/2014/main" id="{1FB417EC-6705-FB4A-BE74-163FB12F88C6}"/>
              </a:ext>
            </a:extLst>
          </p:cNvPr>
          <p:cNvGrpSpPr/>
          <p:nvPr/>
        </p:nvGrpSpPr>
        <p:grpSpPr>
          <a:xfrm>
            <a:off x="6447754" y="1183947"/>
            <a:ext cx="5269467" cy="5221186"/>
            <a:chOff x="6447754" y="1183947"/>
            <a:chExt cx="5269467" cy="5221186"/>
          </a:xfrm>
        </p:grpSpPr>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err="1">
                  <a:ln>
                    <a:noFill/>
                  </a:ln>
                  <a:solidFill>
                    <a:srgbClr val="CC0000"/>
                  </a:solidFill>
                  <a:effectLst/>
                  <a:uLnTx/>
                  <a:uFillTx/>
                  <a:latin typeface="Calibri" panose="020F0502020204030204"/>
                  <a:ea typeface="ＭＳ Ｐゴシック" charset="0"/>
                  <a:cs typeface="+mn-cs"/>
                </a:rPr>
                <a:t>rcvbase</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sp>
        <p:nvSpPr>
          <p:cNvPr id="6" name="Title 1">
            <a:extLst>
              <a:ext uri="{FF2B5EF4-FFF2-40B4-BE49-F238E27FC236}">
                <a16:creationId xmlns:a16="http://schemas.microsoft.com/office/drawing/2014/main" id="{5FA82DA1-FC5D-4CF3-B4C0-2E9209EEDB3E}"/>
              </a:ext>
            </a:extLst>
          </p:cNvPr>
          <p:cNvSpPr>
            <a:spLocks noGrp="1"/>
          </p:cNvSpPr>
          <p:nvPr>
            <p:ph type="title"/>
          </p:nvPr>
        </p:nvSpPr>
        <p:spPr>
          <a:xfrm>
            <a:off x="822680" y="-155200"/>
            <a:ext cx="11100625" cy="894622"/>
          </a:xfrm>
        </p:spPr>
        <p:txBody>
          <a:bodyPr>
            <a:normAutofit/>
          </a:bodyPr>
          <a:lstStyle/>
          <a:p>
            <a:r>
              <a:rPr lang="en-US" sz="4800" dirty="0"/>
              <a:t>Selective repeat: sender and receiver</a:t>
            </a:r>
            <a:endParaRPr lang="en-US" sz="4400" dirty="0"/>
          </a:p>
        </p:txBody>
      </p:sp>
    </p:spTree>
    <p:extLst>
      <p:ext uri="{BB962C8B-B14F-4D97-AF65-F5344CB8AC3E}">
        <p14:creationId xmlns:p14="http://schemas.microsoft.com/office/powerpoint/2010/main" val="7627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Chapter_2_v8.2</Template>
  <TotalTime>14035</TotalTime>
  <Words>2182</Words>
  <Application>Microsoft Office PowerPoint</Application>
  <PresentationFormat>Widescreen</PresentationFormat>
  <Paragraphs>345</Paragraphs>
  <Slides>15</Slides>
  <Notes>13</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30" baseType="lpstr">
      <vt:lpstr>Arial</vt:lpstr>
      <vt:lpstr>Calibri</vt:lpstr>
      <vt:lpstr>Calibri Light</vt:lpstr>
      <vt:lpstr>Courier New</vt:lpstr>
      <vt:lpstr>Franklin Gothic Medium (Headings)</vt:lpstr>
      <vt:lpstr>Gill Sans MT</vt:lpstr>
      <vt:lpstr>Tahoma</vt:lpstr>
      <vt:lpstr>Times New Roman</vt:lpstr>
      <vt:lpstr>TimesLTPro-Roman</vt:lpstr>
      <vt:lpstr>TimesNewRomanPSMT</vt:lpstr>
      <vt:lpstr>Wingdings</vt:lpstr>
      <vt:lpstr>Office Theme</vt:lpstr>
      <vt:lpstr>1_Office Theme</vt:lpstr>
      <vt:lpstr>3_Office Theme</vt:lpstr>
      <vt:lpstr>Picture</vt:lpstr>
      <vt:lpstr>PowerPoint Presentation</vt:lpstr>
      <vt:lpstr>rdt3.0: pipelined protocols operation</vt:lpstr>
      <vt:lpstr>Pipelining: increased utilization</vt:lpstr>
      <vt:lpstr>Go-Back-N: sender</vt:lpstr>
      <vt:lpstr>Go-Back-N: receiver</vt:lpstr>
      <vt:lpstr>Go-Back-N in action</vt:lpstr>
      <vt:lpstr>Selective repeat</vt:lpstr>
      <vt:lpstr>Selective repeat: sender, receiver windows</vt:lpstr>
      <vt:lpstr>Selective repeat: sender and receiver</vt:lpstr>
      <vt:lpstr>Selective Repeat in action</vt:lpstr>
      <vt:lpstr>Selective repeat: a dilemma!</vt:lpstr>
      <vt:lpstr>Selective repeat: a dilemma!</vt:lpstr>
      <vt:lpstr>Exercise 1 RDT 2.2</vt:lpstr>
      <vt:lpstr>Exercise 2</vt:lpstr>
      <vt:lpstr>Exercise 3 RDT 3.0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Tran, Bang S</cp:lastModifiedBy>
  <cp:revision>416</cp:revision>
  <cp:lastPrinted>2023-10-12T20:47:36Z</cp:lastPrinted>
  <dcterms:created xsi:type="dcterms:W3CDTF">2020-01-18T07:24:59Z</dcterms:created>
  <dcterms:modified xsi:type="dcterms:W3CDTF">2023-10-12T20:49:04Z</dcterms:modified>
</cp:coreProperties>
</file>